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26A8-623A-4E09-8A15-CA97116553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6D1D-963F-466B-8356-6D110857F5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E5B1-4C2E-4E51-81A9-524776C8F6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B959-CED7-4707-9132-B8C7F17C12DA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A886-6975-44C9-B5C8-F5E268F710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TEMP\Hnc\BinData\EMB09c9.BM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-838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표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1.</a:t>
            </a:r>
            <a:r>
              <a:rPr lang="en-US" altLang="ko-KR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미국의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헥타르당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곡물수확량</a:t>
            </a:r>
            <a:r>
              <a:rPr lang="ko-KR" altLang="en-US" sz="1000">
                <a:solidFill>
                  <a:srgbClr val="000000"/>
                </a:solidFill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변화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(1950</a:t>
            </a:r>
            <a:r>
              <a:rPr lang="ko-KR" altLang="en-US" sz="1000">
                <a:solidFill>
                  <a:srgbClr val="000000"/>
                </a:solidFill>
                <a:ea typeface="한양신명조" charset="-127"/>
              </a:rPr>
              <a:t>～</a:t>
            </a:r>
            <a:r>
              <a:rPr lang="en-US" altLang="ko-KR" sz="1000">
                <a:solidFill>
                  <a:srgbClr val="000000"/>
                </a:solidFill>
                <a:ea typeface="한양신명조" charset="-127"/>
              </a:rPr>
              <a:t>90) </a:t>
            </a:r>
          </a:p>
          <a:p>
            <a:pPr eaLnBrk="0" latinLnBrk="0" hangingPunct="0"/>
            <a:endParaRPr lang="en-US" altLang="ko-KR" sz="240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39750" y="765175"/>
            <a:ext cx="8101013" cy="2387600"/>
            <a:chOff x="0" y="384"/>
            <a:chExt cx="3402" cy="2496"/>
          </a:xfrm>
        </p:grpSpPr>
        <p:sp>
          <p:nvSpPr>
            <p:cNvPr id="53291" name="Rectangle 7"/>
            <p:cNvSpPr>
              <a:spLocks noChangeArrowheads="1"/>
            </p:cNvSpPr>
            <p:nvPr/>
          </p:nvSpPr>
          <p:spPr bwMode="auto">
            <a:xfrm>
              <a:off x="0" y="96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1950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2" name="Rectangle 8"/>
            <p:cNvSpPr>
              <a:spLocks noChangeArrowheads="1"/>
            </p:cNvSpPr>
            <p:nvPr/>
          </p:nvSpPr>
          <p:spPr bwMode="auto">
            <a:xfrm>
              <a:off x="720" y="960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1.65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3" name="Rectangle 9"/>
            <p:cNvSpPr>
              <a:spLocks noChangeArrowheads="1"/>
            </p:cNvSpPr>
            <p:nvPr/>
          </p:nvSpPr>
          <p:spPr bwMode="auto">
            <a:xfrm>
              <a:off x="1584" y="960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4" name="Rectangle 10"/>
            <p:cNvSpPr>
              <a:spLocks noChangeArrowheads="1"/>
            </p:cNvSpPr>
            <p:nvPr/>
          </p:nvSpPr>
          <p:spPr bwMode="auto">
            <a:xfrm>
              <a:off x="2520" y="960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5" name="Rectangle 11"/>
            <p:cNvSpPr>
              <a:spLocks noChangeArrowheads="1"/>
            </p:cNvSpPr>
            <p:nvPr/>
          </p:nvSpPr>
          <p:spPr bwMode="auto">
            <a:xfrm>
              <a:off x="0" y="1344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1960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6" name="Rectangle 12"/>
            <p:cNvSpPr>
              <a:spLocks noChangeArrowheads="1"/>
            </p:cNvSpPr>
            <p:nvPr/>
          </p:nvSpPr>
          <p:spPr bwMode="auto">
            <a:xfrm>
              <a:off x="720" y="1344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2.40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7" name="Rectangle 13"/>
            <p:cNvSpPr>
              <a:spLocks noChangeArrowheads="1"/>
            </p:cNvSpPr>
            <p:nvPr/>
          </p:nvSpPr>
          <p:spPr bwMode="auto">
            <a:xfrm>
              <a:off x="1584" y="1344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+45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8" name="Rectangle 14"/>
            <p:cNvSpPr>
              <a:spLocks noChangeArrowheads="1"/>
            </p:cNvSpPr>
            <p:nvPr/>
          </p:nvSpPr>
          <p:spPr bwMode="auto">
            <a:xfrm>
              <a:off x="2520" y="1344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+3.8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99" name="Rectangle 15"/>
            <p:cNvSpPr>
              <a:spLocks noChangeArrowheads="1"/>
            </p:cNvSpPr>
            <p:nvPr/>
          </p:nvSpPr>
          <p:spPr bwMode="auto">
            <a:xfrm>
              <a:off x="0" y="172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1970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0" name="Rectangle 16"/>
            <p:cNvSpPr>
              <a:spLocks noChangeArrowheads="1"/>
            </p:cNvSpPr>
            <p:nvPr/>
          </p:nvSpPr>
          <p:spPr bwMode="auto">
            <a:xfrm>
              <a:off x="720" y="1728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3.43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1" name="Rectangle 17"/>
            <p:cNvSpPr>
              <a:spLocks noChangeArrowheads="1"/>
            </p:cNvSpPr>
            <p:nvPr/>
          </p:nvSpPr>
          <p:spPr bwMode="auto">
            <a:xfrm>
              <a:off x="1584" y="1728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+43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2" name="Rectangle 18"/>
            <p:cNvSpPr>
              <a:spLocks noChangeArrowheads="1"/>
            </p:cNvSpPr>
            <p:nvPr/>
          </p:nvSpPr>
          <p:spPr bwMode="auto">
            <a:xfrm>
              <a:off x="2520" y="1728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+3.6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3" name="Rectangle 19"/>
            <p:cNvSpPr>
              <a:spLocks noChangeArrowheads="1"/>
            </p:cNvSpPr>
            <p:nvPr/>
          </p:nvSpPr>
          <p:spPr bwMode="auto">
            <a:xfrm>
              <a:off x="0" y="211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1980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4" name="Rectangle 20"/>
            <p:cNvSpPr>
              <a:spLocks noChangeArrowheads="1"/>
            </p:cNvSpPr>
            <p:nvPr/>
          </p:nvSpPr>
          <p:spPr bwMode="auto">
            <a:xfrm>
              <a:off x="720" y="2112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4.13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5" name="Rectangle 21"/>
            <p:cNvSpPr>
              <a:spLocks noChangeArrowheads="1"/>
            </p:cNvSpPr>
            <p:nvPr/>
          </p:nvSpPr>
          <p:spPr bwMode="auto">
            <a:xfrm>
              <a:off x="1584" y="2112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+20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306" name="Rectangle 22"/>
            <p:cNvSpPr>
              <a:spLocks noChangeArrowheads="1"/>
            </p:cNvSpPr>
            <p:nvPr/>
          </p:nvSpPr>
          <p:spPr bwMode="auto">
            <a:xfrm>
              <a:off x="2520" y="2112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+1.9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84"/>
              <a:ext cx="720" cy="576"/>
              <a:chOff x="0" y="384"/>
              <a:chExt cx="720" cy="576"/>
            </a:xfrm>
          </p:grpSpPr>
          <p:sp>
            <p:nvSpPr>
              <p:cNvPr id="53329" name="Rectangle 3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72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연도</a:t>
                </a:r>
                <a:endParaRPr lang="ko-KR" altLang="en-US" sz="1400"/>
              </a:p>
            </p:txBody>
          </p:sp>
          <p:sp>
            <p:nvSpPr>
              <p:cNvPr id="53330" name="Rectangle 27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720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720" y="384"/>
              <a:ext cx="864" cy="576"/>
              <a:chOff x="720" y="384"/>
              <a:chExt cx="864" cy="576"/>
            </a:xfrm>
          </p:grpSpPr>
          <p:sp>
            <p:nvSpPr>
              <p:cNvPr id="53327" name="Rectangle 4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8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헥타르당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연간수확량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톤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)</a:t>
                </a:r>
                <a:endParaRPr lang="en-US" altLang="ko-KR" sz="1400"/>
              </a:p>
            </p:txBody>
          </p:sp>
          <p:sp>
            <p:nvSpPr>
              <p:cNvPr id="53328" name="Rectangle 29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864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584" y="384"/>
              <a:ext cx="936" cy="576"/>
              <a:chOff x="1584" y="384"/>
              <a:chExt cx="936" cy="576"/>
            </a:xfrm>
          </p:grpSpPr>
          <p:sp>
            <p:nvSpPr>
              <p:cNvPr id="53325" name="Rectangle 5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9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10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동안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326" name="Rectangle 31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936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520" y="384"/>
              <a:ext cx="882" cy="576"/>
              <a:chOff x="2520" y="384"/>
              <a:chExt cx="882" cy="576"/>
            </a:xfrm>
          </p:grpSpPr>
          <p:sp>
            <p:nvSpPr>
              <p:cNvPr id="53323" name="Rectangle 6"/>
              <p:cNvSpPr>
                <a:spLocks noChangeArrowheads="1"/>
              </p:cNvSpPr>
              <p:nvPr/>
            </p:nvSpPr>
            <p:spPr bwMode="auto">
              <a:xfrm>
                <a:off x="2520" y="384"/>
                <a:ext cx="88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10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동안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324" name="Rectangle 33"/>
              <p:cNvSpPr>
                <a:spLocks noChangeArrowheads="1"/>
              </p:cNvSpPr>
              <p:nvPr/>
            </p:nvSpPr>
            <p:spPr bwMode="auto">
              <a:xfrm>
                <a:off x="2520" y="384"/>
                <a:ext cx="882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0" y="2496"/>
              <a:ext cx="720" cy="384"/>
              <a:chOff x="0" y="2496"/>
              <a:chExt cx="720" cy="384"/>
            </a:xfrm>
          </p:grpSpPr>
          <p:sp>
            <p:nvSpPr>
              <p:cNvPr id="53321" name="Rectangle 2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2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1990</a:t>
                </a:r>
                <a:endParaRPr lang="en-US" altLang="ko-KR" sz="1400"/>
              </a:p>
            </p:txBody>
          </p:sp>
          <p:sp>
            <p:nvSpPr>
              <p:cNvPr id="53322" name="Rectangle 35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2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720" y="2496"/>
              <a:ext cx="864" cy="384"/>
              <a:chOff x="720" y="2496"/>
              <a:chExt cx="864" cy="384"/>
            </a:xfrm>
          </p:grpSpPr>
          <p:sp>
            <p:nvSpPr>
              <p:cNvPr id="53319" name="Rectangle 24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86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4.56</a:t>
                </a:r>
                <a:endParaRPr lang="en-US" altLang="ko-KR" sz="1400"/>
              </a:p>
            </p:txBody>
          </p:sp>
          <p:sp>
            <p:nvSpPr>
              <p:cNvPr id="53320" name="Rectangle 37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584" y="2496"/>
              <a:ext cx="936" cy="384"/>
              <a:chOff x="1584" y="2496"/>
              <a:chExt cx="936" cy="384"/>
            </a:xfrm>
          </p:grpSpPr>
          <p:sp>
            <p:nvSpPr>
              <p:cNvPr id="53317" name="Rectangle 25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93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+10</a:t>
                </a:r>
                <a:endParaRPr lang="en-US" altLang="ko-KR" sz="1400"/>
              </a:p>
            </p:txBody>
          </p:sp>
          <p:sp>
            <p:nvSpPr>
              <p:cNvPr id="53318" name="Rectangle 39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93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2520" y="2496"/>
              <a:ext cx="882" cy="384"/>
              <a:chOff x="2520" y="2496"/>
              <a:chExt cx="882" cy="384"/>
            </a:xfrm>
          </p:grpSpPr>
          <p:sp>
            <p:nvSpPr>
              <p:cNvPr id="53315" name="Rectangle 26"/>
              <p:cNvSpPr>
                <a:spLocks noChangeArrowheads="1"/>
              </p:cNvSpPr>
              <p:nvPr/>
            </p:nvSpPr>
            <p:spPr bwMode="auto">
              <a:xfrm>
                <a:off x="2520" y="2496"/>
                <a:ext cx="88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+1.0</a:t>
                </a:r>
                <a:endParaRPr lang="en-US" altLang="ko-KR" sz="1400"/>
              </a:p>
            </p:txBody>
          </p:sp>
          <p:sp>
            <p:nvSpPr>
              <p:cNvPr id="53316" name="Rectangle 41"/>
              <p:cNvSpPr>
                <a:spLocks noChangeArrowheads="1"/>
              </p:cNvSpPr>
              <p:nvPr/>
            </p:nvSpPr>
            <p:spPr bwMode="auto">
              <a:xfrm>
                <a:off x="2520" y="2496"/>
                <a:ext cx="88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3252" name="Rectangle 44"/>
          <p:cNvSpPr>
            <a:spLocks noChangeArrowheads="1"/>
          </p:cNvSpPr>
          <p:nvPr/>
        </p:nvSpPr>
        <p:spPr bwMode="auto">
          <a:xfrm>
            <a:off x="0" y="3581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000">
                <a:latin typeface="바탕" pitchFamily="18" charset="-127"/>
                <a:ea typeface="한양신명조" charset="-127"/>
              </a:rPr>
              <a:t> </a:t>
            </a:r>
            <a:endParaRPr lang="en-US" altLang="ko-KR" sz="1000">
              <a:ea typeface="한양신명조" charset="-127"/>
            </a:endParaRPr>
          </a:p>
          <a:p>
            <a:pPr algn="just" eaLnBrk="0" latinLnBrk="0" hangingPunct="0"/>
            <a:r>
              <a:rPr lang="ko-KR" altLang="en-US" sz="1600" b="1">
                <a:ea typeface="한양신명조" charset="-127"/>
              </a:rPr>
              <a:t>표 </a:t>
            </a:r>
            <a:r>
              <a:rPr lang="en-US" altLang="ko-KR" sz="1600" b="1">
                <a:ea typeface="한양신명조" charset="-127"/>
              </a:rPr>
              <a:t>2.</a:t>
            </a:r>
            <a:r>
              <a:rPr lang="en-US" altLang="ko-KR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중국의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헥타르당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곡물수확량</a:t>
            </a:r>
            <a:r>
              <a:rPr lang="en-US" altLang="ko-KR" sz="1600" b="1">
                <a:ea typeface="한양신명조" charset="-127"/>
              </a:rPr>
              <a:t>(1950</a:t>
            </a:r>
            <a:r>
              <a:rPr lang="ko-KR" altLang="en-US" sz="1600" b="1">
                <a:ea typeface="한양신명조" charset="-127"/>
              </a:rPr>
              <a:t>～</a:t>
            </a:r>
            <a:r>
              <a:rPr lang="en-US" altLang="ko-KR" sz="1600" b="1">
                <a:ea typeface="한양신명조" charset="-127"/>
              </a:rPr>
              <a:t>94)</a:t>
            </a:r>
            <a:r>
              <a:rPr lang="en-US" altLang="ko-KR" sz="1000" b="1">
                <a:ea typeface="한양신명조" charset="-127"/>
              </a:rPr>
              <a:t> </a:t>
            </a:r>
            <a:endParaRPr lang="en-US" altLang="ko-KR" sz="2400" b="1"/>
          </a:p>
        </p:txBody>
      </p: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11188" y="4221163"/>
            <a:ext cx="8027987" cy="2117725"/>
            <a:chOff x="0" y="3360"/>
            <a:chExt cx="3402" cy="2016"/>
          </a:xfrm>
        </p:grpSpPr>
        <p:sp>
          <p:nvSpPr>
            <p:cNvPr id="53255" name="Rectangle 49"/>
            <p:cNvSpPr>
              <a:spLocks noChangeArrowheads="1"/>
            </p:cNvSpPr>
            <p:nvPr/>
          </p:nvSpPr>
          <p:spPr bwMode="auto">
            <a:xfrm>
              <a:off x="0" y="38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1950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6" name="Rectangle 50"/>
            <p:cNvSpPr>
              <a:spLocks noChangeArrowheads="1"/>
            </p:cNvSpPr>
            <p:nvPr/>
          </p:nvSpPr>
          <p:spPr bwMode="auto">
            <a:xfrm>
              <a:off x="720" y="3840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1.04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7" name="Rectangle 51"/>
            <p:cNvSpPr>
              <a:spLocks noChangeArrowheads="1"/>
            </p:cNvSpPr>
            <p:nvPr/>
          </p:nvSpPr>
          <p:spPr bwMode="auto">
            <a:xfrm>
              <a:off x="1584" y="3840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8" name="Rectangle 52"/>
            <p:cNvSpPr>
              <a:spLocks noChangeArrowheads="1"/>
            </p:cNvSpPr>
            <p:nvPr/>
          </p:nvSpPr>
          <p:spPr bwMode="auto">
            <a:xfrm>
              <a:off x="2520" y="3840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59" name="Rectangle 53"/>
            <p:cNvSpPr>
              <a:spLocks noChangeArrowheads="1"/>
            </p:cNvSpPr>
            <p:nvPr/>
          </p:nvSpPr>
          <p:spPr bwMode="auto">
            <a:xfrm>
              <a:off x="0" y="4224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1977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0" name="Rectangle 54"/>
            <p:cNvSpPr>
              <a:spLocks noChangeArrowheads="1"/>
            </p:cNvSpPr>
            <p:nvPr/>
          </p:nvSpPr>
          <p:spPr bwMode="auto">
            <a:xfrm>
              <a:off x="720" y="4224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2.11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1" name="Rectangle 55"/>
            <p:cNvSpPr>
              <a:spLocks noChangeArrowheads="1"/>
            </p:cNvSpPr>
            <p:nvPr/>
          </p:nvSpPr>
          <p:spPr bwMode="auto">
            <a:xfrm>
              <a:off x="1584" y="4224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+103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2" name="Rectangle 56"/>
            <p:cNvSpPr>
              <a:spLocks noChangeArrowheads="1"/>
            </p:cNvSpPr>
            <p:nvPr/>
          </p:nvSpPr>
          <p:spPr bwMode="auto">
            <a:xfrm>
              <a:off x="2520" y="4224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+2.7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3" name="Rectangle 57"/>
            <p:cNvSpPr>
              <a:spLocks noChangeArrowheads="1"/>
            </p:cNvSpPr>
            <p:nvPr/>
          </p:nvSpPr>
          <p:spPr bwMode="auto">
            <a:xfrm>
              <a:off x="0" y="460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1984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4" name="Rectangle 58"/>
            <p:cNvSpPr>
              <a:spLocks noChangeArrowheads="1"/>
            </p:cNvSpPr>
            <p:nvPr/>
          </p:nvSpPr>
          <p:spPr bwMode="auto">
            <a:xfrm>
              <a:off x="720" y="4608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3.41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5" name="Rectangle 59"/>
            <p:cNvSpPr>
              <a:spLocks noChangeArrowheads="1"/>
            </p:cNvSpPr>
            <p:nvPr/>
          </p:nvSpPr>
          <p:spPr bwMode="auto">
            <a:xfrm>
              <a:off x="1584" y="4608"/>
              <a:ext cx="9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</a:t>
              </a:r>
              <a:r>
                <a:rPr lang="en-US" altLang="ko-KR" sz="1400">
                  <a:solidFill>
                    <a:srgbClr val="000000"/>
                  </a:solidFill>
                  <a:latin typeface="Times New Roman" pitchFamily="18" charset="0"/>
                  <a:ea typeface="한컴바탕" pitchFamily="18" charset="2"/>
                  <a:cs typeface="한컴바탕" pitchFamily="18" charset="2"/>
                </a:rPr>
                <a:t> </a:t>
              </a:r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62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sp>
          <p:nvSpPr>
            <p:cNvPr id="53266" name="Rectangle 60"/>
            <p:cNvSpPr>
              <a:spLocks noChangeArrowheads="1"/>
            </p:cNvSpPr>
            <p:nvPr/>
          </p:nvSpPr>
          <p:spPr bwMode="auto">
            <a:xfrm>
              <a:off x="2520" y="4608"/>
              <a:ext cx="88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1400">
                  <a:solidFill>
                    <a:srgbClr val="000000"/>
                  </a:solidFill>
                  <a:ea typeface="한컴바탕" pitchFamily="18" charset="2"/>
                  <a:cs typeface="한컴바탕" pitchFamily="18" charset="2"/>
                </a:rPr>
                <a:t>+7.1</a:t>
              </a:r>
              <a:endParaRPr lang="en-US" altLang="ko-KR" sz="1400">
                <a:ea typeface="바탕" pitchFamily="18" charset="-127"/>
              </a:endParaRPr>
            </a:p>
            <a:p>
              <a:pPr algn="ctr" eaLnBrk="0" latinLnBrk="0" hangingPunct="0"/>
              <a:endParaRPr lang="en-US" altLang="ko-KR" sz="1400"/>
            </a:p>
          </p:txBody>
        </p: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0" y="3360"/>
              <a:ext cx="720" cy="480"/>
              <a:chOff x="0" y="3360"/>
              <a:chExt cx="720" cy="480"/>
            </a:xfrm>
          </p:grpSpPr>
          <p:sp>
            <p:nvSpPr>
              <p:cNvPr id="53289" name="Rectangle 45"/>
              <p:cNvSpPr>
                <a:spLocks noChangeArrowheads="1"/>
              </p:cNvSpPr>
              <p:nvPr/>
            </p:nvSpPr>
            <p:spPr bwMode="auto">
              <a:xfrm>
                <a:off x="0" y="3360"/>
                <a:ext cx="7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연도</a:t>
                </a:r>
                <a:endParaRPr lang="ko-KR" altLang="en-US" sz="1400"/>
              </a:p>
            </p:txBody>
          </p:sp>
          <p:sp>
            <p:nvSpPr>
              <p:cNvPr id="53290" name="Rectangle 65"/>
              <p:cNvSpPr>
                <a:spLocks noChangeArrowheads="1"/>
              </p:cNvSpPr>
              <p:nvPr/>
            </p:nvSpPr>
            <p:spPr bwMode="auto">
              <a:xfrm>
                <a:off x="0" y="3360"/>
                <a:ext cx="72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720" y="3360"/>
              <a:ext cx="864" cy="480"/>
              <a:chOff x="720" y="3360"/>
              <a:chExt cx="864" cy="480"/>
            </a:xfrm>
          </p:grpSpPr>
          <p:sp>
            <p:nvSpPr>
              <p:cNvPr id="53287" name="Rectangle 46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86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헥타르당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연간수확량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톤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)</a:t>
                </a:r>
                <a:endParaRPr lang="en-US" altLang="ko-KR" sz="1400"/>
              </a:p>
            </p:txBody>
          </p:sp>
          <p:sp>
            <p:nvSpPr>
              <p:cNvPr id="53288" name="Rectangle 67"/>
              <p:cNvSpPr>
                <a:spLocks noChangeArrowheads="1"/>
              </p:cNvSpPr>
              <p:nvPr/>
            </p:nvSpPr>
            <p:spPr bwMode="auto">
              <a:xfrm>
                <a:off x="720" y="3360"/>
                <a:ext cx="864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584" y="3360"/>
              <a:ext cx="936" cy="480"/>
              <a:chOff x="1584" y="3360"/>
              <a:chExt cx="936" cy="480"/>
            </a:xfrm>
          </p:grpSpPr>
          <p:sp>
            <p:nvSpPr>
              <p:cNvPr id="53285" name="Rectangle 47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9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기간별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286" name="Rectangle 69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936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520" y="3360"/>
              <a:ext cx="882" cy="480"/>
              <a:chOff x="2520" y="3360"/>
              <a:chExt cx="882" cy="480"/>
            </a:xfrm>
          </p:grpSpPr>
          <p:sp>
            <p:nvSpPr>
              <p:cNvPr id="53283" name="Rectangle 48"/>
              <p:cNvSpPr>
                <a:spLocks noChangeArrowheads="1"/>
              </p:cNvSpPr>
              <p:nvPr/>
            </p:nvSpPr>
            <p:spPr bwMode="auto">
              <a:xfrm>
                <a:off x="2520" y="3360"/>
                <a:ext cx="88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기간별</a:t>
                </a:r>
                <a:r>
                  <a:rPr lang="ko-KR" altLang="en-US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ko-KR" altLang="en-US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연간증가율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(%)</a:t>
                </a:r>
                <a:endParaRPr lang="en-US" altLang="ko-KR" sz="1400"/>
              </a:p>
            </p:txBody>
          </p:sp>
          <p:sp>
            <p:nvSpPr>
              <p:cNvPr id="53284" name="Rectangle 71"/>
              <p:cNvSpPr>
                <a:spLocks noChangeArrowheads="1"/>
              </p:cNvSpPr>
              <p:nvPr/>
            </p:nvSpPr>
            <p:spPr bwMode="auto">
              <a:xfrm>
                <a:off x="2520" y="3360"/>
                <a:ext cx="88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0" y="4992"/>
              <a:ext cx="720" cy="384"/>
              <a:chOff x="0" y="4992"/>
              <a:chExt cx="720" cy="384"/>
            </a:xfrm>
          </p:grpSpPr>
          <p:sp>
            <p:nvSpPr>
              <p:cNvPr id="53281" name="Rectangle 61"/>
              <p:cNvSpPr>
                <a:spLocks noChangeArrowheads="1"/>
              </p:cNvSpPr>
              <p:nvPr/>
            </p:nvSpPr>
            <p:spPr bwMode="auto">
              <a:xfrm>
                <a:off x="0" y="4992"/>
                <a:ext cx="72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1995</a:t>
                </a:r>
                <a:endParaRPr lang="en-US" altLang="ko-KR" sz="1400"/>
              </a:p>
            </p:txBody>
          </p:sp>
          <p:sp>
            <p:nvSpPr>
              <p:cNvPr id="53282" name="Rectangle 73"/>
              <p:cNvSpPr>
                <a:spLocks noChangeArrowheads="1"/>
              </p:cNvSpPr>
              <p:nvPr/>
            </p:nvSpPr>
            <p:spPr bwMode="auto">
              <a:xfrm>
                <a:off x="0" y="4992"/>
                <a:ext cx="72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7" name="Group 76"/>
            <p:cNvGrpSpPr>
              <a:grpSpLocks/>
            </p:cNvGrpSpPr>
            <p:nvPr/>
          </p:nvGrpSpPr>
          <p:grpSpPr bwMode="auto">
            <a:xfrm>
              <a:off x="720" y="4992"/>
              <a:ext cx="864" cy="384"/>
              <a:chOff x="720" y="4992"/>
              <a:chExt cx="864" cy="384"/>
            </a:xfrm>
          </p:grpSpPr>
          <p:sp>
            <p:nvSpPr>
              <p:cNvPr id="53279" name="Rectangle 62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86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4.06</a:t>
                </a:r>
                <a:endParaRPr lang="en-US" altLang="ko-KR" sz="1400"/>
              </a:p>
            </p:txBody>
          </p:sp>
          <p:sp>
            <p:nvSpPr>
              <p:cNvPr id="53280" name="Rectangle 75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864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1584" y="4992"/>
              <a:ext cx="936" cy="384"/>
              <a:chOff x="1584" y="4992"/>
              <a:chExt cx="936" cy="384"/>
            </a:xfrm>
          </p:grpSpPr>
          <p:sp>
            <p:nvSpPr>
              <p:cNvPr id="53277" name="Rectangle 63"/>
              <p:cNvSpPr>
                <a:spLocks noChangeArrowheads="1"/>
              </p:cNvSpPr>
              <p:nvPr/>
            </p:nvSpPr>
            <p:spPr bwMode="auto">
              <a:xfrm>
                <a:off x="1584" y="4992"/>
                <a:ext cx="93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</a:t>
                </a:r>
                <a:r>
                  <a:rPr lang="en-US" altLang="ko-KR" sz="1400">
                    <a:solidFill>
                      <a:srgbClr val="000000"/>
                    </a:solidFill>
                    <a:latin typeface="Times New Roman" pitchFamily="18" charset="0"/>
                    <a:ea typeface="한컴바탕" pitchFamily="18" charset="2"/>
                    <a:cs typeface="한컴바탕" pitchFamily="18" charset="2"/>
                  </a:rPr>
                  <a:t> </a:t>
                </a:r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19</a:t>
                </a:r>
                <a:endParaRPr lang="en-US" altLang="ko-KR" sz="1400"/>
              </a:p>
            </p:txBody>
          </p:sp>
          <p:sp>
            <p:nvSpPr>
              <p:cNvPr id="53278" name="Rectangle 77"/>
              <p:cNvSpPr>
                <a:spLocks noChangeArrowheads="1"/>
              </p:cNvSpPr>
              <p:nvPr/>
            </p:nvSpPr>
            <p:spPr bwMode="auto">
              <a:xfrm>
                <a:off x="1584" y="4992"/>
                <a:ext cx="936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2520" y="4992"/>
              <a:ext cx="882" cy="384"/>
              <a:chOff x="2520" y="4992"/>
              <a:chExt cx="882" cy="384"/>
            </a:xfrm>
          </p:grpSpPr>
          <p:sp>
            <p:nvSpPr>
              <p:cNvPr id="53275" name="Rectangle 64"/>
              <p:cNvSpPr>
                <a:spLocks noChangeArrowheads="1"/>
              </p:cNvSpPr>
              <p:nvPr/>
            </p:nvSpPr>
            <p:spPr bwMode="auto">
              <a:xfrm>
                <a:off x="2520" y="4992"/>
                <a:ext cx="88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 sz="1400">
                    <a:solidFill>
                      <a:srgbClr val="000000"/>
                    </a:solidFill>
                    <a:ea typeface="한컴바탕" pitchFamily="18" charset="2"/>
                    <a:cs typeface="한컴바탕" pitchFamily="18" charset="2"/>
                  </a:rPr>
                  <a:t>+1.6</a:t>
                </a:r>
                <a:endParaRPr lang="en-US" altLang="ko-KR" sz="1400"/>
              </a:p>
            </p:txBody>
          </p:sp>
          <p:sp>
            <p:nvSpPr>
              <p:cNvPr id="53276" name="Rectangle 79"/>
              <p:cNvSpPr>
                <a:spLocks noChangeArrowheads="1"/>
              </p:cNvSpPr>
              <p:nvPr/>
            </p:nvSpPr>
            <p:spPr bwMode="auto">
              <a:xfrm>
                <a:off x="2520" y="4992"/>
                <a:ext cx="88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3254" name="Rectangle 82"/>
          <p:cNvSpPr>
            <a:spLocks noChangeArrowheads="1"/>
          </p:cNvSpPr>
          <p:nvPr/>
        </p:nvSpPr>
        <p:spPr bwMode="auto">
          <a:xfrm>
            <a:off x="228600" y="228600"/>
            <a:ext cx="431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1600" b="1">
                <a:ea typeface="한양신명조" charset="-127"/>
              </a:rPr>
              <a:t>표 </a:t>
            </a:r>
            <a:r>
              <a:rPr lang="en-US" altLang="ko-KR" sz="1600" b="1">
                <a:ea typeface="한양신명조" charset="-127"/>
              </a:rPr>
              <a:t>1.</a:t>
            </a:r>
            <a:r>
              <a:rPr lang="en-US" altLang="ko-KR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latin typeface="한양신명조" charset="-127"/>
                <a:ea typeface="한양신명조" charset="-127"/>
              </a:rPr>
              <a:t>미</a:t>
            </a:r>
            <a:r>
              <a:rPr lang="ko-KR" altLang="en-US" sz="1600" b="1">
                <a:ea typeface="한양신명조" charset="-127"/>
              </a:rPr>
              <a:t>국의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헥타르당</a:t>
            </a:r>
            <a:r>
              <a:rPr lang="ko-KR" altLang="en-US" sz="1600" b="1">
                <a:latin typeface="바탕" pitchFamily="18" charset="-127"/>
                <a:ea typeface="한양신명조" charset="-127"/>
              </a:rPr>
              <a:t> </a:t>
            </a:r>
            <a:r>
              <a:rPr lang="ko-KR" altLang="en-US" sz="1600" b="1">
                <a:ea typeface="한양신명조" charset="-127"/>
              </a:rPr>
              <a:t>곡물수확량</a:t>
            </a:r>
            <a:r>
              <a:rPr lang="en-US" altLang="ko-KR" sz="1600" b="1">
                <a:ea typeface="한양신명조" charset="-127"/>
              </a:rPr>
              <a:t>(1950</a:t>
            </a:r>
            <a:r>
              <a:rPr lang="ko-KR" altLang="en-US" sz="1600" b="1">
                <a:ea typeface="한양신명조" charset="-127"/>
              </a:rPr>
              <a:t>～</a:t>
            </a:r>
            <a:r>
              <a:rPr lang="en-US" altLang="ko-KR" sz="1600" b="1">
                <a:ea typeface="한양신명조" charset="-127"/>
              </a:rPr>
              <a:t>90)</a:t>
            </a:r>
            <a:r>
              <a:rPr lang="en-US" altLang="ko-KR" sz="1000">
                <a:ea typeface="한양신명조" charset="-127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우리나라의 식량사정</a:t>
            </a:r>
            <a:r>
              <a:rPr lang="ko-KR" altLang="en-US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chemeClr val="accent1"/>
                </a:solidFill>
              </a:rPr>
              <a:t>식량 자급율이 계속 추락하고 있다</a:t>
            </a:r>
            <a:r>
              <a:rPr lang="en-US" altLang="ko-KR" sz="1700" b="1" smtClean="0">
                <a:solidFill>
                  <a:schemeClr val="accent1"/>
                </a:solidFill>
              </a:rPr>
              <a:t>.</a:t>
            </a:r>
            <a:r>
              <a:rPr lang="en-US" altLang="ko-KR" sz="1700" b="1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․</a:t>
            </a:r>
            <a:r>
              <a:rPr lang="ko-KR" altLang="en-US" sz="1700" smtClean="0">
                <a:solidFill>
                  <a:srgbClr val="000000"/>
                </a:solidFill>
              </a:rPr>
              <a:t>절대 빈곤자 </a:t>
            </a:r>
            <a:r>
              <a:rPr lang="en-US" altLang="ko-KR" sz="1700" smtClean="0">
                <a:solidFill>
                  <a:srgbClr val="000000"/>
                </a:solidFill>
              </a:rPr>
              <a:t>: </a:t>
            </a:r>
            <a:r>
              <a:rPr lang="ko-KR" altLang="en-US" sz="1700" smtClean="0">
                <a:solidFill>
                  <a:srgbClr val="000000"/>
                </a:solidFill>
              </a:rPr>
              <a:t>약 </a:t>
            </a:r>
            <a:r>
              <a:rPr lang="en-US" altLang="ko-KR" sz="1700" smtClean="0">
                <a:solidFill>
                  <a:srgbClr val="000000"/>
                </a:solidFill>
              </a:rPr>
              <a:t>200</a:t>
            </a:r>
            <a:r>
              <a:rPr lang="ko-KR" altLang="en-US" sz="1700" smtClean="0">
                <a:solidFill>
                  <a:srgbClr val="000000"/>
                </a:solidFill>
              </a:rPr>
              <a:t>백만 명 </a:t>
            </a:r>
            <a:r>
              <a:rPr lang="en-US" altLang="ko-KR" sz="1700" smtClean="0">
                <a:solidFill>
                  <a:srgbClr val="000000"/>
                </a:solidFill>
              </a:rPr>
              <a:t>(</a:t>
            </a:r>
            <a:r>
              <a:rPr lang="ko-KR" altLang="en-US" sz="1700" smtClean="0">
                <a:solidFill>
                  <a:srgbClr val="000000"/>
                </a:solidFill>
              </a:rPr>
              <a:t>전체의 </a:t>
            </a:r>
            <a:r>
              <a:rPr lang="en-US" altLang="ko-KR" sz="1700" smtClean="0">
                <a:solidFill>
                  <a:srgbClr val="000000"/>
                </a:solidFill>
              </a:rPr>
              <a:t>4-5%)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․</a:t>
            </a:r>
            <a:r>
              <a:rPr lang="ko-KR" altLang="en-US" sz="1700" smtClean="0">
                <a:solidFill>
                  <a:srgbClr val="000000"/>
                </a:solidFill>
              </a:rPr>
              <a:t>식량 자급률 </a:t>
            </a:r>
            <a:r>
              <a:rPr lang="en-US" altLang="ko-KR" sz="1700" smtClean="0">
                <a:solidFill>
                  <a:srgbClr val="000000"/>
                </a:solidFill>
              </a:rPr>
              <a:t>- 1970:70%, 1980:56%, 1990:43%, 1996:25.6%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 *</a:t>
            </a:r>
            <a:r>
              <a:rPr lang="ko-KR" altLang="en-US" sz="1700" smtClean="0">
                <a:solidFill>
                  <a:srgbClr val="000000"/>
                </a:solidFill>
              </a:rPr>
              <a:t>미국</a:t>
            </a:r>
            <a:r>
              <a:rPr lang="en-US" altLang="ko-KR" sz="1700" smtClean="0">
                <a:solidFill>
                  <a:srgbClr val="000000"/>
                </a:solidFill>
              </a:rPr>
              <a:t>, </a:t>
            </a:r>
            <a:r>
              <a:rPr lang="ko-KR" altLang="en-US" sz="1700" smtClean="0">
                <a:solidFill>
                  <a:srgbClr val="000000"/>
                </a:solidFill>
              </a:rPr>
              <a:t>프랑스 </a:t>
            </a:r>
            <a:r>
              <a:rPr lang="en-US" altLang="ko-KR" sz="1700" smtClean="0">
                <a:solidFill>
                  <a:srgbClr val="000000"/>
                </a:solidFill>
              </a:rPr>
              <a:t>: 180%, </a:t>
            </a:r>
            <a:r>
              <a:rPr lang="ko-KR" altLang="en-US" sz="1700" smtClean="0">
                <a:solidFill>
                  <a:srgbClr val="000000"/>
                </a:solidFill>
              </a:rPr>
              <a:t>영국 </a:t>
            </a:r>
            <a:r>
              <a:rPr lang="en-US" altLang="ko-KR" sz="1700" smtClean="0">
                <a:solidFill>
                  <a:srgbClr val="000000"/>
                </a:solidFill>
              </a:rPr>
              <a:t>: 110%, </a:t>
            </a:r>
            <a:r>
              <a:rPr lang="ko-KR" altLang="en-US" sz="1700" smtClean="0">
                <a:solidFill>
                  <a:srgbClr val="000000"/>
                </a:solidFill>
              </a:rPr>
              <a:t>서독 </a:t>
            </a:r>
            <a:r>
              <a:rPr lang="en-US" altLang="ko-KR" sz="1700" smtClean="0">
                <a:solidFill>
                  <a:srgbClr val="000000"/>
                </a:solidFill>
              </a:rPr>
              <a:t>: 95%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ko-KR" sz="17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chemeClr val="accent1"/>
                </a:solidFill>
              </a:rPr>
              <a:t>식량안보가 위협받고 있다</a:t>
            </a:r>
            <a:r>
              <a:rPr lang="ko-KR" altLang="en-US" sz="1700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    </a:t>
            </a:r>
            <a:r>
              <a:rPr lang="en-US" altLang="ko-KR" sz="1700" smtClean="0">
                <a:solidFill>
                  <a:srgbClr val="000000"/>
                </a:solidFill>
              </a:rPr>
              <a:t>: </a:t>
            </a:r>
            <a:r>
              <a:rPr lang="ko-KR" altLang="en-US" sz="1700" smtClean="0">
                <a:solidFill>
                  <a:srgbClr val="000000"/>
                </a:solidFill>
              </a:rPr>
              <a:t>세계식량수급의 악화</a:t>
            </a:r>
            <a:r>
              <a:rPr lang="en-US" altLang="ko-KR" sz="1700" smtClean="0">
                <a:solidFill>
                  <a:srgbClr val="000000"/>
                </a:solidFill>
              </a:rPr>
              <a:t>- </a:t>
            </a:r>
            <a:r>
              <a:rPr lang="ko-KR" altLang="en-US" sz="1700" smtClean="0">
                <a:solidFill>
                  <a:srgbClr val="000000"/>
                </a:solidFill>
              </a:rPr>
              <a:t>밀과 옥수수 등 주요 곡물의 가격이 두 배로 폭등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 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ko-KR" altLang="en-US" sz="1700" smtClean="0">
                <a:solidFill>
                  <a:srgbClr val="000000"/>
                </a:solidFill>
              </a:rPr>
              <a:t> 무역수지 적자 </a:t>
            </a:r>
            <a:r>
              <a:rPr lang="en-US" altLang="ko-KR" sz="1700" smtClean="0">
                <a:solidFill>
                  <a:srgbClr val="000000"/>
                </a:solidFill>
              </a:rPr>
              <a:t>: 1993, $16</a:t>
            </a:r>
            <a:r>
              <a:rPr lang="ko-KR" altLang="en-US" sz="1700" smtClean="0">
                <a:solidFill>
                  <a:srgbClr val="000000"/>
                </a:solidFill>
              </a:rPr>
              <a:t>억</a:t>
            </a:r>
            <a:r>
              <a:rPr lang="en-US" altLang="ko-KR" sz="1700" smtClean="0">
                <a:solidFill>
                  <a:srgbClr val="000000"/>
                </a:solidFill>
              </a:rPr>
              <a:t>, 1994, $63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 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ko-KR" altLang="en-US" sz="1700" smtClean="0">
                <a:solidFill>
                  <a:srgbClr val="000000"/>
                </a:solidFill>
              </a:rPr>
              <a:t> </a:t>
            </a:r>
            <a:r>
              <a:rPr lang="en-US" altLang="ko-KR" sz="1700" smtClean="0">
                <a:solidFill>
                  <a:srgbClr val="000000"/>
                </a:solidFill>
              </a:rPr>
              <a:t>1995, $100</a:t>
            </a:r>
            <a:r>
              <a:rPr lang="ko-KR" altLang="en-US" sz="1700" smtClean="0">
                <a:solidFill>
                  <a:srgbClr val="000000"/>
                </a:solidFill>
              </a:rPr>
              <a:t>억 </a:t>
            </a:r>
            <a:r>
              <a:rPr lang="en-US" altLang="ko-KR" sz="1700" smtClean="0">
                <a:solidFill>
                  <a:srgbClr val="000000"/>
                </a:solidFill>
              </a:rPr>
              <a:t>-- </a:t>
            </a:r>
            <a:r>
              <a:rPr lang="ko-KR" altLang="en-US" sz="1700" smtClean="0">
                <a:solidFill>
                  <a:srgbClr val="000000"/>
                </a:solidFill>
              </a:rPr>
              <a:t>이중 농림수산업 분야 </a:t>
            </a:r>
            <a:r>
              <a:rPr lang="en-US" altLang="ko-KR" sz="1700" smtClean="0">
                <a:solidFill>
                  <a:srgbClr val="000000"/>
                </a:solidFill>
              </a:rPr>
              <a:t>: $70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    </a:t>
            </a:r>
            <a:r>
              <a:rPr lang="en-US" altLang="en-US" sz="1700" smtClean="0">
                <a:solidFill>
                  <a:srgbClr val="000000"/>
                </a:solidFill>
              </a:rPr>
              <a:t>*</a:t>
            </a:r>
            <a:r>
              <a:rPr lang="en-US" altLang="ko-KR" sz="1700" smtClean="0">
                <a:solidFill>
                  <a:srgbClr val="000000"/>
                </a:solidFill>
              </a:rPr>
              <a:t>1996, $200</a:t>
            </a:r>
            <a:r>
              <a:rPr lang="ko-KR" altLang="en-US" sz="1700" smtClean="0">
                <a:solidFill>
                  <a:srgbClr val="000000"/>
                </a:solidFill>
              </a:rPr>
              <a:t>억 </a:t>
            </a:r>
            <a:r>
              <a:rPr lang="en-US" altLang="ko-KR" sz="1700" smtClean="0">
                <a:solidFill>
                  <a:srgbClr val="000000"/>
                </a:solidFill>
              </a:rPr>
              <a:t>-- </a:t>
            </a:r>
            <a:r>
              <a:rPr lang="ko-KR" altLang="en-US" sz="1700" smtClean="0">
                <a:solidFill>
                  <a:srgbClr val="000000"/>
                </a:solidFill>
              </a:rPr>
              <a:t>이중 농림수산업 분야 </a:t>
            </a:r>
            <a:r>
              <a:rPr lang="en-US" altLang="ko-KR" sz="1700" smtClean="0">
                <a:solidFill>
                  <a:srgbClr val="000000"/>
                </a:solidFill>
              </a:rPr>
              <a:t>: $100</a:t>
            </a:r>
            <a:r>
              <a:rPr lang="ko-KR" altLang="en-US" sz="1700" smtClean="0">
                <a:solidFill>
                  <a:srgbClr val="000000"/>
                </a:solidFill>
              </a:rPr>
              <a:t>억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ko-KR" altLang="en-US" sz="17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ko-KR" altLang="en-US" sz="1700" b="1" smtClean="0">
                <a:solidFill>
                  <a:srgbClr val="000000"/>
                </a:solidFill>
              </a:rPr>
              <a:t> </a:t>
            </a:r>
            <a:r>
              <a:rPr lang="ko-KR" altLang="en-US" sz="1700" b="1" smtClean="0">
                <a:solidFill>
                  <a:srgbClr val="CC0066"/>
                </a:solidFill>
              </a:rPr>
              <a:t>농업인구 감소 </a:t>
            </a:r>
            <a:r>
              <a:rPr lang="en-US" altLang="ko-KR" sz="1700" b="1" smtClean="0">
                <a:solidFill>
                  <a:srgbClr val="CC0066"/>
                </a:solidFill>
              </a:rPr>
              <a:t>(1965</a:t>
            </a:r>
            <a:r>
              <a:rPr lang="ko-KR" altLang="en-US" sz="1700" b="1" smtClean="0">
                <a:solidFill>
                  <a:srgbClr val="CC0066"/>
                </a:solidFill>
              </a:rPr>
              <a:t>년 </a:t>
            </a:r>
            <a:r>
              <a:rPr lang="en-US" altLang="ko-KR" sz="1700" b="1" smtClean="0">
                <a:solidFill>
                  <a:srgbClr val="CC0066"/>
                </a:solidFill>
              </a:rPr>
              <a:t>55.1%, 2002</a:t>
            </a:r>
            <a:r>
              <a:rPr lang="ko-KR" altLang="en-US" sz="1700" b="1" smtClean="0">
                <a:solidFill>
                  <a:srgbClr val="CC0066"/>
                </a:solidFill>
              </a:rPr>
              <a:t>년 </a:t>
            </a:r>
            <a:r>
              <a:rPr lang="en-US" altLang="ko-KR" sz="1700" b="1" smtClean="0">
                <a:solidFill>
                  <a:srgbClr val="CC0066"/>
                </a:solidFill>
              </a:rPr>
              <a:t>7.5%)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1700" b="1" smtClean="0">
              <a:solidFill>
                <a:srgbClr val="CC00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ko-KR" sz="1700" b="1" smtClean="0">
                <a:solidFill>
                  <a:srgbClr val="000000"/>
                </a:solidFill>
              </a:rPr>
              <a:t> </a:t>
            </a:r>
            <a:r>
              <a:rPr lang="ko-KR" altLang="en-US" sz="1700" b="1" smtClean="0">
                <a:solidFill>
                  <a:srgbClr val="CC0066"/>
                </a:solidFill>
              </a:rPr>
              <a:t>경지면적의 감소</a:t>
            </a:r>
            <a:r>
              <a:rPr lang="ko-KR" altLang="en-US" sz="1700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1700" smtClean="0">
                <a:solidFill>
                  <a:srgbClr val="000000"/>
                </a:solidFill>
              </a:rPr>
              <a:t>          </a:t>
            </a:r>
            <a:r>
              <a:rPr lang="en-US" altLang="ko-KR" sz="1700" smtClean="0">
                <a:solidFill>
                  <a:srgbClr val="000000"/>
                </a:solidFill>
              </a:rPr>
              <a:t>: </a:t>
            </a:r>
            <a:r>
              <a:rPr lang="ko-KR" altLang="en-US" sz="1700" smtClean="0">
                <a:solidFill>
                  <a:srgbClr val="000000"/>
                </a:solidFill>
              </a:rPr>
              <a:t>쌀 생산량이 소비량보다 빨리 감소하고 있다</a:t>
            </a:r>
            <a:r>
              <a:rPr lang="en-US" altLang="ko-KR" sz="1700" smtClean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 * </a:t>
            </a:r>
            <a:r>
              <a:rPr lang="ko-KR" altLang="en-US" sz="1700" smtClean="0">
                <a:solidFill>
                  <a:srgbClr val="000000"/>
                </a:solidFill>
              </a:rPr>
              <a:t>과거 </a:t>
            </a:r>
            <a:r>
              <a:rPr lang="en-US" altLang="ko-KR" sz="1700" smtClean="0">
                <a:solidFill>
                  <a:srgbClr val="000000"/>
                </a:solidFill>
              </a:rPr>
              <a:t>5</a:t>
            </a:r>
            <a:r>
              <a:rPr lang="ko-KR" altLang="en-US" sz="1700" smtClean="0">
                <a:solidFill>
                  <a:srgbClr val="000000"/>
                </a:solidFill>
              </a:rPr>
              <a:t>년 동안 쌀 자급률이 </a:t>
            </a:r>
            <a:r>
              <a:rPr lang="en-US" altLang="ko-KR" sz="1700" smtClean="0">
                <a:solidFill>
                  <a:srgbClr val="000000"/>
                </a:solidFill>
              </a:rPr>
              <a:t>100%</a:t>
            </a:r>
            <a:r>
              <a:rPr lang="ko-KR" altLang="en-US" sz="1700" smtClean="0">
                <a:solidFill>
                  <a:srgbClr val="000000"/>
                </a:solidFill>
              </a:rPr>
              <a:t>를 밑돌았다</a:t>
            </a:r>
            <a:r>
              <a:rPr lang="en-US" altLang="ko-KR" sz="1700" smtClean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       (</a:t>
            </a:r>
            <a:r>
              <a:rPr lang="ko-KR" altLang="en-US" sz="1700" smtClean="0">
                <a:solidFill>
                  <a:srgbClr val="000000"/>
                </a:solidFill>
              </a:rPr>
              <a:t>원인 </a:t>
            </a:r>
            <a:r>
              <a:rPr lang="en-US" altLang="ko-KR" sz="1700" smtClean="0">
                <a:solidFill>
                  <a:srgbClr val="000000"/>
                </a:solidFill>
              </a:rPr>
              <a:t>: </a:t>
            </a:r>
            <a:r>
              <a:rPr lang="ko-KR" altLang="en-US" sz="1700" smtClean="0">
                <a:solidFill>
                  <a:srgbClr val="000000"/>
                </a:solidFill>
              </a:rPr>
              <a:t>쌀 생산량의 감소 </a:t>
            </a:r>
            <a:r>
              <a:rPr lang="en-US" altLang="ko-KR" sz="1700" smtClean="0">
                <a:solidFill>
                  <a:srgbClr val="000000"/>
                </a:solidFill>
              </a:rPr>
              <a:t>= </a:t>
            </a:r>
            <a:r>
              <a:rPr lang="ko-KR" altLang="en-US" sz="1700" smtClean="0">
                <a:solidFill>
                  <a:srgbClr val="000000"/>
                </a:solidFill>
              </a:rPr>
              <a:t>재배면적의 감소</a:t>
            </a:r>
            <a:r>
              <a:rPr lang="en-US" altLang="ko-KR" sz="1700" smtClean="0">
                <a:solidFill>
                  <a:srgbClr val="000000"/>
                </a:solidFill>
              </a:rPr>
              <a:t>) 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1700" smtClean="0">
                <a:solidFill>
                  <a:srgbClr val="000000"/>
                </a:solidFill>
              </a:rPr>
              <a:t>     * 2004</a:t>
            </a:r>
            <a:r>
              <a:rPr lang="ko-KR" altLang="en-US" sz="1700" smtClean="0">
                <a:solidFill>
                  <a:srgbClr val="000000"/>
                </a:solidFill>
              </a:rPr>
              <a:t>년에는 쌀의 자급률이 </a:t>
            </a:r>
            <a:r>
              <a:rPr lang="en-US" altLang="ko-KR" sz="1700" smtClean="0">
                <a:solidFill>
                  <a:srgbClr val="000000"/>
                </a:solidFill>
              </a:rPr>
              <a:t>89.6%</a:t>
            </a:r>
            <a:r>
              <a:rPr lang="ko-KR" altLang="en-US" sz="1700" smtClean="0">
                <a:solidFill>
                  <a:srgbClr val="000000"/>
                </a:solidFill>
              </a:rPr>
              <a:t>로 전망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218487" cy="6264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smtClean="0"/>
              <a:t>7. </a:t>
            </a:r>
            <a:r>
              <a:rPr lang="ko-KR" altLang="en-US" sz="2800" smtClean="0"/>
              <a:t>우리나라의 식량사정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1)</a:t>
            </a:r>
            <a:r>
              <a:rPr lang="ko-KR" altLang="en-US" sz="1800" smtClean="0"/>
              <a:t>농업인구의 감소</a:t>
            </a:r>
            <a:r>
              <a:rPr lang="en-US" altLang="ko-KR" sz="1800" smtClean="0"/>
              <a:t>: 5% </a:t>
            </a:r>
            <a:r>
              <a:rPr lang="ko-KR" altLang="en-US" sz="1800" smtClean="0"/>
              <a:t>이하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노령화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여성화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출생신고 無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endParaRPr lang="ko-KR" altLang="en-US" sz="1600" smtClean="0"/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2)</a:t>
            </a:r>
            <a:r>
              <a:rPr lang="ko-KR" altLang="en-US" sz="1800" smtClean="0"/>
              <a:t>경지면적의 감소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공업화</a:t>
            </a:r>
            <a:r>
              <a:rPr lang="en-US" altLang="ko-KR" sz="1800" smtClean="0"/>
              <a:t>(</a:t>
            </a:r>
            <a:r>
              <a:rPr lang="ko-KR" altLang="en-US" sz="1800" smtClean="0"/>
              <a:t>공장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창고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주택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도로</a:t>
            </a:r>
            <a:r>
              <a:rPr lang="en-US" altLang="ko-KR" sz="1800" smtClean="0"/>
              <a:t>, </a:t>
            </a:r>
            <a:r>
              <a:rPr lang="ko-KR" altLang="en-US" sz="1800" smtClean="0"/>
              <a:t>댐</a:t>
            </a:r>
            <a:r>
              <a:rPr lang="en-US" altLang="ko-KR" sz="1800" smtClean="0"/>
              <a:t>, </a:t>
            </a:r>
            <a:r>
              <a:rPr lang="ko-KR" altLang="en-US" sz="1800" smtClean="0"/>
              <a:t>관광지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골프장</a:t>
            </a:r>
            <a:r>
              <a:rPr lang="en-US" altLang="ko-KR" sz="1800" smtClean="0"/>
              <a:t>,) </a:t>
            </a:r>
          </a:p>
          <a:p>
            <a:pPr>
              <a:buFontTx/>
              <a:buNone/>
            </a:pPr>
            <a:r>
              <a:rPr lang="en-US" altLang="ko-KR" sz="1600" smtClean="0"/>
              <a:t>                                        → </a:t>
            </a:r>
            <a:r>
              <a:rPr lang="ko-KR" altLang="en-US" sz="1600" smtClean="0"/>
              <a:t>환경오염 </a:t>
            </a:r>
          </a:p>
          <a:p>
            <a:pPr>
              <a:buFontTx/>
              <a:buNone/>
            </a:pPr>
            <a:r>
              <a:rPr lang="ko-KR" altLang="en-US" sz="1600" smtClean="0"/>
              <a:t>    경지면적 </a:t>
            </a:r>
            <a:r>
              <a:rPr lang="en-US" altLang="ko-KR" sz="1600" smtClean="0"/>
              <a:t>1970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: 230</a:t>
            </a:r>
            <a:r>
              <a:rPr lang="ko-KR" altLang="en-US" sz="1600" smtClean="0"/>
              <a:t>만</a:t>
            </a:r>
            <a:r>
              <a:rPr lang="en-US" altLang="ko-KR" sz="1600" smtClean="0"/>
              <a:t>ha (</a:t>
            </a:r>
            <a:r>
              <a:rPr lang="ko-KR" altLang="en-US" sz="1600" smtClean="0"/>
              <a:t>국토면적의 </a:t>
            </a:r>
            <a:r>
              <a:rPr lang="en-US" altLang="ko-KR" sz="1600" smtClean="0"/>
              <a:t>23.3%)</a:t>
            </a:r>
          </a:p>
          <a:p>
            <a:pPr>
              <a:buFontTx/>
              <a:buNone/>
            </a:pPr>
            <a:r>
              <a:rPr lang="en-US" altLang="ko-KR" sz="1600" smtClean="0"/>
              <a:t>                 2000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: 160</a:t>
            </a:r>
            <a:r>
              <a:rPr lang="ko-KR" altLang="en-US" sz="1600" smtClean="0"/>
              <a:t>만</a:t>
            </a:r>
            <a:r>
              <a:rPr lang="en-US" altLang="ko-KR" sz="1600" smtClean="0"/>
              <a:t>ha (</a:t>
            </a:r>
            <a:r>
              <a:rPr lang="ko-KR" altLang="en-US" sz="1600" smtClean="0"/>
              <a:t>국토면적의 </a:t>
            </a:r>
            <a:r>
              <a:rPr lang="en-US" altLang="ko-KR" sz="1600" smtClean="0"/>
              <a:t>16.2%)</a:t>
            </a:r>
          </a:p>
          <a:p>
            <a:pPr>
              <a:buFontTx/>
              <a:buNone/>
            </a:pPr>
            <a:r>
              <a:rPr lang="en-US" altLang="ko-KR" sz="1600" smtClean="0"/>
              <a:t>    1</a:t>
            </a:r>
            <a:r>
              <a:rPr lang="ko-KR" altLang="en-US" sz="1600" smtClean="0"/>
              <a:t>인당경지면적 </a:t>
            </a:r>
            <a:r>
              <a:rPr lang="en-US" altLang="ko-KR" sz="1600" smtClean="0"/>
              <a:t>: 1960 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(0.86 ha) → 2002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(1.16 ha)</a:t>
            </a:r>
          </a:p>
          <a:p>
            <a:pPr>
              <a:buFontTx/>
              <a:buNone/>
            </a:pPr>
            <a:r>
              <a:rPr lang="en-US" altLang="ko-KR" sz="1600" smtClean="0"/>
              <a:t>  </a:t>
            </a:r>
          </a:p>
          <a:p>
            <a:pPr>
              <a:buFontTx/>
              <a:buNone/>
            </a:pPr>
            <a:r>
              <a:rPr lang="en-US" altLang="ko-KR" sz="1600" smtClean="0"/>
              <a:t>  </a:t>
            </a:r>
            <a:r>
              <a:rPr lang="en-US" altLang="ko-KR" sz="1800" smtClean="0"/>
              <a:t>3) </a:t>
            </a:r>
            <a:r>
              <a:rPr lang="ko-KR" altLang="en-US" sz="1800" smtClean="0"/>
              <a:t>토지의 생산성 </a:t>
            </a:r>
            <a:r>
              <a:rPr lang="en-US" altLang="ko-KR" sz="1800" smtClean="0"/>
              <a:t>: 50</a:t>
            </a:r>
            <a:r>
              <a:rPr lang="ko-KR" altLang="en-US" sz="1800" smtClean="0"/>
              <a:t>년간 </a:t>
            </a:r>
            <a:r>
              <a:rPr lang="en-US" altLang="ko-KR" sz="1800" smtClean="0"/>
              <a:t>3~4</a:t>
            </a:r>
            <a:r>
              <a:rPr lang="ko-KR" altLang="en-US" sz="1800" smtClean="0"/>
              <a:t>배 증수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장기적으로는 저하 전망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</a:p>
          <a:p>
            <a:pPr>
              <a:buFontTx/>
              <a:buNone/>
            </a:pPr>
            <a:r>
              <a:rPr lang="ko-KR" altLang="en-US" sz="1600" smtClean="0"/>
              <a:t>  </a:t>
            </a:r>
            <a:r>
              <a:rPr lang="en-US" altLang="ko-KR" sz="1800" smtClean="0"/>
              <a:t>4) </a:t>
            </a:r>
            <a:r>
              <a:rPr lang="ko-KR" altLang="en-US" sz="1800" smtClean="0"/>
              <a:t>식량자금률</a:t>
            </a:r>
            <a:r>
              <a:rPr lang="en-US" altLang="ko-KR" sz="1800" smtClean="0"/>
              <a:t>: WTO, FTA </a:t>
            </a:r>
          </a:p>
          <a:p>
            <a:pPr>
              <a:buFontTx/>
              <a:buNone/>
            </a:pPr>
            <a:r>
              <a:rPr lang="en-US" altLang="ko-KR" sz="1600" smtClean="0"/>
              <a:t>     </a:t>
            </a:r>
            <a:r>
              <a:rPr lang="ko-KR" altLang="en-US" sz="1600" smtClean="0"/>
              <a:t>곡류</a:t>
            </a:r>
            <a:r>
              <a:rPr lang="en-US" altLang="ko-KR" sz="1600" smtClean="0"/>
              <a:t>: 1970</a:t>
            </a:r>
            <a:r>
              <a:rPr lang="ko-KR" altLang="en-US" sz="1600" smtClean="0"/>
              <a:t>년</a:t>
            </a:r>
            <a:r>
              <a:rPr lang="en-US" altLang="ko-KR" sz="1600" smtClean="0"/>
              <a:t>(80%) → 2002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(23%)</a:t>
            </a:r>
          </a:p>
          <a:p>
            <a:pPr>
              <a:buFontTx/>
              <a:buNone/>
            </a:pPr>
            <a:r>
              <a:rPr lang="en-US" altLang="ko-KR" sz="1600" smtClean="0"/>
              <a:t>     </a:t>
            </a:r>
            <a:r>
              <a:rPr lang="ko-KR" altLang="en-US" sz="1600" smtClean="0"/>
              <a:t>사료용제외</a:t>
            </a:r>
            <a:r>
              <a:rPr lang="en-US" altLang="ko-KR" sz="1600" smtClean="0"/>
              <a:t>: 1970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(86.2%) → 1999</a:t>
            </a:r>
            <a:r>
              <a:rPr lang="ko-KR" altLang="en-US" sz="1600" smtClean="0"/>
              <a:t>년 </a:t>
            </a:r>
            <a:r>
              <a:rPr lang="en-US" altLang="ko-KR" sz="1600" smtClean="0"/>
              <a:t>(54.2%)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sz="half" idx="2"/>
          </p:nvPr>
        </p:nvGraphicFramePr>
        <p:xfrm>
          <a:off x="755650" y="1916113"/>
          <a:ext cx="7272338" cy="1097280"/>
        </p:xfrm>
        <a:graphic>
          <a:graphicData uri="http://schemas.openxmlformats.org/drawingml/2006/table">
            <a:tbl>
              <a:tblPr/>
              <a:tblGrid>
                <a:gridCol w="1944688"/>
                <a:gridCol w="2160587"/>
                <a:gridCol w="3167063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노령화 지수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 미만 인구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15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연소 인구사회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 이상 인구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30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이상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고령 인구 사회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2020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35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5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8611" name="Group 3"/>
          <p:cNvGraphicFramePr>
            <a:graphicFrameLocks noGrp="1"/>
          </p:cNvGraphicFramePr>
          <p:nvPr/>
        </p:nvGraphicFramePr>
        <p:xfrm>
          <a:off x="179388" y="1268413"/>
          <a:ext cx="8675687" cy="4876483"/>
        </p:xfrm>
        <a:graphic>
          <a:graphicData uri="http://schemas.openxmlformats.org/drawingml/2006/table">
            <a:tbl>
              <a:tblPr/>
              <a:tblGrid>
                <a:gridCol w="1609725"/>
                <a:gridCol w="1008062"/>
                <a:gridCol w="1004888"/>
                <a:gridCol w="1008062"/>
                <a:gridCol w="1006475"/>
                <a:gridCol w="1008063"/>
                <a:gridCol w="1014412"/>
                <a:gridCol w="1016000"/>
              </a:tblGrid>
              <a:tr h="322263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구분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1960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년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1970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1980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1990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2000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2002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전국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경북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총인구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24,989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32,241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38,124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42,869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47,008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47,640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2,778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농가인구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14,559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14,422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10,827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6,661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4,031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3,591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570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(%)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58.3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44.7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28.4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8.6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식량자급율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(%)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93.9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80.5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56.0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43.1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29.7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31.1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사료제외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(98.8)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(86.2)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(69.6)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(70.3)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(55.6)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(56.8)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100.7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93.1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108.3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102.9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102.7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보리쌀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117.8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115.1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62.2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97.4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49.7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57.4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밀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27.0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4.8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0.05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콩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100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86.1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35.1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20.1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6.4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7.7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농가소득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738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5,607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15,212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24,518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23,594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부채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천원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339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4,734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20,207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-127"/>
                        </a:rPr>
                        <a:t>19,898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-127"/>
                        </a:rPr>
                        <a:t> 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549" name="Text Box 135"/>
          <p:cNvSpPr txBox="1">
            <a:spLocks noChangeArrowheads="1"/>
          </p:cNvSpPr>
          <p:nvPr/>
        </p:nvSpPr>
        <p:spPr bwMode="auto">
          <a:xfrm>
            <a:off x="1835150" y="404813"/>
            <a:ext cx="549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농가 인구 및 식량자급도 변화</a:t>
            </a:r>
          </a:p>
        </p:txBody>
      </p:sp>
      <p:sp>
        <p:nvSpPr>
          <p:cNvPr id="60550" name="Text Box 136"/>
          <p:cNvSpPr txBox="1">
            <a:spLocks noChangeArrowheads="1"/>
          </p:cNvSpPr>
          <p:nvPr/>
        </p:nvSpPr>
        <p:spPr bwMode="auto">
          <a:xfrm>
            <a:off x="468313" y="6429375"/>
            <a:ext cx="8156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/>
              <a:t>*</a:t>
            </a:r>
            <a:r>
              <a:rPr lang="en-US" altLang="ko-KR" sz="1100"/>
              <a:t> </a:t>
            </a:r>
            <a:r>
              <a:rPr lang="ko-KR" altLang="en-US" sz="1100"/>
              <a:t>세계 식량 자급율 </a:t>
            </a:r>
            <a:r>
              <a:rPr lang="en-US" altLang="ko-KR" sz="1100"/>
              <a:t>: 53.6%, </a:t>
            </a:r>
            <a:r>
              <a:rPr lang="ko-KR" altLang="en-US" sz="1100"/>
              <a:t>기아인구</a:t>
            </a:r>
            <a:r>
              <a:rPr lang="en-US" altLang="ko-KR" sz="1100"/>
              <a:t>(FAO 2002.6) : 12</a:t>
            </a:r>
            <a:r>
              <a:rPr lang="ko-KR" altLang="en-US" sz="1100"/>
              <a:t>억추정</a:t>
            </a:r>
          </a:p>
          <a:p>
            <a:r>
              <a:rPr lang="ko-KR" altLang="en-US" sz="1100"/>
              <a:t>* </a:t>
            </a:r>
            <a:r>
              <a:rPr lang="en-US" altLang="ko-KR" sz="1100"/>
              <a:t>60</a:t>
            </a:r>
            <a:r>
              <a:rPr lang="ko-KR" altLang="en-US" sz="1100"/>
              <a:t>년 자료 중 보리쌀 </a:t>
            </a:r>
            <a:r>
              <a:rPr lang="en-US" altLang="ko-KR" sz="1100"/>
              <a:t>·</a:t>
            </a:r>
            <a:r>
              <a:rPr lang="ko-KR" altLang="en-US" sz="1100"/>
              <a:t>밀</a:t>
            </a:r>
            <a:r>
              <a:rPr lang="en-US" altLang="ko-KR" sz="1100"/>
              <a:t>·</a:t>
            </a:r>
            <a:r>
              <a:rPr lang="ko-KR" altLang="en-US" sz="1100"/>
              <a:t>콩은 </a:t>
            </a:r>
            <a:r>
              <a:rPr lang="en-US" altLang="ko-KR" sz="1100"/>
              <a:t>65</a:t>
            </a:r>
            <a:r>
              <a:rPr lang="ko-KR" altLang="en-US" sz="1100"/>
              <a:t>년 기준</a:t>
            </a:r>
            <a:endParaRPr lang="en-US" altLang="en-US" sz="11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806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938338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64515" name="Picture 2" descr="C:\WINDOWS\TEMP\Hnc\BinData\EMB09c9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1550" y="981075"/>
            <a:ext cx="73453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88"/>
          <p:cNvSpPr>
            <a:spLocks noChangeArrowheads="1"/>
          </p:cNvSpPr>
          <p:nvPr/>
        </p:nvSpPr>
        <p:spPr bwMode="auto">
          <a:xfrm>
            <a:off x="0" y="5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9621" name="Group 1189"/>
          <p:cNvGraphicFramePr>
            <a:graphicFrameLocks noGrp="1"/>
          </p:cNvGraphicFramePr>
          <p:nvPr/>
        </p:nvGraphicFramePr>
        <p:xfrm>
          <a:off x="179388" y="1268413"/>
          <a:ext cx="8675687" cy="4693603"/>
        </p:xfrm>
        <a:graphic>
          <a:graphicData uri="http://schemas.openxmlformats.org/drawingml/2006/table">
            <a:tbl>
              <a:tblPr/>
              <a:tblGrid>
                <a:gridCol w="1609725"/>
                <a:gridCol w="1008062"/>
                <a:gridCol w="1004888"/>
                <a:gridCol w="1008062"/>
                <a:gridCol w="1006475"/>
                <a:gridCol w="1008063"/>
                <a:gridCol w="1014412"/>
                <a:gridCol w="1016000"/>
              </a:tblGrid>
              <a:tr h="322263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구분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1960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전국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경북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천명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총인구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24,989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32,241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38,124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42,869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47,008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47,640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2,778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농가인구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14,559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14,422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10,827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6,661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4,031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3,591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570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58.3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44.7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28.4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8.6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식량자급율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80.5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56.0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43.1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29.7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31.1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사료제외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(98.8)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(86.2)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(69.6)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(70.3)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(55.6)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(56.8)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100.7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108.3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보리쌀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117.8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62.2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97.4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49.7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57.4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밀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27.0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4.8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0.05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콩</a:t>
                      </a:r>
                      <a:endParaRPr kumimoji="1" lang="ko-KR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100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86.1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35.1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20.1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6.4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7.7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농가소득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천원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5,607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15,212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24,518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23,594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부채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천원</a:t>
                      </a:r>
                      <a:r>
                        <a:rPr kumimoji="1" lang="en-US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339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4,734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20,207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19,898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669" name="Text Box 1174"/>
          <p:cNvSpPr txBox="1">
            <a:spLocks noChangeArrowheads="1"/>
          </p:cNvSpPr>
          <p:nvPr/>
        </p:nvSpPr>
        <p:spPr bwMode="auto">
          <a:xfrm>
            <a:off x="1835150" y="404813"/>
            <a:ext cx="5499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농가 인구 및 식량자급도 변화</a:t>
            </a:r>
          </a:p>
        </p:txBody>
      </p:sp>
      <p:sp>
        <p:nvSpPr>
          <p:cNvPr id="65670" name="Text Box 1176"/>
          <p:cNvSpPr txBox="1">
            <a:spLocks noChangeArrowheads="1"/>
          </p:cNvSpPr>
          <p:nvPr/>
        </p:nvSpPr>
        <p:spPr bwMode="auto">
          <a:xfrm>
            <a:off x="468313" y="6429375"/>
            <a:ext cx="8156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/>
              <a:t>*</a:t>
            </a:r>
            <a:r>
              <a:rPr lang="en-US" altLang="ko-KR" sz="1100"/>
              <a:t> </a:t>
            </a:r>
            <a:r>
              <a:rPr lang="ko-KR" altLang="en-US" sz="1100"/>
              <a:t>세계 식량 자급율 </a:t>
            </a:r>
            <a:r>
              <a:rPr lang="en-US" altLang="ko-KR" sz="1100"/>
              <a:t>: 53.6%, </a:t>
            </a:r>
            <a:r>
              <a:rPr lang="ko-KR" altLang="en-US" sz="1100"/>
              <a:t>기아인구</a:t>
            </a:r>
            <a:r>
              <a:rPr lang="en-US" altLang="ko-KR" sz="1100"/>
              <a:t>(FAO 2002.6) : 12</a:t>
            </a:r>
            <a:r>
              <a:rPr lang="ko-KR" altLang="en-US" sz="1100"/>
              <a:t>억추정</a:t>
            </a:r>
          </a:p>
          <a:p>
            <a:r>
              <a:rPr lang="ko-KR" altLang="en-US" sz="1100"/>
              <a:t>* </a:t>
            </a:r>
            <a:r>
              <a:rPr lang="en-US" altLang="ko-KR" sz="1100"/>
              <a:t>60</a:t>
            </a:r>
            <a:r>
              <a:rPr lang="ko-KR" altLang="en-US" sz="1100"/>
              <a:t>년 자료 중 보리쌀 </a:t>
            </a:r>
            <a:r>
              <a:rPr lang="en-US" altLang="ko-KR" sz="1100"/>
              <a:t>·</a:t>
            </a:r>
            <a:r>
              <a:rPr lang="ko-KR" altLang="en-US" sz="1100"/>
              <a:t>밀</a:t>
            </a:r>
            <a:r>
              <a:rPr lang="en-US" altLang="ko-KR" sz="1100"/>
              <a:t>·</a:t>
            </a:r>
            <a:r>
              <a:rPr lang="ko-KR" altLang="en-US" sz="1100"/>
              <a:t>콩은 </a:t>
            </a:r>
            <a:r>
              <a:rPr lang="en-US" altLang="ko-KR" sz="1100"/>
              <a:t>65</a:t>
            </a:r>
            <a:r>
              <a:rPr lang="ko-KR" altLang="en-US" sz="1100"/>
              <a:t>년 기준</a:t>
            </a:r>
            <a:endParaRPr lang="en-US" altLang="en-US" sz="11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789" name="Group 429"/>
          <p:cNvGraphicFramePr>
            <a:graphicFrameLocks noGrp="1"/>
          </p:cNvGraphicFramePr>
          <p:nvPr/>
        </p:nvGraphicFramePr>
        <p:xfrm>
          <a:off x="468313" y="1557338"/>
          <a:ext cx="8208962" cy="4679953"/>
        </p:xfrm>
        <a:graphic>
          <a:graphicData uri="http://schemas.openxmlformats.org/drawingml/2006/table">
            <a:tbl>
              <a:tblPr/>
              <a:tblGrid>
                <a:gridCol w="1824037"/>
                <a:gridCol w="987425"/>
                <a:gridCol w="1141413"/>
                <a:gridCol w="1001712"/>
                <a:gridCol w="1049338"/>
                <a:gridCol w="1063625"/>
                <a:gridCol w="1141412"/>
              </a:tblGrid>
              <a:tr h="409575">
                <a:tc rowSpan="2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작목별</a:t>
                      </a:r>
                      <a:endParaRPr kumimoji="1" lang="ko-KR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 산 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 소비량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19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1970</a:t>
                      </a:r>
                      <a:endParaRPr kumimoji="1" lang="en-US" altLang="ko-K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대비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3,939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4,927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136.4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87.0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-64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면적 천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ha)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(1,203)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(1,053)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(88)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단수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kg/10a)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(327)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(471)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(144)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채소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2,653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11,310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426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59.9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164.8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과실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432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2,480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58.8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449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육류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165.0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1,137.3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5.2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33.4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642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6632" name="Rectangle 356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6633" name="Text Box 358"/>
          <p:cNvSpPr txBox="1">
            <a:spLocks noChangeArrowheads="1"/>
          </p:cNvSpPr>
          <p:nvPr/>
        </p:nvSpPr>
        <p:spPr bwMode="auto">
          <a:xfrm>
            <a:off x="2555875" y="449263"/>
            <a:ext cx="4037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생산량과 소비량 변화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0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6679" name="Group 295"/>
          <p:cNvGraphicFramePr>
            <a:graphicFrameLocks noGrp="1"/>
          </p:cNvGraphicFramePr>
          <p:nvPr/>
        </p:nvGraphicFramePr>
        <p:xfrm>
          <a:off x="395288" y="1628775"/>
          <a:ext cx="8424862" cy="4392614"/>
        </p:xfrm>
        <a:graphic>
          <a:graphicData uri="http://schemas.openxmlformats.org/drawingml/2006/table">
            <a:tbl>
              <a:tblPr/>
              <a:tblGrid>
                <a:gridCol w="1873250"/>
                <a:gridCol w="1079500"/>
                <a:gridCol w="1079500"/>
                <a:gridCol w="1081087"/>
                <a:gridCol w="1079500"/>
                <a:gridCol w="1152525"/>
                <a:gridCol w="1079500"/>
              </a:tblGrid>
              <a:tr h="9445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1995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총소비량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5,402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5,114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5,456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식량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5,057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5,207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4,777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4,425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4,145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4,002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종자 등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345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238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780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1,472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1,454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 소비량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(kg/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132.4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119.6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106.5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(81.8)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37" name="Rectangle 233"/>
          <p:cNvSpPr>
            <a:spLocks noChangeArrowheads="1"/>
          </p:cNvSpPr>
          <p:nvPr/>
        </p:nvSpPr>
        <p:spPr bwMode="auto">
          <a:xfrm>
            <a:off x="0" y="479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7638" name="Text Box 235"/>
          <p:cNvSpPr txBox="1">
            <a:spLocks noChangeArrowheads="1"/>
          </p:cNvSpPr>
          <p:nvPr/>
        </p:nvSpPr>
        <p:spPr bwMode="auto">
          <a:xfrm>
            <a:off x="2411413" y="404813"/>
            <a:ext cx="377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쌀 소비량 변화 동향</a:t>
            </a:r>
          </a:p>
        </p:txBody>
      </p:sp>
      <p:sp>
        <p:nvSpPr>
          <p:cNvPr id="67639" name="Text Box 281"/>
          <p:cNvSpPr txBox="1">
            <a:spLocks noChangeArrowheads="1"/>
          </p:cNvSpPr>
          <p:nvPr/>
        </p:nvSpPr>
        <p:spPr bwMode="auto">
          <a:xfrm>
            <a:off x="611188" y="6165850"/>
            <a:ext cx="2741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300"/>
              <a:t>*</a:t>
            </a:r>
            <a:r>
              <a:rPr lang="en-US" altLang="ko-KR" sz="1300"/>
              <a:t> </a:t>
            </a:r>
            <a:r>
              <a:rPr lang="ko-KR" altLang="en-US" sz="1300"/>
              <a:t>농립업 주요통계</a:t>
            </a:r>
            <a:r>
              <a:rPr lang="en-US" altLang="ko-KR" sz="1300"/>
              <a:t>, 2004</a:t>
            </a:r>
            <a:r>
              <a:rPr lang="ko-KR" altLang="en-US" sz="1300"/>
              <a:t>년 농림부</a:t>
            </a:r>
          </a:p>
          <a:p>
            <a:r>
              <a:rPr lang="ko-KR" altLang="en-US" sz="1300"/>
              <a:t>* </a:t>
            </a:r>
            <a:r>
              <a:rPr lang="en-US" altLang="ko-KR" sz="1300"/>
              <a:t>() </a:t>
            </a:r>
            <a:r>
              <a:rPr lang="ko-KR" altLang="en-US" sz="1300"/>
              <a:t>내는 </a:t>
            </a:r>
            <a:r>
              <a:rPr lang="en-US" altLang="ko-KR" sz="1300"/>
              <a:t>2004</a:t>
            </a:r>
            <a:r>
              <a:rPr lang="ko-KR" altLang="en-US" sz="1300"/>
              <a:t>년 </a:t>
            </a:r>
            <a:r>
              <a:rPr lang="en-US" altLang="ko-KR" sz="1300"/>
              <a:t>1</a:t>
            </a:r>
            <a:r>
              <a:rPr lang="ko-KR" altLang="en-US" sz="1300"/>
              <a:t>인당 쌀소비량</a:t>
            </a:r>
            <a:r>
              <a:rPr lang="en-US" altLang="ko-KR" sz="1300"/>
              <a:t>.</a:t>
            </a:r>
            <a:endParaRPr lang="en-US" altLang="en-US" sz="1300"/>
          </a:p>
        </p:txBody>
      </p:sp>
      <p:sp>
        <p:nvSpPr>
          <p:cNvPr id="67640" name="Text Box 286"/>
          <p:cNvSpPr txBox="1">
            <a:spLocks noChangeArrowheads="1"/>
          </p:cNvSpPr>
          <p:nvPr/>
        </p:nvSpPr>
        <p:spPr bwMode="auto">
          <a:xfrm>
            <a:off x="7235825" y="1268413"/>
            <a:ext cx="1306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/>
              <a:t>(</a:t>
            </a:r>
            <a:r>
              <a:rPr lang="ko-KR" altLang="en-US" sz="1200" b="1"/>
              <a:t>단위 </a:t>
            </a:r>
            <a:r>
              <a:rPr lang="en-US" altLang="ko-KR" sz="1200" b="1"/>
              <a:t>: </a:t>
            </a:r>
            <a:r>
              <a:rPr lang="ko-KR" altLang="en-US" sz="1200" b="1"/>
              <a:t>천톤</a:t>
            </a:r>
            <a:r>
              <a:rPr lang="en-US" altLang="ko-KR" sz="1200" b="1"/>
              <a:t>, kg)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7815" name="Group 407"/>
          <p:cNvGraphicFramePr>
            <a:graphicFrameLocks noGrp="1"/>
          </p:cNvGraphicFramePr>
          <p:nvPr/>
        </p:nvGraphicFramePr>
        <p:xfrm>
          <a:off x="539750" y="1412875"/>
          <a:ext cx="8353425" cy="4537078"/>
        </p:xfrm>
        <a:graphic>
          <a:graphicData uri="http://schemas.openxmlformats.org/drawingml/2006/table">
            <a:tbl>
              <a:tblPr/>
              <a:tblGrid>
                <a:gridCol w="1093788"/>
                <a:gridCol w="1239837"/>
                <a:gridCol w="1241425"/>
                <a:gridCol w="947738"/>
                <a:gridCol w="1238250"/>
                <a:gridCol w="1079500"/>
                <a:gridCol w="1512887"/>
              </a:tblGrid>
              <a:tr h="130968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연도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수요량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생산량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도입량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천톤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전체양곡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자급도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쌀자급도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인당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  <a:p>
                      <a:pPr marL="447675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쌀소비량</a:t>
                      </a: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(kg)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1975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9,996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7,295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3,012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124.0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1980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12,596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7,048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5,051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56.0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132.4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19,961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5,931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14,624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29.7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93.6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2001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19,248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5,994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13,709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31.1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20,641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6,162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14,576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30.4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87.0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20,278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5,519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14,430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27.8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83.1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7" name="Rectangle 327"/>
          <p:cNvSpPr>
            <a:spLocks noChangeArrowheads="1"/>
          </p:cNvSpPr>
          <p:nvPr/>
        </p:nvSpPr>
        <p:spPr bwMode="auto">
          <a:xfrm>
            <a:off x="0" y="526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8678" name="Text Box 328"/>
          <p:cNvSpPr txBox="1">
            <a:spLocks noChangeArrowheads="1"/>
          </p:cNvSpPr>
          <p:nvPr/>
        </p:nvSpPr>
        <p:spPr bwMode="auto">
          <a:xfrm>
            <a:off x="2555875" y="476250"/>
            <a:ext cx="430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우리나라 양곡수급동향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8728" name="Group 296"/>
          <p:cNvGraphicFramePr>
            <a:graphicFrameLocks noGrp="1"/>
          </p:cNvGraphicFramePr>
          <p:nvPr/>
        </p:nvGraphicFramePr>
        <p:xfrm>
          <a:off x="179388" y="1412875"/>
          <a:ext cx="8677275" cy="4176715"/>
        </p:xfrm>
        <a:graphic>
          <a:graphicData uri="http://schemas.openxmlformats.org/drawingml/2006/table">
            <a:tbl>
              <a:tblPr/>
              <a:tblGrid>
                <a:gridCol w="1655762"/>
                <a:gridCol w="1368425"/>
                <a:gridCol w="1316038"/>
                <a:gridCol w="1444625"/>
                <a:gridCol w="1446212"/>
                <a:gridCol w="1446213"/>
              </a:tblGrid>
              <a:tr h="53022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연도</a:t>
                      </a:r>
                      <a:endParaRPr kumimoji="1" lang="ko-KR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1996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2000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2001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2002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2003</a:t>
                      </a:r>
                      <a:endParaRPr kumimoji="1" lang="en-US" altLang="ko-KR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생산량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만석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3,696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3,672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3,830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3,422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3,091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도입량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천석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736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889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1,069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1,247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자급도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(%)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89.9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102.7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107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재고량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만석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169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679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927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1,040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763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바탕" pitchFamily="18" charset="-127"/>
                          <a:cs typeface="한컴바탕" pitchFamily="18" charset="2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  <a:cs typeface="한컴바탕" pitchFamily="18" charset="2"/>
                        </a:rPr>
                        <a:t>(710)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바탕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86" name="Rectangle 240"/>
          <p:cNvSpPr>
            <a:spLocks noChangeArrowheads="1"/>
          </p:cNvSpPr>
          <p:nvPr/>
        </p:nvSpPr>
        <p:spPr bwMode="auto">
          <a:xfrm>
            <a:off x="0" y="484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9687" name="Text Box 291"/>
          <p:cNvSpPr txBox="1">
            <a:spLocks noChangeArrowheads="1"/>
          </p:cNvSpPr>
          <p:nvPr/>
        </p:nvSpPr>
        <p:spPr bwMode="auto">
          <a:xfrm>
            <a:off x="2428875" y="428625"/>
            <a:ext cx="461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3200" b="1"/>
              <a:t>쌀 생산</a:t>
            </a:r>
            <a:r>
              <a:rPr lang="en-US" altLang="ko-KR" sz="3200" b="1"/>
              <a:t>, </a:t>
            </a:r>
            <a:r>
              <a:rPr lang="ko-KR" altLang="en-US" sz="3200" b="1"/>
              <a:t>소비</a:t>
            </a:r>
            <a:r>
              <a:rPr lang="en-US" altLang="ko-KR" sz="3200" b="1"/>
              <a:t>, </a:t>
            </a:r>
            <a:r>
              <a:rPr lang="ko-KR" altLang="en-US" sz="3200" b="1"/>
              <a:t>재고 동향</a:t>
            </a:r>
          </a:p>
        </p:txBody>
      </p:sp>
      <p:sp>
        <p:nvSpPr>
          <p:cNvPr id="69688" name="Text Box 292"/>
          <p:cNvSpPr txBox="1">
            <a:spLocks noChangeArrowheads="1"/>
          </p:cNvSpPr>
          <p:nvPr/>
        </p:nvSpPr>
        <p:spPr bwMode="auto">
          <a:xfrm>
            <a:off x="684213" y="59499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*</a:t>
            </a:r>
            <a:r>
              <a:rPr lang="en-US" altLang="ko-KR" sz="1200"/>
              <a:t> </a:t>
            </a:r>
            <a:r>
              <a:rPr lang="ko-KR" altLang="en-US" sz="1200"/>
              <a:t>농림업 중통계</a:t>
            </a:r>
            <a:r>
              <a:rPr lang="en-US" altLang="ko-KR" sz="1200"/>
              <a:t>, 2004</a:t>
            </a:r>
            <a:r>
              <a:rPr lang="ko-KR" altLang="en-US" sz="1200"/>
              <a:t>년 농림부</a:t>
            </a:r>
          </a:p>
          <a:p>
            <a:r>
              <a:rPr lang="ko-KR" altLang="en-US" sz="1200"/>
              <a:t>* </a:t>
            </a:r>
            <a:r>
              <a:rPr lang="en-US" altLang="ko-KR" sz="1200"/>
              <a:t>() </a:t>
            </a:r>
            <a:r>
              <a:rPr lang="ko-KR" altLang="en-US" sz="1200"/>
              <a:t>내는 재고량임</a:t>
            </a:r>
            <a:endParaRPr lang="en-US" altLang="en-US" sz="12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smtClean="0"/>
              <a:t>          ※ </a:t>
            </a:r>
            <a:r>
              <a:rPr lang="ko-KR" altLang="en-US" sz="2800" smtClean="0"/>
              <a:t>농업의 공익적 기능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1800" smtClean="0"/>
              <a:t>    환경오염의 주범</a:t>
            </a:r>
            <a:r>
              <a:rPr lang="en-US" altLang="ko-KR" sz="1800" smtClean="0"/>
              <a:t>: </a:t>
            </a:r>
            <a:r>
              <a:rPr lang="ko-KR" altLang="en-US" sz="1800" smtClean="0"/>
              <a:t>농업 </a:t>
            </a:r>
            <a:r>
              <a:rPr lang="en-US" altLang="ko-KR" sz="1800" smtClean="0"/>
              <a:t>X → </a:t>
            </a:r>
            <a:r>
              <a:rPr lang="ko-KR" altLang="en-US" sz="1800" smtClean="0"/>
              <a:t>인간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농업</a:t>
            </a:r>
            <a:r>
              <a:rPr lang="en-US" altLang="ko-KR" sz="1800" smtClean="0"/>
              <a:t>: 1</a:t>
            </a:r>
            <a:r>
              <a:rPr lang="ko-KR" altLang="en-US" sz="1800" smtClean="0"/>
              <a:t>차 산업 → </a:t>
            </a:r>
            <a:r>
              <a:rPr lang="en-US" altLang="ko-KR" sz="1800" smtClean="0"/>
              <a:t>2,3</a:t>
            </a:r>
            <a:r>
              <a:rPr lang="ko-KR" altLang="en-US" sz="1800" smtClean="0"/>
              <a:t>차 복합산업     → </a:t>
            </a:r>
            <a:r>
              <a:rPr lang="en-US" altLang="ko-KR" sz="1800" smtClean="0"/>
              <a:t>1,5</a:t>
            </a:r>
            <a:r>
              <a:rPr lang="ko-KR" altLang="en-US" sz="1800" smtClean="0"/>
              <a:t>차 산업</a:t>
            </a:r>
            <a:r>
              <a:rPr lang="en-US" altLang="ko-KR" sz="1800" smtClean="0"/>
              <a:t>(</a:t>
            </a:r>
            <a:r>
              <a:rPr lang="ko-KR" altLang="en-US" sz="1800" smtClean="0"/>
              <a:t>저장</a:t>
            </a:r>
            <a:r>
              <a:rPr lang="en-US" altLang="ko-KR" sz="1800" smtClean="0"/>
              <a:t>,</a:t>
            </a:r>
            <a:r>
              <a:rPr lang="ko-KR" altLang="en-US" sz="1800" smtClean="0"/>
              <a:t>가공</a:t>
            </a:r>
            <a:r>
              <a:rPr lang="en-US" altLang="ko-KR" sz="1800" smtClean="0"/>
              <a:t>,</a:t>
            </a:r>
            <a:r>
              <a:rPr lang="ko-KR" altLang="en-US" sz="1800" smtClean="0"/>
              <a:t>유통</a:t>
            </a:r>
            <a:r>
              <a:rPr lang="en-US" altLang="ko-KR" sz="1800" smtClean="0"/>
              <a:t>,</a:t>
            </a:r>
            <a:r>
              <a:rPr lang="ko-KR" altLang="en-US" sz="1800" smtClean="0"/>
              <a:t>판매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</a:t>
            </a:r>
            <a:r>
              <a:rPr lang="ko-KR" altLang="en-US" sz="1800" smtClean="0"/>
              <a:t>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친환경적 산업</a:t>
            </a:r>
          </a:p>
          <a:p>
            <a:pPr>
              <a:buFontTx/>
              <a:buNone/>
            </a:pPr>
            <a:r>
              <a:rPr lang="ko-KR" altLang="en-US" sz="1800" smtClean="0"/>
              <a:t>            경제적 논리 → 사양산업        ⇒환경친화적 지속농업 체계</a:t>
            </a:r>
            <a:r>
              <a:rPr lang="en-US" altLang="ko-KR" sz="1800" smtClean="0"/>
              <a:t>(</a:t>
            </a:r>
            <a:r>
              <a:rPr lang="ko-KR" altLang="en-US" sz="1800" smtClean="0"/>
              <a:t>유기농업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       </a:t>
            </a:r>
            <a:r>
              <a:rPr lang="ko-KR" altLang="en-US" sz="1800" smtClean="0"/>
              <a:t>다원적 기능 </a:t>
            </a:r>
          </a:p>
          <a:p>
            <a:pPr>
              <a:buFontTx/>
              <a:buNone/>
            </a:pPr>
            <a:r>
              <a:rPr lang="ko-KR" altLang="en-US" sz="1800" smtClean="0"/>
              <a:t>  </a:t>
            </a:r>
            <a:r>
              <a:rPr lang="en-US" altLang="ko-KR" sz="1800" smtClean="0"/>
              <a:t>1) </a:t>
            </a:r>
            <a:r>
              <a:rPr lang="ko-KR" altLang="en-US" sz="1800" smtClean="0"/>
              <a:t>식량의 안정적 공급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20</a:t>
            </a:r>
            <a:r>
              <a:rPr lang="ko-KR" altLang="en-US" sz="1800" smtClean="0"/>
              <a:t>조원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식량 안보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기상조건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병</a:t>
            </a:r>
            <a:r>
              <a:rPr lang="en-US" altLang="ko-KR" sz="1800" smtClean="0"/>
              <a:t>,</a:t>
            </a:r>
            <a:r>
              <a:rPr lang="ko-KR" altLang="en-US" sz="1800" smtClean="0"/>
              <a:t>충해 → 흉</a:t>
            </a:r>
            <a:r>
              <a:rPr lang="en-US" altLang="ko-KR" sz="1800" smtClean="0"/>
              <a:t>,</a:t>
            </a:r>
            <a:r>
              <a:rPr lang="ko-KR" altLang="en-US" sz="1800" smtClean="0"/>
              <a:t>풍작 →사회체제 붕괴</a:t>
            </a:r>
            <a:r>
              <a:rPr lang="en-US" altLang="ko-KR" sz="1800" smtClean="0"/>
              <a:t>(</a:t>
            </a:r>
            <a:r>
              <a:rPr lang="ko-KR" altLang="en-US" sz="1800" smtClean="0"/>
              <a:t>동구몰락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2) </a:t>
            </a:r>
            <a:r>
              <a:rPr lang="ko-KR" altLang="en-US" sz="1800" smtClean="0"/>
              <a:t>농업의 사회문화적 가치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8</a:t>
            </a:r>
            <a:r>
              <a:rPr lang="ko-KR" altLang="en-US" sz="1800" smtClean="0"/>
              <a:t>조 </a:t>
            </a:r>
            <a:r>
              <a:rPr lang="en-US" altLang="ko-KR" sz="1800" smtClean="0"/>
              <a:t>3</a:t>
            </a:r>
            <a:r>
              <a:rPr lang="ko-KR" altLang="en-US" sz="1800" smtClean="0"/>
              <a:t>천억 원</a:t>
            </a:r>
          </a:p>
          <a:p>
            <a:pPr>
              <a:buFontTx/>
              <a:buNone/>
            </a:pPr>
            <a:r>
              <a:rPr lang="ko-KR" altLang="en-US" sz="1800" smtClean="0"/>
              <a:t>     도시의 인구집중 경감 → 지역사회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전통문화 계승</a:t>
            </a:r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자연경관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쾌적한 삶의 공간 제공 → </a:t>
            </a:r>
            <a:r>
              <a:rPr lang="en-US" altLang="ko-KR" sz="1800" smtClean="0"/>
              <a:t>46,800</a:t>
            </a:r>
            <a:r>
              <a:rPr lang="ko-KR" altLang="en-US" sz="1800" smtClean="0"/>
              <a:t>원</a:t>
            </a:r>
            <a:r>
              <a:rPr lang="en-US" altLang="ko-KR" sz="1800" smtClean="0"/>
              <a:t>/</a:t>
            </a:r>
            <a:r>
              <a:rPr lang="ko-KR" altLang="en-US" sz="1800" smtClean="0"/>
              <a:t>인 지불 용의</a:t>
            </a:r>
            <a:r>
              <a:rPr lang="en-US" altLang="ko-KR" sz="1800" smtClean="0"/>
              <a:t>(</a:t>
            </a:r>
            <a:r>
              <a:rPr lang="ko-KR" altLang="en-US" sz="1800" smtClean="0"/>
              <a:t>수도권</a:t>
            </a:r>
            <a:r>
              <a:rPr lang="en-US" altLang="ko-KR" sz="1800" smtClean="0"/>
              <a:t>)</a:t>
            </a:r>
          </a:p>
        </p:txBody>
      </p:sp>
      <p:sp>
        <p:nvSpPr>
          <p:cNvPr id="70659" name="AutoShape 3"/>
          <p:cNvSpPr>
            <a:spLocks/>
          </p:cNvSpPr>
          <p:nvPr/>
        </p:nvSpPr>
        <p:spPr bwMode="auto">
          <a:xfrm>
            <a:off x="4214813" y="2143125"/>
            <a:ext cx="214312" cy="935038"/>
          </a:xfrm>
          <a:prstGeom prst="rightBrace">
            <a:avLst>
              <a:gd name="adj1" fmla="val 360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59787" cy="57340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smtClean="0"/>
              <a:t>2)</a:t>
            </a:r>
            <a:r>
              <a:rPr lang="ko-KR" altLang="en-US" sz="2400" smtClean="0"/>
              <a:t>식량부족의 해결노력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식량 증산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토지의 생산성 확대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농업기술의 발달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종자개량 → 한계</a:t>
            </a:r>
          </a:p>
          <a:p>
            <a:pPr>
              <a:buFontTx/>
              <a:buNone/>
            </a:pPr>
            <a:r>
              <a:rPr lang="ko-KR" altLang="en-US" sz="1800" smtClean="0"/>
              <a:t>   전쟁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식량 확보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노동력 확보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자원 확보</a:t>
            </a:r>
          </a:p>
          <a:p>
            <a:pPr>
              <a:buFontTx/>
              <a:buNone/>
            </a:pPr>
            <a:r>
              <a:rPr lang="ko-KR" altLang="en-US" sz="1800" smtClean="0"/>
              <a:t>   곡물수출국</a:t>
            </a:r>
            <a:r>
              <a:rPr lang="en-US" altLang="ko-KR" sz="1800" smtClean="0"/>
              <a:t>(1940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아시아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아프리카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남미</a:t>
            </a:r>
            <a:r>
              <a:rPr lang="en-US" altLang="ko-KR" sz="1800" smtClean="0"/>
              <a:t>) → </a:t>
            </a:r>
            <a:r>
              <a:rPr lang="ko-KR" altLang="en-US" sz="1800" smtClean="0"/>
              <a:t>곡물수입국</a:t>
            </a:r>
            <a:r>
              <a:rPr lang="en-US" altLang="ko-KR" sz="1800" smtClean="0"/>
              <a:t>(1965</a:t>
            </a:r>
            <a:r>
              <a:rPr lang="ko-KR" altLang="en-US" sz="1800" smtClean="0"/>
              <a:t>년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  <a:r>
              <a:rPr lang="ko-KR" altLang="en-US" sz="1800" smtClean="0"/>
              <a:t>개발도상국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영양실조</a:t>
            </a:r>
            <a:r>
              <a:rPr lang="en-US" altLang="ko-KR" sz="1800" smtClean="0"/>
              <a:t>(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10</a:t>
            </a:r>
            <a:r>
              <a:rPr lang="ko-KR" altLang="en-US" sz="1800" smtClean="0"/>
              <a:t>억 명</a:t>
            </a:r>
            <a:r>
              <a:rPr lang="en-US" altLang="ko-KR" sz="1800" smtClean="0"/>
              <a:t>, </a:t>
            </a:r>
            <a:r>
              <a:rPr lang="ko-KR" altLang="en-US" sz="1800" smtClean="0"/>
              <a:t>어린이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단백질 부족 → 정상적 성장 저해</a:t>
            </a:r>
          </a:p>
          <a:p>
            <a:pPr>
              <a:buFontTx/>
              <a:buNone/>
            </a:pPr>
            <a:r>
              <a:rPr lang="ko-KR" altLang="en-US" sz="1800" smtClean="0"/>
              <a:t>   육지 면적 </a:t>
            </a:r>
            <a:r>
              <a:rPr lang="en-US" altLang="ko-KR" sz="1800" smtClean="0"/>
              <a:t>: 130</a:t>
            </a:r>
            <a:r>
              <a:rPr lang="ko-KR" altLang="en-US" sz="1800" smtClean="0"/>
              <a:t>억 </a:t>
            </a:r>
            <a:r>
              <a:rPr lang="en-US" altLang="ko-KR" sz="1800" smtClean="0"/>
              <a:t>ha(</a:t>
            </a:r>
            <a:r>
              <a:rPr lang="ko-KR" altLang="en-US" sz="1800" smtClean="0"/>
              <a:t>지구표면의 </a:t>
            </a:r>
            <a:r>
              <a:rPr lang="en-US" altLang="ko-KR" sz="1800" smtClean="0"/>
              <a:t>1/3)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  <a:r>
              <a:rPr lang="ko-KR" altLang="en-US" sz="1800" smtClean="0"/>
              <a:t>농경지 면적 </a:t>
            </a:r>
            <a:r>
              <a:rPr lang="en-US" altLang="ko-KR" sz="1800" smtClean="0"/>
              <a:t>: 14.3</a:t>
            </a:r>
            <a:r>
              <a:rPr lang="ko-KR" altLang="en-US" sz="1800" smtClean="0"/>
              <a:t>억 </a:t>
            </a:r>
            <a:r>
              <a:rPr lang="en-US" altLang="ko-KR" sz="1800" smtClean="0"/>
              <a:t>ha (11%) → 1980</a:t>
            </a:r>
            <a:r>
              <a:rPr lang="ko-KR" altLang="en-US" sz="1800" smtClean="0"/>
              <a:t>년대 이후 감소</a:t>
            </a:r>
          </a:p>
          <a:p>
            <a:pPr>
              <a:buFontTx/>
              <a:buNone/>
            </a:pPr>
            <a:r>
              <a:rPr lang="ko-KR" altLang="en-US" sz="1800" smtClean="0"/>
              <a:t>   인구 급증 → 식량부족 → 전쟁</a:t>
            </a:r>
            <a:r>
              <a:rPr lang="en-US" altLang="ko-KR" sz="1800" smtClean="0"/>
              <a:t>(</a:t>
            </a:r>
            <a:r>
              <a:rPr lang="ko-KR" altLang="en-US" sz="1800" smtClean="0"/>
              <a:t>식민지 쟁탈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</a:p>
          <a:p>
            <a:pPr>
              <a:buFontTx/>
              <a:buNone/>
            </a:pPr>
            <a:r>
              <a:rPr lang="en-US" altLang="ko-KR" sz="1800" smtClean="0"/>
              <a:t> </a:t>
            </a:r>
            <a:r>
              <a:rPr lang="en-US" altLang="ko-KR" sz="2400" smtClean="0"/>
              <a:t>※</a:t>
            </a:r>
            <a:r>
              <a:rPr lang="ko-KR" altLang="en-US" sz="2400" smtClean="0"/>
              <a:t>식량문제 해결 방안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현재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경작지 증가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농업 기술 발달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병충해 방제 → 수확량 증가</a:t>
            </a:r>
          </a:p>
          <a:p>
            <a:pPr>
              <a:buFontTx/>
              <a:buNone/>
            </a:pPr>
            <a:r>
              <a:rPr lang="ko-KR" altLang="en-US" sz="1800" smtClean="0"/>
              <a:t>   장래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채식의 장려</a:t>
            </a:r>
            <a:r>
              <a:rPr lang="en-US" altLang="ko-KR" sz="1800" smtClean="0"/>
              <a:t>, </a:t>
            </a:r>
            <a:r>
              <a:rPr lang="ko-KR" altLang="en-US" sz="1800" smtClean="0"/>
              <a:t>어획고 증가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단세포녹조류단백질</a:t>
            </a:r>
            <a:r>
              <a:rPr lang="en-US" altLang="ko-KR" sz="1800" smtClean="0"/>
              <a:t>(</a:t>
            </a:r>
            <a:r>
              <a:rPr lang="ko-KR" altLang="en-US" sz="1800" smtClean="0"/>
              <a:t>클로렐라</a:t>
            </a:r>
            <a:r>
              <a:rPr lang="en-US" altLang="ko-KR" sz="1800" smtClean="0"/>
              <a:t>)</a:t>
            </a:r>
            <a:r>
              <a:rPr lang="ko-KR" altLang="en-US" sz="1800" smtClean="0"/>
              <a:t>개발 </a:t>
            </a:r>
          </a:p>
          <a:p>
            <a:pPr>
              <a:buFontTx/>
              <a:buNone/>
            </a:pPr>
            <a:r>
              <a:rPr lang="ko-KR" altLang="en-US" sz="1800" smtClean="0"/>
              <a:t>            식량수요 억제</a:t>
            </a:r>
            <a:r>
              <a:rPr lang="en-US" altLang="ko-KR" sz="1800" smtClean="0"/>
              <a:t>(</a:t>
            </a:r>
            <a:r>
              <a:rPr lang="ko-KR" altLang="en-US" sz="1800" smtClean="0"/>
              <a:t>산아제한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지하수 보존</a:t>
            </a:r>
            <a:r>
              <a:rPr lang="en-US" altLang="ko-KR" sz="1800" smtClean="0"/>
              <a:t>(</a:t>
            </a:r>
            <a:r>
              <a:rPr lang="ko-KR" altLang="en-US" sz="1800" smtClean="0"/>
              <a:t>관개기술 개발</a:t>
            </a:r>
            <a:r>
              <a:rPr lang="en-US" altLang="ko-KR" sz="1800" smtClean="0"/>
              <a:t>), </a:t>
            </a:r>
          </a:p>
          <a:p>
            <a:pPr>
              <a:buFontTx/>
              <a:buNone/>
            </a:pPr>
            <a:r>
              <a:rPr lang="en-US" altLang="ko-KR" sz="1800" smtClean="0"/>
              <a:t>            </a:t>
            </a:r>
            <a:r>
              <a:rPr lang="ko-KR" altLang="en-US" sz="1800" smtClean="0"/>
              <a:t>신기술 개발</a:t>
            </a:r>
            <a:r>
              <a:rPr lang="en-US" altLang="ko-KR" sz="1800" smtClean="0"/>
              <a:t>(</a:t>
            </a:r>
            <a:r>
              <a:rPr lang="ko-KR" altLang="en-US" sz="1800" smtClean="0"/>
              <a:t>유전공학 이용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축산물 소비량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400675" cy="503237"/>
          </a:xfrm>
        </p:spPr>
        <p:txBody>
          <a:bodyPr/>
          <a:lstStyle/>
          <a:p>
            <a:pPr algn="l"/>
            <a:r>
              <a:rPr lang="ko-KR" altLang="en-US" sz="2800" smtClean="0">
                <a:solidFill>
                  <a:schemeClr val="tx1"/>
                </a:solidFill>
              </a:rPr>
              <a:t>표 </a:t>
            </a:r>
            <a:r>
              <a:rPr lang="en-US" altLang="ko-KR" sz="2800" smtClean="0">
                <a:solidFill>
                  <a:schemeClr val="tx1"/>
                </a:solidFill>
              </a:rPr>
              <a:t>11. </a:t>
            </a:r>
            <a:r>
              <a:rPr lang="ko-KR" altLang="en-US" sz="2800" smtClean="0">
                <a:solidFill>
                  <a:schemeClr val="tx1"/>
                </a:solidFill>
              </a:rPr>
              <a:t>식량안전보장의 지표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idx="1"/>
          </p:nvPr>
        </p:nvGraphicFramePr>
        <p:xfrm>
          <a:off x="250825" y="836613"/>
          <a:ext cx="8642350" cy="5683236"/>
        </p:xfrm>
        <a:graphic>
          <a:graphicData uri="http://schemas.openxmlformats.org/drawingml/2006/table">
            <a:tbl>
              <a:tblPr/>
              <a:tblGrid>
                <a:gridCol w="2017713"/>
                <a:gridCol w="3382962"/>
                <a:gridCol w="3241675"/>
              </a:tblGrid>
              <a:tr h="449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지표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년경부터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년경까지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1990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년경부터 무한의 미래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인당 곡물생산량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상승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1950~84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40%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증가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하락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1984~96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15%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     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곡물가격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하락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1950~93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년에 실질가격 하락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상승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등락은 하지만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   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이후는 상승경향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곡물비축량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풍부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때때로 과잉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적음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때때로 불충분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인당 경지면적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축소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1981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년까지 완만하게 축소하고 그 후  가속화됨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급속히 축소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인구증가가 지  속 되는 한 급속한 축소 지속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기후변동의 영향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이후의 기온상승과 함께 영향이 나타나기 시작함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더욱 심한 고온현상이 생산확대의 노력을 저해할 가능성이 높음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미활용 식량증산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기술의 존재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감소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 기간의 초기에는 많이 존재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시간이 흐르면서 감소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대폭 감소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극적인 진보의 전망은 전무함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식량의 정치학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잉여가 지배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수출국이 시장을 둘러싸고 경쟁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희소성이 지배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수입국이 식량수입을 둘러싸고 경쟁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357188"/>
            <a:ext cx="8435975" cy="6192837"/>
          </a:xfrm>
          <a:noFill/>
        </p:spPr>
        <p:txBody>
          <a:bodyPr/>
          <a:lstStyle/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3) </a:t>
            </a:r>
            <a:r>
              <a:rPr lang="ko-KR" altLang="en-US" sz="1800" smtClean="0"/>
              <a:t>농업의 환경보전 기능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50</a:t>
            </a:r>
            <a:r>
              <a:rPr lang="ko-KR" altLang="en-US" sz="1800" smtClean="0"/>
              <a:t>조 원</a:t>
            </a:r>
            <a:r>
              <a:rPr lang="en-US" altLang="ko-KR" sz="1800" smtClean="0"/>
              <a:t>(</a:t>
            </a:r>
            <a:r>
              <a:rPr lang="ko-KR" altLang="en-US" sz="1800" smtClean="0"/>
              <a:t>공익적 기능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수자원 함양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삼림과 경작지 → 수돗물 사용량의 </a:t>
            </a:r>
            <a:r>
              <a:rPr lang="en-US" altLang="ko-KR" sz="1800" smtClean="0"/>
              <a:t>80% </a:t>
            </a:r>
            <a:r>
              <a:rPr lang="ko-KR" altLang="en-US" sz="1800" smtClean="0"/>
              <a:t>저장</a:t>
            </a:r>
          </a:p>
          <a:p>
            <a:pPr>
              <a:buFontTx/>
              <a:buNone/>
            </a:pPr>
            <a:r>
              <a:rPr lang="ko-KR" altLang="en-US" sz="1800" smtClean="0"/>
              <a:t>                        논 → 인공 저수지</a:t>
            </a:r>
            <a:r>
              <a:rPr lang="en-US" altLang="ko-KR" sz="1800" smtClean="0"/>
              <a:t>(</a:t>
            </a:r>
            <a:r>
              <a:rPr lang="ko-KR" altLang="en-US" sz="1800" smtClean="0"/>
              <a:t>지상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저수탱크</a:t>
            </a:r>
            <a:r>
              <a:rPr lang="en-US" altLang="ko-KR" sz="1800" smtClean="0"/>
              <a:t>(</a:t>
            </a:r>
            <a:r>
              <a:rPr lang="ko-KR" altLang="en-US" sz="1800" smtClean="0"/>
              <a:t>지하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대기의 냉각효과</a:t>
            </a:r>
          </a:p>
          <a:p>
            <a:pPr>
              <a:buFontTx/>
              <a:buNone/>
            </a:pPr>
            <a:r>
              <a:rPr lang="ko-KR" altLang="en-US" sz="1800" smtClean="0"/>
              <a:t>     </a:t>
            </a: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홍수조절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토양유실 방지</a:t>
            </a:r>
            <a:r>
              <a:rPr lang="en-US" altLang="ko-KR" sz="1800" smtClean="0"/>
              <a:t>(</a:t>
            </a:r>
            <a:r>
              <a:rPr lang="ko-KR" altLang="en-US" sz="1800" smtClean="0"/>
              <a:t>논</a:t>
            </a:r>
            <a:r>
              <a:rPr lang="en-US" altLang="ko-KR" sz="1800" smtClean="0"/>
              <a:t>: </a:t>
            </a:r>
            <a:r>
              <a:rPr lang="ko-KR" altLang="en-US" sz="1800" smtClean="0"/>
              <a:t>우기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토양유실 방지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표토</a:t>
            </a:r>
            <a:r>
              <a:rPr lang="en-US" altLang="ko-KR" sz="1800" smtClean="0"/>
              <a:t>(</a:t>
            </a:r>
            <a:r>
              <a:rPr lang="ko-KR" altLang="en-US" sz="1800" smtClean="0"/>
              <a:t>삼림</a:t>
            </a:r>
            <a:r>
              <a:rPr lang="en-US" altLang="ko-KR" sz="1800" smtClean="0"/>
              <a:t>,</a:t>
            </a:r>
            <a:r>
              <a:rPr lang="ko-KR" altLang="en-US" sz="1800" smtClean="0"/>
              <a:t>농작물</a:t>
            </a:r>
            <a:r>
              <a:rPr lang="en-US" altLang="ko-KR" sz="1800" smtClean="0"/>
              <a:t>: </a:t>
            </a:r>
            <a:r>
              <a:rPr lang="ko-KR" altLang="en-US" sz="1800" smtClean="0"/>
              <a:t>벼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서류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두류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맥류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채소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과수</a:t>
            </a:r>
            <a:r>
              <a:rPr lang="en-US" altLang="ko-KR" sz="1800" smtClean="0"/>
              <a:t>&gt;</a:t>
            </a:r>
            <a:r>
              <a:rPr lang="ko-KR" altLang="en-US" sz="1800" smtClean="0"/>
              <a:t>나지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대기정화 </a:t>
            </a:r>
            <a:r>
              <a:rPr lang="en-US" altLang="ko-KR" sz="1800" smtClean="0"/>
              <a:t>: </a:t>
            </a:r>
            <a:r>
              <a:rPr lang="ko-KR" altLang="en-US" sz="1800" smtClean="0"/>
              <a:t>녹색식물의 광합성 →</a:t>
            </a:r>
            <a:r>
              <a:rPr lang="en-US" altLang="ko-KR" sz="1800" smtClean="0"/>
              <a:t>O</a:t>
            </a:r>
            <a:r>
              <a:rPr lang="en-US" altLang="ko-KR" sz="1800" baseline="-25000" smtClean="0"/>
              <a:t>2 </a:t>
            </a:r>
            <a:r>
              <a:rPr lang="ko-KR" altLang="en-US" sz="1800" smtClean="0"/>
              <a:t>방출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농작물 </a:t>
            </a:r>
            <a:r>
              <a:rPr lang="en-US" altLang="ko-KR" sz="1800" smtClean="0"/>
              <a:t>: SO</a:t>
            </a:r>
            <a:r>
              <a:rPr lang="en-US" altLang="ko-KR" sz="1800" baseline="-25000" smtClean="0"/>
              <a:t>2 </a:t>
            </a:r>
            <a:r>
              <a:rPr lang="en-US" altLang="ko-KR" sz="1800" smtClean="0"/>
              <a:t>,N</a:t>
            </a:r>
            <a:r>
              <a:rPr lang="en-US" altLang="ko-KR" sz="1800" baseline="-25000" smtClean="0"/>
              <a:t>2</a:t>
            </a:r>
            <a:r>
              <a:rPr lang="en-US" altLang="ko-KR" sz="1800" smtClean="0"/>
              <a:t>O </a:t>
            </a:r>
            <a:r>
              <a:rPr lang="ko-KR" altLang="en-US" sz="1800" smtClean="0"/>
              <a:t>흡수 →지구온난화 방지 →지구환경 보호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수질정화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오염된 물</a:t>
            </a:r>
            <a:r>
              <a:rPr lang="en-US" altLang="ko-KR" sz="1800" smtClean="0"/>
              <a:t>(</a:t>
            </a:r>
            <a:r>
              <a:rPr lang="ko-KR" altLang="en-US" sz="1800" smtClean="0"/>
              <a:t>논</a:t>
            </a:r>
            <a:r>
              <a:rPr lang="en-US" altLang="ko-KR" sz="1800" smtClean="0"/>
              <a:t>) →COD(32~50%), </a:t>
            </a:r>
            <a:r>
              <a:rPr lang="ko-KR" altLang="en-US" sz="1800" smtClean="0"/>
              <a:t>질소</a:t>
            </a:r>
            <a:r>
              <a:rPr lang="en-US" altLang="ko-KR" sz="1800" smtClean="0"/>
              <a:t>(52~66%),</a:t>
            </a:r>
          </a:p>
          <a:p>
            <a:pPr>
              <a:buFontTx/>
              <a:buNone/>
            </a:pPr>
            <a:r>
              <a:rPr lang="en-US" altLang="ko-KR" sz="1800" smtClean="0"/>
              <a:t>                                          </a:t>
            </a:r>
            <a:r>
              <a:rPr lang="ko-KR" altLang="en-US" sz="1800" smtClean="0"/>
              <a:t>인산</a:t>
            </a:r>
            <a:r>
              <a:rPr lang="en-US" altLang="ko-KR" sz="1800" smtClean="0"/>
              <a:t>(27~65%) </a:t>
            </a:r>
            <a:r>
              <a:rPr lang="ko-KR" altLang="en-US" sz="1800" smtClean="0"/>
              <a:t>정화</a:t>
            </a:r>
          </a:p>
          <a:p>
            <a:pPr>
              <a:buFontTx/>
              <a:buNone/>
            </a:pPr>
            <a:endParaRPr lang="ko-KR" altLang="en-US" sz="18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435975" cy="6192837"/>
          </a:xfrm>
          <a:noFill/>
        </p:spPr>
        <p:txBody>
          <a:bodyPr/>
          <a:lstStyle/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en-US" altLang="ko-KR" sz="1800" smtClean="0"/>
              <a:t>4) </a:t>
            </a:r>
            <a:r>
              <a:rPr lang="ko-KR" altLang="en-US" sz="1800" smtClean="0"/>
              <a:t>환경친화적 지속농업체계의 구축 →생산성↓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친환경농업</a:t>
            </a:r>
            <a:r>
              <a:rPr lang="en-US" altLang="ko-KR" sz="1800" smtClean="0"/>
              <a:t>: </a:t>
            </a:r>
            <a:r>
              <a:rPr lang="ko-KR" altLang="en-US" sz="1800" smtClean="0"/>
              <a:t>유기농법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자연농법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오리농법</a:t>
            </a:r>
            <a:r>
              <a:rPr lang="en-US" altLang="ko-KR" sz="1800" smtClean="0"/>
              <a:t>, </a:t>
            </a:r>
            <a:r>
              <a:rPr lang="ko-KR" altLang="en-US" sz="1800" smtClean="0"/>
              <a:t>효소농법 등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환경농업육성법</a:t>
            </a:r>
            <a:r>
              <a:rPr lang="en-US" altLang="ko-KR" sz="1800" smtClean="0"/>
              <a:t>: </a:t>
            </a:r>
            <a:r>
              <a:rPr lang="ko-KR" altLang="en-US" sz="1800" smtClean="0"/>
              <a:t>농약↓</a:t>
            </a:r>
            <a:r>
              <a:rPr lang="en-US" altLang="ko-KR" sz="1800" smtClean="0"/>
              <a:t>,</a:t>
            </a:r>
            <a:r>
              <a:rPr lang="ko-KR" altLang="en-US" sz="1800" smtClean="0"/>
              <a:t>비료↓</a:t>
            </a:r>
            <a:r>
              <a:rPr lang="en-US" altLang="ko-KR" sz="1800" smtClean="0"/>
              <a:t>,</a:t>
            </a:r>
            <a:r>
              <a:rPr lang="ko-KR" altLang="en-US" sz="1800" smtClean="0"/>
              <a:t>가축사료첨가제↓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축산분뇨 재활용 </a:t>
            </a:r>
          </a:p>
          <a:p>
            <a:pPr>
              <a:buFontTx/>
              <a:buNone/>
            </a:pPr>
            <a:r>
              <a:rPr lang="ko-KR" altLang="en-US" sz="1800" smtClean="0"/>
              <a:t>                            →안전한 농축임산물 생산</a:t>
            </a:r>
            <a:endParaRPr lang="en-US" altLang="ko-KR" sz="1800" smtClean="0"/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ko-KR" altLang="en-US" sz="1800" smtClean="0"/>
              <a:t>     환경친화적 지속농업 체계 →농가소득 향상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공익적 기능 완수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/>
            <a:r>
              <a:rPr lang="en-US" altLang="ko-KR" sz="2400" smtClean="0">
                <a:solidFill>
                  <a:schemeClr val="tx1"/>
                </a:solidFill>
              </a:rPr>
              <a:t>※21</a:t>
            </a:r>
            <a:r>
              <a:rPr lang="ko-KR" altLang="en-US" sz="2400" smtClean="0">
                <a:solidFill>
                  <a:schemeClr val="tx1"/>
                </a:solidFill>
              </a:rPr>
              <a:t>세기의 농업 </a:t>
            </a:r>
            <a:r>
              <a:rPr lang="en-US" altLang="ko-KR" sz="2400" smtClean="0">
                <a:solidFill>
                  <a:schemeClr val="tx1"/>
                </a:solidFill>
              </a:rPr>
              <a:t>: </a:t>
            </a:r>
            <a:r>
              <a:rPr lang="ko-KR" altLang="en-US" sz="2400" smtClean="0">
                <a:solidFill>
                  <a:schemeClr val="tx1"/>
                </a:solidFill>
              </a:rPr>
              <a:t>생명과학</a:t>
            </a:r>
            <a:r>
              <a:rPr lang="en-US" altLang="ko-KR" sz="2400" smtClean="0">
                <a:solidFill>
                  <a:schemeClr val="tx1"/>
                </a:solidFill>
              </a:rPr>
              <a:t>(</a:t>
            </a:r>
            <a:r>
              <a:rPr lang="ko-KR" altLang="en-US" sz="2400" smtClean="0">
                <a:solidFill>
                  <a:schemeClr val="tx1"/>
                </a:solidFill>
              </a:rPr>
              <a:t>유전공학</a:t>
            </a:r>
            <a:r>
              <a:rPr lang="en-US" altLang="ko-KR" sz="2400" smtClean="0">
                <a:solidFill>
                  <a:schemeClr val="tx1"/>
                </a:solidFill>
              </a:rPr>
              <a:t>)</a:t>
            </a:r>
            <a:r>
              <a:rPr lang="ko-KR" altLang="en-US" sz="2400" smtClean="0">
                <a:solidFill>
                  <a:schemeClr val="tx1"/>
                </a:solidFill>
              </a:rPr>
              <a:t>의 응용 → 식량 증산</a:t>
            </a: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복제동물</a:t>
            </a:r>
            <a:r>
              <a:rPr lang="en-US" altLang="ko-KR" sz="1800" smtClean="0">
                <a:solidFill>
                  <a:schemeClr val="tx1"/>
                </a:solidFill>
              </a:rPr>
              <a:t>(clone animal) : </a:t>
            </a:r>
            <a:r>
              <a:rPr lang="ko-KR" altLang="en-US" sz="1800" smtClean="0">
                <a:solidFill>
                  <a:schemeClr val="tx1"/>
                </a:solidFill>
              </a:rPr>
              <a:t>생산성 향상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복제양 </a:t>
            </a:r>
            <a:r>
              <a:rPr lang="en-US" altLang="ko-KR" sz="1800" smtClean="0">
                <a:solidFill>
                  <a:schemeClr val="tx1"/>
                </a:solidFill>
              </a:rPr>
              <a:t>dolly : 1997)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형질전환동물</a:t>
            </a:r>
            <a:r>
              <a:rPr lang="en-US" altLang="ko-KR" sz="1800" smtClean="0">
                <a:solidFill>
                  <a:schemeClr val="tx1"/>
                </a:solidFill>
              </a:rPr>
              <a:t>(transgenic animal) : </a:t>
            </a:r>
            <a:r>
              <a:rPr lang="ko-KR" altLang="en-US" sz="1800" smtClean="0">
                <a:solidFill>
                  <a:schemeClr val="tx1"/>
                </a:solidFill>
              </a:rPr>
              <a:t>불치병 치료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이식용 장기 생산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인간성장 </a:t>
            </a:r>
            <a:r>
              <a:rPr lang="en-US" altLang="ko-KR" sz="1800" smtClean="0">
                <a:solidFill>
                  <a:schemeClr val="tx1"/>
                </a:solidFill>
              </a:rPr>
              <a:t>hormone mouse)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유전자 재조합생물</a:t>
            </a:r>
            <a:r>
              <a:rPr lang="en-US" altLang="ko-KR" sz="1800" smtClean="0">
                <a:solidFill>
                  <a:schemeClr val="tx1"/>
                </a:solidFill>
              </a:rPr>
              <a:t>(genetically modified organisms) : </a:t>
            </a:r>
            <a:r>
              <a:rPr lang="ko-KR" altLang="en-US" sz="1800" smtClean="0">
                <a:solidFill>
                  <a:schemeClr val="tx1"/>
                </a:solidFill>
              </a:rPr>
              <a:t>특정 목적에 적합한 유전자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를 원하는 생물체의 세포에 삽입시켜 그 생물체의 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후대가 유전자를 유지하는 기술로 만들어진 생물체</a:t>
            </a:r>
            <a:r>
              <a:rPr lang="en-US" altLang="ko-KR" sz="1800" smtClean="0">
                <a:solidFill>
                  <a:schemeClr val="tx1"/>
                </a:solidFill>
              </a:rPr>
              <a:t>.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</a:t>
            </a:r>
            <a:r>
              <a:rPr lang="ko-KR" altLang="en-US" sz="1800" smtClean="0">
                <a:solidFill>
                  <a:schemeClr val="tx1"/>
                </a:solidFill>
              </a:rPr>
              <a:t>목적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생산성 향상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병충해 저항성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제초제 저항성 등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현황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표 </a:t>
            </a:r>
            <a:r>
              <a:rPr lang="en-US" altLang="ko-KR" sz="1800" smtClean="0">
                <a:solidFill>
                  <a:schemeClr val="tx1"/>
                </a:solidFill>
              </a:rPr>
              <a:t>11-4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</a:t>
            </a:r>
            <a:r>
              <a:rPr lang="ko-KR" altLang="en-US" sz="1800" smtClean="0">
                <a:solidFill>
                  <a:schemeClr val="tx1"/>
                </a:solidFill>
              </a:rPr>
              <a:t>안전성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알레르기 유발성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항생제 저항성 → 논란</a:t>
            </a:r>
            <a:r>
              <a:rPr lang="en-US" altLang="ko-KR" sz="1800" smtClean="0">
                <a:solidFill>
                  <a:schemeClr val="tx1"/>
                </a:solidFill>
              </a:rPr>
              <a:t>(anti GMO</a:t>
            </a:r>
            <a:r>
              <a:rPr lang="ko-KR" altLang="en-US" sz="1800" smtClean="0">
                <a:solidFill>
                  <a:schemeClr val="tx1"/>
                </a:solidFill>
              </a:rPr>
              <a:t>단체</a:t>
            </a:r>
            <a:r>
              <a:rPr lang="en-US" altLang="ko-KR" sz="1800" smtClean="0">
                <a:solidFill>
                  <a:schemeClr val="tx1"/>
                </a:solidFill>
              </a:rPr>
              <a:t>, GMO</a:t>
            </a:r>
            <a:r>
              <a:rPr lang="ko-KR" altLang="en-US" sz="1800" smtClean="0">
                <a:solidFill>
                  <a:schemeClr val="tx1"/>
                </a:solidFill>
              </a:rPr>
              <a:t>식물의 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                                    안전성 평가에 관한 식품위생법 제정</a:t>
            </a:r>
            <a:r>
              <a:rPr lang="en-US" altLang="ko-KR" sz="1800" smtClean="0">
                <a:solidFill>
                  <a:schemeClr val="tx1"/>
                </a:solidFill>
              </a:rPr>
              <a:t>)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/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</a:t>
            </a:r>
            <a:r>
              <a:rPr lang="ko-KR" altLang="en-US" sz="1800" smtClean="0">
                <a:solidFill>
                  <a:schemeClr val="tx1"/>
                </a:solidFill>
              </a:rPr>
              <a:t>각국의 </a:t>
            </a:r>
            <a:r>
              <a:rPr lang="en-US" altLang="ko-KR" sz="1800" smtClean="0">
                <a:solidFill>
                  <a:schemeClr val="tx1"/>
                </a:solidFill>
              </a:rPr>
              <a:t>GMO</a:t>
            </a:r>
            <a:r>
              <a:rPr lang="ko-KR" altLang="en-US" sz="1800" smtClean="0">
                <a:solidFill>
                  <a:schemeClr val="tx1"/>
                </a:solidFill>
              </a:rPr>
              <a:t>규제 및 표시제도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     EU   : GMO </a:t>
            </a:r>
            <a:r>
              <a:rPr lang="ko-KR" altLang="en-US" sz="1800" smtClean="0">
                <a:solidFill>
                  <a:schemeClr val="tx1"/>
                </a:solidFill>
              </a:rPr>
              <a:t>유통지침 → </a:t>
            </a:r>
            <a:r>
              <a:rPr lang="en-US" altLang="ko-KR" sz="1800" smtClean="0">
                <a:solidFill>
                  <a:schemeClr val="tx1"/>
                </a:solidFill>
              </a:rPr>
              <a:t>1%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미국 </a:t>
            </a:r>
            <a:r>
              <a:rPr lang="en-US" altLang="ko-KR" sz="1800" smtClean="0">
                <a:solidFill>
                  <a:schemeClr val="tx1"/>
                </a:solidFill>
              </a:rPr>
              <a:t>: non GMO </a:t>
            </a:r>
            <a:r>
              <a:rPr lang="ko-KR" altLang="en-US" sz="1800" smtClean="0">
                <a:solidFill>
                  <a:schemeClr val="tx1"/>
                </a:solidFill>
              </a:rPr>
              <a:t>식품과 동일시 → 신고 의무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일본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승인된 </a:t>
            </a:r>
            <a:r>
              <a:rPr lang="en-US" altLang="ko-KR" sz="1800" smtClean="0">
                <a:solidFill>
                  <a:schemeClr val="tx1"/>
                </a:solidFill>
              </a:rPr>
              <a:t>GMO </a:t>
            </a:r>
            <a:r>
              <a:rPr lang="ko-KR" altLang="en-US" sz="1800" smtClean="0">
                <a:solidFill>
                  <a:schemeClr val="tx1"/>
                </a:solidFill>
              </a:rPr>
              <a:t>수입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유통 → </a:t>
            </a:r>
            <a:r>
              <a:rPr lang="en-US" altLang="ko-KR" sz="1800" smtClean="0">
                <a:solidFill>
                  <a:schemeClr val="tx1"/>
                </a:solidFill>
              </a:rPr>
              <a:t>5%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호주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안정성 평가 승인 → </a:t>
            </a:r>
            <a:r>
              <a:rPr lang="en-US" altLang="ko-KR" sz="1800" smtClean="0">
                <a:solidFill>
                  <a:schemeClr val="tx1"/>
                </a:solidFill>
              </a:rPr>
              <a:t>1%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한국 </a:t>
            </a:r>
            <a:r>
              <a:rPr lang="en-US" altLang="ko-KR" sz="1800" smtClean="0">
                <a:solidFill>
                  <a:schemeClr val="tx1"/>
                </a:solidFill>
              </a:rPr>
              <a:t>: GMO</a:t>
            </a:r>
            <a:r>
              <a:rPr lang="ko-KR" altLang="en-US" sz="1800" smtClean="0">
                <a:solidFill>
                  <a:schemeClr val="tx1"/>
                </a:solidFill>
              </a:rPr>
              <a:t>표시제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현재 </a:t>
            </a:r>
            <a:r>
              <a:rPr lang="en-US" altLang="ko-KR" sz="1800" smtClean="0">
                <a:solidFill>
                  <a:schemeClr val="tx1"/>
                </a:solidFill>
              </a:rPr>
              <a:t>40</a:t>
            </a:r>
            <a:r>
              <a:rPr lang="ko-KR" altLang="en-US" sz="1800" smtClean="0">
                <a:solidFill>
                  <a:schemeClr val="tx1"/>
                </a:solidFill>
              </a:rPr>
              <a:t>여 품목</a:t>
            </a:r>
            <a:r>
              <a:rPr lang="en-US" altLang="ko-KR" sz="1800" smtClean="0">
                <a:solidFill>
                  <a:schemeClr val="tx1"/>
                </a:solidFill>
              </a:rPr>
              <a:t>) → 3%</a:t>
            </a:r>
            <a:r>
              <a:rPr lang="ko-KR" altLang="en-US" sz="1800" smtClean="0">
                <a:solidFill>
                  <a:schemeClr val="tx1"/>
                </a:solidFill>
              </a:rPr>
              <a:t>의 혼입 허용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00063"/>
            <a:ext cx="8280400" cy="54498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800" smtClean="0"/>
              <a:t>4. </a:t>
            </a:r>
            <a:r>
              <a:rPr lang="ko-KR" altLang="en-US" sz="2800" smtClean="0"/>
              <a:t>식량증산의 유한성</a:t>
            </a:r>
          </a:p>
          <a:p>
            <a:pPr>
              <a:buFontTx/>
              <a:buNone/>
            </a:pPr>
            <a:endParaRPr lang="ko-KR" altLang="en-US" sz="2800" smtClean="0"/>
          </a:p>
          <a:p>
            <a:pPr>
              <a:buFontTx/>
              <a:buNone/>
            </a:pPr>
            <a:r>
              <a:rPr lang="ko-KR" altLang="en-US" sz="2000" smtClean="0"/>
              <a:t>    산업혁명 → 인구급증 → 식량생산 능력↑ → 식량문제 해결</a:t>
            </a:r>
          </a:p>
          <a:p>
            <a:pPr>
              <a:buFontTx/>
              <a:buNone/>
            </a:pPr>
            <a:endParaRPr lang="ko-KR" altLang="en-US" sz="2000" smtClean="0"/>
          </a:p>
          <a:p>
            <a:pPr>
              <a:buFontTx/>
              <a:buNone/>
            </a:pPr>
            <a:r>
              <a:rPr lang="ko-KR" altLang="en-US" sz="2000" b="1" smtClean="0"/>
              <a:t>  </a:t>
            </a:r>
            <a:r>
              <a:rPr lang="en-US" altLang="ko-KR" sz="2400" b="1" smtClean="0"/>
              <a:t>1)</a:t>
            </a:r>
            <a:r>
              <a:rPr lang="ko-KR" altLang="en-US" sz="2400" b="1" smtClean="0"/>
              <a:t>세계의 경작지 현황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2000" smtClean="0"/>
              <a:t>     곡물경작 면적 </a:t>
            </a:r>
            <a:r>
              <a:rPr lang="en-US" altLang="ko-KR" sz="2000" smtClean="0"/>
              <a:t>: 2000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(14.3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ha) → 2030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(13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ha↓)</a:t>
            </a:r>
          </a:p>
          <a:p>
            <a:pPr>
              <a:buFontTx/>
              <a:buNone/>
            </a:pPr>
            <a:r>
              <a:rPr lang="en-US" altLang="ko-KR" sz="2000" smtClean="0"/>
              <a:t>     </a:t>
            </a:r>
            <a:r>
              <a:rPr lang="ko-KR" altLang="en-US" sz="2000" smtClean="0"/>
              <a:t>토지 면적</a:t>
            </a:r>
            <a:r>
              <a:rPr lang="en-US" altLang="ko-KR" sz="2000" smtClean="0"/>
              <a:t>(</a:t>
            </a:r>
            <a:r>
              <a:rPr lang="ko-KR" altLang="en-US" sz="2000" smtClean="0"/>
              <a:t>목축포함</a:t>
            </a:r>
            <a:r>
              <a:rPr lang="en-US" altLang="ko-KR" sz="2000" smtClean="0"/>
              <a:t>) : 2000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(32.5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ha) → 2030</a:t>
            </a:r>
            <a:r>
              <a:rPr lang="ko-KR" altLang="en-US" sz="2000" smtClean="0"/>
              <a:t>년 </a:t>
            </a:r>
            <a:r>
              <a:rPr lang="en-US" altLang="ko-KR" sz="2000" smtClean="0"/>
              <a:t>(30</a:t>
            </a:r>
            <a:r>
              <a:rPr lang="ko-KR" altLang="en-US" sz="2000" smtClean="0"/>
              <a:t>억</a:t>
            </a:r>
            <a:r>
              <a:rPr lang="en-US" altLang="ko-KR" sz="2000" smtClean="0"/>
              <a:t>ha↓)</a:t>
            </a:r>
          </a:p>
          <a:p>
            <a:pPr>
              <a:buFontTx/>
              <a:buNone/>
            </a:pPr>
            <a:r>
              <a:rPr lang="en-US" altLang="ko-KR" sz="2000" smtClean="0"/>
              <a:t>     1</a:t>
            </a:r>
            <a:r>
              <a:rPr lang="ko-KR" altLang="en-US" sz="2000" smtClean="0"/>
              <a:t>인당 경작면적 </a:t>
            </a:r>
            <a:r>
              <a:rPr lang="en-US" altLang="ko-KR" sz="2000" smtClean="0"/>
              <a:t>: 1960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(30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→0.23ha</a:t>
            </a:r>
          </a:p>
          <a:p>
            <a:pPr>
              <a:buFontTx/>
              <a:buNone/>
            </a:pPr>
            <a:r>
              <a:rPr lang="en-US" altLang="ko-KR" sz="2000" smtClean="0"/>
              <a:t>                             2000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(60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→0.12ha</a:t>
            </a:r>
          </a:p>
          <a:p>
            <a:pPr>
              <a:buFontTx/>
              <a:buNone/>
            </a:pPr>
            <a:r>
              <a:rPr lang="en-US" altLang="ko-KR" sz="2000" smtClean="0"/>
              <a:t>                             2030</a:t>
            </a:r>
            <a:r>
              <a:rPr lang="ko-KR" altLang="en-US" sz="2000" smtClean="0"/>
              <a:t>년</a:t>
            </a:r>
            <a:r>
              <a:rPr lang="en-US" altLang="ko-KR" sz="2000" smtClean="0"/>
              <a:t>(80</a:t>
            </a:r>
            <a:r>
              <a:rPr lang="ko-KR" altLang="en-US" sz="2000" smtClean="0"/>
              <a:t>억 명</a:t>
            </a:r>
            <a:r>
              <a:rPr lang="en-US" altLang="ko-KR" sz="2000" smtClean="0"/>
              <a:t>) →0.08ha(</a:t>
            </a:r>
            <a:r>
              <a:rPr lang="ko-KR" altLang="en-US" sz="2000" smtClean="0"/>
              <a:t>예상</a:t>
            </a:r>
            <a:r>
              <a:rPr lang="en-US" altLang="ko-KR" sz="2000" smtClean="0"/>
              <a:t>)</a:t>
            </a:r>
          </a:p>
          <a:p>
            <a:pPr>
              <a:buFontTx/>
              <a:buNone/>
            </a:pPr>
            <a:endParaRPr lang="en-US" altLang="ko-KR" sz="2000" smtClean="0"/>
          </a:p>
          <a:p>
            <a:pPr>
              <a:buFontTx/>
              <a:buNone/>
            </a:pPr>
            <a:r>
              <a:rPr lang="en-US" altLang="ko-KR" sz="2000" smtClean="0"/>
              <a:t>     </a:t>
            </a:r>
            <a:r>
              <a:rPr lang="ko-KR" altLang="en-US" sz="2000" smtClean="0"/>
              <a:t>세계 주요 작물의 재배생산 현황 </a:t>
            </a:r>
            <a:r>
              <a:rPr lang="en-US" altLang="ko-KR" sz="2000" smtClean="0"/>
              <a:t>: </a:t>
            </a:r>
            <a:r>
              <a:rPr lang="ko-KR" altLang="en-US" sz="2000" smtClean="0"/>
              <a:t>표 </a:t>
            </a:r>
            <a:r>
              <a:rPr lang="en-US" altLang="ko-KR" sz="2000" smtClean="0"/>
              <a:t>2-3</a:t>
            </a:r>
          </a:p>
          <a:p>
            <a:pPr>
              <a:buFontTx/>
              <a:buNone/>
            </a:pPr>
            <a:r>
              <a:rPr lang="en-US" altLang="ko-KR" sz="2000" smtClean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6107112"/>
          </a:xfrm>
        </p:spPr>
        <p:txBody>
          <a:bodyPr/>
          <a:lstStyle/>
          <a:p>
            <a:pPr algn="l"/>
            <a:r>
              <a:rPr lang="en-US" altLang="ko-KR" sz="2400" smtClean="0">
                <a:solidFill>
                  <a:schemeClr val="tx1"/>
                </a:solidFill>
              </a:rPr>
              <a:t>  2)</a:t>
            </a:r>
            <a:r>
              <a:rPr lang="ko-KR" altLang="en-US" sz="2400" smtClean="0">
                <a:solidFill>
                  <a:schemeClr val="tx1"/>
                </a:solidFill>
              </a:rPr>
              <a:t>토지의 생산성</a:t>
            </a:r>
            <a:r>
              <a:rPr lang="en-US" altLang="ko-KR" sz="2400" smtClean="0">
                <a:solidFill>
                  <a:schemeClr val="tx1"/>
                </a:solidFill>
              </a:rPr>
              <a:t/>
            </a:r>
            <a:br>
              <a:rPr lang="en-US" altLang="ko-KR" sz="2400" smtClean="0">
                <a:solidFill>
                  <a:schemeClr val="tx1"/>
                </a:solidFill>
              </a:rPr>
            </a:br>
            <a:r>
              <a:rPr lang="en-US" altLang="ko-KR" sz="2400" smtClean="0">
                <a:solidFill>
                  <a:schemeClr val="tx1"/>
                </a:solidFill>
              </a:rPr>
              <a:t/>
            </a:r>
            <a:br>
              <a:rPr lang="en-US" altLang="ko-KR" sz="24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식량증산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화학비료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농약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영농기술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기계</a:t>
            </a:r>
            <a:r>
              <a:rPr lang="en-US" altLang="ko-KR" sz="1800" smtClean="0">
                <a:solidFill>
                  <a:schemeClr val="tx1"/>
                </a:solidFill>
              </a:rPr>
              <a:t>), </a:t>
            </a:r>
            <a:r>
              <a:rPr lang="ko-KR" altLang="en-US" sz="1800" smtClean="0">
                <a:solidFill>
                  <a:schemeClr val="tx1"/>
                </a:solidFill>
              </a:rPr>
              <a:t>종자개량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</a:t>
            </a:r>
            <a:r>
              <a:rPr lang="en-US" altLang="ko-KR" sz="1800" smtClean="0">
                <a:solidFill>
                  <a:schemeClr val="tx1"/>
                </a:solidFill>
              </a:rPr>
              <a:t>1985</a:t>
            </a:r>
            <a:r>
              <a:rPr lang="ko-KR" altLang="en-US" sz="1800" smtClean="0">
                <a:solidFill>
                  <a:schemeClr val="tx1"/>
                </a:solidFill>
              </a:rPr>
              <a:t>년 </a:t>
            </a:r>
            <a:r>
              <a:rPr lang="en-US" altLang="ko-KR" sz="1800" smtClean="0">
                <a:solidFill>
                  <a:schemeClr val="tx1"/>
                </a:solidFill>
              </a:rPr>
              <a:t>: 1950</a:t>
            </a:r>
            <a:r>
              <a:rPr lang="ko-KR" altLang="en-US" sz="1800" smtClean="0">
                <a:solidFill>
                  <a:schemeClr val="tx1"/>
                </a:solidFill>
              </a:rPr>
              <a:t>년의 </a:t>
            </a:r>
            <a:r>
              <a:rPr lang="en-US" altLang="ko-KR" sz="1800" smtClean="0">
                <a:solidFill>
                  <a:schemeClr val="tx1"/>
                </a:solidFill>
              </a:rPr>
              <a:t>2.6</a:t>
            </a:r>
            <a:r>
              <a:rPr lang="ko-KR" altLang="en-US" sz="1800" smtClean="0">
                <a:solidFill>
                  <a:schemeClr val="tx1"/>
                </a:solidFill>
              </a:rPr>
              <a:t>배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</a:t>
            </a:r>
            <a:r>
              <a:rPr lang="en-US" altLang="ko-KR" sz="1800" smtClean="0">
                <a:solidFill>
                  <a:schemeClr val="tx1"/>
                </a:solidFill>
              </a:rPr>
              <a:t>1989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: 1985</a:t>
            </a:r>
            <a:r>
              <a:rPr lang="ko-KR" altLang="en-US" sz="1800" smtClean="0">
                <a:solidFill>
                  <a:schemeClr val="tx1"/>
                </a:solidFill>
              </a:rPr>
              <a:t>년의 </a:t>
            </a:r>
            <a:r>
              <a:rPr lang="en-US" altLang="ko-KR" sz="1800" smtClean="0">
                <a:solidFill>
                  <a:schemeClr val="tx1"/>
                </a:solidFill>
              </a:rPr>
              <a:t>1% </a:t>
            </a:r>
            <a:r>
              <a:rPr lang="ko-KR" altLang="en-US" sz="1800" smtClean="0">
                <a:solidFill>
                  <a:schemeClr val="tx1"/>
                </a:solidFill>
              </a:rPr>
              <a:t>증가</a:t>
            </a:r>
            <a:r>
              <a:rPr lang="en-US" altLang="ko-KR" sz="1800" smtClean="0">
                <a:solidFill>
                  <a:schemeClr val="tx1"/>
                </a:solidFill>
              </a:rPr>
              <a:t>(16.7</a:t>
            </a:r>
            <a:r>
              <a:rPr lang="ko-KR" altLang="en-US" sz="1800" smtClean="0">
                <a:solidFill>
                  <a:schemeClr val="tx1"/>
                </a:solidFill>
              </a:rPr>
              <a:t>억 톤</a:t>
            </a:r>
            <a:r>
              <a:rPr lang="en-US" altLang="ko-KR" sz="1800" smtClean="0">
                <a:solidFill>
                  <a:schemeClr val="tx1"/>
                </a:solidFill>
              </a:rPr>
              <a:t>) → 1</a:t>
            </a:r>
            <a:r>
              <a:rPr lang="ko-KR" altLang="en-US" sz="1800" smtClean="0">
                <a:solidFill>
                  <a:schemeClr val="tx1"/>
                </a:solidFill>
              </a:rPr>
              <a:t>인당 곡물 생산량</a:t>
            </a:r>
            <a:r>
              <a:rPr lang="en-US" altLang="ko-KR" sz="1800" smtClean="0">
                <a:solidFill>
                  <a:schemeClr val="tx1"/>
                </a:solidFill>
              </a:rPr>
              <a:t>(7% </a:t>
            </a:r>
            <a:r>
              <a:rPr lang="ko-KR" altLang="en-US" sz="1800" smtClean="0">
                <a:solidFill>
                  <a:schemeClr val="tx1"/>
                </a:solidFill>
              </a:rPr>
              <a:t>감소</a:t>
            </a:r>
            <a:r>
              <a:rPr lang="en-US" altLang="ko-KR" sz="1800" smtClean="0">
                <a:solidFill>
                  <a:schemeClr val="tx1"/>
                </a:solidFill>
              </a:rPr>
              <a:t>) </a:t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/>
            </a:r>
            <a:br>
              <a:rPr lang="en-US" altLang="ko-KR" sz="1800" smtClean="0">
                <a:solidFill>
                  <a:schemeClr val="tx1"/>
                </a:solidFill>
              </a:rPr>
            </a:br>
            <a:r>
              <a:rPr lang="en-US" altLang="ko-KR" sz="1800" smtClean="0">
                <a:solidFill>
                  <a:schemeClr val="tx1"/>
                </a:solidFill>
              </a:rPr>
              <a:t>     </a:t>
            </a:r>
            <a:r>
              <a:rPr lang="ko-KR" altLang="en-US" sz="1800" smtClean="0">
                <a:solidFill>
                  <a:schemeClr val="tx1"/>
                </a:solidFill>
              </a:rPr>
              <a:t>초지의 생산력 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대기오염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산성비</a:t>
            </a:r>
            <a:r>
              <a:rPr lang="en-US" altLang="ko-KR" sz="1800" smtClean="0">
                <a:solidFill>
                  <a:schemeClr val="tx1"/>
                </a:solidFill>
              </a:rPr>
              <a:t>, </a:t>
            </a:r>
            <a:r>
              <a:rPr lang="ko-KR" altLang="en-US" sz="1800" smtClean="0">
                <a:solidFill>
                  <a:schemeClr val="tx1"/>
                </a:solidFill>
              </a:rPr>
              <a:t>과 방목 → 가축 부양능력 감소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농경지의 생산력</a:t>
            </a:r>
            <a:r>
              <a:rPr lang="en-US" altLang="ko-KR" sz="1800" smtClean="0">
                <a:solidFill>
                  <a:schemeClr val="tx1"/>
                </a:solidFill>
              </a:rPr>
              <a:t>: </a:t>
            </a:r>
            <a:r>
              <a:rPr lang="ko-KR" altLang="en-US" sz="1800" smtClean="0">
                <a:solidFill>
                  <a:schemeClr val="tx1"/>
                </a:solidFill>
              </a:rPr>
              <a:t>토양의 산성화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화학비료</a:t>
            </a:r>
            <a:r>
              <a:rPr lang="en-US" altLang="ko-KR" sz="1800" smtClean="0">
                <a:solidFill>
                  <a:schemeClr val="tx1"/>
                </a:solidFill>
              </a:rPr>
              <a:t>), </a:t>
            </a:r>
            <a:r>
              <a:rPr lang="ko-KR" altLang="en-US" sz="1800" smtClean="0">
                <a:solidFill>
                  <a:schemeClr val="tx1"/>
                </a:solidFill>
              </a:rPr>
              <a:t>지구 온난화 → 토지의 생산성감소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토지의 생산성 변화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/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선진국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미국</a:t>
            </a:r>
            <a:r>
              <a:rPr lang="en-US" altLang="ko-KR" sz="1800" smtClean="0">
                <a:solidFill>
                  <a:schemeClr val="tx1"/>
                </a:solidFill>
              </a:rPr>
              <a:t>) : 1950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-1970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3.6~3.8%/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1980</a:t>
            </a:r>
            <a:r>
              <a:rPr lang="ko-KR" altLang="en-US" sz="1800" smtClean="0">
                <a:solidFill>
                  <a:schemeClr val="tx1"/>
                </a:solidFill>
              </a:rPr>
              <a:t>년 이후 → </a:t>
            </a:r>
            <a:r>
              <a:rPr lang="en-US" altLang="ko-KR" sz="1800" smtClean="0">
                <a:solidFill>
                  <a:schemeClr val="tx1"/>
                </a:solidFill>
              </a:rPr>
              <a:t>1.0~1.9%/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후진국</a:t>
            </a:r>
            <a:r>
              <a:rPr lang="en-US" altLang="ko-KR" sz="1800" smtClean="0">
                <a:solidFill>
                  <a:schemeClr val="tx1"/>
                </a:solidFill>
              </a:rPr>
              <a:t>(</a:t>
            </a:r>
            <a:r>
              <a:rPr lang="ko-KR" altLang="en-US" sz="1800" smtClean="0">
                <a:solidFill>
                  <a:schemeClr val="tx1"/>
                </a:solidFill>
              </a:rPr>
              <a:t>중국</a:t>
            </a:r>
            <a:r>
              <a:rPr lang="en-US" altLang="ko-KR" sz="1800" smtClean="0">
                <a:solidFill>
                  <a:schemeClr val="tx1"/>
                </a:solidFill>
              </a:rPr>
              <a:t>) : 1950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-1977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2.7%/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1977</a:t>
            </a:r>
            <a:r>
              <a:rPr lang="ko-KR" altLang="en-US" sz="1800" smtClean="0">
                <a:solidFill>
                  <a:schemeClr val="tx1"/>
                </a:solidFill>
              </a:rPr>
              <a:t>년</a:t>
            </a:r>
            <a:r>
              <a:rPr lang="en-US" altLang="ko-KR" sz="1800" smtClean="0">
                <a:solidFill>
                  <a:schemeClr val="tx1"/>
                </a:solidFill>
              </a:rPr>
              <a:t>-1984 </a:t>
            </a:r>
            <a:r>
              <a:rPr lang="ko-KR" altLang="en-US" sz="1800" smtClean="0">
                <a:solidFill>
                  <a:schemeClr val="tx1"/>
                </a:solidFill>
              </a:rPr>
              <a:t>년 →</a:t>
            </a:r>
            <a:r>
              <a:rPr lang="en-US" altLang="ko-KR" sz="1800" smtClean="0">
                <a:solidFill>
                  <a:schemeClr val="tx1"/>
                </a:solidFill>
              </a:rPr>
              <a:t>7.1%/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r>
              <a:rPr lang="ko-KR" altLang="en-US" sz="1800" smtClean="0">
                <a:solidFill>
                  <a:schemeClr val="tx1"/>
                </a:solidFill>
              </a:rPr>
              <a:t>                         </a:t>
            </a:r>
            <a:r>
              <a:rPr lang="en-US" altLang="ko-KR" sz="1800" smtClean="0">
                <a:solidFill>
                  <a:schemeClr val="tx1"/>
                </a:solidFill>
              </a:rPr>
              <a:t>1985-1995</a:t>
            </a:r>
            <a:r>
              <a:rPr lang="ko-KR" altLang="en-US" sz="1800" smtClean="0">
                <a:solidFill>
                  <a:schemeClr val="tx1"/>
                </a:solidFill>
              </a:rPr>
              <a:t>년 → </a:t>
            </a:r>
            <a:r>
              <a:rPr lang="en-US" altLang="ko-KR" sz="1800" smtClean="0">
                <a:solidFill>
                  <a:schemeClr val="tx1"/>
                </a:solidFill>
              </a:rPr>
              <a:t>1.6%/</a:t>
            </a:r>
            <a:r>
              <a:rPr lang="ko-KR" altLang="en-US" sz="1800" smtClean="0">
                <a:solidFill>
                  <a:schemeClr val="tx1"/>
                </a:solidFill>
              </a:rPr>
              <a:t>년 증가</a:t>
            </a:r>
            <a:br>
              <a:rPr lang="ko-KR" altLang="en-US" sz="1800" smtClean="0">
                <a:solidFill>
                  <a:schemeClr val="tx1"/>
                </a:solidFill>
              </a:rPr>
            </a:br>
            <a:endParaRPr lang="ko-KR" altLang="en-US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화면 슬라이드 쇼(4:3)</PresentationFormat>
  <Paragraphs>599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슬라이드 1</vt:lpstr>
      <vt:lpstr>슬라이드 2</vt:lpstr>
      <vt:lpstr>슬라이드 3</vt:lpstr>
      <vt:lpstr>※21세기의 농업 : 생명과학(유전공학)의 응용 → 식량 증산    복제동물(clone animal) : 생산성 향상(복제양 dolly : 1997)   형질전환동물(transgenic animal) : 불치병 치료, 이식용 장기 생산                                                   (인간성장 hormone mouse)   유전자 재조합생물(genetically modified organisms) : 특정 목적에 적합한 유전자                                            를 원하는 생물체의 세포에 삽입시켜 그 생물체의                                             후대가 유전자를 유지하는 기술로 만들어진 생물체.       목적 : 생산성 향상, 병충해 저항성, 제초제 저항성 등       현황 : 표 11-4       안전성 : 알레르기 유발성, 항생제 저항성 → 논란(anti GMO단체, GMO식물의                                                                안전성 평가에 관한 식품위생법 제정)    각국의 GMO규제 및 표시제도 :            EU   : GMO 유통지침 → 1%의 혼입 허용           미국 : non GMO 식품과 동일시 → 신고 의무           일본 : 승인된 GMO 수입, 유통 → 5%의 혼입 허용           호주 : 안정성 평가 승인 → 1%의 혼입 허용           한국 : GMO표시제(현재 40여 품목) → 3%의 혼입 허용</vt:lpstr>
      <vt:lpstr>슬라이드 5</vt:lpstr>
      <vt:lpstr>슬라이드 6</vt:lpstr>
      <vt:lpstr>  2)토지의 생산성      식량증산: 화학비료, 농약, 영농기술(기계), 종자개량       1985년 : 1950년의 2.6배      1989년: 1985년의 1% 증가(16.7억 톤) → 1인당 곡물 생산량(7% 감소)        초지의 생산력 : 대기오염, 산성비, 과 방목 → 가축 부양능력 감소      농경지의 생산력: 토양의 산성화(화학비료), 지구 온난화 → 토지의 생산성감소     토지의 생산성 변화       선진국(미국) : 1950년-1970년 →3.6~3.8%/년 증가                           1980년 이후 → 1.0~1.9%/년 증가      후진국(중국) : 1950년-1977년 →2.7%/년 증가                          1977년-1984 년 →7.1%/년 증가                          1985-1995년 → 1.6%/년 증가 </vt:lpstr>
      <vt:lpstr>슬라이드 8</vt:lpstr>
      <vt:lpstr>슬라이드 9</vt:lpstr>
      <vt:lpstr>슬라이드 10</vt:lpstr>
      <vt:lpstr>슬라이드 11</vt:lpstr>
      <vt:lpstr>슬라이드 12</vt:lpstr>
      <vt:lpstr>우리나라의 식량사정 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표 11. 식량안전보장의 지표</vt:lpstr>
      <vt:lpstr>슬라이드 34</vt:lpstr>
      <vt:lpstr>슬라이드 35</vt:lpstr>
      <vt:lpstr>슬라이드 36</vt:lpstr>
      <vt:lpstr>슬라이드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2010-06-04T09:07:57Z</dcterms:created>
  <dcterms:modified xsi:type="dcterms:W3CDTF">2010-06-04T09:08:22Z</dcterms:modified>
</cp:coreProperties>
</file>