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1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78" r:id="rId2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2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>
                <a:latin typeface="Times New Roman" pitchFamily="18" charset="0"/>
                <a:ea typeface="+mn-ea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>
                <a:latin typeface="Times New Roman" pitchFamily="18" charset="0"/>
                <a:ea typeface="+mn-ea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+mn-lt"/>
                <a:ea typeface="+mn-ea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+mn-lt"/>
                <a:ea typeface="+mn-ea"/>
              </a:endParaRPr>
            </a:p>
          </p:txBody>
        </p:sp>
      </p:grpSp>
      <p:sp>
        <p:nvSpPr>
          <p:cNvPr id="460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609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2C1FBBF-26BC-4CB9-AA67-6573397A55E4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857CE285-270F-4171-9CE1-18FF878AB0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E6961-6841-4CB6-8285-968FA7B70323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42348-7483-4037-993D-4BD491C5BBA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0BCD4-55B6-4C6E-A860-D420F1680B6F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CEB3F-E28E-4ABD-9BA1-9C46D87A276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4EEA6-AD2C-4903-92DB-182002676282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E2A1E-7FB2-441E-A962-66769B1CF25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9B682-9D06-489D-8F10-9806E24EDB5E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C6D5B-F042-4DB7-9D9E-99F24E3A7E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BCABE-53E6-47A8-B98D-60952E8AF028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F5B45-9E92-4BAC-9713-FFE140EE5A1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0C6C5-EA4F-4B66-A01C-150E074684C7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EB33A-CFD1-4C49-B41E-23D0DF61E33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E6071-0370-414D-9B06-FB63944958A7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7B628-D255-4006-BA02-960CD4EDE9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F4B82-AFB6-4F46-BFD8-434781B31449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56256-90E5-470D-B2C5-71A34E8E2A6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F71C6-BB70-410C-8410-B6077F94D281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D6E91-087B-494E-AB42-5B620E6124E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62935-55F7-449C-BEDC-B62FAA3674CF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637EC-093F-4628-9164-489189FDF6B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5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+mn-lt"/>
                  <a:ea typeface="+mn-ea"/>
                </a:endParaRPr>
              </a:p>
            </p:txBody>
          </p:sp>
          <p:sp>
            <p:nvSpPr>
              <p:cNvPr id="45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506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+mn-lt"/>
                  <a:ea typeface="+mn-ea"/>
                </a:endParaRPr>
              </a:p>
            </p:txBody>
          </p:sp>
          <p:sp>
            <p:nvSpPr>
              <p:cNvPr id="4506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+mn-lt"/>
                  <a:ea typeface="+mn-ea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4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BF4D7EF-151F-400B-9D57-682245C26003}" type="datetimeFigureOut">
              <a:rPr lang="ko-KR" altLang="en-US"/>
              <a:pPr>
                <a:defRPr/>
              </a:pPr>
              <a:t>2011-09-26</a:t>
            </a:fld>
            <a:endParaRPr lang="ko-KR" altLang="en-US"/>
          </a:p>
        </p:txBody>
      </p:sp>
      <p:sp>
        <p:nvSpPr>
          <p:cNvPr id="450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50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kumimoji="0" sz="2600" b="1" smtClean="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BBEE252-DAE1-4BE8-8ED2-30C8BCAC402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2pPr>
      <a:lvl3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3pPr>
      <a:lvl4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4pPr>
      <a:lvl5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부제목 2"/>
          <p:cNvSpPr>
            <a:spLocks noGrp="1"/>
          </p:cNvSpPr>
          <p:nvPr>
            <p:ph type="subTitle" idx="1"/>
          </p:nvPr>
        </p:nvSpPr>
        <p:spPr>
          <a:xfrm>
            <a:off x="4000500" y="2927350"/>
            <a:ext cx="4500563" cy="1822450"/>
          </a:xfrm>
        </p:spPr>
        <p:txBody>
          <a:bodyPr/>
          <a:lstStyle/>
          <a:p>
            <a:r>
              <a:rPr lang="ko-KR" altLang="en-US" smtClean="0"/>
              <a:t>대구대학교 언어치료학과</a:t>
            </a:r>
            <a:endParaRPr lang="en-US" altLang="ko-KR" smtClean="0"/>
          </a:p>
          <a:p>
            <a:r>
              <a:rPr lang="ko-KR" altLang="en-US" smtClean="0"/>
              <a:t>권도하 교수</a:t>
            </a:r>
          </a:p>
        </p:txBody>
      </p:sp>
      <p:sp>
        <p:nvSpPr>
          <p:cNvPr id="13314" name="제목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ko-KR" altLang="en-US" smtClean="0"/>
              <a:t>제</a:t>
            </a:r>
            <a:r>
              <a:rPr lang="en-US" altLang="ko-KR" smtClean="0"/>
              <a:t>4</a:t>
            </a:r>
            <a:r>
              <a:rPr lang="ko-KR" altLang="en-US" smtClean="0"/>
              <a:t>장  프로그래밍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후속자극</a:t>
            </a:r>
          </a:p>
        </p:txBody>
      </p:sp>
      <p:sp>
        <p:nvSpPr>
          <p:cNvPr id="22530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반응이 일어난 후에 즉각적으로 적절한 후속자극이 일어나도록 설계</a:t>
            </a:r>
            <a:endParaRPr lang="en-US" altLang="ko-KR" smtClean="0"/>
          </a:p>
          <a:p>
            <a:r>
              <a:rPr lang="ko-KR" altLang="en-US" smtClean="0"/>
              <a:t>바람직하지 않는 반을</a:t>
            </a:r>
            <a:r>
              <a:rPr lang="en-US" altLang="ko-KR" smtClean="0"/>
              <a:t>: no, stop, </a:t>
            </a:r>
            <a:r>
              <a:rPr lang="ko-KR" altLang="en-US" smtClean="0"/>
              <a:t>혹은 무반응</a:t>
            </a:r>
            <a:endParaRPr lang="en-US" altLang="ko-KR" smtClean="0"/>
          </a:p>
          <a:p>
            <a:r>
              <a:rPr lang="ko-KR" altLang="en-US" smtClean="0"/>
              <a:t>바람직한 반응</a:t>
            </a:r>
            <a:r>
              <a:rPr lang="en-US" altLang="ko-KR" smtClean="0"/>
              <a:t>: good, </a:t>
            </a:r>
            <a:r>
              <a:rPr lang="ko-KR" altLang="en-US" smtClean="0"/>
              <a:t>칩</a:t>
            </a:r>
            <a:r>
              <a:rPr lang="en-US" altLang="ko-KR" smtClean="0"/>
              <a:t>, </a:t>
            </a:r>
            <a:r>
              <a:rPr lang="ko-KR" altLang="en-US" smtClean="0"/>
              <a:t>토큰 강화</a:t>
            </a:r>
            <a:endParaRPr lang="en-US" altLang="ko-KR" smtClean="0"/>
          </a:p>
          <a:p>
            <a:r>
              <a:rPr lang="ko-KR" altLang="en-US" smtClean="0"/>
              <a:t>포만에 주의</a:t>
            </a:r>
            <a:endParaRPr lang="en-US" altLang="ko-K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강화 스케줄</a:t>
            </a:r>
          </a:p>
        </p:txBody>
      </p:sp>
      <p:sp>
        <p:nvSpPr>
          <p:cNvPr id="23554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연속적인 강화 스케줄로 시작</a:t>
            </a:r>
            <a:endParaRPr lang="en-US" altLang="ko-KR" smtClean="0"/>
          </a:p>
          <a:p>
            <a:r>
              <a:rPr lang="ko-KR" altLang="en-US" smtClean="0"/>
              <a:t>매우 낮은 수준으로 음영시킴</a:t>
            </a:r>
            <a:endParaRPr lang="en-US" altLang="ko-KR" smtClean="0"/>
          </a:p>
          <a:p>
            <a:r>
              <a:rPr lang="ko-KR" altLang="en-US" smtClean="0"/>
              <a:t>간헐강화로 변경</a:t>
            </a:r>
            <a:endParaRPr lang="en-US" altLang="ko-KR" smtClean="0"/>
          </a:p>
          <a:p>
            <a:r>
              <a:rPr lang="en-US" altLang="ko-KR" smtClean="0"/>
              <a:t>100%, 50%, 10% </a:t>
            </a:r>
            <a:r>
              <a:rPr lang="ko-KR" altLang="en-US" smtClean="0"/>
              <a:t>스케줄</a:t>
            </a:r>
            <a:endParaRPr lang="en-US" altLang="ko-K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브렌칭과 정치</a:t>
            </a:r>
            <a:r>
              <a:rPr lang="en-US" altLang="ko-KR" smtClean="0"/>
              <a:t>-(1)</a:t>
            </a:r>
            <a:endParaRPr lang="ko-KR" altLang="en-US" smtClean="0"/>
          </a:p>
        </p:txBody>
      </p:sp>
      <p:sp>
        <p:nvSpPr>
          <p:cNvPr id="24578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smtClean="0"/>
              <a:t>브렌칭</a:t>
            </a:r>
            <a:r>
              <a:rPr lang="en-US" altLang="ko-KR" sz="2000" smtClean="0"/>
              <a:t>: </a:t>
            </a:r>
            <a:r>
              <a:rPr lang="ko-KR" altLang="en-US" sz="2000" smtClean="0"/>
              <a:t>어떤 단계를 실패 할 때 부가적인 훈련을 하도록 하는 과정</a:t>
            </a:r>
            <a:endParaRPr lang="en-US" altLang="ko-KR" sz="2000" smtClean="0"/>
          </a:p>
          <a:p>
            <a:r>
              <a:rPr lang="ko-KR" altLang="en-US" sz="2000" smtClean="0"/>
              <a:t>가장 간단한 브렌칭 형태</a:t>
            </a:r>
            <a:r>
              <a:rPr lang="en-US" altLang="ko-KR" sz="2000" smtClean="0"/>
              <a:t>:</a:t>
            </a:r>
            <a:r>
              <a:rPr lang="ko-KR" altLang="en-US" sz="2000" smtClean="0"/>
              <a:t> 재지시</a:t>
            </a:r>
            <a:endParaRPr lang="en-US" altLang="ko-KR" sz="2000" smtClean="0"/>
          </a:p>
          <a:p>
            <a:r>
              <a:rPr lang="ko-KR" altLang="en-US" sz="2000" smtClean="0"/>
              <a:t>실패</a:t>
            </a:r>
            <a:r>
              <a:rPr lang="en-US" altLang="ko-KR" sz="2000" smtClean="0"/>
              <a:t>:</a:t>
            </a:r>
            <a:r>
              <a:rPr lang="ko-KR" altLang="en-US" sz="2000" smtClean="0"/>
              <a:t> 하나의 단계를 통과하지 못하고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그 단계에서 </a:t>
            </a:r>
            <a:r>
              <a:rPr lang="en-US" altLang="ko-KR" sz="2000" smtClean="0"/>
              <a:t>3</a:t>
            </a:r>
            <a:r>
              <a:rPr lang="ko-KR" altLang="en-US" sz="2000" smtClean="0"/>
              <a:t>세션 이상하거나 </a:t>
            </a:r>
            <a:r>
              <a:rPr lang="en-US" altLang="ko-KR" sz="2000" smtClean="0"/>
              <a:t>40</a:t>
            </a:r>
            <a:r>
              <a:rPr lang="ko-KR" altLang="en-US" sz="2000" smtClean="0"/>
              <a:t>분 이상 하는 것</a:t>
            </a:r>
            <a:endParaRPr lang="en-US" altLang="ko-KR" sz="2000" smtClean="0"/>
          </a:p>
          <a:p>
            <a:r>
              <a:rPr lang="ko-KR" altLang="en-US" sz="2000" smtClean="0"/>
              <a:t>개방형 브렌치 단계</a:t>
            </a:r>
            <a:r>
              <a:rPr lang="en-US" altLang="ko-KR" sz="2000" smtClean="0"/>
              <a:t>: </a:t>
            </a:r>
            <a:r>
              <a:rPr lang="ko-KR" altLang="en-US" sz="2000" smtClean="0"/>
              <a:t>임상가에게 그 상황의 문제를 해결하도록 요구하는 것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ko-KR" altLang="en-US" sz="2000" smtClean="0"/>
              <a:t>예 </a:t>
            </a:r>
            <a:r>
              <a:rPr lang="en-US" altLang="ko-KR" sz="2000" smtClean="0"/>
              <a:t>1: </a:t>
            </a:r>
            <a:r>
              <a:rPr lang="ko-KR" altLang="en-US" sz="2000" smtClean="0"/>
              <a:t>정규 단계를 통과하지 못하는 이유가 예민하고 매우 개인적인 문제일 경우</a:t>
            </a:r>
            <a:r>
              <a:rPr lang="en-US" altLang="ko-KR" sz="2000" smtClean="0"/>
              <a:t>(</a:t>
            </a:r>
            <a:r>
              <a:rPr lang="ko-KR" altLang="en-US" sz="2000" smtClean="0"/>
              <a:t>예</a:t>
            </a:r>
            <a:r>
              <a:rPr lang="en-US" altLang="ko-KR" sz="2000" smtClean="0"/>
              <a:t>: s</a:t>
            </a:r>
            <a:r>
              <a:rPr lang="ko-KR" altLang="en-US" sz="2000" smtClean="0"/>
              <a:t>음 공포</a:t>
            </a:r>
            <a:r>
              <a:rPr lang="en-US" altLang="ko-KR" sz="2000" smtClean="0"/>
              <a:t>), </a:t>
            </a:r>
            <a:r>
              <a:rPr lang="ko-KR" altLang="en-US" sz="2000" smtClean="0"/>
              <a:t>임상가가 </a:t>
            </a:r>
            <a:r>
              <a:rPr lang="en-US" altLang="ko-KR" sz="2000" smtClean="0"/>
              <a:t>/s/ </a:t>
            </a:r>
            <a:r>
              <a:rPr lang="ko-KR" altLang="en-US" sz="2000" smtClean="0"/>
              <a:t>단어에서 특별한 연습을 하도록 하는 브렌치 단계 절차를 시작함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ko-KR" altLang="en-US" sz="2000" smtClean="0"/>
              <a:t>예 </a:t>
            </a:r>
            <a:r>
              <a:rPr lang="en-US" altLang="ko-KR" sz="2000" smtClean="0"/>
              <a:t>2: </a:t>
            </a:r>
            <a:r>
              <a:rPr lang="ko-KR" altLang="en-US" sz="2000" smtClean="0"/>
              <a:t>환자가 너무 우울한 날</a:t>
            </a:r>
            <a:r>
              <a:rPr lang="en-US" altLang="ko-KR" sz="2000" smtClean="0"/>
              <a:t>(</a:t>
            </a:r>
            <a:r>
              <a:rPr lang="ko-KR" altLang="en-US" sz="2000" smtClean="0"/>
              <a:t>개인적</a:t>
            </a:r>
            <a:r>
              <a:rPr lang="en-US" altLang="ko-KR" sz="2000" smtClean="0"/>
              <a:t>/</a:t>
            </a:r>
            <a:r>
              <a:rPr lang="ko-KR" altLang="en-US" sz="2000" smtClean="0"/>
              <a:t>가족적인 문제</a:t>
            </a:r>
            <a:r>
              <a:rPr lang="en-US" altLang="ko-KR" sz="2000" smtClean="0"/>
              <a:t>), </a:t>
            </a:r>
            <a:r>
              <a:rPr lang="ko-KR" altLang="en-US" sz="2000" smtClean="0"/>
              <a:t>그 문제가 해결할 때까지 프로그램 이외에 것을 하게 하는 것</a:t>
            </a:r>
            <a:endParaRPr lang="en-US" altLang="ko-KR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브렌칭과 정치</a:t>
            </a:r>
            <a:r>
              <a:rPr lang="en-US" altLang="ko-KR" smtClean="0"/>
              <a:t>-(2)</a:t>
            </a:r>
            <a:endParaRPr lang="ko-KR" altLang="en-US" smtClean="0"/>
          </a:p>
        </p:txBody>
      </p:sp>
      <p:sp>
        <p:nvSpPr>
          <p:cNvPr id="25602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정치</a:t>
            </a:r>
            <a:r>
              <a:rPr lang="en-US" altLang="ko-KR" smtClean="0"/>
              <a:t>: </a:t>
            </a:r>
            <a:r>
              <a:rPr lang="ko-KR" altLang="en-US" smtClean="0"/>
              <a:t>단계를 뛰어넘어 앞으로 나아가서</a:t>
            </a:r>
            <a:r>
              <a:rPr lang="en-US" altLang="ko-KR" smtClean="0"/>
              <a:t>, </a:t>
            </a:r>
            <a:r>
              <a:rPr lang="ko-KR" altLang="en-US" smtClean="0"/>
              <a:t>스케줄을 앞당겨 프로그램을 완성하는 과정으로 월반과 같은 개념</a:t>
            </a:r>
            <a:endParaRPr lang="en-US" altLang="ko-KR" smtClean="0"/>
          </a:p>
          <a:p>
            <a:pPr>
              <a:buFont typeface="Wingdings" pitchFamily="2" charset="2"/>
              <a:buNone/>
            </a:pPr>
            <a:r>
              <a:rPr lang="ko-KR" altLang="en-US" smtClean="0"/>
              <a:t>예</a:t>
            </a:r>
            <a:r>
              <a:rPr lang="en-US" altLang="ko-KR" smtClean="0"/>
              <a:t>: </a:t>
            </a:r>
            <a:r>
              <a:rPr lang="ko-KR" altLang="en-US" smtClean="0"/>
              <a:t>책 읽기에는 말을 더듬지 않는 사람은 독백으로 나아감</a:t>
            </a:r>
            <a:endParaRPr lang="en-US" altLang="ko-KR" smtClean="0"/>
          </a:p>
          <a:p>
            <a:pPr>
              <a:buFont typeface="Wingdings" pitchFamily="2" charset="2"/>
              <a:buNone/>
            </a:pPr>
            <a:endParaRPr lang="ko-KR" altLang="en-US" smtClean="0"/>
          </a:p>
          <a:p>
            <a:endParaRPr lang="ko-KR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프로그램 양식 </a:t>
            </a:r>
          </a:p>
        </p:txBody>
      </p:sp>
      <p:sp>
        <p:nvSpPr>
          <p:cNvPr id="26626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표 </a:t>
            </a:r>
            <a:r>
              <a:rPr lang="en-US" altLang="ko-KR" smtClean="0"/>
              <a:t>14. </a:t>
            </a:r>
            <a:r>
              <a:rPr lang="ko-KR" altLang="en-US" smtClean="0"/>
              <a:t>프로그램 계획 형식 예</a:t>
            </a:r>
          </a:p>
          <a:p>
            <a:endParaRPr lang="ko-KR" alt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프로그램 단계들</a:t>
            </a:r>
            <a:endParaRPr lang="ko-KR" altLang="en-US" smtClean="0"/>
          </a:p>
        </p:txBody>
      </p:sp>
      <p:sp>
        <p:nvSpPr>
          <p:cNvPr id="27650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반응 평가</a:t>
            </a:r>
          </a:p>
          <a:p>
            <a:r>
              <a:rPr lang="ko-KR" altLang="en-US" smtClean="0"/>
              <a:t>반응 유도</a:t>
            </a:r>
          </a:p>
          <a:p>
            <a:r>
              <a:rPr lang="ko-KR" altLang="en-US" smtClean="0"/>
              <a:t>확립</a:t>
            </a:r>
          </a:p>
          <a:p>
            <a:r>
              <a:rPr lang="ko-KR" altLang="en-US" smtClean="0"/>
              <a:t>전이</a:t>
            </a:r>
          </a:p>
          <a:p>
            <a:r>
              <a:rPr lang="ko-KR" altLang="en-US" smtClean="0"/>
              <a:t>유지 단계</a:t>
            </a:r>
            <a:r>
              <a:rPr lang="en-US" altLang="ko-KR" b="1" smtClean="0"/>
              <a:t>(phase)</a:t>
            </a:r>
          </a:p>
          <a:p>
            <a:pPr>
              <a:buFont typeface="Wingdings" pitchFamily="2" charset="2"/>
              <a:buNone/>
            </a:pPr>
            <a:endParaRPr lang="ko-KR" alt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반응 평가 단계</a:t>
            </a:r>
            <a:endParaRPr lang="ko-KR" altLang="en-US" smtClean="0"/>
          </a:p>
        </p:txBody>
      </p:sp>
      <p:sp>
        <p:nvSpPr>
          <p:cNvPr id="28674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프로그램의 공식적인 부분은 아님</a:t>
            </a:r>
          </a:p>
          <a:p>
            <a:r>
              <a:rPr lang="ko-KR" altLang="en-US" smtClean="0"/>
              <a:t>임상가가 그 프로그램을 실시해야 하는 하나의 기술을 말함</a:t>
            </a:r>
          </a:p>
          <a:p>
            <a:pPr>
              <a:buFont typeface="Wingdings" pitchFamily="2" charset="2"/>
              <a:buNone/>
            </a:pPr>
            <a:r>
              <a:rPr lang="en-US" altLang="ko-KR" smtClean="0"/>
              <a:t>. </a:t>
            </a:r>
            <a:r>
              <a:rPr lang="ko-KR" altLang="en-US" smtClean="0"/>
              <a:t>임상가가 더듬은 단어 및 유창한 단어들을 판별하고 계수하는 기술을 말함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반응유도 단계</a:t>
            </a:r>
            <a:endParaRPr lang="ko-KR" altLang="en-US" smtClean="0"/>
          </a:p>
        </p:txBody>
      </p:sp>
      <p:sp>
        <p:nvSpPr>
          <p:cNvPr id="29698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smtClean="0"/>
              <a:t>프로그램에서 첫 번째 반응을 얻는 것</a:t>
            </a:r>
          </a:p>
          <a:p>
            <a:r>
              <a:rPr lang="ko-KR" altLang="en-US" sz="2000" smtClean="0"/>
              <a:t>환자가 첫 번째 단계</a:t>
            </a:r>
            <a:r>
              <a:rPr lang="en-US" altLang="ko-KR" sz="2000" smtClean="0"/>
              <a:t>(step)</a:t>
            </a:r>
            <a:r>
              <a:rPr lang="ko-KR" altLang="en-US" sz="2000" smtClean="0"/>
              <a:t>를 통과 할 수 있는 것이 중요함</a:t>
            </a:r>
          </a:p>
          <a:p>
            <a:r>
              <a:rPr lang="ko-KR" altLang="en-US" sz="2000" smtClean="0"/>
              <a:t>환자가 첫 단계를 통과하도록 하기 위해서 간단한 반응들로 시작함</a:t>
            </a:r>
          </a:p>
          <a:p>
            <a:r>
              <a:rPr lang="ko-KR" altLang="en-US" sz="2000" smtClean="0"/>
              <a:t>단계 </a:t>
            </a:r>
            <a:r>
              <a:rPr lang="en-US" altLang="ko-KR" sz="2000" smtClean="0"/>
              <a:t>1</a:t>
            </a:r>
            <a:r>
              <a:rPr lang="ko-KR" altLang="en-US" sz="2000" smtClean="0"/>
              <a:t>에서 단지 한 개 단어를 유창하게 말하도록 요구함</a:t>
            </a:r>
          </a:p>
          <a:p>
            <a:r>
              <a:rPr lang="ko-KR" altLang="en-US" sz="2000" smtClean="0"/>
              <a:t>한 개 단어를 속삭이거나 혹은 연장하여 말하게 할 필요도 있음</a:t>
            </a:r>
          </a:p>
          <a:p>
            <a:r>
              <a:rPr lang="ko-KR" altLang="en-US" sz="2000" smtClean="0"/>
              <a:t>느리고 연장한 유창한 구어 패턴을 가르치는 것도 필요함</a:t>
            </a:r>
          </a:p>
          <a:p>
            <a:r>
              <a:rPr lang="ko-KR" altLang="en-US" sz="2000" smtClean="0"/>
              <a:t>반응을 모델로 제시하고 가르치는 것이 그 프로그램을 성공하는데 필수적임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확립 단계</a:t>
            </a:r>
            <a:endParaRPr lang="ko-KR" altLang="en-US" smtClean="0"/>
          </a:p>
        </p:txBody>
      </p:sp>
      <p:sp>
        <p:nvSpPr>
          <p:cNvPr id="30722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임상가가 있는 임상실에서 환자가 새로운 반응들을 습득하는 것을 말함</a:t>
            </a:r>
          </a:p>
          <a:p>
            <a:r>
              <a:rPr lang="ko-KR" altLang="en-US" smtClean="0"/>
              <a:t>확립은 새로운 반응을 가르치는 것이라기보다는 이미 환자의 레퍼토리에 있는 유창한 반응의 빈도를 증가시키는 것을 말함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전이 및 일반화 단계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ko-KR" altLang="en-US" sz="2000" smtClean="0"/>
              <a:t>새롭고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유창성이 증가된 것을 임상실 밖의 상이한 말하기 상황들로 일반화 혹은 전이하도록 돕는 것을 말함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단계의 목표</a:t>
            </a:r>
            <a:r>
              <a:rPr lang="en-US" altLang="ko-KR" sz="2000" smtClean="0"/>
              <a:t>: </a:t>
            </a:r>
            <a:r>
              <a:rPr lang="ko-KR" altLang="en-US" sz="2000" smtClean="0"/>
              <a:t>다양한 상황에서 유창하게 대화하는 구어</a:t>
            </a:r>
          </a:p>
          <a:p>
            <a:pPr>
              <a:lnSpc>
                <a:spcPct val="90000"/>
              </a:lnSpc>
            </a:pPr>
            <a:r>
              <a:rPr lang="en-US" altLang="ko-KR" sz="2000" smtClean="0"/>
              <a:t>“</a:t>
            </a:r>
            <a:r>
              <a:rPr lang="ko-KR" altLang="en-US" sz="2000" smtClean="0"/>
              <a:t>일반화”라는 용어가 더 정확한 용어이고</a:t>
            </a:r>
            <a:r>
              <a:rPr lang="en-US" altLang="ko-KR" sz="2000" smtClean="0"/>
              <a:t>, 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“전이”라는 용어는 </a:t>
            </a:r>
            <a:r>
              <a:rPr lang="en-US" altLang="ko-KR" sz="2000" smtClean="0"/>
              <a:t>Ryan</a:t>
            </a:r>
            <a:r>
              <a:rPr lang="ko-KR" altLang="en-US" sz="2000" smtClean="0"/>
              <a:t>이 일반화가 일어나도록 할 때 임상가의 능동적인 수행력을 강조하기를 원해서 사용한 것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최근 연구에서</a:t>
            </a:r>
            <a:r>
              <a:rPr lang="en-US" altLang="ko-KR" sz="2000" smtClean="0"/>
              <a:t>, </a:t>
            </a:r>
            <a:r>
              <a:rPr lang="ko-KR" altLang="en-US" sz="2000" smtClean="0"/>
              <a:t>보다 나이 어린 환자들이 일반화를 하도록 돕는 특정한 프로그램을 실시하지 않고도 나이든 환자들보다 그들의 유창성을 더 잘 일반화 시키는 것으로 나타났음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프로그램의 정의 및 설명</a:t>
            </a:r>
          </a:p>
        </p:txBody>
      </p:sp>
      <p:sp>
        <p:nvSpPr>
          <p:cNvPr id="14338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smtClean="0"/>
              <a:t>프로그램</a:t>
            </a:r>
            <a:r>
              <a:rPr lang="en-US" altLang="ko-KR" sz="2000" smtClean="0"/>
              <a:t>:</a:t>
            </a:r>
            <a:r>
              <a:rPr lang="ko-KR" altLang="en-US" sz="2000" smtClean="0"/>
              <a:t> </a:t>
            </a:r>
            <a:r>
              <a:rPr lang="en-US" altLang="ko-KR" sz="2000" smtClean="0"/>
              <a:t>“</a:t>
            </a:r>
            <a:r>
              <a:rPr lang="ko-KR" altLang="en-US" sz="2000" smtClean="0"/>
              <a:t>학습자에게 바라는 최종 목표행동을 습득할 때까지 원하는 최종 목표행동을 작고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연속적인 접근을 통해 학습경험을 제공하기 위한 일련의 단계</a:t>
            </a:r>
            <a:r>
              <a:rPr lang="en-US" altLang="ko-KR" sz="2000" smtClean="0"/>
              <a:t>”</a:t>
            </a:r>
          </a:p>
          <a:p>
            <a:r>
              <a:rPr lang="ko-KR" altLang="en-US" sz="2000" smtClean="0"/>
              <a:t>각 단계의 통과</a:t>
            </a:r>
            <a:r>
              <a:rPr lang="en-US" altLang="ko-KR" sz="2000" smtClean="0"/>
              <a:t>(</a:t>
            </a:r>
            <a:r>
              <a:rPr lang="ko-KR" altLang="en-US" sz="2000" smtClean="0"/>
              <a:t>정반응의 시간이나 수</a:t>
            </a:r>
            <a:r>
              <a:rPr lang="en-US" altLang="ko-KR" sz="2000" smtClean="0"/>
              <a:t>, </a:t>
            </a:r>
            <a:r>
              <a:rPr lang="ko-KR" altLang="en-US" sz="2000" smtClean="0"/>
              <a:t>혹은 유창성의 수준</a:t>
            </a:r>
            <a:r>
              <a:rPr lang="en-US" altLang="ko-KR" sz="2000" smtClean="0"/>
              <a:t>)</a:t>
            </a:r>
          </a:p>
          <a:p>
            <a:r>
              <a:rPr lang="ko-KR" altLang="en-US" sz="2000" smtClean="0"/>
              <a:t>적절한 후속자극</a:t>
            </a:r>
            <a:r>
              <a:rPr lang="en-US" altLang="ko-KR" sz="2000" smtClean="0"/>
              <a:t>(</a:t>
            </a:r>
            <a:r>
              <a:rPr lang="ko-KR" altLang="en-US" sz="2000" smtClean="0"/>
              <a:t>정적 혹은 부적</a:t>
            </a:r>
            <a:r>
              <a:rPr lang="en-US" altLang="ko-KR" sz="2000" smtClean="0"/>
              <a:t>)</a:t>
            </a:r>
            <a:r>
              <a:rPr lang="ko-KR" altLang="en-US" sz="2000" smtClean="0"/>
              <a:t>과 기준</a:t>
            </a:r>
            <a:endParaRPr lang="en-US" altLang="ko-KR" sz="2000" smtClean="0"/>
          </a:p>
          <a:p>
            <a:r>
              <a:rPr lang="ko-KR" altLang="en-US" sz="2000" smtClean="0"/>
              <a:t>최종행동</a:t>
            </a:r>
            <a:r>
              <a:rPr lang="en-US" altLang="ko-KR" sz="2000" smtClean="0"/>
              <a:t>(</a:t>
            </a:r>
            <a:r>
              <a:rPr lang="ko-KR" altLang="en-US" sz="2000" smtClean="0"/>
              <a:t>유창한 구어</a:t>
            </a:r>
            <a:r>
              <a:rPr lang="en-US" altLang="ko-KR" sz="2000" smtClean="0"/>
              <a:t>)</a:t>
            </a:r>
            <a:r>
              <a:rPr lang="ko-KR" altLang="en-US" sz="2000" smtClean="0"/>
              <a:t>의 작고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연속적 유사</a:t>
            </a:r>
            <a:r>
              <a:rPr lang="en-US" altLang="ko-KR" sz="2000" smtClean="0"/>
              <a:t>(</a:t>
            </a:r>
            <a:r>
              <a:rPr lang="ko-KR" altLang="en-US" sz="2000" smtClean="0"/>
              <a:t>단계</a:t>
            </a:r>
            <a:r>
              <a:rPr lang="en-US" altLang="ko-KR" sz="2000" smtClean="0"/>
              <a:t>)</a:t>
            </a:r>
            <a:r>
              <a:rPr lang="ko-KR" altLang="en-US" sz="2000" smtClean="0"/>
              <a:t>를 통해서 나아감</a:t>
            </a:r>
            <a:endParaRPr lang="en-US" altLang="ko-KR" sz="2000" smtClean="0"/>
          </a:p>
          <a:p>
            <a:r>
              <a:rPr lang="ko-KR" altLang="en-US" sz="2000" smtClean="0"/>
              <a:t>행동에서 비교적으로 영구적인 변화를 제공하는 </a:t>
            </a:r>
            <a:r>
              <a:rPr lang="en-US" altLang="ko-KR" sz="2000" smtClean="0"/>
              <a:t>1</a:t>
            </a:r>
            <a:r>
              <a:rPr lang="ko-KR" altLang="en-US" sz="2000" smtClean="0"/>
              <a:t>개 이상의 단계</a:t>
            </a:r>
            <a:r>
              <a:rPr lang="en-US" altLang="ko-KR" sz="2000" smtClean="0"/>
              <a:t>(</a:t>
            </a:r>
            <a:r>
              <a:rPr lang="ko-KR" altLang="en-US" sz="2000" smtClean="0"/>
              <a:t>자극 및 후속자극이 있는 반응</a:t>
            </a:r>
            <a:r>
              <a:rPr lang="en-US" altLang="ko-KR" sz="2000" smtClean="0"/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유지 단계 </a:t>
            </a:r>
            <a:endParaRPr lang="ko-KR" altLang="en-US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mtClean="0"/>
              <a:t>새롭게 확립되고 전이된 유창성을 끊임없이 지속되게 하는 프로그램 단계</a:t>
            </a:r>
          </a:p>
          <a:p>
            <a:r>
              <a:rPr lang="ko-KR" altLang="en-US" smtClean="0"/>
              <a:t>이 단계의 길이는 수 년이 될 수도 있음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검사 및 측정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ko-KR" altLang="en-US" sz="2000" smtClean="0"/>
              <a:t>조작적 혹은 프로그램화된 지도 시스템의 특징</a:t>
            </a:r>
            <a:r>
              <a:rPr lang="en-US" altLang="ko-KR" sz="2000" smtClean="0"/>
              <a:t>:</a:t>
            </a:r>
            <a:r>
              <a:rPr lang="ko-KR" altLang="en-US" sz="2000" smtClean="0"/>
              <a:t> 검사를 자주 실시한다는 것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검사→ 교육→ 검사하는 절차의 특징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프로그램의 각 단계는 간편 검사</a:t>
            </a:r>
            <a:r>
              <a:rPr lang="en-US" altLang="ko-KR" sz="2000" smtClean="0"/>
              <a:t>(minitest)</a:t>
            </a:r>
            <a:r>
              <a:rPr lang="ko-KR" altLang="en-US" sz="2000" smtClean="0"/>
              <a:t>라고 볼 수 있음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프로그램에 대한 검사들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①표적 행동을 산출한다는 견지에서 그 프로그램에 대한 사전</a:t>
            </a:r>
            <a:r>
              <a:rPr lang="en-US" altLang="ko-KR" sz="2000" smtClean="0"/>
              <a:t>-</a:t>
            </a:r>
            <a:r>
              <a:rPr lang="ko-KR" altLang="en-US" sz="2000" smtClean="0"/>
              <a:t>사후 평가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 ②</a:t>
            </a:r>
            <a:r>
              <a:rPr lang="ko-KR" altLang="en-US" sz="2000" smtClean="0"/>
              <a:t>프로그램을 실시하는데 걸리는 시간의 길이 혹은 프로그램 언어로는 프로그램을 실시하는 시간이고</a:t>
            </a:r>
            <a:r>
              <a:rPr lang="en-US" altLang="ko-KR" sz="2000" smtClean="0"/>
              <a:t>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③</a:t>
            </a:r>
            <a:r>
              <a:rPr lang="ko-KR" altLang="en-US" sz="2000" smtClean="0"/>
              <a:t>프로그램을 실시하는 동안에 정확한 반응들의 백분율 혹은 그 프로그램을 실시하는 동안에 일어난 말더듬의 감소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재훈련</a:t>
            </a:r>
            <a:r>
              <a:rPr lang="en-US" altLang="ko-KR" b="0" smtClean="0"/>
              <a:t>(recycles)</a:t>
            </a:r>
            <a:endParaRPr lang="ko-KR" alt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ko-KR" altLang="en-US" sz="1600" smtClean="0"/>
              <a:t>환자가 치료 후 </a:t>
            </a:r>
            <a:r>
              <a:rPr lang="en-US" altLang="ko-KR" sz="1600" smtClean="0"/>
              <a:t>CT</a:t>
            </a:r>
            <a:r>
              <a:rPr lang="ko-KR" altLang="en-US" sz="1600" smtClean="0"/>
              <a:t>를 통과하지 못하였을 때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환자를 재훈련하는 절차를 밟음</a:t>
            </a:r>
          </a:p>
          <a:p>
            <a:pPr>
              <a:lnSpc>
                <a:spcPct val="80000"/>
              </a:lnSpc>
            </a:pPr>
            <a:r>
              <a:rPr lang="ko-KR" altLang="en-US" sz="1600" smtClean="0"/>
              <a:t>실패한 양식</a:t>
            </a:r>
            <a:r>
              <a:rPr lang="en-US" altLang="ko-KR" sz="1600" smtClean="0"/>
              <a:t>(</a:t>
            </a:r>
            <a:r>
              <a:rPr lang="ko-KR" altLang="en-US" sz="1600" smtClean="0"/>
              <a:t>예</a:t>
            </a:r>
            <a:r>
              <a:rPr lang="en-US" altLang="ko-KR" sz="1600" smtClean="0"/>
              <a:t>: </a:t>
            </a:r>
            <a:r>
              <a:rPr lang="ko-KR" altLang="en-US" sz="1600" smtClean="0"/>
              <a:t>읽기</a:t>
            </a:r>
            <a:r>
              <a:rPr lang="en-US" altLang="ko-KR" sz="1600" smtClean="0"/>
              <a:t>)</a:t>
            </a:r>
            <a:r>
              <a:rPr lang="ko-KR" altLang="en-US" sz="1600" smtClean="0"/>
              <a:t>에서 그 프로그램을 축소하여 재실시</a:t>
            </a:r>
          </a:p>
          <a:p>
            <a:pPr>
              <a:lnSpc>
                <a:spcPct val="80000"/>
              </a:lnSpc>
            </a:pPr>
            <a:r>
              <a:rPr lang="ko-KR" altLang="en-US" sz="1600" smtClean="0"/>
              <a:t>연구</a:t>
            </a:r>
            <a:r>
              <a:rPr lang="en-US" altLang="ko-KR" sz="1600" smtClean="0"/>
              <a:t>1: 50</a:t>
            </a:r>
            <a:r>
              <a:rPr lang="ko-KR" altLang="en-US" sz="1600" smtClean="0"/>
              <a:t>명 환자 중 </a:t>
            </a:r>
            <a:r>
              <a:rPr lang="en-US" altLang="ko-KR" sz="1600" smtClean="0"/>
              <a:t>14</a:t>
            </a:r>
            <a:r>
              <a:rPr lang="ko-KR" altLang="en-US" sz="1600" smtClean="0"/>
              <a:t>명</a:t>
            </a:r>
            <a:r>
              <a:rPr lang="en-US" altLang="ko-KR" sz="1600" smtClean="0"/>
              <a:t>(28%)</a:t>
            </a:r>
            <a:r>
              <a:rPr lang="ko-KR" altLang="en-US" sz="1600" smtClean="0"/>
              <a:t>이 한 가지 이상의 양식들에서 재훈련 하였음</a:t>
            </a:r>
          </a:p>
          <a:p>
            <a:pPr>
              <a:lnSpc>
                <a:spcPct val="80000"/>
              </a:lnSpc>
            </a:pPr>
            <a:r>
              <a:rPr lang="ko-KR" altLang="en-US" sz="1600" smtClean="0"/>
              <a:t>연구</a:t>
            </a:r>
            <a:r>
              <a:rPr lang="en-US" altLang="ko-KR" sz="1600" smtClean="0"/>
              <a:t>2:  12</a:t>
            </a:r>
            <a:r>
              <a:rPr lang="ko-KR" altLang="en-US" sz="1600" smtClean="0"/>
              <a:t>명의 환자 중 </a:t>
            </a:r>
            <a:r>
              <a:rPr lang="en-US" altLang="ko-KR" sz="1600" smtClean="0"/>
              <a:t>4</a:t>
            </a:r>
            <a:r>
              <a:rPr lang="ko-KR" altLang="en-US" sz="1600" smtClean="0"/>
              <a:t>명</a:t>
            </a:r>
            <a:r>
              <a:rPr lang="en-US" altLang="ko-KR" sz="1600" smtClean="0"/>
              <a:t>(25%)</a:t>
            </a:r>
            <a:r>
              <a:rPr lang="ko-KR" altLang="en-US" sz="1600" smtClean="0"/>
              <a:t>이 재훈련 하였음</a:t>
            </a:r>
          </a:p>
          <a:p>
            <a:pPr>
              <a:lnSpc>
                <a:spcPct val="80000"/>
              </a:lnSpc>
            </a:pPr>
            <a:r>
              <a:rPr lang="ko-KR" altLang="en-US" sz="1600" smtClean="0"/>
              <a:t>재훈련을 하게 된 가장 일반적인 이유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1600" smtClean="0"/>
              <a:t> </a:t>
            </a:r>
            <a:r>
              <a:rPr lang="en-US" altLang="ko-KR" sz="1600" smtClean="0"/>
              <a:t>1. </a:t>
            </a:r>
            <a:r>
              <a:rPr lang="ko-KR" altLang="en-US" sz="1600" smtClean="0"/>
              <a:t>임상가의 말더듬 행동 미확인</a:t>
            </a:r>
            <a:r>
              <a:rPr lang="en-US" altLang="ko-KR" sz="1600" smtClean="0"/>
              <a:t>(</a:t>
            </a:r>
            <a:r>
              <a:rPr lang="ko-KR" altLang="en-US" sz="1600" smtClean="0"/>
              <a:t>예</a:t>
            </a:r>
            <a:r>
              <a:rPr lang="en-US" altLang="ko-KR" sz="1600" smtClean="0"/>
              <a:t>: </a:t>
            </a:r>
            <a:r>
              <a:rPr lang="ko-KR" altLang="en-US" sz="1600" smtClean="0"/>
              <a:t>임상가가 더듬은 단어들에서 오류를 범하거나 환자에게 한 단계를 통과시킨 것</a:t>
            </a:r>
            <a:r>
              <a:rPr lang="en-US" altLang="ko-KR" sz="1600" smtClean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1600" smtClean="0"/>
              <a:t> </a:t>
            </a:r>
            <a:r>
              <a:rPr lang="en-US" altLang="ko-KR" sz="1600" smtClean="0"/>
              <a:t>2. </a:t>
            </a:r>
            <a:r>
              <a:rPr lang="ko-KR" altLang="en-US" sz="1600" smtClean="0"/>
              <a:t>말더듬의 심한 정도</a:t>
            </a:r>
            <a:r>
              <a:rPr lang="en-US" altLang="ko-KR" sz="1600" smtClean="0"/>
              <a:t>(</a:t>
            </a:r>
            <a:r>
              <a:rPr lang="ko-KR" altLang="en-US" sz="1600" smtClean="0"/>
              <a:t>예</a:t>
            </a:r>
            <a:r>
              <a:rPr lang="en-US" altLang="ko-KR" sz="1600" smtClean="0"/>
              <a:t>: </a:t>
            </a:r>
            <a:r>
              <a:rPr lang="ko-KR" altLang="en-US" sz="1600" smtClean="0"/>
              <a:t>매우 심한 말더듬 환자들은 비록 재훈련을 한 후에도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어떤 검사에서 </a:t>
            </a:r>
            <a:r>
              <a:rPr lang="en-US" altLang="ko-KR" sz="1600" smtClean="0"/>
              <a:t>0.5SW/M </a:t>
            </a:r>
            <a:r>
              <a:rPr lang="ko-KR" altLang="en-US" sz="1600" smtClean="0"/>
              <a:t>이하로 말하기가 어려운 환자라도 보다 많이 훈련을 하여 통과하였음</a:t>
            </a:r>
            <a:r>
              <a:rPr lang="en-US" altLang="ko-KR" sz="1600" smtClean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1600" smtClean="0"/>
              <a:t> </a:t>
            </a:r>
            <a:r>
              <a:rPr lang="en-US" altLang="ko-KR" sz="1600" smtClean="0"/>
              <a:t>3. </a:t>
            </a:r>
            <a:r>
              <a:rPr lang="ko-KR" altLang="en-US" sz="1600" smtClean="0"/>
              <a:t>가장 일반적인 이유는 보통 공립학교들에서 여름 방학처럼 치료 시간을 쉬는 것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1600" smtClean="0"/>
              <a:t> </a:t>
            </a:r>
            <a:r>
              <a:rPr lang="en-US" altLang="ko-KR" sz="1600" smtClean="0"/>
              <a:t>4. </a:t>
            </a:r>
            <a:r>
              <a:rPr lang="ko-KR" altLang="en-US" sz="1600" smtClean="0"/>
              <a:t>조처</a:t>
            </a:r>
            <a:r>
              <a:rPr lang="en-US" altLang="ko-KR" sz="1600" smtClean="0"/>
              <a:t>1: </a:t>
            </a:r>
            <a:r>
              <a:rPr lang="ko-KR" altLang="en-US" sz="1600" smtClean="0"/>
              <a:t>단계의 통과수준 상향보다는 환자들의 편에서 약간 더 빠르게 실시하고 재훈련하는 것이 보다 효과적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1600" smtClean="0"/>
              <a:t> </a:t>
            </a:r>
            <a:r>
              <a:rPr lang="en-US" altLang="ko-KR" sz="1600" smtClean="0"/>
              <a:t>5. </a:t>
            </a:r>
            <a:r>
              <a:rPr lang="ko-KR" altLang="en-US" sz="1600" smtClean="0"/>
              <a:t>조처</a:t>
            </a:r>
            <a:r>
              <a:rPr lang="en-US" altLang="ko-KR" sz="1600" smtClean="0"/>
              <a:t>2: </a:t>
            </a:r>
            <a:r>
              <a:rPr lang="ko-KR" altLang="en-US" sz="1600" smtClean="0"/>
              <a:t>정확하게 더듬은 단어를 계수한다면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재훈련을 실시해야 할 일이 더 줄어듬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임상가 과업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mtClean="0"/>
              <a:t>서술한 모든 절차들을 실시할 수 있어야 함</a:t>
            </a:r>
          </a:p>
          <a:p>
            <a:r>
              <a:rPr lang="ko-KR" altLang="en-US" smtClean="0"/>
              <a:t>프로그램 양식을 읽고</a:t>
            </a:r>
            <a:r>
              <a:rPr lang="en-US" altLang="ko-KR" smtClean="0"/>
              <a:t>, </a:t>
            </a:r>
            <a:r>
              <a:rPr lang="ko-KR" altLang="en-US" smtClean="0"/>
              <a:t>쓰여져 있는 대로 수행하도록 배워야 함</a:t>
            </a:r>
          </a:p>
          <a:p>
            <a:r>
              <a:rPr lang="ko-KR" altLang="en-US" smtClean="0"/>
              <a:t>프로그램 절차들</a:t>
            </a:r>
            <a:r>
              <a:rPr lang="en-US" altLang="ko-KR" smtClean="0"/>
              <a:t>: </a:t>
            </a:r>
            <a:r>
              <a:rPr lang="ko-KR" altLang="en-US" smtClean="0"/>
              <a:t>지시사항</a:t>
            </a:r>
            <a:r>
              <a:rPr lang="en-US" altLang="ko-KR" smtClean="0"/>
              <a:t>, </a:t>
            </a:r>
            <a:r>
              <a:rPr lang="ko-KR" altLang="en-US" smtClean="0"/>
              <a:t>초시계 조작법</a:t>
            </a:r>
            <a:r>
              <a:rPr lang="en-US" altLang="ko-KR" smtClean="0"/>
              <a:t>, </a:t>
            </a:r>
            <a:r>
              <a:rPr lang="ko-KR" altLang="en-US" smtClean="0"/>
              <a:t>채점하기</a:t>
            </a:r>
            <a:r>
              <a:rPr lang="en-US" altLang="ko-KR" smtClean="0"/>
              <a:t>, </a:t>
            </a:r>
            <a:r>
              <a:rPr lang="ko-KR" altLang="en-US" smtClean="0"/>
              <a:t>반응평가</a:t>
            </a:r>
            <a:r>
              <a:rPr lang="en-US" altLang="ko-KR" smtClean="0"/>
              <a:t>, </a:t>
            </a:r>
            <a:r>
              <a:rPr lang="ko-KR" altLang="en-US" smtClean="0"/>
              <a:t>바른 유창한 반응들에 대한 강화</a:t>
            </a:r>
            <a:r>
              <a:rPr lang="en-US" altLang="ko-KR" smtClean="0"/>
              <a:t>, </a:t>
            </a:r>
            <a:r>
              <a:rPr lang="ko-KR" altLang="en-US" smtClean="0"/>
              <a:t>부정확한</a:t>
            </a:r>
            <a:r>
              <a:rPr lang="en-US" altLang="ko-KR" smtClean="0"/>
              <a:t>(</a:t>
            </a:r>
            <a:r>
              <a:rPr lang="ko-KR" altLang="en-US" smtClean="0"/>
              <a:t>말더듬</a:t>
            </a:r>
            <a:r>
              <a:rPr lang="en-US" altLang="ko-KR" smtClean="0"/>
              <a:t>) </a:t>
            </a:r>
            <a:r>
              <a:rPr lang="ko-KR" altLang="en-US" smtClean="0"/>
              <a:t>반응에 대한 벌</a:t>
            </a:r>
            <a:r>
              <a:rPr lang="en-US" altLang="ko-KR" smtClean="0"/>
              <a:t>, </a:t>
            </a:r>
            <a:r>
              <a:rPr lang="ko-KR" altLang="en-US" smtClean="0"/>
              <a:t>환자가 기준에 도달할 시기 결정</a:t>
            </a:r>
            <a:r>
              <a:rPr lang="en-US" altLang="ko-KR" smtClean="0"/>
              <a:t>, </a:t>
            </a:r>
            <a:r>
              <a:rPr lang="ko-KR" altLang="en-US" smtClean="0"/>
              <a:t>환자가 다음 단계로 넘어가는 것 등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세션의 길이 및 빈도</a:t>
            </a:r>
            <a:endParaRPr lang="ko-KR" altLang="en-US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ko-KR" altLang="en-US" sz="1800" smtClean="0"/>
              <a:t>이상적인 세션의 길이는 없음</a:t>
            </a:r>
          </a:p>
          <a:p>
            <a:pPr>
              <a:lnSpc>
                <a:spcPct val="80000"/>
              </a:lnSpc>
            </a:pPr>
            <a:r>
              <a:rPr lang="ko-KR" altLang="en-US" sz="1800" smtClean="0"/>
              <a:t>아동 및 성인</a:t>
            </a:r>
            <a:r>
              <a:rPr lang="en-US" altLang="ko-KR" sz="1800" smtClean="0"/>
              <a:t>: </a:t>
            </a:r>
            <a:r>
              <a:rPr lang="ko-KR" altLang="en-US" sz="1800" smtClean="0"/>
              <a:t>하루에 </a:t>
            </a:r>
            <a:r>
              <a:rPr lang="en-US" altLang="ko-KR" sz="1800" smtClean="0"/>
              <a:t>10</a:t>
            </a:r>
            <a:r>
              <a:rPr lang="ko-KR" altLang="en-US" sz="1800" smtClean="0"/>
              <a:t>분 </a:t>
            </a:r>
            <a:r>
              <a:rPr lang="en-US" altLang="ko-KR" sz="1800" smtClean="0"/>
              <a:t>~ </a:t>
            </a:r>
            <a:r>
              <a:rPr lang="ko-KR" altLang="en-US" sz="1800" smtClean="0"/>
              <a:t> 최대 다섯 시간까지 치료를 한 적이 있음</a:t>
            </a:r>
          </a:p>
          <a:p>
            <a:pPr>
              <a:lnSpc>
                <a:spcPct val="80000"/>
              </a:lnSpc>
            </a:pPr>
            <a:r>
              <a:rPr lang="ko-KR" altLang="en-US" sz="1800" smtClean="0"/>
              <a:t>두 가지 경우 모두에서 좋은 결과를 얻었음</a:t>
            </a:r>
          </a:p>
          <a:p>
            <a:pPr>
              <a:lnSpc>
                <a:spcPct val="80000"/>
              </a:lnSpc>
            </a:pPr>
            <a:r>
              <a:rPr lang="ko-KR" altLang="en-US" sz="1800" smtClean="0"/>
              <a:t>확립 단계에서 </a:t>
            </a:r>
            <a:r>
              <a:rPr lang="en-US" altLang="ko-KR" sz="1800" smtClean="0"/>
              <a:t>8</a:t>
            </a:r>
            <a:r>
              <a:rPr lang="ko-KR" altLang="en-US" sz="1800" smtClean="0"/>
              <a:t>시간을 실시하는 것으로 추산함</a:t>
            </a:r>
          </a:p>
          <a:p>
            <a:pPr>
              <a:lnSpc>
                <a:spcPct val="80000"/>
              </a:lnSpc>
            </a:pPr>
            <a:r>
              <a:rPr lang="ko-KR" altLang="en-US" sz="1800" smtClean="0"/>
              <a:t>일주일에 한번 하는 미팅  조건</a:t>
            </a:r>
            <a:r>
              <a:rPr lang="en-US" altLang="ko-KR" sz="1800" smtClean="0"/>
              <a:t>: </a:t>
            </a:r>
            <a:r>
              <a:rPr lang="ko-KR" altLang="en-US" sz="1800" smtClean="0"/>
              <a:t>미팅 사이에 가정 혹은 학급 훈련 기간</a:t>
            </a:r>
            <a:r>
              <a:rPr lang="en-US" altLang="ko-KR" sz="1800" smtClean="0"/>
              <a:t>(</a:t>
            </a:r>
            <a:r>
              <a:rPr lang="ko-KR" altLang="en-US" sz="1800" smtClean="0"/>
              <a:t>세션의 길이</a:t>
            </a:r>
            <a:r>
              <a:rPr lang="en-US" altLang="ko-KR" sz="1800" smtClean="0"/>
              <a:t>)</a:t>
            </a:r>
            <a:r>
              <a:rPr lang="ko-KR" altLang="en-US" sz="1800" smtClean="0"/>
              <a:t>을 더 길게 가지는 것이 더 좋을 것임</a:t>
            </a:r>
          </a:p>
          <a:p>
            <a:pPr>
              <a:lnSpc>
                <a:spcPct val="80000"/>
              </a:lnSpc>
            </a:pPr>
            <a:r>
              <a:rPr lang="ko-KR" altLang="en-US" sz="1800" smtClean="0"/>
              <a:t>학령기 아동</a:t>
            </a:r>
            <a:r>
              <a:rPr lang="en-US" altLang="ko-KR" sz="1800" smtClean="0"/>
              <a:t>: </a:t>
            </a:r>
            <a:r>
              <a:rPr lang="ko-KR" altLang="en-US" sz="1800" smtClean="0"/>
              <a:t>학교에서 세션 당 </a:t>
            </a:r>
            <a:r>
              <a:rPr lang="en-US" altLang="ko-KR" sz="1800" smtClean="0"/>
              <a:t>20~30</a:t>
            </a:r>
            <a:r>
              <a:rPr lang="ko-KR" altLang="en-US" sz="1800" smtClean="0"/>
              <a:t>분</a:t>
            </a:r>
            <a:r>
              <a:rPr lang="en-US" altLang="ko-KR" sz="1800" smtClean="0"/>
              <a:t>; </a:t>
            </a:r>
            <a:r>
              <a:rPr lang="ko-KR" altLang="en-US" sz="1800" smtClean="0"/>
              <a:t>대학</a:t>
            </a:r>
            <a:r>
              <a:rPr lang="en-US" altLang="ko-KR" sz="1800" smtClean="0"/>
              <a:t>, </a:t>
            </a:r>
            <a:r>
              <a:rPr lang="ko-KR" altLang="en-US" sz="1800" smtClean="0"/>
              <a:t>병원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사설 기관에서는 아동 및 성인들 모두에게 </a:t>
            </a:r>
            <a:r>
              <a:rPr lang="en-US" altLang="ko-KR" sz="1800" smtClean="0"/>
              <a:t>30~50</a:t>
            </a:r>
            <a:r>
              <a:rPr lang="ko-KR" altLang="en-US" sz="1800" smtClean="0"/>
              <a:t>분을 하고 있음</a:t>
            </a:r>
          </a:p>
          <a:p>
            <a:pPr>
              <a:lnSpc>
                <a:spcPct val="80000"/>
              </a:lnSpc>
            </a:pPr>
            <a:r>
              <a:rPr lang="ko-KR" altLang="en-US" sz="1800" smtClean="0"/>
              <a:t>세션의 빈도와 연속성이 더 중요함</a:t>
            </a:r>
          </a:p>
          <a:p>
            <a:pPr>
              <a:lnSpc>
                <a:spcPct val="80000"/>
              </a:lnSpc>
            </a:pPr>
            <a:r>
              <a:rPr lang="ko-KR" altLang="en-US" sz="1800" smtClean="0"/>
              <a:t>일주일에 </a:t>
            </a:r>
            <a:r>
              <a:rPr lang="en-US" altLang="ko-KR" sz="1800" smtClean="0"/>
              <a:t>2</a:t>
            </a:r>
            <a:r>
              <a:rPr lang="ko-KR" altLang="en-US" sz="1800" smtClean="0"/>
              <a:t>회는 만나는 것이 중요한 것 같음</a:t>
            </a:r>
          </a:p>
          <a:p>
            <a:pPr>
              <a:lnSpc>
                <a:spcPct val="80000"/>
              </a:lnSpc>
            </a:pPr>
            <a:r>
              <a:rPr lang="ko-KR" altLang="en-US" sz="1800" smtClean="0"/>
              <a:t>집중적이고 짧은 시간의 접촉</a:t>
            </a:r>
            <a:r>
              <a:rPr lang="en-US" altLang="ko-KR" sz="1800" smtClean="0"/>
              <a:t>(</a:t>
            </a:r>
            <a:r>
              <a:rPr lang="ko-KR" altLang="en-US" sz="1800" smtClean="0"/>
              <a:t>집중적인 기숙제 혹은 여름 프로그램</a:t>
            </a:r>
            <a:r>
              <a:rPr lang="en-US" altLang="ko-KR" sz="1800" smtClean="0"/>
              <a:t>)</a:t>
            </a:r>
            <a:r>
              <a:rPr lang="ko-KR" altLang="en-US" sz="1800" smtClean="0"/>
              <a:t>이 어떤 환자들에게는 효과적인 것 같으나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점진적인 전이 및 유지 단계가 없기 때문에 결점이 있을 수 있음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집단 치료와 개별 치료의 비교 </a:t>
            </a:r>
            <a:endParaRPr lang="ko-KR" altLang="en-US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ko-KR" altLang="en-US" sz="2400" smtClean="0"/>
              <a:t>개별 치료와 집단 치료를 결합할 것을 권고 하는 이유</a:t>
            </a:r>
          </a:p>
          <a:p>
            <a:pPr>
              <a:lnSpc>
                <a:spcPct val="90000"/>
              </a:lnSpc>
            </a:pPr>
            <a:r>
              <a:rPr lang="ko-KR" altLang="en-US" sz="2400" smtClean="0"/>
              <a:t>환자가 나타낸 반응을 모니터한 수 혹은 환자가 수집할 수 있는 모니터한 연습 시간이 치료에서 중요함</a:t>
            </a:r>
          </a:p>
          <a:p>
            <a:pPr>
              <a:lnSpc>
                <a:spcPct val="90000"/>
              </a:lnSpc>
            </a:pPr>
            <a:r>
              <a:rPr lang="ko-KR" altLang="en-US" sz="2400" smtClean="0"/>
              <a:t>초시계는 한 번에 한 명 이상을 재기가 어려운 점을 고려할 것</a:t>
            </a:r>
          </a:p>
          <a:p>
            <a:pPr>
              <a:lnSpc>
                <a:spcPct val="90000"/>
              </a:lnSpc>
            </a:pPr>
            <a:r>
              <a:rPr lang="ko-KR" altLang="en-US" sz="2400" smtClean="0"/>
              <a:t>집단 치료 상황에서는 환자의 반응 시간이 명백히 감소하지만</a:t>
            </a:r>
            <a:r>
              <a:rPr lang="en-US" altLang="ko-KR" sz="2400" smtClean="0"/>
              <a:t>, </a:t>
            </a:r>
            <a:r>
              <a:rPr lang="ko-KR" altLang="en-US" sz="2400" smtClean="0"/>
              <a:t>두 명의 말더듬 환자가 각각 개별적으로 또 연속적으로 계속 치료를 받아야 하는 공립학교 상황도 있음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200" b="0" smtClean="0"/>
              <a:t>상품화된 프로그램과 자작 프로그램의 비교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ko-KR" altLang="en-US" sz="2000" smtClean="0"/>
              <a:t>임상가마다 자신의 프로그램을 만들어야 하느냐 혹은 누군가가 만든 프로그램을 사용해야 하는가 하는 이슈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상품화된 프로그램을 </a:t>
            </a:r>
            <a:r>
              <a:rPr lang="en-US" altLang="ko-KR" sz="2000" smtClean="0"/>
              <a:t>0SW/M</a:t>
            </a:r>
            <a:r>
              <a:rPr lang="ko-KR" altLang="en-US" sz="2000" smtClean="0"/>
              <a:t>의 기준수준</a:t>
            </a:r>
            <a:r>
              <a:rPr lang="en-US" altLang="ko-KR" sz="2000" smtClean="0"/>
              <a:t>, </a:t>
            </a:r>
            <a:r>
              <a:rPr lang="ko-KR" altLang="en-US" sz="2000" smtClean="0"/>
              <a:t>실제 단계</a:t>
            </a:r>
            <a:r>
              <a:rPr lang="en-US" altLang="ko-KR" sz="2000" smtClean="0"/>
              <a:t>, </a:t>
            </a:r>
            <a:r>
              <a:rPr lang="ko-KR" altLang="en-US" sz="2000" smtClean="0"/>
              <a:t>유창한 반응과 더듬은 반응에 대한 후속자극</a:t>
            </a:r>
            <a:r>
              <a:rPr lang="en-US" altLang="ko-KR" sz="2000" smtClean="0"/>
              <a:t>, </a:t>
            </a:r>
            <a:r>
              <a:rPr lang="ko-KR" altLang="en-US" sz="2000" smtClean="0"/>
              <a:t>치료시간 등의 견지에서 매우 정확하게 따르면서 사용할 것을 권고함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어떤 프로그램을 얼마 동안 사용한 후에는 그 프로그램을 개별화해야 할 것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그 프로그램의 효과가 유지되기 위해서는</a:t>
            </a:r>
            <a:r>
              <a:rPr lang="en-US" altLang="ko-KR" sz="2000" smtClean="0"/>
              <a:t>, </a:t>
            </a:r>
            <a:r>
              <a:rPr lang="ko-KR" altLang="en-US" sz="2000" smtClean="0"/>
              <a:t>그 프로그램을 반복</a:t>
            </a:r>
            <a:r>
              <a:rPr lang="en-US" altLang="ko-KR" sz="2000" smtClean="0"/>
              <a:t>(replication)</a:t>
            </a:r>
            <a:r>
              <a:rPr lang="ko-KR" altLang="en-US" sz="2000" smtClean="0"/>
              <a:t>해야 함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개선을 할 수 있고 변화에 대한 효과는 주의 깊게 모니터해야 함</a:t>
            </a:r>
          </a:p>
          <a:p>
            <a:pPr>
              <a:lnSpc>
                <a:spcPct val="90000"/>
              </a:lnSpc>
            </a:pPr>
            <a:r>
              <a:rPr lang="ko-KR" altLang="en-US" sz="2000" smtClean="0"/>
              <a:t>본래의 프로그램을 어떻게 고치더라도 타당하지 않음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0" smtClean="0"/>
              <a:t>프로그램화 되지 않은 프로그램</a:t>
            </a:r>
            <a:endParaRPr lang="ko-KR" altLang="en-US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 sz="2400" smtClean="0"/>
              <a:t>Onslow </a:t>
            </a:r>
            <a:r>
              <a:rPr lang="ko-KR" altLang="en-US" sz="2400" smtClean="0"/>
              <a:t>등이 “ 프로그램화 되지 않은” 혹은 “ 프로그램화 되지 않은 지도”라는 용어의 사용</a:t>
            </a:r>
          </a:p>
          <a:p>
            <a:pPr>
              <a:lnSpc>
                <a:spcPct val="90000"/>
              </a:lnSpc>
            </a:pPr>
            <a:r>
              <a:rPr lang="en-US" altLang="ko-KR" sz="2400" smtClean="0"/>
              <a:t>“</a:t>
            </a:r>
            <a:r>
              <a:rPr lang="ko-KR" altLang="en-US" sz="2400" smtClean="0"/>
              <a:t>중재 절차들은 프로그램화된 지도와 일치되지 않았다”라고 진술</a:t>
            </a:r>
          </a:p>
          <a:p>
            <a:pPr>
              <a:lnSpc>
                <a:spcPct val="90000"/>
              </a:lnSpc>
            </a:pPr>
            <a:r>
              <a:rPr lang="en-US" altLang="ko-KR" sz="2400" smtClean="0"/>
              <a:t>Johnson</a:t>
            </a:r>
            <a:r>
              <a:rPr lang="ko-KR" altLang="en-US" sz="2400" smtClean="0"/>
              <a:t>이 말더듬을 설명하기 위해 “비유창성</a:t>
            </a:r>
            <a:r>
              <a:rPr lang="en-US" altLang="ko-KR" sz="2400" smtClean="0"/>
              <a:t>(nonfluency)”</a:t>
            </a:r>
            <a:r>
              <a:rPr lang="ko-KR" altLang="en-US" sz="2400" smtClean="0"/>
              <a:t>이란 용어를 사용</a:t>
            </a:r>
            <a:r>
              <a:rPr lang="en-US" altLang="ko-KR" sz="2400" smtClean="0"/>
              <a:t>: </a:t>
            </a:r>
            <a:r>
              <a:rPr lang="ko-KR" altLang="en-US" sz="2400" smtClean="0"/>
              <a:t>“유창성이 없다” 혹은 “말이 없다”는 것을 의미</a:t>
            </a:r>
          </a:p>
          <a:p>
            <a:pPr>
              <a:lnSpc>
                <a:spcPct val="90000"/>
              </a:lnSpc>
            </a:pPr>
            <a:r>
              <a:rPr lang="en-US" altLang="ko-KR" sz="2400" smtClean="0"/>
              <a:t>Johnson </a:t>
            </a:r>
            <a:r>
              <a:rPr lang="ko-KR" altLang="en-US" sz="2400" smtClean="0"/>
              <a:t>및 우리들 중 몇 명은 “</a:t>
            </a:r>
            <a:r>
              <a:rPr lang="en-US" altLang="ko-KR" sz="2400" smtClean="0"/>
              <a:t>disfluency”</a:t>
            </a:r>
            <a:r>
              <a:rPr lang="ko-KR" altLang="en-US" sz="2400" smtClean="0"/>
              <a:t>라는 용어로 바꾸었음</a:t>
            </a:r>
            <a:r>
              <a:rPr lang="en-US" altLang="ko-KR" sz="2400" smtClean="0"/>
              <a:t>: </a:t>
            </a:r>
            <a:r>
              <a:rPr lang="ko-KR" altLang="en-US" sz="2400" smtClean="0"/>
              <a:t>유창성이 좋지 않다 또는 말은 하지만 그 말이 멈추고 있다는 것을 의미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ko-KR" alt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프로그램의 정의 및 설명</a:t>
            </a:r>
            <a:r>
              <a:rPr lang="en-US" altLang="ko-KR" smtClean="0"/>
              <a:t>-2</a:t>
            </a:r>
            <a:endParaRPr lang="ko-KR" altLang="en-US" smtClean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 sz="2000" dirty="0" smtClean="0"/>
              <a:t>실시원리</a:t>
            </a:r>
            <a:endParaRPr lang="en-US" altLang="ko-KR" sz="2000" dirty="0" smtClean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ko-KR" altLang="en-US" sz="2000" dirty="0" smtClean="0"/>
              <a:t>할 수 있는 행동 혹은 쉽게 학습될 수 있는 행동에서 시작</a:t>
            </a:r>
            <a:endParaRPr lang="en-US" altLang="ko-KR" sz="2000" dirty="0" smtClean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ko-KR" altLang="en-US" sz="2000" dirty="0" smtClean="0"/>
              <a:t>점차적으로 최종 행동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때로는 새로운 행동으로 나아감</a:t>
            </a:r>
            <a:endParaRPr lang="en-US" altLang="ko-KR" sz="2000" dirty="0" smtClean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ko-KR" altLang="en-US" sz="2000" dirty="0" smtClean="0"/>
              <a:t>각 단계는 자극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반응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후속자극</a:t>
            </a:r>
            <a:endParaRPr lang="en-US" altLang="ko-KR" sz="2000" dirty="0" smtClean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ko-KR" altLang="en-US" sz="2000" dirty="0" smtClean="0"/>
              <a:t>적당한 반응에 따라 계속적이고 즉각적인 피드백을 받음</a:t>
            </a:r>
            <a:endParaRPr lang="en-US" altLang="ko-KR" sz="2000" dirty="0" smtClean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ko-KR" altLang="en-US" sz="2000" dirty="0" smtClean="0"/>
              <a:t>단계의 크기와 순서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및 바라는 최종 행동과의 관련성 등 고려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목표 행동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 sz="2000" dirty="0" smtClean="0"/>
              <a:t>프로그램의 최종단계에서 바라는 관찰 가능한 최종 목표행동 혹은 표적행동</a:t>
            </a:r>
            <a:endParaRPr lang="en-US" altLang="ko-KR" sz="2000" dirty="0" smtClean="0"/>
          </a:p>
          <a:p>
            <a:pPr>
              <a:defRPr/>
            </a:pPr>
            <a:r>
              <a:rPr lang="ko-KR" altLang="en-US" sz="2000" dirty="0" smtClean="0"/>
              <a:t>목표행동</a:t>
            </a:r>
            <a:r>
              <a:rPr lang="en-US" altLang="ko-KR" sz="2000" dirty="0" smtClean="0"/>
              <a:t>=</a:t>
            </a:r>
            <a:r>
              <a:rPr lang="ko-KR" altLang="en-US" sz="2000" dirty="0" smtClean="0"/>
              <a:t>조절된 말더듬</a:t>
            </a:r>
            <a:r>
              <a:rPr lang="en-US" altLang="ko-KR" sz="2000" dirty="0" smtClean="0"/>
              <a:t>(</a:t>
            </a:r>
            <a:r>
              <a:rPr lang="en-US" sz="2000" dirty="0" smtClean="0"/>
              <a:t>controlled stuttering)</a:t>
            </a:r>
          </a:p>
          <a:p>
            <a:pPr>
              <a:defRPr/>
            </a:pPr>
            <a:r>
              <a:rPr lang="ko-KR" altLang="en-US" sz="2000" dirty="0" smtClean="0"/>
              <a:t>목표에는 누가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무엇을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언제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어디서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어떻게 그 행동이 수행되어질 것인가를 잘 서술되어야 함</a:t>
            </a:r>
            <a:r>
              <a:rPr lang="en-US" altLang="ko-KR" sz="2000" dirty="0" smtClean="0"/>
              <a:t>. </a:t>
            </a:r>
            <a:endParaRPr lang="ko-KR" altLang="en-US" sz="2000" dirty="0" smtClean="0"/>
          </a:p>
          <a:p>
            <a:pPr>
              <a:defRPr/>
            </a:pPr>
            <a:r>
              <a:rPr lang="ko-KR" altLang="en-US" sz="2000" dirty="0" smtClean="0"/>
              <a:t>모든 말더듬인들에게 바라는 최종 목표행동의 예</a:t>
            </a:r>
            <a:endParaRPr lang="en-US" altLang="ko-KR" sz="2000" dirty="0" smtClean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altLang="ko-KR" sz="2000" dirty="0" smtClean="0"/>
              <a:t>“</a:t>
            </a:r>
            <a:r>
              <a:rPr lang="ko-KR" altLang="en-US" sz="2000" dirty="0" smtClean="0"/>
              <a:t>환자는 영원히 모든 상황에서 모든 사람들에게 정상적으로 유창하게 말할 것이다</a:t>
            </a:r>
            <a:r>
              <a:rPr lang="en-US" altLang="ko-KR" sz="2000" dirty="0" smtClean="0"/>
              <a:t>.”</a:t>
            </a:r>
          </a:p>
          <a:p>
            <a:pPr marL="457200" indent="-457200">
              <a:defRPr/>
            </a:pPr>
            <a:r>
              <a:rPr lang="ko-KR" altLang="en-US" sz="2000" dirty="0" smtClean="0"/>
              <a:t>주요 하위 목표행동의 예</a:t>
            </a:r>
            <a:endParaRPr lang="en-US" altLang="ko-KR" sz="2000" dirty="0" smtClean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altLang="ko-KR" sz="2000" dirty="0" smtClean="0"/>
              <a:t>“</a:t>
            </a:r>
            <a:r>
              <a:rPr lang="ko-KR" altLang="en-US" sz="2000" dirty="0" smtClean="0"/>
              <a:t>환자는 일주일에 한 번 가지는 세션에서 클리닉에 있는 동안에 임상가가 있는 곳에서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분 동안 </a:t>
            </a:r>
            <a:r>
              <a:rPr lang="en-US" altLang="ko-KR" sz="2000" dirty="0" smtClean="0"/>
              <a:t>0</a:t>
            </a:r>
            <a:r>
              <a:rPr lang="en-US" sz="2000" dirty="0" smtClean="0"/>
              <a:t>SW/M</a:t>
            </a:r>
            <a:r>
              <a:rPr lang="ko-KR" altLang="en-US" sz="2000" dirty="0" smtClean="0"/>
              <a:t>으로 낭독할 것이다</a:t>
            </a:r>
            <a:r>
              <a:rPr lang="en-US" altLang="ko-KR" sz="2000" dirty="0" smtClean="0"/>
              <a:t>”</a:t>
            </a:r>
          </a:p>
          <a:p>
            <a:pPr marL="457200" indent="-457200">
              <a:buFont typeface="Wingdings" pitchFamily="2" charset="2"/>
              <a:buNone/>
              <a:defRPr/>
            </a:pPr>
            <a:r>
              <a:rPr lang="en-US" altLang="ko-KR" sz="2000" dirty="0" smtClean="0"/>
              <a:t>2. “</a:t>
            </a:r>
            <a:r>
              <a:rPr lang="ko-KR" altLang="en-US" sz="2000" dirty="0" smtClean="0"/>
              <a:t>환자는 적어도 세 곳의 가게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식당 및 기타 공공장소에서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분 동안 </a:t>
            </a:r>
            <a:r>
              <a:rPr lang="en-US" altLang="ko-KR" sz="2000" dirty="0" smtClean="0"/>
              <a:t>10</a:t>
            </a:r>
            <a:r>
              <a:rPr lang="ko-KR" altLang="en-US" sz="2000" dirty="0" smtClean="0"/>
              <a:t>명의 다른 사람들에게 유창하게</a:t>
            </a:r>
            <a:r>
              <a:rPr lang="en-US" altLang="ko-KR" sz="2000" dirty="0" smtClean="0"/>
              <a:t>(0</a:t>
            </a:r>
            <a:r>
              <a:rPr lang="en-US" sz="2000" dirty="0" smtClean="0"/>
              <a:t>SW/M) </a:t>
            </a:r>
            <a:r>
              <a:rPr lang="ko-KR" altLang="en-US" sz="2000" dirty="0" smtClean="0"/>
              <a:t>말할 것이다</a:t>
            </a:r>
            <a:r>
              <a:rPr lang="en-US" altLang="ko-KR" sz="2000" dirty="0" smtClean="0"/>
              <a:t>”</a:t>
            </a:r>
            <a:r>
              <a:rPr lang="en-US" altLang="ko-KR" dirty="0" smtClean="0"/>
              <a:t> </a:t>
            </a:r>
            <a:endParaRPr lang="ko-KR" altLang="en-US" dirty="0" smtClean="0"/>
          </a:p>
          <a:p>
            <a:pPr>
              <a:defRPr/>
            </a:pP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내용 선정하기</a:t>
            </a:r>
          </a:p>
        </p:txBody>
      </p:sp>
      <p:sp>
        <p:nvSpPr>
          <p:cNvPr id="17410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smtClean="0"/>
              <a:t>유창성 훈련 프로그램에 넣을 행동의 내용 혹은 레퍼토리의 선정</a:t>
            </a:r>
            <a:endParaRPr lang="en-US" altLang="ko-KR" sz="2000" smtClean="0"/>
          </a:p>
          <a:p>
            <a:r>
              <a:rPr lang="ko-KR" altLang="en-US" sz="2000" smtClean="0"/>
              <a:t>본서의 초점은 구어 행동에 있음</a:t>
            </a:r>
            <a:endParaRPr lang="en-US" altLang="ko-KR" sz="2000" smtClean="0"/>
          </a:p>
          <a:p>
            <a:r>
              <a:rPr lang="ko-KR" altLang="en-US" sz="2000" smtClean="0"/>
              <a:t>말더듬의 확인</a:t>
            </a:r>
            <a:r>
              <a:rPr lang="en-US" altLang="ko-KR" sz="2000" smtClean="0"/>
              <a:t>, </a:t>
            </a:r>
            <a:r>
              <a:rPr lang="ko-KR" altLang="en-US" sz="2000" smtClean="0"/>
              <a:t>말소</a:t>
            </a:r>
            <a:r>
              <a:rPr lang="en-US" altLang="ko-KR" sz="2000" smtClean="0"/>
              <a:t>, </a:t>
            </a:r>
            <a:r>
              <a:rPr lang="ko-KR" altLang="en-US" sz="2000" smtClean="0"/>
              <a:t>취소 등에 대해 훈련할 수 있음</a:t>
            </a:r>
            <a:endParaRPr lang="en-US" altLang="ko-KR" sz="2000" smtClean="0"/>
          </a:p>
          <a:p>
            <a:r>
              <a:rPr lang="ko-KR" altLang="en-US" sz="2000" smtClean="0"/>
              <a:t>거북이처럼 말하기</a:t>
            </a:r>
            <a:r>
              <a:rPr lang="en-US" altLang="ko-KR" sz="2000" smtClean="0"/>
              <a:t>(</a:t>
            </a:r>
            <a:r>
              <a:rPr lang="ko-KR" altLang="en-US" sz="2000" smtClean="0"/>
              <a:t>느리게 말하기</a:t>
            </a:r>
            <a:r>
              <a:rPr lang="en-US" altLang="ko-KR" sz="2000" smtClean="0"/>
              <a:t>, slow talking)</a:t>
            </a:r>
            <a:r>
              <a:rPr lang="ko-KR" altLang="en-US" sz="2000" smtClean="0"/>
              <a:t>를 훈련할 수 있고</a:t>
            </a:r>
            <a:endParaRPr lang="en-US" altLang="ko-KR" sz="2000" smtClean="0"/>
          </a:p>
          <a:p>
            <a:r>
              <a:rPr lang="ko-KR" altLang="en-US" sz="2000" smtClean="0"/>
              <a:t>메트로놈을 사용하는 것 등등</a:t>
            </a:r>
            <a:r>
              <a:rPr lang="en-US" altLang="ko-KR" sz="2000" smtClean="0"/>
              <a:t>.</a:t>
            </a:r>
          </a:p>
          <a:p>
            <a:r>
              <a:rPr lang="ko-KR" altLang="en-US" sz="2000" smtClean="0"/>
              <a:t>태도 및 불안은 겉으로 드러난 행동으로 나타내기 부적당</a:t>
            </a:r>
            <a:endParaRPr lang="en-US" altLang="ko-KR" sz="2000" smtClean="0"/>
          </a:p>
          <a:p>
            <a:r>
              <a:rPr lang="ko-KR" altLang="en-US" sz="2000" smtClean="0"/>
              <a:t>표적 행동</a:t>
            </a:r>
            <a:r>
              <a:rPr lang="en-US" altLang="ko-KR" sz="2000" smtClean="0"/>
              <a:t>(</a:t>
            </a:r>
            <a:r>
              <a:rPr lang="ko-KR" altLang="en-US" sz="2000" smtClean="0"/>
              <a:t>구어 유창성</a:t>
            </a:r>
            <a:r>
              <a:rPr lang="en-US" altLang="ko-KR" sz="2000" smtClean="0"/>
              <a:t>)</a:t>
            </a:r>
            <a:r>
              <a:rPr lang="ko-KR" altLang="en-US" sz="2000" smtClean="0"/>
              <a:t>에 영향을 미칠 수 있는 내용을 선택해야 함</a:t>
            </a:r>
            <a:endParaRPr lang="en-US" altLang="ko-KR" sz="20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단계의 순서 및 크기</a:t>
            </a:r>
          </a:p>
        </p:txBody>
      </p:sp>
      <p:sp>
        <p:nvSpPr>
          <p:cNvPr id="18434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smtClean="0"/>
              <a:t>과업의 순서를 열거함이 중요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ko-KR" altLang="en-US" sz="2000" smtClean="0"/>
              <a:t>예</a:t>
            </a:r>
            <a:r>
              <a:rPr lang="en-US" altLang="ko-KR" sz="2000" smtClean="0"/>
              <a:t>: </a:t>
            </a:r>
            <a:r>
              <a:rPr lang="ko-KR" altLang="en-US" sz="2000" smtClean="0"/>
              <a:t>취소의 </a:t>
            </a:r>
            <a:r>
              <a:rPr lang="en-US" altLang="ko-KR" sz="2000" smtClean="0"/>
              <a:t>3</a:t>
            </a:r>
            <a:r>
              <a:rPr lang="ko-KR" altLang="en-US" sz="2000" smtClean="0"/>
              <a:t>가지 수준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①</a:t>
            </a:r>
            <a:r>
              <a:rPr lang="ko-KR" altLang="en-US" sz="2000" smtClean="0"/>
              <a:t>더듬은 단어 반복하기</a:t>
            </a:r>
            <a:r>
              <a:rPr lang="en-US" altLang="ko-KR" sz="2000" smtClean="0"/>
              <a:t>, </a:t>
            </a:r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②</a:t>
            </a:r>
            <a:r>
              <a:rPr lang="ko-KR" altLang="en-US" sz="2000" smtClean="0"/>
              <a:t>더듬은 단어를 반복하고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모음을 연장하기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③</a:t>
            </a:r>
            <a:r>
              <a:rPr lang="ko-KR" altLang="en-US" sz="2000" smtClean="0"/>
              <a:t>더듬은 단어를 반복하고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어두 자음을 연장하기</a:t>
            </a:r>
            <a:endParaRPr lang="en-US" altLang="ko-KR" sz="2000" smtClean="0"/>
          </a:p>
          <a:p>
            <a:r>
              <a:rPr lang="ko-KR" altLang="en-US" sz="2000" smtClean="0"/>
              <a:t>단계의 크기도 대단히 중요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ko-KR" altLang="en-US" sz="1800" smtClean="0"/>
              <a:t>   </a:t>
            </a:r>
            <a:r>
              <a:rPr lang="en-US" altLang="ko-KR" sz="1800" smtClean="0"/>
              <a:t>. </a:t>
            </a:r>
            <a:r>
              <a:rPr lang="ko-KR" altLang="en-US" sz="1800" smtClean="0"/>
              <a:t>단계가 너무 크면</a:t>
            </a:r>
            <a:r>
              <a:rPr lang="en-US" altLang="ko-KR" sz="1800" smtClean="0"/>
              <a:t>, </a:t>
            </a:r>
            <a:r>
              <a:rPr lang="ko-KR" altLang="en-US" sz="1800" smtClean="0"/>
              <a:t>환자들은 실패하고 좌절</a:t>
            </a:r>
            <a:endParaRPr lang="en-US" altLang="ko-KR" sz="1800" smtClean="0"/>
          </a:p>
          <a:p>
            <a:pPr>
              <a:buFont typeface="Wingdings" pitchFamily="2" charset="2"/>
              <a:buNone/>
            </a:pPr>
            <a:r>
              <a:rPr lang="ko-KR" altLang="en-US" sz="1800" smtClean="0"/>
              <a:t>   </a:t>
            </a:r>
            <a:r>
              <a:rPr lang="en-US" altLang="ko-KR" sz="1800" smtClean="0"/>
              <a:t>. </a:t>
            </a:r>
            <a:r>
              <a:rPr lang="ko-KR" altLang="en-US" sz="1800" smtClean="0"/>
              <a:t>작으면</a:t>
            </a:r>
            <a:r>
              <a:rPr lang="en-US" altLang="ko-KR" sz="1800" smtClean="0"/>
              <a:t>, </a:t>
            </a:r>
            <a:r>
              <a:rPr lang="ko-KR" altLang="en-US" sz="1800" smtClean="0"/>
              <a:t>지루해하거나 프로그램이 너무 오래 걸리게 됨</a:t>
            </a:r>
            <a:endParaRPr lang="en-US" altLang="ko-KR" sz="1800" smtClean="0"/>
          </a:p>
          <a:p>
            <a:r>
              <a:rPr lang="ko-KR" altLang="en-US" sz="2000" smtClean="0"/>
              <a:t>브렌치 단계</a:t>
            </a:r>
            <a:r>
              <a:rPr lang="en-US" altLang="ko-KR" sz="2000" smtClean="0"/>
              <a:t>: </a:t>
            </a:r>
            <a:r>
              <a:rPr lang="ko-KR" altLang="en-US" sz="2000" smtClean="0"/>
              <a:t>부차적이고 작은 중간 단계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  . </a:t>
            </a:r>
            <a:r>
              <a:rPr lang="ko-KR" altLang="en-US" sz="2000" smtClean="0"/>
              <a:t>단계 크기의 적절성을 결정하기 위한 유일한 방법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  . </a:t>
            </a:r>
            <a:r>
              <a:rPr lang="ko-KR" altLang="en-US" sz="2000" smtClean="0"/>
              <a:t>계속적인 시행착오로 검증 필요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지시</a:t>
            </a:r>
          </a:p>
        </p:txBody>
      </p:sp>
      <p:sp>
        <p:nvSpPr>
          <p:cNvPr id="19458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smtClean="0"/>
              <a:t>임상가는 최소한의 지시를 하고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이러한 지시들의 목표행동들에 대한 강화를 정확하게 한다</a:t>
            </a:r>
            <a:r>
              <a:rPr lang="en-US" altLang="ko-KR" sz="2000" smtClean="0"/>
              <a:t>.</a:t>
            </a:r>
          </a:p>
          <a:p>
            <a:r>
              <a:rPr lang="ko-KR" altLang="en-US" sz="2000" smtClean="0"/>
              <a:t>환자가 어떤 단계를 실패하거나 어떤 말더듬 단어를 놓쳐버릴 때 종종 지시를 다시 시행한다</a:t>
            </a:r>
            <a:r>
              <a:rPr lang="en-US" altLang="ko-KR" sz="2000" smtClean="0"/>
              <a:t>. </a:t>
            </a:r>
          </a:p>
          <a:p>
            <a:r>
              <a:rPr lang="ko-KR" altLang="en-US" sz="2000" smtClean="0"/>
              <a:t>재지시는 보다 더 나은 반응을 위해 강화제</a:t>
            </a:r>
            <a:r>
              <a:rPr lang="en-US" altLang="ko-KR" sz="2000" smtClean="0"/>
              <a:t>, </a:t>
            </a:r>
            <a:r>
              <a:rPr lang="ko-KR" altLang="en-US" sz="2000" smtClean="0"/>
              <a:t>벌</a:t>
            </a:r>
            <a:r>
              <a:rPr lang="en-US" altLang="ko-KR" sz="2000" smtClean="0"/>
              <a:t>, </a:t>
            </a:r>
            <a:r>
              <a:rPr lang="ko-KR" altLang="en-US" sz="2000" smtClean="0"/>
              <a:t>및 단서</a:t>
            </a:r>
            <a:r>
              <a:rPr lang="en-US" altLang="ko-KR" sz="2000" smtClean="0"/>
              <a:t>(cue)</a:t>
            </a:r>
            <a:r>
              <a:rPr lang="ko-KR" altLang="en-US" sz="2000" smtClean="0"/>
              <a:t>로 역할을 하지만</a:t>
            </a:r>
            <a:r>
              <a:rPr lang="en-US" altLang="ko-KR" sz="2000" smtClean="0"/>
              <a:t>, </a:t>
            </a:r>
            <a:r>
              <a:rPr lang="ko-KR" altLang="en-US" sz="2000" smtClean="0"/>
              <a:t>재지시는 일반적으로 최소한으로 제시한다</a:t>
            </a:r>
            <a:r>
              <a:rPr lang="en-US" altLang="ko-KR" sz="2000" smtClean="0"/>
              <a:t>.</a:t>
            </a:r>
          </a:p>
          <a:p>
            <a:r>
              <a:rPr lang="ko-KR" altLang="en-US" sz="2000" smtClean="0"/>
              <a:t>지시는 바라는 행동들로 안내하고 유발시키기 위한 중요한 자극이다</a:t>
            </a:r>
            <a:r>
              <a:rPr lang="en-US" altLang="ko-KR" sz="2000" smtClean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기준</a:t>
            </a:r>
            <a:r>
              <a:rPr lang="en-US" altLang="ko-KR" smtClean="0"/>
              <a:t>-(1)</a:t>
            </a:r>
            <a:endParaRPr lang="ko-KR" altLang="en-US" smtClean="0"/>
          </a:p>
        </p:txBody>
      </p:sp>
      <p:sp>
        <p:nvSpPr>
          <p:cNvPr id="20482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smtClean="0"/>
              <a:t>어떤 단계의 최종목표 또는 다음 단계로 나아가는 수준</a:t>
            </a:r>
            <a:endParaRPr lang="en-US" altLang="ko-KR" sz="2000" smtClean="0"/>
          </a:p>
          <a:p>
            <a:r>
              <a:rPr lang="ko-KR" altLang="en-US" sz="2000" smtClean="0"/>
              <a:t>기준으로 사용하는 것</a:t>
            </a:r>
            <a:r>
              <a:rPr lang="en-US" altLang="ko-KR" sz="2000" smtClean="0"/>
              <a:t>: </a:t>
            </a:r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1. </a:t>
            </a:r>
            <a:r>
              <a:rPr lang="ko-KR" altLang="en-US" sz="2000" smtClean="0"/>
              <a:t>반응의 수</a:t>
            </a:r>
            <a:r>
              <a:rPr lang="en-US" altLang="ko-KR" sz="2000" smtClean="0"/>
              <a:t>(</a:t>
            </a:r>
            <a:r>
              <a:rPr lang="ko-KR" altLang="en-US" sz="2000" smtClean="0"/>
              <a:t>연속적인 </a:t>
            </a:r>
            <a:r>
              <a:rPr lang="en-US" altLang="ko-KR" sz="2000" smtClean="0"/>
              <a:t>10</a:t>
            </a:r>
            <a:r>
              <a:rPr lang="ko-KR" altLang="en-US" sz="2000" smtClean="0"/>
              <a:t>개의 정반응</a:t>
            </a:r>
            <a:r>
              <a:rPr lang="en-US" altLang="ko-KR" sz="200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2. </a:t>
            </a:r>
            <a:r>
              <a:rPr lang="ko-KR" altLang="en-US" sz="2000" smtClean="0"/>
              <a:t>시간</a:t>
            </a:r>
            <a:r>
              <a:rPr lang="en-US" altLang="ko-KR" sz="2000" smtClean="0"/>
              <a:t>(</a:t>
            </a:r>
            <a:r>
              <a:rPr lang="ko-KR" altLang="en-US" sz="2000" smtClean="0"/>
              <a:t>연속적인 </a:t>
            </a:r>
            <a:r>
              <a:rPr lang="en-US" altLang="ko-KR" sz="2000" smtClean="0"/>
              <a:t>5</a:t>
            </a:r>
            <a:r>
              <a:rPr lang="ko-KR" altLang="en-US" sz="2000" smtClean="0"/>
              <a:t>분</a:t>
            </a:r>
            <a:r>
              <a:rPr lang="en-US" altLang="ko-KR" sz="200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3. </a:t>
            </a:r>
            <a:r>
              <a:rPr lang="ko-KR" altLang="en-US" sz="2000" smtClean="0"/>
              <a:t>매 분당 더듬은 단어가 없는 것</a:t>
            </a:r>
            <a:r>
              <a:rPr lang="en-US" altLang="ko-KR" sz="2000" smtClean="0"/>
              <a:t>(0SW/M)</a:t>
            </a:r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 . </a:t>
            </a:r>
            <a:r>
              <a:rPr lang="ko-KR" altLang="en-US" sz="2000" smtClean="0"/>
              <a:t>예</a:t>
            </a:r>
            <a:r>
              <a:rPr lang="en-US" altLang="ko-KR" sz="2000" smtClean="0"/>
              <a:t>: </a:t>
            </a:r>
            <a:r>
              <a:rPr lang="ko-KR" altLang="en-US" sz="2000" smtClean="0"/>
              <a:t>연속적인 </a:t>
            </a:r>
            <a:r>
              <a:rPr lang="en-US" altLang="ko-KR" sz="2000" smtClean="0"/>
              <a:t>5</a:t>
            </a:r>
            <a:r>
              <a:rPr lang="ko-KR" altLang="en-US" sz="2000" smtClean="0"/>
              <a:t>분 동안에 </a:t>
            </a:r>
            <a:r>
              <a:rPr lang="en-US" altLang="ko-KR" sz="2000" smtClean="0"/>
              <a:t>0SW/M</a:t>
            </a:r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4</a:t>
            </a:r>
            <a:r>
              <a:rPr lang="en-US" altLang="ko-KR" smtClean="0"/>
              <a:t>. </a:t>
            </a:r>
            <a:r>
              <a:rPr lang="ko-KR" altLang="en-US" sz="2000" smtClean="0"/>
              <a:t>수행의 정확도</a:t>
            </a:r>
            <a:r>
              <a:rPr lang="en-US" altLang="ko-KR" sz="2000" smtClean="0"/>
              <a:t>: </a:t>
            </a:r>
            <a:r>
              <a:rPr lang="ko-KR" altLang="en-US" sz="2000" smtClean="0"/>
              <a:t>더듬는 단어 </a:t>
            </a:r>
            <a:r>
              <a:rPr lang="en-US" altLang="ko-KR" sz="2000" smtClean="0"/>
              <a:t>10</a:t>
            </a:r>
            <a:r>
              <a:rPr lang="ko-KR" altLang="en-US" sz="2000" smtClean="0"/>
              <a:t>개 중에서 </a:t>
            </a:r>
            <a:r>
              <a:rPr lang="en-US" altLang="ko-KR" sz="2000" smtClean="0"/>
              <a:t>8</a:t>
            </a:r>
            <a:r>
              <a:rPr lang="ko-KR" altLang="en-US" sz="2000" smtClean="0"/>
              <a:t>개 단어를 취소할 수 있다</a:t>
            </a:r>
            <a:r>
              <a:rPr lang="en-US" altLang="ko-KR" sz="2000" smtClean="0"/>
              <a:t>(80%</a:t>
            </a:r>
            <a:r>
              <a:rPr lang="ko-KR" altLang="en-US" sz="2000" smtClean="0"/>
              <a:t>의 정확성</a:t>
            </a:r>
            <a:r>
              <a:rPr lang="en-US" altLang="ko-KR" sz="200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5. </a:t>
            </a:r>
            <a:r>
              <a:rPr lang="ko-KR" altLang="en-US" sz="2000" smtClean="0"/>
              <a:t>유지해야 할 일정 수준의 수행 반응의 수 혹은 시간</a:t>
            </a:r>
            <a:r>
              <a:rPr lang="en-US" altLang="ko-KR" sz="2000" smtClean="0"/>
              <a:t>: 10</a:t>
            </a:r>
            <a:r>
              <a:rPr lang="ko-KR" altLang="en-US" sz="2000" smtClean="0"/>
              <a:t>개의 연속적인 정반응 혹은 유창한 반응</a:t>
            </a:r>
            <a:r>
              <a:rPr lang="en-US" altLang="ko-KR" sz="2000" smtClean="0"/>
              <a:t>, </a:t>
            </a:r>
            <a:r>
              <a:rPr lang="ko-KR" altLang="en-US" sz="2000" smtClean="0"/>
              <a:t>혹은</a:t>
            </a:r>
            <a:r>
              <a:rPr lang="en-US" altLang="ko-KR" sz="2000" smtClean="0"/>
              <a:t>30</a:t>
            </a:r>
            <a:r>
              <a:rPr lang="ko-KR" altLang="en-US" sz="2000" smtClean="0"/>
              <a:t>초 동안 유창한 구어를 해야 함</a:t>
            </a:r>
            <a:endParaRPr lang="en-US" altLang="ko-KR" sz="2000" smtClean="0"/>
          </a:p>
          <a:p>
            <a:endParaRPr lang="ko-KR" altLang="en-US" sz="20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기준</a:t>
            </a:r>
            <a:r>
              <a:rPr lang="en-US" altLang="ko-KR" smtClean="0"/>
              <a:t>-(2)</a:t>
            </a:r>
            <a:endParaRPr lang="ko-KR" altLang="en-US" smtClean="0"/>
          </a:p>
        </p:txBody>
      </p:sp>
      <p:sp>
        <p:nvSpPr>
          <p:cNvPr id="21506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ko-KR" sz="2000" smtClean="0"/>
              <a:t>6. </a:t>
            </a:r>
            <a:r>
              <a:rPr lang="ko-KR" altLang="en-US" sz="2000" smtClean="0"/>
              <a:t>각 양식</a:t>
            </a:r>
            <a:r>
              <a:rPr lang="en-US" altLang="ko-KR" sz="2000" smtClean="0"/>
              <a:t>(</a:t>
            </a:r>
            <a:r>
              <a:rPr lang="ko-KR" altLang="en-US" sz="2000" smtClean="0"/>
              <a:t>읽기</a:t>
            </a:r>
            <a:r>
              <a:rPr lang="en-US" altLang="ko-KR" sz="2000" smtClean="0"/>
              <a:t>, </a:t>
            </a:r>
            <a:r>
              <a:rPr lang="ko-KR" altLang="en-US" sz="2000" smtClean="0"/>
              <a:t>독백</a:t>
            </a:r>
            <a:r>
              <a:rPr lang="en-US" altLang="ko-KR" sz="2000" smtClean="0"/>
              <a:t>, </a:t>
            </a:r>
            <a:r>
              <a:rPr lang="ko-KR" altLang="en-US" sz="2000" smtClean="0"/>
              <a:t>대화</a:t>
            </a:r>
            <a:r>
              <a:rPr lang="en-US" altLang="ko-KR" sz="2000" smtClean="0"/>
              <a:t>)</a:t>
            </a:r>
            <a:r>
              <a:rPr lang="ko-KR" altLang="en-US" sz="2000" smtClean="0"/>
              <a:t>에서 </a:t>
            </a:r>
            <a:r>
              <a:rPr lang="en-US" altLang="ko-KR" sz="2000" smtClean="0"/>
              <a:t>0.5SW/M</a:t>
            </a:r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  . 0.5SW/M</a:t>
            </a:r>
            <a:r>
              <a:rPr lang="ko-KR" altLang="en-US" sz="2000" smtClean="0"/>
              <a:t>과 </a:t>
            </a:r>
            <a:r>
              <a:rPr lang="en-US" altLang="ko-KR" sz="2000" smtClean="0"/>
              <a:t>0SW/M</a:t>
            </a:r>
            <a:r>
              <a:rPr lang="ko-KR" altLang="en-US" sz="2000" smtClean="0"/>
              <a:t>의 차이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7. </a:t>
            </a:r>
            <a:r>
              <a:rPr lang="ko-KR" altLang="en-US" sz="2000" smtClean="0"/>
              <a:t>말하는 속도에 대한 기준수준</a:t>
            </a:r>
            <a:r>
              <a:rPr lang="en-US" altLang="ko-KR" sz="2000" smtClean="0"/>
              <a:t>(</a:t>
            </a:r>
            <a:r>
              <a:rPr lang="ko-KR" altLang="en-US" sz="2000" smtClean="0"/>
              <a:t>예</a:t>
            </a:r>
            <a:r>
              <a:rPr lang="en-US" altLang="ko-KR" sz="2000" smtClean="0"/>
              <a:t>: &lt;50SPM, &lt;100SPM, &lt;150SPM, </a:t>
            </a:r>
            <a:r>
              <a:rPr lang="ko-KR" altLang="en-US" sz="2000" smtClean="0"/>
              <a:t>등</a:t>
            </a:r>
            <a:r>
              <a:rPr lang="en-US" altLang="ko-KR" sz="2000" smtClean="0"/>
              <a:t>)</a:t>
            </a:r>
          </a:p>
          <a:p>
            <a:r>
              <a:rPr lang="ko-KR" altLang="en-US" sz="2000" smtClean="0"/>
              <a:t>기준수준 설정의 중요성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. </a:t>
            </a:r>
            <a:r>
              <a:rPr lang="ko-KR" altLang="en-US" sz="2000" smtClean="0"/>
              <a:t>너무 높으면</a:t>
            </a:r>
            <a:r>
              <a:rPr lang="en-US" altLang="ko-KR" sz="2000" smtClean="0"/>
              <a:t>, </a:t>
            </a:r>
            <a:r>
              <a:rPr lang="ko-KR" altLang="en-US" sz="2000" smtClean="0"/>
              <a:t>환자의 수행불가능</a:t>
            </a:r>
            <a:r>
              <a:rPr lang="en-US" altLang="ko-KR" sz="2000" smtClean="0"/>
              <a:t>/</a:t>
            </a:r>
            <a:r>
              <a:rPr lang="ko-KR" altLang="en-US" sz="2000" smtClean="0"/>
              <a:t>오랜 시간 소요</a:t>
            </a:r>
            <a:endParaRPr lang="en-US" altLang="ko-KR" sz="2000" smtClean="0"/>
          </a:p>
          <a:p>
            <a:pPr>
              <a:buFont typeface="Wingdings" pitchFamily="2" charset="2"/>
              <a:buNone/>
            </a:pPr>
            <a:r>
              <a:rPr lang="en-US" altLang="ko-KR" sz="2000" smtClean="0"/>
              <a:t>. </a:t>
            </a:r>
            <a:r>
              <a:rPr lang="ko-KR" altLang="en-US" sz="2000" smtClean="0"/>
              <a:t>너무 낮으면</a:t>
            </a:r>
            <a:r>
              <a:rPr lang="en-US" altLang="ko-KR" sz="2000" smtClean="0"/>
              <a:t>, </a:t>
            </a:r>
            <a:r>
              <a:rPr lang="ko-KR" altLang="en-US" sz="2000" smtClean="0"/>
              <a:t>너무 빨리 다음 수준으로 나아가게 됨으로써</a:t>
            </a:r>
            <a:r>
              <a:rPr lang="en-US" altLang="ko-KR" sz="2000" smtClean="0"/>
              <a:t>, </a:t>
            </a:r>
            <a:r>
              <a:rPr lang="ko-KR" altLang="en-US" sz="2000" smtClean="0"/>
              <a:t>결과적으로 실패 가능</a:t>
            </a:r>
            <a:endParaRPr lang="en-US" altLang="ko-KR" sz="20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제4장신경언어학1">
  <a:themeElements>
    <a:clrScheme name="캡슐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캡슐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캡슐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제4장신경언어학1</Template>
  <TotalTime>353</TotalTime>
  <Words>1459</Words>
  <Application>Microsoft Office PowerPoint</Application>
  <PresentationFormat>On-screen Show (4:3)</PresentationFormat>
  <Paragraphs>168</Paragraphs>
  <Slides>28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디자인 서식 파일</vt:lpstr>
      </vt:variant>
      <vt:variant>
        <vt:i4>2</vt:i4>
      </vt:variant>
      <vt:variant>
        <vt:lpstr>슬라이드 제목</vt:lpstr>
      </vt:variant>
      <vt:variant>
        <vt:i4>28</vt:i4>
      </vt:variant>
    </vt:vector>
  </HeadingPairs>
  <TitlesOfParts>
    <vt:vector size="35" baseType="lpstr">
      <vt:lpstr>굴림</vt:lpstr>
      <vt:lpstr>Arial</vt:lpstr>
      <vt:lpstr>Wingdings</vt:lpstr>
      <vt:lpstr>맑은 고딕</vt:lpstr>
      <vt:lpstr>Times New Roman</vt:lpstr>
      <vt:lpstr>제4장신경언어학1</vt:lpstr>
      <vt:lpstr>제4장신경언어학1</vt:lpstr>
      <vt:lpstr>제4장  프로그래밍</vt:lpstr>
      <vt:lpstr>프로그램의 정의 및 설명</vt:lpstr>
      <vt:lpstr>프로그램의 정의 및 설명-2</vt:lpstr>
      <vt:lpstr>목표 행동</vt:lpstr>
      <vt:lpstr>내용 선정하기</vt:lpstr>
      <vt:lpstr>단계의 순서 및 크기</vt:lpstr>
      <vt:lpstr>지시</vt:lpstr>
      <vt:lpstr>기준-(1)</vt:lpstr>
      <vt:lpstr>기준-(2)</vt:lpstr>
      <vt:lpstr>후속자극</vt:lpstr>
      <vt:lpstr>강화 스케줄</vt:lpstr>
      <vt:lpstr>브렌칭과 정치-(1)</vt:lpstr>
      <vt:lpstr>브렌칭과 정치-(2)</vt:lpstr>
      <vt:lpstr>프로그램 양식 </vt:lpstr>
      <vt:lpstr>프로그램 단계들</vt:lpstr>
      <vt:lpstr>반응 평가 단계</vt:lpstr>
      <vt:lpstr>반응유도 단계</vt:lpstr>
      <vt:lpstr>확립 단계</vt:lpstr>
      <vt:lpstr>전이 및 일반화 단계</vt:lpstr>
      <vt:lpstr>유지 단계 </vt:lpstr>
      <vt:lpstr>검사 및 측정</vt:lpstr>
      <vt:lpstr>재훈련(recycles)</vt:lpstr>
      <vt:lpstr>임상가 과업</vt:lpstr>
      <vt:lpstr>세션의 길이 및 빈도</vt:lpstr>
      <vt:lpstr>집단 치료와 개별 치료의 비교 </vt:lpstr>
      <vt:lpstr>상품화된 프로그램과 자작 프로그램의 비교</vt:lpstr>
      <vt:lpstr>프로그램화 되지 않은 프로그램</vt:lpstr>
      <vt:lpstr>슬라이드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제4장  프로그래밍</dc:title>
  <dc:creator>user</dc:creator>
  <cp:lastModifiedBy>kwon</cp:lastModifiedBy>
  <cp:revision>22</cp:revision>
  <dcterms:created xsi:type="dcterms:W3CDTF">2011-09-20T05:14:56Z</dcterms:created>
  <dcterms:modified xsi:type="dcterms:W3CDTF">2011-09-25T20:51:43Z</dcterms:modified>
</cp:coreProperties>
</file>