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BCB82-A190-4179-B451-F26C95BD3757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59948-3241-4627-B925-27159F6947A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59948-3241-4627-B925-27159F6947A7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lang="ko-KR" alt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lang="ko-KR" alt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460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60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endParaRPr lang="ko-KR" alt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5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45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50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450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fld id="{3A83957C-E754-4137-83D4-EF5A4CB86D8B}" type="datetimeFigureOut">
              <a:rPr lang="ko-KR" altLang="en-US" smtClean="0"/>
              <a:pPr/>
              <a:t>2011-10-17</a:t>
            </a:fld>
            <a:endParaRPr lang="ko-KR" altLang="en-US"/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endParaRPr lang="ko-KR" altLang="en-US"/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kumimoji="0" sz="2600" b="1" smtClean="0">
                <a:solidFill>
                  <a:schemeClr val="bg1"/>
                </a:solidFill>
              </a:defRPr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2pPr>
      <a:lvl3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3pPr>
      <a:lvl4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4pPr>
      <a:lvl5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z="2400" dirty="0" smtClean="0"/>
              <a:t>대구대학교 언어치료학과</a:t>
            </a:r>
            <a:endParaRPr lang="en-US" altLang="ko-KR" sz="2400" dirty="0" smtClean="0"/>
          </a:p>
          <a:p>
            <a:r>
              <a:rPr lang="ko-KR" altLang="en-US" sz="2400" dirty="0" smtClean="0"/>
              <a:t>권도하 교수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5</a:t>
            </a:r>
            <a:r>
              <a:rPr lang="ko-KR" altLang="en-US" dirty="0" smtClean="0"/>
              <a:t>장 확립 프로그램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자기 조정</a:t>
            </a:r>
            <a:r>
              <a:rPr lang="en-US" altLang="ko-KR" dirty="0" smtClean="0"/>
              <a:t>(</a:t>
            </a:r>
            <a:r>
              <a:rPr lang="en-US" dirty="0" smtClean="0"/>
              <a:t>calibration)</a:t>
            </a:r>
            <a:r>
              <a:rPr lang="ko-KR" altLang="en-US" dirty="0" smtClean="0"/>
              <a:t>과 연습용 문장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 smtClean="0"/>
              <a:t>첫 단계를 실시하기 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임상가는 자신의 패턴을 조정하여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자신의 패턴을 정확하게 모델로 나타낼 수 있어야 함</a:t>
            </a:r>
            <a:endParaRPr lang="en-US" altLang="ko-KR" sz="2000" dirty="0" smtClean="0"/>
          </a:p>
          <a:p>
            <a:r>
              <a:rPr lang="en-US" altLang="ko-KR" sz="1800" dirty="0" smtClean="0"/>
              <a:t>10</a:t>
            </a:r>
            <a:r>
              <a:rPr lang="ko-KR" altLang="en-US" sz="1800" dirty="0" smtClean="0"/>
              <a:t>개 단어로 된 어떠한 문장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다음절 단어도 있음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이든지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조정용으로 할 수 있음</a:t>
            </a:r>
            <a:endParaRPr lang="en-US" altLang="ko-KR" sz="1800" dirty="0" smtClean="0"/>
          </a:p>
          <a:p>
            <a:r>
              <a:rPr lang="ko-KR" altLang="en-US" sz="1800" dirty="0" smtClean="0"/>
              <a:t>심호흡을 한 후에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임상가는 각 음절을 동일하게 연장하여 이 문장읽기를 연습해야 하고</a:t>
            </a:r>
            <a:r>
              <a:rPr lang="en-US" altLang="ko-KR" sz="1800" dirty="0" smtClean="0"/>
              <a:t>, </a:t>
            </a:r>
          </a:p>
          <a:p>
            <a:r>
              <a:rPr lang="ko-KR" altLang="en-US" sz="1800" dirty="0" smtClean="0"/>
              <a:t>스톱워치로 그 문장 산출시간을 측정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약 </a:t>
            </a:r>
            <a:r>
              <a:rPr lang="en-US" altLang="ko-KR" sz="1800" dirty="0" smtClean="0"/>
              <a:t>15(±1</a:t>
            </a:r>
            <a:r>
              <a:rPr lang="ko-KR" altLang="en-US" sz="1800" dirty="0" smtClean="0"/>
              <a:t>초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초 정도로 측정</a:t>
            </a:r>
            <a:r>
              <a:rPr lang="en-US" altLang="ko-KR" sz="1800" dirty="0" smtClean="0"/>
              <a:t>)</a:t>
            </a:r>
          </a:p>
          <a:p>
            <a:r>
              <a:rPr lang="ko-KR" altLang="en-US" sz="1800" dirty="0" smtClean="0"/>
              <a:t>이 시간은 약 </a:t>
            </a:r>
            <a:r>
              <a:rPr lang="en-US" altLang="ko-KR" sz="1800" dirty="0" smtClean="0"/>
              <a:t>40</a:t>
            </a:r>
            <a:r>
              <a:rPr lang="en-US" sz="1800" dirty="0" smtClean="0"/>
              <a:t>WS/M </a:t>
            </a:r>
            <a:r>
              <a:rPr lang="ko-KR" altLang="en-US" sz="1800" dirty="0" smtClean="0"/>
              <a:t>혹은 </a:t>
            </a:r>
            <a:r>
              <a:rPr lang="en-US" altLang="ko-KR" sz="1800" dirty="0" smtClean="0"/>
              <a:t>50</a:t>
            </a:r>
            <a:r>
              <a:rPr lang="en-US" sz="1800" dirty="0" smtClean="0"/>
              <a:t>SPM</a:t>
            </a:r>
            <a:r>
              <a:rPr lang="ko-KR" altLang="en-US" sz="1800" dirty="0" smtClean="0"/>
              <a:t>가 됨</a:t>
            </a:r>
            <a:endParaRPr lang="en-US" altLang="ko-KR" sz="1800" dirty="0" smtClean="0"/>
          </a:p>
          <a:p>
            <a:r>
              <a:rPr lang="en-US" altLang="ko-KR" sz="1800" dirty="0" smtClean="0"/>
              <a:t>2</a:t>
            </a:r>
            <a:r>
              <a:rPr lang="ko-KR" altLang="en-US" sz="1800" dirty="0" smtClean="0"/>
              <a:t>개의 다른 문장에서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개의 연속적인 정반응을 한다면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임상가는 조정된 것을 나타냄</a:t>
            </a:r>
            <a:endParaRPr lang="en-US" altLang="ko-KR" sz="1800" dirty="0" smtClean="0"/>
          </a:p>
          <a:p>
            <a:r>
              <a:rPr lang="ko-KR" altLang="en-US" sz="1800" dirty="0" smtClean="0"/>
              <a:t>임상가는 </a:t>
            </a:r>
            <a:r>
              <a:rPr lang="en-US" altLang="ko-KR" sz="1800" dirty="0" smtClean="0"/>
              <a:t>3~5</a:t>
            </a:r>
            <a:r>
              <a:rPr lang="ko-KR" altLang="en-US" sz="1800" dirty="0" smtClean="0"/>
              <a:t>개의 유사한 문장들을 가지고 다양한 연습을 해야 함</a:t>
            </a:r>
            <a:endParaRPr lang="en-US" altLang="ko-KR" sz="1800" dirty="0" smtClean="0"/>
          </a:p>
          <a:p>
            <a:r>
              <a:rPr lang="ko-KR" altLang="en-US" sz="1800" dirty="0" smtClean="0"/>
              <a:t>임상가는 “</a:t>
            </a:r>
            <a:r>
              <a:rPr lang="en-US" sz="1800" dirty="0" smtClean="0"/>
              <a:t>I like ice cream, Today is Monday(p.71)”</a:t>
            </a:r>
            <a:r>
              <a:rPr lang="ko-KR" altLang="en-US" sz="1800" dirty="0" smtClean="0"/>
              <a:t>와 같은 단계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에서 사용할 수 있는 </a:t>
            </a:r>
            <a:r>
              <a:rPr lang="en-US" altLang="ko-KR" sz="1800" dirty="0" smtClean="0"/>
              <a:t>3~4</a:t>
            </a:r>
            <a:r>
              <a:rPr lang="ko-KR" altLang="en-US" sz="1800" dirty="0" smtClean="0"/>
              <a:t>개 단어</a:t>
            </a:r>
            <a:r>
              <a:rPr lang="en-US" altLang="ko-KR" sz="1800" dirty="0" smtClean="0"/>
              <a:t>(4~7</a:t>
            </a:r>
            <a:r>
              <a:rPr lang="ko-KR" altLang="en-US" sz="1800" dirty="0" smtClean="0"/>
              <a:t>개 정도의 음절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로 구성된 </a:t>
            </a:r>
            <a:r>
              <a:rPr lang="en-US" altLang="ko-KR" sz="1800" dirty="0" smtClean="0"/>
              <a:t>20</a:t>
            </a:r>
            <a:r>
              <a:rPr lang="ko-KR" altLang="en-US" sz="1800" dirty="0" smtClean="0"/>
              <a:t>개의 문장들을 준비하여야 함</a:t>
            </a:r>
            <a:endParaRPr lang="en-US" altLang="ko-KR" sz="1800" dirty="0" smtClean="0"/>
          </a:p>
          <a:p>
            <a:r>
              <a:rPr lang="ko-KR" altLang="en-US" sz="1800" dirty="0" smtClean="0"/>
              <a:t>약간의 다음절 단어들은 각 문장에 포함시켜서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한 단어 내에 있는 각 음절을 길게 연장해야 하며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“</a:t>
            </a:r>
            <a:r>
              <a:rPr lang="en-US" sz="1800" dirty="0" smtClean="0"/>
              <a:t>Mooondaaay”)</a:t>
            </a:r>
          </a:p>
          <a:p>
            <a:r>
              <a:rPr lang="ko-KR" altLang="en-US" sz="1800" dirty="0" smtClean="0"/>
              <a:t>처음에는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환자들이 종종 다음절 단어에서 각 음절을 연장하는 것을 기억하는데 어려움을 겪기도 함</a:t>
            </a:r>
            <a:r>
              <a:rPr lang="en-US" altLang="ko-KR" sz="1800" dirty="0" smtClean="0"/>
              <a:t>.</a:t>
            </a:r>
            <a:endParaRPr lang="ko-KR" alt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점수기록지</a:t>
            </a:r>
            <a:r>
              <a:rPr lang="en-US" altLang="ko-KR" dirty="0" smtClean="0"/>
              <a:t>(</a:t>
            </a:r>
            <a:r>
              <a:rPr lang="en-US" dirty="0" smtClean="0"/>
              <a:t>score sheet)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1~3</a:t>
            </a:r>
            <a:r>
              <a:rPr lang="ko-KR" altLang="en-US" sz="2000" dirty="0" smtClean="0"/>
              <a:t>단계에서 환자의 반응을 기록하는데 사용됨</a:t>
            </a:r>
            <a:endParaRPr lang="en-US" altLang="ko-KR" sz="2000" dirty="0" smtClean="0"/>
          </a:p>
          <a:p>
            <a:r>
              <a:rPr lang="ko-KR" altLang="en-US" sz="2000" dirty="0" smtClean="0"/>
              <a:t>환자가 연속적 정반응을 요구하는 단계를 언제 통과하였는지를 알 수 있게 됨</a:t>
            </a:r>
            <a:endParaRPr lang="en-US" altLang="ko-KR" sz="2000" dirty="0" smtClean="0"/>
          </a:p>
          <a:p>
            <a:r>
              <a:rPr lang="ko-KR" altLang="en-US" sz="2000" dirty="0" smtClean="0"/>
              <a:t>정반응은 “</a:t>
            </a:r>
            <a:r>
              <a:rPr lang="en-US" sz="2000" dirty="0" smtClean="0"/>
              <a:t>X”</a:t>
            </a:r>
            <a:r>
              <a:rPr lang="ko-KR" altLang="en-US" sz="2000" dirty="0" smtClean="0"/>
              <a:t>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오반응은 “</a:t>
            </a:r>
            <a:r>
              <a:rPr lang="en-US" sz="2000" dirty="0" smtClean="0"/>
              <a:t>O”</a:t>
            </a:r>
            <a:r>
              <a:rPr lang="ko-KR" altLang="en-US" sz="2000" dirty="0" smtClean="0"/>
              <a:t>을 표시</a:t>
            </a:r>
            <a:endParaRPr lang="en-US" altLang="ko-KR" sz="2000" dirty="0" smtClean="0"/>
          </a:p>
          <a:p>
            <a:r>
              <a:rPr lang="ko-KR" altLang="en-US" sz="2000" dirty="0" smtClean="0"/>
              <a:t>점수기록지 예는 그림 </a:t>
            </a:r>
            <a:r>
              <a:rPr lang="en-US" altLang="ko-KR" sz="2000" dirty="0" smtClean="0"/>
              <a:t>8</a:t>
            </a:r>
          </a:p>
          <a:p>
            <a:r>
              <a:rPr lang="ko-KR" altLang="en-US" sz="2000" dirty="0" smtClean="0"/>
              <a:t>다음 단계로 나아가려면 연속적 정반응을 </a:t>
            </a:r>
            <a:r>
              <a:rPr lang="en-US" altLang="ko-KR" sz="2000" dirty="0" smtClean="0"/>
              <a:t>10</a:t>
            </a:r>
            <a:r>
              <a:rPr lang="ko-KR" altLang="en-US" sz="2000" dirty="0" smtClean="0"/>
              <a:t>개해야 함</a:t>
            </a:r>
            <a:endParaRPr lang="en-US" altLang="ko-KR" sz="2000" dirty="0" smtClean="0"/>
          </a:p>
          <a:p>
            <a:r>
              <a:rPr lang="ko-KR" altLang="en-US" sz="2000" dirty="0" smtClean="0"/>
              <a:t>환자가 말하는 모든 시간동안 스톱워치를 작동하고 환자의 말한 총시간을 수집</a:t>
            </a:r>
            <a:endParaRPr lang="en-US" altLang="ko-KR" sz="2000" dirty="0" smtClean="0"/>
          </a:p>
          <a:p>
            <a:r>
              <a:rPr lang="ko-KR" altLang="en-US" sz="2000" dirty="0" smtClean="0"/>
              <a:t>연속적 정반응을 </a:t>
            </a:r>
            <a:r>
              <a:rPr lang="en-US" altLang="ko-KR" sz="2000" dirty="0" smtClean="0"/>
              <a:t>10</a:t>
            </a:r>
            <a:r>
              <a:rPr lang="ko-KR" altLang="en-US" sz="2000" dirty="0" smtClean="0"/>
              <a:t>개 하였을 때의 스톱워치는 </a:t>
            </a:r>
            <a:r>
              <a:rPr lang="en-US" altLang="ko-KR" sz="2000" dirty="0" smtClean="0"/>
              <a:t>55</a:t>
            </a:r>
            <a:r>
              <a:rPr lang="ko-KR" altLang="en-US" sz="2000" dirty="0" smtClean="0"/>
              <a:t>초였다면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그 시간을 시간 란에 기록함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 dirty="0" smtClean="0"/>
              <a:t>일일 데이터 기록지</a:t>
            </a:r>
            <a:r>
              <a:rPr lang="en-US" altLang="ko-KR" sz="2800" dirty="0" smtClean="0"/>
              <a:t> (</a:t>
            </a:r>
            <a:r>
              <a:rPr lang="en-US" sz="2800" dirty="0" smtClean="0"/>
              <a:t>Daily Data Sheet; DDS)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점수 기록지의 데이터를 그림 </a:t>
            </a:r>
            <a:r>
              <a:rPr lang="en-US" altLang="ko-KR" sz="1800" dirty="0" smtClean="0"/>
              <a:t>9</a:t>
            </a:r>
            <a:r>
              <a:rPr lang="ko-KR" altLang="en-US" sz="1800" dirty="0" smtClean="0"/>
              <a:t>의 일일 데이터 기록지에 옮김</a:t>
            </a:r>
            <a:endParaRPr lang="en-US" altLang="ko-KR" sz="1800" dirty="0" smtClean="0"/>
          </a:p>
          <a:p>
            <a:r>
              <a:rPr lang="en-US" sz="1800" dirty="0" smtClean="0"/>
              <a:t>DDS</a:t>
            </a:r>
            <a:r>
              <a:rPr lang="ko-KR" altLang="en-US" sz="1800" dirty="0" smtClean="0"/>
              <a:t>에는 날짜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회기 수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단계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양식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읽기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대화</a:t>
            </a:r>
            <a:r>
              <a:rPr lang="en-US" altLang="ko-KR" sz="1800" dirty="0" smtClean="0"/>
              <a:t>), </a:t>
            </a:r>
            <a:r>
              <a:rPr lang="ko-KR" altLang="en-US" sz="1800" dirty="0" smtClean="0"/>
              <a:t>말한 시간 등이 포함됨</a:t>
            </a:r>
            <a:endParaRPr lang="en-US" altLang="ko-KR" sz="1800" dirty="0" smtClean="0"/>
          </a:p>
          <a:p>
            <a:r>
              <a:rPr lang="ko-KR" altLang="en-US" sz="1800" dirty="0" smtClean="0"/>
              <a:t>이러한 데이터를 마지막 네 개 칸에 요약</a:t>
            </a:r>
            <a:endParaRPr lang="en-US" altLang="ko-KR" sz="1800" dirty="0" smtClean="0"/>
          </a:p>
          <a:p>
            <a:r>
              <a:rPr lang="en-US" sz="1800" dirty="0" smtClean="0"/>
              <a:t>DDS</a:t>
            </a:r>
            <a:r>
              <a:rPr lang="ko-KR" altLang="en-US" sz="1800" dirty="0" smtClean="0"/>
              <a:t>는 각 회기에서 얻은 모든 데이터를 기록하는데 사용</a:t>
            </a:r>
            <a:endParaRPr lang="en-US" altLang="ko-KR" sz="18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확인 프로그램 및 가정연습</a:t>
            </a:r>
            <a:r>
              <a:rPr lang="en-US" altLang="ko-KR" dirty="0" smtClean="0"/>
              <a:t>-1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첫 번째 양식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읽기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마친 후에 가정연습을 시작하도록 함</a:t>
            </a:r>
            <a:endParaRPr lang="en-US" altLang="ko-KR" sz="1800" dirty="0" smtClean="0"/>
          </a:p>
          <a:p>
            <a:r>
              <a:rPr lang="ko-KR" altLang="en-US" sz="1800" dirty="0" smtClean="0"/>
              <a:t>가정연습 하기 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보호자 </a:t>
            </a:r>
            <a:r>
              <a:rPr lang="en-US" sz="1800" dirty="0" smtClean="0"/>
              <a:t>SW</a:t>
            </a:r>
            <a:r>
              <a:rPr lang="ko-KR" altLang="en-US" sz="1800" dirty="0" smtClean="0"/>
              <a:t> 계수할 수 있어야 함</a:t>
            </a:r>
            <a:endParaRPr lang="en-US" altLang="ko-KR" sz="1800" dirty="0" smtClean="0"/>
          </a:p>
          <a:p>
            <a:r>
              <a:rPr lang="ko-KR" altLang="en-US" sz="1800" dirty="0" smtClean="0"/>
              <a:t>표 </a:t>
            </a:r>
            <a:r>
              <a:rPr lang="en-US" altLang="ko-KR" sz="1800" dirty="0" smtClean="0"/>
              <a:t>16</a:t>
            </a:r>
            <a:r>
              <a:rPr lang="ko-KR" altLang="en-US" sz="1800" dirty="0" smtClean="0"/>
              <a:t>의 확인 프로그램을 사용하여 </a:t>
            </a:r>
            <a:r>
              <a:rPr lang="en-US" sz="1800" dirty="0" smtClean="0"/>
              <a:t>SW</a:t>
            </a:r>
            <a:r>
              <a:rPr lang="ko-KR" altLang="en-US" sz="1800" dirty="0" smtClean="0"/>
              <a:t>를 확인 훈련받음</a:t>
            </a: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dirty="0" smtClean="0"/>
              <a:t>환자의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분짜리 읽기 샘플에서 각 말더듬을 임상가가 지적하고</a:t>
            </a: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dirty="0" smtClean="0"/>
              <a:t>다음 단계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에서는 임상가와 환자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부모가 함께 소리 내어 </a:t>
            </a:r>
            <a:r>
              <a:rPr lang="en-US" sz="1800" dirty="0" smtClean="0"/>
              <a:t>SW</a:t>
            </a:r>
            <a:r>
              <a:rPr lang="ko-KR" altLang="en-US" sz="1800" dirty="0" smtClean="0"/>
              <a:t>를 계수하고</a:t>
            </a: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dirty="0" smtClean="0"/>
              <a:t>단계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에서 각자가 계수함으로써 완료됨</a:t>
            </a: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dirty="0" smtClean="0"/>
              <a:t>이러한 일련의 과정은 독백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단계 </a:t>
            </a:r>
            <a:r>
              <a:rPr lang="en-US" altLang="ko-KR" sz="1800" dirty="0" smtClean="0"/>
              <a:t>4~6)</a:t>
            </a:r>
            <a:r>
              <a:rPr lang="ko-KR" altLang="en-US" sz="1800" dirty="0" smtClean="0"/>
              <a:t>에서도 반복됨</a:t>
            </a:r>
            <a:endParaRPr lang="en-US" altLang="ko-KR" sz="1800" dirty="0" smtClean="0"/>
          </a:p>
          <a:p>
            <a:r>
              <a:rPr lang="ko-KR" altLang="en-US" sz="1800" dirty="0" smtClean="0"/>
              <a:t>단계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과 </a:t>
            </a:r>
            <a:r>
              <a:rPr lang="en-US" altLang="ko-KR" sz="1800" dirty="0" smtClean="0"/>
              <a:t>6</a:t>
            </a:r>
            <a:r>
              <a:rPr lang="ko-KR" altLang="en-US" sz="1800" dirty="0" smtClean="0"/>
              <a:t>은 임상가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피훈련자가 서로의 </a:t>
            </a:r>
            <a:r>
              <a:rPr lang="en-US" sz="1800" dirty="0" smtClean="0"/>
              <a:t>SW</a:t>
            </a:r>
            <a:r>
              <a:rPr lang="ko-KR" altLang="en-US" sz="1800" dirty="0" smtClean="0"/>
              <a:t>가 동일하거나 </a:t>
            </a:r>
            <a:r>
              <a:rPr lang="en-US" altLang="ko-KR" sz="1800" dirty="0" smtClean="0"/>
              <a:t>±1</a:t>
            </a:r>
            <a:r>
              <a:rPr lang="en-US" sz="1800" dirty="0" smtClean="0"/>
              <a:t>SW</a:t>
            </a:r>
            <a:r>
              <a:rPr lang="ko-KR" altLang="en-US" sz="1800" dirty="0" smtClean="0"/>
              <a:t>내에 있게 될 때까지 계속함</a:t>
            </a:r>
            <a:r>
              <a:rPr lang="en-US" altLang="ko-KR" sz="1800" dirty="0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확인 프로그램 및 가정연습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확인 훈련 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매일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분 동안 가정에서 읽기를 연습함</a:t>
            </a:r>
            <a:endParaRPr lang="en-US" altLang="ko-KR" sz="1800" dirty="0" smtClean="0"/>
          </a:p>
          <a:p>
            <a:r>
              <a:rPr lang="ko-KR" altLang="en-US" sz="1800" dirty="0" smtClean="0"/>
              <a:t>두 가지 양식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읽기와 독백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통과하였다면</a:t>
            </a:r>
            <a:r>
              <a:rPr lang="en-US" altLang="ko-KR" sz="1800" dirty="0" smtClean="0"/>
              <a:t>, 2</a:t>
            </a:r>
            <a:r>
              <a:rPr lang="ko-KR" altLang="en-US" sz="1800" dirty="0" smtClean="0"/>
              <a:t>분간 읽기와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분간의 독백을 연습하거나</a:t>
            </a:r>
            <a:r>
              <a:rPr lang="en-US" altLang="ko-KR" sz="1800" dirty="0" smtClean="0"/>
              <a:t>, </a:t>
            </a:r>
          </a:p>
          <a:p>
            <a:r>
              <a:rPr lang="en-US" altLang="ko-KR" sz="1800" dirty="0" smtClean="0"/>
              <a:t>3</a:t>
            </a:r>
            <a:r>
              <a:rPr lang="ko-KR" altLang="en-US" sz="1800" dirty="0" smtClean="0"/>
              <a:t>가지 양식을 통과하였다면</a:t>
            </a:r>
            <a:r>
              <a:rPr lang="en-US" altLang="ko-KR" sz="1800" dirty="0" smtClean="0"/>
              <a:t>, 2</a:t>
            </a:r>
            <a:r>
              <a:rPr lang="ko-KR" altLang="en-US" sz="1800" dirty="0" smtClean="0"/>
              <a:t>분간 읽기</a:t>
            </a:r>
            <a:r>
              <a:rPr lang="en-US" altLang="ko-KR" sz="1800" dirty="0" smtClean="0"/>
              <a:t>, 2</a:t>
            </a:r>
            <a:r>
              <a:rPr lang="ko-KR" altLang="en-US" sz="1800" dirty="0" smtClean="0"/>
              <a:t>분간 독백과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분간의 대화를 연습함</a:t>
            </a:r>
            <a:endParaRPr lang="en-US" altLang="ko-KR" sz="1800" dirty="0" smtClean="0"/>
          </a:p>
          <a:p>
            <a:r>
              <a:rPr lang="ko-KR" altLang="en-US" sz="1800" dirty="0" err="1" smtClean="0"/>
              <a:t>가정연습동안의</a:t>
            </a:r>
            <a:r>
              <a:rPr lang="ko-KR" altLang="en-US" sz="1800" dirty="0" smtClean="0"/>
              <a:t> 환자의 구어속도</a:t>
            </a:r>
            <a:endParaRPr lang="en-US" altLang="ko-KR" sz="1800" dirty="0" smtClean="0"/>
          </a:p>
          <a:p>
            <a:pPr marL="514350" indent="-514350">
              <a:buAutoNum type="arabicPeriod"/>
            </a:pPr>
            <a:r>
              <a:rPr lang="ko-KR" altLang="en-US" sz="1800" dirty="0" smtClean="0"/>
              <a:t>느린 구어 속도의 패턴을 훈련받았는지</a:t>
            </a:r>
            <a:endParaRPr lang="en-US" altLang="ko-KR" sz="1800" dirty="0" smtClean="0"/>
          </a:p>
          <a:p>
            <a:pPr marL="514350" indent="-514350">
              <a:buAutoNum type="arabicPeriod"/>
            </a:pPr>
            <a:r>
              <a:rPr lang="ko-KR" altLang="en-US" sz="1800" dirty="0" smtClean="0"/>
              <a:t>정상적인 구어 속도의 패턴으로 말하는 것을 훈련받았는지에 따라 결정</a:t>
            </a:r>
            <a:endParaRPr lang="en-US" altLang="ko-KR" sz="1800" dirty="0" smtClean="0"/>
          </a:p>
          <a:p>
            <a:pPr marL="514350" indent="-514350"/>
            <a:r>
              <a:rPr lang="ko-KR" altLang="en-US" sz="2000" dirty="0" smtClean="0"/>
              <a:t>가정 전이 프로그램을 시작할 때 가정연습을 중지함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가장연습 시 고려점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ko-KR" altLang="en-US" sz="1800" dirty="0" smtClean="0"/>
              <a:t>환자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부모들이 모니터함</a:t>
            </a:r>
            <a:endParaRPr lang="en-US" altLang="ko-KR" sz="1800" dirty="0" smtClean="0"/>
          </a:p>
          <a:p>
            <a:pPr marL="514350" indent="-514350"/>
            <a:r>
              <a:rPr lang="ko-KR" altLang="en-US" sz="1800" dirty="0" smtClean="0"/>
              <a:t>말더듬에 대해서는 후속자극을 제공하지 않음</a:t>
            </a:r>
            <a:endParaRPr lang="en-US" altLang="ko-KR" sz="1800" dirty="0" smtClean="0"/>
          </a:p>
          <a:p>
            <a:pPr marL="514350" indent="-514350"/>
            <a:r>
              <a:rPr lang="ko-KR" altLang="en-US" sz="1800" dirty="0" smtClean="0"/>
              <a:t>말더듬의 수는 계수하고</a:t>
            </a:r>
            <a:r>
              <a:rPr lang="en-US" altLang="ko-KR" sz="1800" dirty="0" smtClean="0"/>
              <a:t>, </a:t>
            </a:r>
            <a:r>
              <a:rPr lang="en-US" sz="1800" dirty="0" smtClean="0"/>
              <a:t>DDS</a:t>
            </a:r>
            <a:r>
              <a:rPr lang="ko-KR" altLang="en-US" sz="1800" dirty="0" smtClean="0"/>
              <a:t>에 것 자체가 하나의 후속자극으로 볼 수 있음</a:t>
            </a:r>
            <a:endParaRPr lang="en-US" altLang="ko-KR" sz="1800" dirty="0" smtClean="0"/>
          </a:p>
          <a:p>
            <a:pPr marL="514350" indent="-514350"/>
            <a:r>
              <a:rPr lang="en-US" sz="1800" dirty="0" smtClean="0"/>
              <a:t>DDS</a:t>
            </a:r>
            <a:r>
              <a:rPr lang="ko-KR" altLang="en-US" sz="1800" dirty="0" smtClean="0"/>
              <a:t>를 환자에게 집으로 보내어서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시간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더듬은 단어의 수와 </a:t>
            </a:r>
            <a:r>
              <a:rPr lang="en-US" sz="1800" dirty="0" smtClean="0"/>
              <a:t>SW/M </a:t>
            </a:r>
            <a:r>
              <a:rPr lang="ko-KR" altLang="en-US" sz="1800" dirty="0" smtClean="0"/>
              <a:t>등의 가정연습 결과들을 기록하도록 함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그림 </a:t>
            </a:r>
            <a:r>
              <a:rPr lang="en-US" altLang="ko-KR" sz="1800" dirty="0" smtClean="0"/>
              <a:t>9</a:t>
            </a:r>
            <a:r>
              <a:rPr lang="ko-KR" altLang="en-US" sz="1800" dirty="0" smtClean="0"/>
              <a:t>의 아래쪽을 참조</a:t>
            </a:r>
            <a:r>
              <a:rPr lang="en-US" altLang="ko-KR" sz="1800" dirty="0" smtClean="0"/>
              <a:t>)</a:t>
            </a:r>
          </a:p>
          <a:p>
            <a:pPr marL="514350" indent="-514350"/>
            <a:r>
              <a:rPr lang="ko-KR" altLang="en-US" sz="1800" dirty="0" smtClean="0"/>
              <a:t>매주 </a:t>
            </a:r>
            <a:r>
              <a:rPr lang="en-US" sz="1800" dirty="0" smtClean="0"/>
              <a:t>DDS</a:t>
            </a:r>
            <a:r>
              <a:rPr lang="ko-KR" altLang="en-US" sz="1800" dirty="0" smtClean="0"/>
              <a:t>를 가져오게 해서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임상가가 진전 과정을 확인함</a:t>
            </a:r>
            <a:endParaRPr lang="en-US" altLang="ko-KR" sz="1800" dirty="0" smtClean="0"/>
          </a:p>
          <a:p>
            <a:pPr marL="514350" indent="-514350"/>
            <a:r>
              <a:rPr lang="ko-KR" altLang="en-US" sz="1800" dirty="0" smtClean="0"/>
              <a:t>가정연습은 </a:t>
            </a:r>
            <a:r>
              <a:rPr lang="en-US" altLang="ko-KR" sz="1800" dirty="0" smtClean="0"/>
              <a:t>0.5</a:t>
            </a:r>
            <a:r>
              <a:rPr lang="en-US" sz="1800" dirty="0" smtClean="0"/>
              <a:t>SW/M </a:t>
            </a:r>
            <a:r>
              <a:rPr lang="ko-KR" altLang="en-US" sz="1800" dirty="0" smtClean="0"/>
              <a:t>이하에 도달되어야 힘</a:t>
            </a:r>
            <a:endParaRPr lang="en-US" altLang="ko-KR" sz="1800" dirty="0" smtClean="0"/>
          </a:p>
          <a:p>
            <a:pPr marL="514350" indent="-514350"/>
            <a:r>
              <a:rPr lang="en-US" sz="1800" dirty="0" smtClean="0"/>
              <a:t>DDS</a:t>
            </a:r>
            <a:r>
              <a:rPr lang="ko-KR" altLang="en-US" sz="1800" dirty="0" smtClean="0"/>
              <a:t>에서 말더듬 비율이 높으면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가정연습 세션을 녹음하게 하여 그것들을 점검할 수도 있음</a:t>
            </a:r>
            <a:endParaRPr lang="en-US" altLang="ko-KR" sz="1800" dirty="0" smtClean="0"/>
          </a:p>
          <a:p>
            <a:pPr marL="514350" indent="-514350"/>
            <a:r>
              <a:rPr lang="ko-KR" altLang="en-US" sz="1800" dirty="0" smtClean="0"/>
              <a:t>환자는 패턴에서 연습을 하고 있어야 함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리뷰</a:t>
            </a:r>
            <a:r>
              <a:rPr lang="en-US" altLang="ko-KR" dirty="0" smtClean="0"/>
              <a:t>(</a:t>
            </a:r>
            <a:r>
              <a:rPr lang="en-US" dirty="0" smtClean="0"/>
              <a:t>review)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어떠한 확립 프로그램이라도 어떤 양식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읽기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통과할 때 그것을 리뷰하는 것이 중요</a:t>
            </a:r>
            <a:endParaRPr lang="en-US" altLang="ko-KR" sz="1800" dirty="0" smtClean="0"/>
          </a:p>
          <a:p>
            <a:r>
              <a:rPr lang="ko-KR" altLang="en-US" sz="1800" dirty="0" smtClean="0"/>
              <a:t>통과한 양식에서 각 세션을 시작할 때</a:t>
            </a:r>
            <a:r>
              <a:rPr lang="en-US" altLang="ko-KR" sz="1800" dirty="0" smtClean="0"/>
              <a:t>/0</a:t>
            </a:r>
            <a:r>
              <a:rPr lang="en-US" sz="1800" dirty="0" smtClean="0"/>
              <a:t>SW/M</a:t>
            </a:r>
            <a:r>
              <a:rPr lang="ko-KR" altLang="en-US" sz="1800" dirty="0" smtClean="0"/>
              <a:t>에서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분간 말하는 시간을 수집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환자가 읽기양식을 통과하였을 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임상가는 환자에게 일반적으로 그 다음에 이어지는 독백세션을 시작할 때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분 동안 읽도록 요구한다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대화에서 실시할 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환자에게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분 동안 읽고</a:t>
            </a:r>
            <a:r>
              <a:rPr lang="en-US" altLang="ko-KR" sz="1800" dirty="0" smtClean="0"/>
              <a:t>, 1</a:t>
            </a:r>
            <a:r>
              <a:rPr lang="ko-KR" altLang="en-US" sz="1800" dirty="0" smtClean="0"/>
              <a:t>분 동안 독백하라고 요구한다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두 가지 양식 모두 유창해야 된다</a:t>
            </a:r>
            <a:r>
              <a:rPr lang="en-US" altLang="ko-KR" sz="1800" dirty="0" smtClean="0"/>
              <a:t>(0</a:t>
            </a:r>
            <a:r>
              <a:rPr lang="en-US" sz="1800" dirty="0" smtClean="0"/>
              <a:t>SW/M). </a:t>
            </a:r>
          </a:p>
          <a:p>
            <a:r>
              <a:rPr lang="ko-KR" altLang="en-US" sz="1800" dirty="0" smtClean="0"/>
              <a:t>환자가 더듬으면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임상가는 </a:t>
            </a:r>
            <a:r>
              <a:rPr lang="en-US" altLang="ko-KR" sz="1800" dirty="0" smtClean="0"/>
              <a:t>"</a:t>
            </a:r>
            <a:r>
              <a:rPr lang="ko-KR" altLang="en-US" sz="1800" dirty="0" smtClean="0"/>
              <a:t>스톱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당신의 패턴으로 말하세요</a:t>
            </a:r>
            <a:r>
              <a:rPr lang="en-US" altLang="ko-KR" sz="1800" dirty="0" smtClean="0"/>
              <a:t>"</a:t>
            </a:r>
            <a:r>
              <a:rPr lang="ko-KR" altLang="en-US" sz="1800" dirty="0" smtClean="0"/>
              <a:t>라고 말하고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환자가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분 동안 유창한 읽기와 독백을 수행할 때까지 이것을 계속한다</a:t>
            </a:r>
            <a:r>
              <a:rPr lang="en-US" altLang="ko-KR" sz="1800" dirty="0" smtClean="0"/>
              <a:t>. </a:t>
            </a:r>
          </a:p>
          <a:p>
            <a:r>
              <a:rPr lang="ko-KR" altLang="en-US" sz="1800" dirty="0" smtClean="0"/>
              <a:t>리뷰용 기록지는 그림 </a:t>
            </a:r>
            <a:r>
              <a:rPr lang="en-US" altLang="ko-KR" sz="1800" dirty="0" smtClean="0"/>
              <a:t>9</a:t>
            </a:r>
            <a:r>
              <a:rPr lang="ko-KR" altLang="en-US" sz="1800" dirty="0" smtClean="0"/>
              <a:t>에서 </a:t>
            </a:r>
            <a:r>
              <a:rPr lang="en-US" sz="1800" dirty="0" smtClean="0"/>
              <a:t>DDS</a:t>
            </a:r>
            <a:r>
              <a:rPr lang="ko-KR" altLang="en-US" sz="1800" dirty="0" smtClean="0"/>
              <a:t>의 아래쪽에 제시되어 있음</a:t>
            </a:r>
            <a:r>
              <a:rPr lang="en-US" altLang="ko-KR" sz="1800" dirty="0" smtClean="0"/>
              <a:t>.</a:t>
            </a:r>
            <a:endParaRPr lang="ko-KR" altLang="en-US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차트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DDS</a:t>
            </a:r>
            <a:r>
              <a:rPr lang="ko-KR" altLang="en-US" sz="1800" dirty="0" smtClean="0"/>
              <a:t>의 프로그램 데이터는 그림 </a:t>
            </a:r>
            <a:r>
              <a:rPr lang="en-US" altLang="ko-KR" sz="1800" dirty="0" smtClean="0"/>
              <a:t>10</a:t>
            </a:r>
            <a:r>
              <a:rPr lang="ko-KR" altLang="en-US" sz="1800" dirty="0" smtClean="0"/>
              <a:t>에서 그래프 형식의 차트로 나타내었음</a:t>
            </a:r>
            <a:endParaRPr lang="en-US" altLang="ko-KR" sz="1800" dirty="0" smtClean="0"/>
          </a:p>
          <a:p>
            <a:r>
              <a:rPr lang="ko-KR" altLang="en-US" sz="1800" dirty="0" smtClean="0"/>
              <a:t>기본 확인정보는 위쪽에 있음</a:t>
            </a:r>
            <a:endParaRPr lang="en-US" altLang="ko-KR" sz="1800" dirty="0" smtClean="0"/>
          </a:p>
          <a:p>
            <a:r>
              <a:rPr lang="ko-KR" altLang="en-US" sz="1800" dirty="0" smtClean="0"/>
              <a:t>그래프 상단에 환자의 말한 시간</a:t>
            </a:r>
            <a:endParaRPr lang="en-US" altLang="ko-KR" sz="1800" dirty="0" smtClean="0"/>
          </a:p>
          <a:p>
            <a:r>
              <a:rPr lang="ko-KR" altLang="en-US" sz="1800" dirty="0" smtClean="0"/>
              <a:t>그래프 하단에는 단계</a:t>
            </a:r>
            <a:r>
              <a:rPr lang="en-US" altLang="ko-KR" sz="1800" dirty="0" smtClean="0"/>
              <a:t>, </a:t>
            </a:r>
            <a:r>
              <a:rPr lang="en-US" sz="1800" dirty="0" smtClean="0"/>
              <a:t>SM/W, </a:t>
            </a:r>
            <a:r>
              <a:rPr lang="ko-KR" altLang="en-US" sz="1800" dirty="0" smtClean="0"/>
              <a:t>날짜 등을 기록</a:t>
            </a:r>
            <a:endParaRPr lang="en-US" altLang="ko-KR" sz="1800" dirty="0" smtClean="0"/>
          </a:p>
          <a:p>
            <a:r>
              <a:rPr lang="ko-KR" altLang="en-US" sz="1800" dirty="0" smtClean="0"/>
              <a:t>이 차트는 환자의 진전에 대해 단순히 시각적 요약을 한 것임</a:t>
            </a:r>
            <a:endParaRPr lang="en-US" altLang="ko-KR" sz="1800" dirty="0" smtClean="0"/>
          </a:p>
          <a:p>
            <a:r>
              <a:rPr lang="ko-KR" altLang="en-US" sz="1800" dirty="0" smtClean="0"/>
              <a:t>환자에게 보여줄 수 있으며</a:t>
            </a:r>
            <a:r>
              <a:rPr lang="en-US" altLang="ko-KR" sz="1800" dirty="0" smtClean="0"/>
              <a:t>, </a:t>
            </a:r>
          </a:p>
          <a:p>
            <a:r>
              <a:rPr lang="ko-KR" altLang="en-US" sz="1800" dirty="0" smtClean="0"/>
              <a:t>임상가들 사이에 혹은 감독자와 학생 임상가 사이의 문제해결을 하기위해 이용될 수도 있음</a:t>
            </a:r>
            <a:endParaRPr lang="en-US" altLang="ko-KR" sz="1800" dirty="0" smtClean="0"/>
          </a:p>
          <a:p>
            <a:pPr>
              <a:buNone/>
            </a:pPr>
            <a:endParaRPr lang="ko-KR" alt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재훈련</a:t>
            </a:r>
            <a:r>
              <a:rPr lang="en-US" altLang="ko-KR" dirty="0" smtClean="0"/>
              <a:t>(</a:t>
            </a:r>
            <a:r>
              <a:rPr lang="en-US" dirty="0" smtClean="0"/>
              <a:t>recycle)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CT 2</a:t>
            </a:r>
            <a:r>
              <a:rPr lang="ko-KR" altLang="en-US" sz="2000" dirty="0" smtClean="0"/>
              <a:t>에서 실패하면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즉 읽기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독백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대화 등의 어느 양식에서라도 </a:t>
            </a:r>
            <a:r>
              <a:rPr lang="en-US" altLang="ko-KR" sz="2000" dirty="0" smtClean="0"/>
              <a:t>0.5</a:t>
            </a:r>
            <a:r>
              <a:rPr lang="ko-KR" altLang="en-US" sz="2000" dirty="0" smtClean="0"/>
              <a:t>이상이면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환자는 그림 </a:t>
            </a:r>
            <a:r>
              <a:rPr lang="en-US" altLang="ko-KR" sz="2000" dirty="0" smtClean="0"/>
              <a:t>7</a:t>
            </a:r>
            <a:r>
              <a:rPr lang="ko-KR" altLang="en-US" sz="2000" dirty="0" smtClean="0"/>
              <a:t>에 나타낸 것과 같이 실패한 양식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들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에서 확립 프로그램을 통하여 재훈련하게 됨</a:t>
            </a:r>
            <a:endParaRPr lang="en-US" altLang="ko-KR" sz="2000" dirty="0" smtClean="0"/>
          </a:p>
          <a:p>
            <a:r>
              <a:rPr lang="ko-KR" altLang="en-US" sz="2000" dirty="0" smtClean="0"/>
              <a:t>재훈련은 단계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에서 </a:t>
            </a:r>
            <a:r>
              <a:rPr lang="en-US" altLang="ko-KR" sz="2000" dirty="0" smtClean="0"/>
              <a:t>5(</a:t>
            </a:r>
            <a:r>
              <a:rPr lang="ko-KR" altLang="en-US" sz="2000" dirty="0" smtClean="0"/>
              <a:t>패턴을 훈련하기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까지로 구성하고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세 가지 양식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읽기 단계 </a:t>
            </a:r>
            <a:r>
              <a:rPr lang="en-US" altLang="ko-KR" sz="2000" dirty="0" smtClean="0"/>
              <a:t>6, 8, 10, 12; </a:t>
            </a:r>
            <a:r>
              <a:rPr lang="ko-KR" altLang="en-US" sz="2000" dirty="0" smtClean="0"/>
              <a:t>독백 단계 </a:t>
            </a:r>
            <a:r>
              <a:rPr lang="en-US" altLang="ko-KR" sz="2000" dirty="0" smtClean="0"/>
              <a:t>13, 15, 17, 19; </a:t>
            </a:r>
            <a:r>
              <a:rPr lang="ko-KR" altLang="en-US" sz="2000" dirty="0" smtClean="0"/>
              <a:t>대화 단계 </a:t>
            </a:r>
            <a:r>
              <a:rPr lang="en-US" altLang="ko-KR" sz="2000" dirty="0" smtClean="0"/>
              <a:t>20, 22, 24, 26) </a:t>
            </a:r>
            <a:r>
              <a:rPr lang="ko-KR" altLang="en-US" sz="2000" dirty="0" smtClean="0"/>
              <a:t>가운데 실패한 양식에서 한 단계씩 건너 띄어서 실시함</a:t>
            </a:r>
            <a:endParaRPr lang="en-US" altLang="ko-KR" sz="2000" dirty="0" smtClean="0"/>
          </a:p>
          <a:p>
            <a:r>
              <a:rPr lang="ko-KR" altLang="en-US" sz="2000" dirty="0" smtClean="0"/>
              <a:t>재훈련은 일반적으로 매 양식마다 </a:t>
            </a:r>
            <a:r>
              <a:rPr lang="en-US" altLang="ko-KR" sz="2000" dirty="0" smtClean="0"/>
              <a:t>1~2</a:t>
            </a:r>
            <a:r>
              <a:rPr lang="ko-KR" altLang="en-US" sz="2000" dirty="0" smtClean="0"/>
              <a:t>시간 소요됨</a:t>
            </a:r>
          </a:p>
          <a:p>
            <a:endParaRPr lang="ko-KR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브렌칭</a:t>
            </a:r>
            <a:r>
              <a:rPr lang="en-US" altLang="ko-KR" dirty="0" smtClean="0"/>
              <a:t>(</a:t>
            </a:r>
            <a:r>
              <a:rPr lang="en-US" dirty="0" smtClean="0"/>
              <a:t>branching)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 smtClean="0"/>
              <a:t>보충 훈련</a:t>
            </a:r>
            <a:r>
              <a:rPr lang="en-US" altLang="ko-KR" sz="2000" dirty="0" smtClean="0"/>
              <a:t>(</a:t>
            </a:r>
            <a:r>
              <a:rPr lang="en-US" sz="2000" dirty="0" smtClean="0"/>
              <a:t>remedial training; backing up)=</a:t>
            </a:r>
            <a:r>
              <a:rPr lang="ko-KR" altLang="en-US" sz="2000" dirty="0" smtClean="0"/>
              <a:t> 브렌칭</a:t>
            </a:r>
            <a:endParaRPr lang="en-US" altLang="ko-KR" sz="2000" dirty="0" smtClean="0"/>
          </a:p>
          <a:p>
            <a:r>
              <a:rPr lang="ko-KR" altLang="en-US" sz="2000" dirty="0" smtClean="0"/>
              <a:t>일반적으로 </a:t>
            </a:r>
            <a:r>
              <a:rPr lang="en-US" altLang="ko-KR" sz="2000" dirty="0" smtClean="0"/>
              <a:t>2~3 </a:t>
            </a:r>
            <a:r>
              <a:rPr lang="ko-KR" altLang="en-US" sz="2000" dirty="0" smtClean="0"/>
              <a:t>세션에서 환자가 말하는 시간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환자만 말하는 시간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</a:t>
            </a:r>
            <a:r>
              <a:rPr lang="en-US" altLang="ko-KR" sz="2000" dirty="0" smtClean="0"/>
              <a:t>20</a:t>
            </a:r>
            <a:r>
              <a:rPr lang="ko-KR" altLang="en-US" sz="2000" dirty="0" smtClean="0"/>
              <a:t>분 소요하고도 그 단계를 통과하지 못할 때 사용</a:t>
            </a:r>
            <a:endParaRPr lang="en-US" altLang="ko-KR" sz="2000" dirty="0" smtClean="0"/>
          </a:p>
          <a:p>
            <a:r>
              <a:rPr lang="en-US" sz="2000" dirty="0" smtClean="0"/>
              <a:t>DAF-</a:t>
            </a:r>
            <a:r>
              <a:rPr lang="ko-KR" altLang="en-US" sz="2000" dirty="0" smtClean="0"/>
              <a:t>연장의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일반적인 문제는 환자가 “패턴을 잃어버린다”는 것</a:t>
            </a:r>
            <a:endParaRPr lang="en-US" altLang="ko-KR" sz="2000" dirty="0" smtClean="0"/>
          </a:p>
          <a:p>
            <a:r>
              <a:rPr lang="ko-KR" altLang="en-US" sz="2000" dirty="0" smtClean="0"/>
              <a:t>브렌칭은 “패턴”을 재교육하는 처음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개 단계들을 다시 수행하는 것</a:t>
            </a:r>
            <a:endParaRPr lang="en-US" altLang="ko-KR" sz="2000" dirty="0" smtClean="0"/>
          </a:p>
          <a:p>
            <a:r>
              <a:rPr lang="ko-KR" altLang="en-US" sz="2000" dirty="0" smtClean="0"/>
              <a:t>그런 다음에는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분</a:t>
            </a:r>
            <a:r>
              <a:rPr lang="en-US" altLang="ko-KR" sz="2000" dirty="0" smtClean="0"/>
              <a:t>, 2</a:t>
            </a:r>
            <a:r>
              <a:rPr lang="ko-KR" altLang="en-US" sz="2000" dirty="0" smtClean="0"/>
              <a:t>분</a:t>
            </a:r>
            <a:r>
              <a:rPr lang="en-US" altLang="ko-KR" sz="2000" dirty="0" smtClean="0"/>
              <a:t>, 3</a:t>
            </a:r>
            <a:r>
              <a:rPr lang="ko-KR" altLang="en-US" sz="2000" dirty="0" smtClean="0"/>
              <a:t>분</a:t>
            </a:r>
            <a:r>
              <a:rPr lang="en-US" altLang="ko-KR" sz="2000" dirty="0" smtClean="0"/>
              <a:t>, 4</a:t>
            </a:r>
            <a:r>
              <a:rPr lang="ko-KR" altLang="en-US" sz="2000" dirty="0" smtClean="0"/>
              <a:t>분 수행하고 나서</a:t>
            </a:r>
            <a:r>
              <a:rPr lang="en-US" altLang="ko-KR" sz="2000" dirty="0" smtClean="0"/>
              <a:t>, </a:t>
            </a:r>
          </a:p>
          <a:p>
            <a:r>
              <a:rPr lang="ko-KR" altLang="en-US" sz="2000" dirty="0" smtClean="0"/>
              <a:t>마지막으로 실패한 양식에서 실패한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분 단계를 수행하는 것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프로그램의 형태들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400" dirty="0" smtClean="0"/>
              <a:t>네 가지 형태</a:t>
            </a:r>
            <a:endParaRPr lang="en-US" altLang="ko-KR" sz="2400" dirty="0" smtClean="0"/>
          </a:p>
          <a:p>
            <a:pPr marL="514350" indent="-514350">
              <a:buAutoNum type="arabicPeriod"/>
            </a:pPr>
            <a:r>
              <a:rPr lang="ko-KR" altLang="en-US" sz="2400" dirty="0" smtClean="0"/>
              <a:t>전통적인</a:t>
            </a:r>
            <a:r>
              <a:rPr lang="en-US" altLang="ko-KR" sz="2400" dirty="0" smtClean="0"/>
              <a:t>(</a:t>
            </a:r>
            <a:r>
              <a:rPr lang="en-US" sz="2400" dirty="0" smtClean="0"/>
              <a:t>programmed traditional), </a:t>
            </a:r>
          </a:p>
          <a:p>
            <a:pPr marL="514350" indent="-514350">
              <a:buAutoNum type="arabicPeriod"/>
            </a:pPr>
            <a:r>
              <a:rPr lang="ko-KR" altLang="en-US" sz="2400" dirty="0" smtClean="0"/>
              <a:t>지연청각 피드백</a:t>
            </a:r>
            <a:r>
              <a:rPr lang="en-US" altLang="ko-KR" sz="2400" dirty="0" smtClean="0"/>
              <a:t>(</a:t>
            </a:r>
            <a:r>
              <a:rPr lang="en-US" sz="2400" dirty="0" smtClean="0"/>
              <a:t>delayed auditory feedback), DAF-</a:t>
            </a:r>
            <a:r>
              <a:rPr lang="ko-KR" altLang="en-US" sz="2400" dirty="0" smtClean="0"/>
              <a:t>연장</a:t>
            </a:r>
            <a:r>
              <a:rPr lang="en-US" altLang="ko-KR" sz="2400" dirty="0" smtClean="0"/>
              <a:t>(</a:t>
            </a:r>
            <a:r>
              <a:rPr lang="en-US" sz="2400" dirty="0" smtClean="0"/>
              <a:t>DAF-prolongation), </a:t>
            </a:r>
          </a:p>
          <a:p>
            <a:pPr marL="514350" indent="-514350">
              <a:buAutoNum type="arabicPeriod"/>
            </a:pPr>
            <a:r>
              <a:rPr lang="ko-KR" altLang="en-US" sz="2400" dirty="0" smtClean="0"/>
              <a:t>벌</a:t>
            </a:r>
            <a:r>
              <a:rPr lang="en-US" altLang="ko-KR" sz="2400" dirty="0" smtClean="0"/>
              <a:t>(</a:t>
            </a:r>
            <a:r>
              <a:rPr lang="en-US" sz="2400" dirty="0" smtClean="0"/>
              <a:t>punishment), </a:t>
            </a:r>
          </a:p>
          <a:p>
            <a:pPr marL="514350" indent="-514350">
              <a:buAutoNum type="arabicPeriod"/>
            </a:pPr>
            <a:r>
              <a:rPr lang="ko-KR" altLang="en-US" sz="2400" dirty="0" smtClean="0"/>
              <a:t>발화의 길이와 복잡성의 점진적인 증가</a:t>
            </a:r>
            <a:r>
              <a:rPr lang="en-US" altLang="ko-KR" sz="2400" dirty="0" smtClean="0"/>
              <a:t>(</a:t>
            </a:r>
            <a:r>
              <a:rPr lang="en-US" sz="2400" dirty="0" smtClean="0"/>
              <a:t>GILCU)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임상적 조언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이 프로그램의 가장 중요한 부분은 환자가 패턴에 따른 말하기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“</a:t>
            </a:r>
            <a:r>
              <a:rPr lang="en-US" sz="1800" dirty="0" smtClean="0"/>
              <a:t>IIIaaammmsss- pppeeeakiiingggiiinnnpppaaattteeerrrnnn”)</a:t>
            </a:r>
            <a:r>
              <a:rPr lang="ko-KR" altLang="en-US" sz="1800" dirty="0" smtClean="0"/>
              <a:t>임</a:t>
            </a:r>
            <a:endParaRPr lang="en-US" altLang="ko-KR" sz="1800" dirty="0" smtClean="0"/>
          </a:p>
          <a:p>
            <a:r>
              <a:rPr lang="ko-KR" altLang="en-US" sz="1800" dirty="0" smtClean="0"/>
              <a:t>패턴은 느리고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모든 음들을 동일하게 연장하고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한 음을 그 다음 음과 연결하고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발성은 지속하고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조음은 강세없이 하고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deemphasized), </a:t>
            </a:r>
            <a:r>
              <a:rPr lang="ko-KR" altLang="en-US" sz="1800" dirty="0" smtClean="0"/>
              <a:t>음들을 동일한 강도로 내며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음도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pitch)</a:t>
            </a:r>
            <a:r>
              <a:rPr lang="ko-KR" altLang="en-US" sz="1800" dirty="0" smtClean="0"/>
              <a:t>를 단음도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monotone)</a:t>
            </a:r>
            <a:r>
              <a:rPr lang="ko-KR" altLang="en-US" sz="1800" dirty="0" smtClean="0"/>
              <a:t>로 함</a:t>
            </a:r>
            <a:endParaRPr lang="en-US" altLang="ko-KR" sz="1800" dirty="0" smtClean="0"/>
          </a:p>
          <a:p>
            <a:r>
              <a:rPr lang="ko-KR" altLang="en-US" sz="1800" dirty="0" smtClean="0"/>
              <a:t>환자들이 범하는 일반적인 오류들</a:t>
            </a: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dirty="0" smtClean="0"/>
              <a:t>계속 평상시의 구어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패턴이 없음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를 사용하고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연장을 하지 않고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끊어서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choppy) </a:t>
            </a:r>
            <a:r>
              <a:rPr lang="ko-KR" altLang="en-US" sz="1800" dirty="0" smtClean="0"/>
              <a:t>말하고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너무 빠르고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심한 접촉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hard contact)</a:t>
            </a:r>
            <a:r>
              <a:rPr lang="ko-KR" altLang="en-US" sz="1800" dirty="0" smtClean="0"/>
              <a:t>을 계속 사용하고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박자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beat)</a:t>
            </a:r>
            <a:r>
              <a:rPr lang="ko-KR" altLang="en-US" sz="1800" dirty="0" smtClean="0"/>
              <a:t>가 있는 리듬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rhythmic)</a:t>
            </a:r>
            <a:r>
              <a:rPr lang="ko-KR" altLang="en-US" sz="1800" dirty="0" smtClean="0"/>
              <a:t>으로 하고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노래하는 식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singsong)</a:t>
            </a:r>
            <a:r>
              <a:rPr lang="ko-KR" altLang="en-US" sz="1800" dirty="0" smtClean="0"/>
              <a:t>이고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신체 동작이 있고</a:t>
            </a:r>
            <a:r>
              <a:rPr lang="en-US" altLang="ko-KR" sz="1800" dirty="0" smtClean="0"/>
              <a:t>, </a:t>
            </a:r>
          </a:p>
          <a:p>
            <a:pPr>
              <a:buAutoNum type="arabicPeriod"/>
            </a:pPr>
            <a:r>
              <a:rPr lang="ko-KR" altLang="en-US" sz="1800" dirty="0" smtClean="0"/>
              <a:t>숨을 헐떡거리는 것 등</a:t>
            </a:r>
            <a:endParaRPr lang="en-US" altLang="ko-KR" sz="1800" dirty="0" smtClean="0"/>
          </a:p>
          <a:p>
            <a:pPr>
              <a:buAutoNum type="arabicPeriod"/>
            </a:pPr>
            <a:r>
              <a:rPr lang="ko-KR" altLang="en-US" sz="1800" dirty="0" smtClean="0"/>
              <a:t>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이러한 오류들은 어느 것이라도 즉시 수정되어야 한다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p.69).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임상적 조언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 smtClean="0"/>
              <a:t>임상가의 고려점</a:t>
            </a:r>
            <a:endParaRPr lang="en-US" altLang="ko-KR" sz="2000" dirty="0" smtClean="0"/>
          </a:p>
          <a:p>
            <a:pPr>
              <a:buAutoNum type="arabicPeriod"/>
            </a:pPr>
            <a:r>
              <a:rPr lang="ko-KR" altLang="en-US" sz="2000" dirty="0" smtClean="0"/>
              <a:t>더듬은 각 단어를 정확하게 확인해야 함</a:t>
            </a:r>
            <a:endParaRPr lang="en-US" altLang="ko-KR" sz="2000" dirty="0" smtClean="0"/>
          </a:p>
          <a:p>
            <a:pPr marL="514350" indent="-514350">
              <a:buAutoNum type="arabicPeriod"/>
            </a:pPr>
            <a:r>
              <a:rPr lang="en-US" altLang="ko-KR" sz="2000" dirty="0" smtClean="0"/>
              <a:t>5</a:t>
            </a:r>
            <a:r>
              <a:rPr lang="ko-KR" altLang="en-US" sz="2000" dirty="0" smtClean="0"/>
              <a:t>분 간 유창한 읽기란 한 세션에서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분 간 유창한 읽기를 의미함</a:t>
            </a:r>
            <a:endParaRPr lang="en-US" altLang="ko-KR" sz="2000" dirty="0" smtClean="0"/>
          </a:p>
          <a:p>
            <a:pPr marL="514350" indent="-514350">
              <a:buAutoNum type="arabicPeriod"/>
            </a:pPr>
            <a:r>
              <a:rPr lang="ko-KR" altLang="en-US" sz="2000" dirty="0" smtClean="0"/>
              <a:t>환자가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분 </a:t>
            </a:r>
            <a:r>
              <a:rPr lang="en-US" altLang="ko-KR" sz="2000" dirty="0" smtClean="0"/>
              <a:t>59</a:t>
            </a:r>
            <a:r>
              <a:rPr lang="ko-KR" altLang="en-US" sz="2000" dirty="0" smtClean="0"/>
              <a:t>초에서라도 더듬는다면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임상가는 “</a:t>
            </a:r>
            <a:r>
              <a:rPr lang="en-US" sz="2000" dirty="0" smtClean="0"/>
              <a:t>Stop. </a:t>
            </a:r>
            <a:r>
              <a:rPr lang="ko-KR" altLang="en-US" sz="2000" dirty="0" smtClean="0"/>
              <a:t>느리고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연장해서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유창한 방식으로 말하세요</a:t>
            </a:r>
            <a:r>
              <a:rPr lang="en-US" altLang="ko-KR" sz="2000" dirty="0" smtClean="0"/>
              <a:t>.”</a:t>
            </a:r>
            <a:r>
              <a:rPr lang="ko-KR" altLang="en-US" sz="2000" dirty="0" smtClean="0"/>
              <a:t>라고 말하며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초시계를 </a:t>
            </a:r>
            <a:r>
              <a:rPr lang="en-US" altLang="ko-KR" sz="2000" dirty="0" smtClean="0"/>
              <a:t>0</a:t>
            </a:r>
            <a:r>
              <a:rPr lang="ko-KR" altLang="en-US" sz="2000" dirty="0" smtClean="0"/>
              <a:t>으로 다시 맞추고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연속으로 유창한 구어 패턴을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분 간 하도록 모든 것을 다시 시작하는 것이 중요</a:t>
            </a:r>
            <a:endParaRPr lang="en-US" altLang="ko-KR" sz="2000" dirty="0" smtClean="0"/>
          </a:p>
          <a:p>
            <a:pPr marL="514350" indent="-514350">
              <a:buAutoNum type="arabicPeriod"/>
            </a:pPr>
            <a:r>
              <a:rPr lang="ko-KR" altLang="en-US" sz="2000" dirty="0" smtClean="0"/>
              <a:t>과대계수</a:t>
            </a:r>
            <a:r>
              <a:rPr lang="en-US" altLang="ko-KR" sz="2000" dirty="0" smtClean="0"/>
              <a:t>(</a:t>
            </a:r>
            <a:r>
              <a:rPr lang="en-US" sz="2000" dirty="0" smtClean="0"/>
              <a:t>overcounting)</a:t>
            </a:r>
            <a:r>
              <a:rPr lang="ko-KR" altLang="en-US" sz="2000" dirty="0" smtClean="0"/>
              <a:t>를 한다고 해서 결코 환자에게 손해가 되지 않을 것임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DAF-</a:t>
            </a:r>
            <a:r>
              <a:rPr lang="ko-KR" altLang="en-US" dirty="0" smtClean="0"/>
              <a:t>연장 프로그램의 결과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표 </a:t>
            </a:r>
            <a:r>
              <a:rPr lang="en-US" altLang="ko-KR" sz="1800" dirty="0" smtClean="0"/>
              <a:t>17</a:t>
            </a:r>
            <a:r>
              <a:rPr lang="ko-KR" altLang="en-US" sz="1800" dirty="0" smtClean="0"/>
              <a:t>에 요약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1(</a:t>
            </a:r>
            <a:r>
              <a:rPr lang="en-US" sz="1800" dirty="0" smtClean="0"/>
              <a:t>Ryan, 1970, 1971, 1974): </a:t>
            </a:r>
          </a:p>
          <a:p>
            <a:pPr>
              <a:buNone/>
            </a:pPr>
            <a:r>
              <a:rPr lang="en-US" altLang="ko-KR" sz="1800" dirty="0" smtClean="0"/>
              <a:t> 1. </a:t>
            </a:r>
            <a:r>
              <a:rPr lang="ko-KR" altLang="en-US" sz="1800" dirty="0" smtClean="0"/>
              <a:t>초기 연구 시기에 지나치게 긴 치료시간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회기당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시간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일주일에 </a:t>
            </a:r>
            <a:r>
              <a:rPr lang="en-US" altLang="ko-KR" sz="1800" dirty="0" smtClean="0"/>
              <a:t>2~3</a:t>
            </a:r>
            <a:r>
              <a:rPr lang="ko-KR" altLang="en-US" sz="1800" dirty="0" smtClean="0"/>
              <a:t>번씩</a:t>
            </a:r>
            <a:r>
              <a:rPr lang="en-US" altLang="ko-KR" sz="1800" dirty="0" smtClean="0"/>
              <a:t>)</a:t>
            </a:r>
          </a:p>
          <a:p>
            <a:pPr>
              <a:buNone/>
            </a:pPr>
            <a:r>
              <a:rPr lang="en-US" altLang="ko-KR" sz="1800" dirty="0" smtClean="0"/>
              <a:t> 2. </a:t>
            </a:r>
            <a:r>
              <a:rPr lang="ko-KR" altLang="en-US" sz="1800" dirty="0" smtClean="0"/>
              <a:t>약간의 연장으로도 좋았다면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연장을 많이 하면 굉장히 좋아야 할 것이라는 논리 가능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3. </a:t>
            </a:r>
            <a:r>
              <a:rPr lang="ko-KR" altLang="en-US" sz="1800" dirty="0" smtClean="0"/>
              <a:t>그러나 그것은 사실이 아니었음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4. </a:t>
            </a:r>
            <a:r>
              <a:rPr lang="en-US" sz="1800" dirty="0" smtClean="0"/>
              <a:t>DAF</a:t>
            </a:r>
            <a:r>
              <a:rPr lang="ko-KR" altLang="en-US" sz="1800" dirty="0" smtClean="0"/>
              <a:t>기를 오래 착용하거나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그렇게 해야 한다고 생각하는 한</a:t>
            </a:r>
            <a:r>
              <a:rPr lang="en-US" altLang="ko-KR" sz="1800" dirty="0" smtClean="0"/>
              <a:t>, </a:t>
            </a:r>
            <a:r>
              <a:rPr lang="en-US" sz="1800" dirty="0" smtClean="0"/>
              <a:t>DAF</a:t>
            </a:r>
            <a:r>
              <a:rPr lang="ko-KR" altLang="en-US" sz="1800" dirty="0" smtClean="0"/>
              <a:t>기를 착용한 기간의 길이와는 상관없이 그 패턴으로 말을 하는 것을 배움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5. </a:t>
            </a:r>
            <a:r>
              <a:rPr lang="en-US" sz="1800" dirty="0" smtClean="0"/>
              <a:t>DAF</a:t>
            </a:r>
            <a:r>
              <a:rPr lang="ko-KR" altLang="en-US" sz="1800" dirty="0" smtClean="0"/>
              <a:t>기를 착용하지 않을 때에도 그 패턴을 사용하는 것을 학습하고 계속 그 패턴을 사용하는 것이 가장 중요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DAF-</a:t>
            </a:r>
            <a:r>
              <a:rPr lang="ko-KR" altLang="en-US" dirty="0" smtClean="0"/>
              <a:t>연장 프로그램의 결과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2(</a:t>
            </a:r>
            <a:r>
              <a:rPr lang="en-US" sz="1800" dirty="0" smtClean="0"/>
              <a:t>Bridgeport  Project; Van Kirk Ryan</a:t>
            </a:r>
            <a:r>
              <a:rPr lang="ko-KR" altLang="en-US" sz="1800" dirty="0" smtClean="0"/>
              <a:t>이 수행하였음</a:t>
            </a:r>
            <a:r>
              <a:rPr lang="en-US" altLang="ko-KR" sz="1800" dirty="0" smtClean="0"/>
              <a:t>)</a:t>
            </a:r>
          </a:p>
          <a:p>
            <a:r>
              <a:rPr lang="ko-KR" altLang="en-US" sz="1800" dirty="0" smtClean="0"/>
              <a:t>단계에 대한 적당한 시간 길이</a:t>
            </a:r>
            <a:r>
              <a:rPr lang="en-US" altLang="ko-KR" sz="1800" dirty="0" smtClean="0"/>
              <a:t>(5</a:t>
            </a:r>
            <a:r>
              <a:rPr lang="ko-KR" altLang="en-US" sz="1800" dirty="0" smtClean="0"/>
              <a:t>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와 패턴으로 말하도록 하는 중요한 행동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느리고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연장되고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연속적인 발성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가르쳤음</a:t>
            </a:r>
            <a:endParaRPr lang="en-US" altLang="ko-KR" sz="1800" dirty="0" smtClean="0"/>
          </a:p>
          <a:p>
            <a:r>
              <a:rPr lang="en-US" sz="1800" dirty="0" smtClean="0"/>
              <a:t>Bridgeport  Project</a:t>
            </a:r>
            <a:r>
              <a:rPr lang="ko-KR" altLang="en-US" sz="1800" dirty="0" smtClean="0"/>
              <a:t>가 말더듬 치료 및 연구 센터에 있기를 원함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3(</a:t>
            </a:r>
            <a:r>
              <a:rPr lang="en-US" sz="1800" dirty="0" smtClean="0"/>
              <a:t>Bridgeport Project</a:t>
            </a:r>
            <a:r>
              <a:rPr lang="ko-KR" altLang="en-US" sz="1800" dirty="0" smtClean="0"/>
              <a:t>에서 이전에 미공개 데이터를 제시</a:t>
            </a:r>
            <a:r>
              <a:rPr lang="en-US" altLang="ko-KR" sz="1800" dirty="0" smtClean="0"/>
              <a:t>)</a:t>
            </a:r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의 결과 사이에 유사점이 많음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4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7: </a:t>
            </a:r>
            <a:r>
              <a:rPr lang="ko-KR" altLang="en-US" sz="1800" dirty="0" smtClean="0"/>
              <a:t>공립학교프로젝트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Public School Project)</a:t>
            </a:r>
            <a:r>
              <a:rPr lang="ko-KR" altLang="en-US" sz="1800" dirty="0" smtClean="0"/>
              <a:t>를 제시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1. </a:t>
            </a:r>
            <a:r>
              <a:rPr lang="ko-KR" altLang="en-US" sz="1800" dirty="0" smtClean="0"/>
              <a:t>다른 확립 프로그램들과의 사이에 차이점 증명하고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다양한 구어 문제를 가지고 있는 </a:t>
            </a:r>
            <a:r>
              <a:rPr lang="en-US" altLang="ko-KR" sz="1800" dirty="0" smtClean="0"/>
              <a:t>50~60</a:t>
            </a:r>
            <a:r>
              <a:rPr lang="ko-KR" altLang="en-US" sz="1800" dirty="0" smtClean="0"/>
              <a:t>명의 언어치료 담당사례들을 수행하는 정규직 언어치료사들이 공립학교의 일상적인 임상환경에서 실시 가능한지를 결정하는 것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2. </a:t>
            </a:r>
            <a:r>
              <a:rPr lang="ko-KR" altLang="en-US" sz="1800" dirty="0" smtClean="0"/>
              <a:t>검증한 </a:t>
            </a:r>
            <a:r>
              <a:rPr lang="en-US" altLang="ko-KR" sz="1800" dirty="0" smtClean="0"/>
              <a:t>4</a:t>
            </a:r>
            <a:r>
              <a:rPr lang="ko-KR" altLang="en-US" sz="1800" dirty="0" smtClean="0"/>
              <a:t>개의 프로그램들 중에서 차이가 나타났고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 프로그램들이 공립학교 환경에서 잘 기능하였음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DAF-</a:t>
            </a:r>
            <a:r>
              <a:rPr lang="ko-KR" altLang="en-US" dirty="0" smtClean="0"/>
              <a:t>연장 프로그램의 결과</a:t>
            </a:r>
            <a:r>
              <a:rPr lang="en-US" altLang="ko-KR" dirty="0" smtClean="0"/>
              <a:t>-3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5: </a:t>
            </a:r>
            <a:r>
              <a:rPr lang="ko-KR" altLang="en-US" sz="1800" dirty="0" smtClean="0"/>
              <a:t>휴대용 </a:t>
            </a:r>
            <a:r>
              <a:rPr lang="en-US" sz="1800" dirty="0" smtClean="0"/>
              <a:t>DAF </a:t>
            </a:r>
            <a:r>
              <a:rPr lang="ko-KR" altLang="en-US" sz="1800" dirty="0" smtClean="0"/>
              <a:t>기기에 대한 연구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1. 1</a:t>
            </a:r>
            <a:r>
              <a:rPr lang="ko-KR" altLang="en-US" sz="1800" dirty="0" smtClean="0"/>
              <a:t>명의 환자만이 환경에서 착용함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기기가 컷음</a:t>
            </a:r>
            <a:r>
              <a:rPr lang="en-US" altLang="ko-KR" sz="1800" dirty="0" smtClean="0"/>
              <a:t>)- </a:t>
            </a:r>
            <a:r>
              <a:rPr lang="ko-KR" altLang="en-US" sz="1800" dirty="0" smtClean="0"/>
              <a:t>잘 작동함을 증명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2. D</a:t>
            </a:r>
            <a:r>
              <a:rPr lang="en-US" sz="1800" dirty="0" smtClean="0"/>
              <a:t>AF </a:t>
            </a:r>
            <a:r>
              <a:rPr lang="ko-KR" altLang="en-US" sz="1800" dirty="0" smtClean="0"/>
              <a:t>기기를 사용하여 전이에 약간의 이익을 얻을 수 있었</a:t>
            </a:r>
            <a:r>
              <a:rPr lang="en-US" altLang="ko-KR" sz="1800" dirty="0" smtClean="0"/>
              <a:t>dma</a:t>
            </a:r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6: </a:t>
            </a:r>
            <a:r>
              <a:rPr lang="en-US" sz="1800" dirty="0" smtClean="0"/>
              <a:t>the Great Britain Project</a:t>
            </a:r>
            <a:r>
              <a:rPr lang="ko-KR" altLang="en-US" sz="1800" dirty="0" smtClean="0"/>
              <a:t>였</a:t>
            </a:r>
            <a:r>
              <a:rPr lang="en-US" altLang="ko-KR" sz="1800" dirty="0" smtClean="0"/>
              <a:t>dma</a:t>
            </a:r>
          </a:p>
          <a:p>
            <a:pPr>
              <a:buNone/>
            </a:pPr>
            <a:r>
              <a:rPr lang="en-US" altLang="ko-KR" sz="1800" dirty="0" smtClean="0"/>
              <a:t> 1. </a:t>
            </a:r>
            <a:r>
              <a:rPr lang="ko-KR" altLang="en-US" sz="1800" dirty="0" smtClean="0"/>
              <a:t>연구목적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중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다른 국가에서 </a:t>
            </a:r>
            <a:r>
              <a:rPr lang="en-US" sz="1800" dirty="0" smtClean="0"/>
              <a:t>MFP </a:t>
            </a:r>
            <a:r>
              <a:rPr lang="ko-KR" altLang="en-US" sz="1800" dirty="0" smtClean="0"/>
              <a:t>절차의 사용과 그 절차들을 실행하도록 사람들을 훈련하는 것의 힘을 증명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2. </a:t>
            </a:r>
            <a:r>
              <a:rPr lang="ko-KR" altLang="en-US" sz="1800" dirty="0" smtClean="0"/>
              <a:t>독일과 아일랜드를 포함한 여러 다른 국가들과 </a:t>
            </a:r>
            <a:r>
              <a:rPr lang="en-US" altLang="ko-KR" sz="1800" dirty="0" smtClean="0"/>
              <a:t>100</a:t>
            </a:r>
            <a:r>
              <a:rPr lang="ko-KR" altLang="en-US" sz="1800" dirty="0" smtClean="0"/>
              <a:t>명 이상의 언어치료사에게 전파하였음</a:t>
            </a:r>
            <a:endParaRPr lang="en-US" altLang="ko-KR" sz="1800" dirty="0" smtClean="0"/>
          </a:p>
          <a:p>
            <a:pPr>
              <a:buNone/>
            </a:pPr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연장 구어</a:t>
            </a:r>
            <a:r>
              <a:rPr lang="en-US" altLang="ko-KR" dirty="0" smtClean="0"/>
              <a:t>(</a:t>
            </a:r>
            <a:r>
              <a:rPr lang="en-US" dirty="0" smtClean="0"/>
              <a:t>prolonged speech; PS)</a:t>
            </a:r>
            <a:r>
              <a:rPr lang="ko-KR" altLang="en-US" dirty="0" smtClean="0"/>
              <a:t>와 관련된 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PS</a:t>
            </a:r>
            <a:r>
              <a:rPr lang="ko-KR" altLang="en-US" sz="1800" dirty="0" smtClean="0"/>
              <a:t>는 모든 훈련 프로그램 중에서 </a:t>
            </a:r>
            <a:r>
              <a:rPr lang="en-US" altLang="ko-KR" sz="1800" dirty="0" smtClean="0"/>
              <a:t>65.9%</a:t>
            </a:r>
            <a:r>
              <a:rPr lang="ko-KR" altLang="en-US" sz="1800" dirty="0" smtClean="0"/>
              <a:t>가 열거하고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가르친 절차들 중의 </a:t>
            </a:r>
            <a:r>
              <a:rPr lang="en-US" altLang="ko-KR" sz="1800" dirty="0" smtClean="0"/>
              <a:t>7</a:t>
            </a:r>
            <a:r>
              <a:rPr lang="ko-KR" altLang="en-US" sz="1800" dirty="0" smtClean="0"/>
              <a:t>번째 순위였다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Curlee, 1985)</a:t>
            </a:r>
          </a:p>
          <a:p>
            <a:r>
              <a:rPr lang="en-US" sz="1800" dirty="0" smtClean="0"/>
              <a:t>St. Louis</a:t>
            </a:r>
            <a:r>
              <a:rPr lang="ko-KR" altLang="en-US" sz="1800" dirty="0" smtClean="0"/>
              <a:t>와 </a:t>
            </a:r>
            <a:r>
              <a:rPr lang="en-US" sz="1800" dirty="0" smtClean="0"/>
              <a:t>Westbrook(1986)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1980~1986</a:t>
            </a:r>
            <a:r>
              <a:rPr lang="ko-KR" altLang="en-US" sz="1800" dirty="0" smtClean="0"/>
              <a:t>년 기간에 </a:t>
            </a:r>
            <a:r>
              <a:rPr lang="en-US" altLang="ko-KR" sz="1800" dirty="0" smtClean="0"/>
              <a:t>30</a:t>
            </a:r>
            <a:r>
              <a:rPr lang="ko-KR" altLang="en-US" sz="1800" dirty="0" smtClean="0"/>
              <a:t>개의 치료 연구들을 고찰하여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그중 가장 일반적으로 언급된 절차</a:t>
            </a:r>
            <a:endParaRPr lang="en-US" altLang="ko-KR" sz="1800" dirty="0" smtClean="0"/>
          </a:p>
          <a:p>
            <a:r>
              <a:rPr lang="en-US" sz="1800" dirty="0" smtClean="0"/>
              <a:t>PS </a:t>
            </a:r>
            <a:r>
              <a:rPr lang="ko-KR" altLang="en-US" sz="1800" dirty="0" smtClean="0"/>
              <a:t>절차는 </a:t>
            </a:r>
            <a:r>
              <a:rPr lang="en-US" altLang="ko-KR" sz="1800" dirty="0" smtClean="0"/>
              <a:t>30</a:t>
            </a:r>
            <a:r>
              <a:rPr lang="ko-KR" altLang="en-US" sz="1800" dirty="0" smtClean="0"/>
              <a:t>년 이상에 걸쳐서 계속 개선되어져 왔음</a:t>
            </a:r>
            <a:endParaRPr lang="en-US" altLang="ko-KR" sz="1800" dirty="0" smtClean="0"/>
          </a:p>
          <a:p>
            <a:r>
              <a:rPr lang="ko-KR" altLang="en-US" sz="1800" dirty="0" smtClean="0"/>
              <a:t>많은 임상가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연구자들이 매우 성공적으로 광범위하게 사용하여 왔음</a:t>
            </a:r>
            <a:endParaRPr lang="en-US" altLang="ko-KR" sz="1800" dirty="0" smtClean="0"/>
          </a:p>
          <a:p>
            <a:r>
              <a:rPr lang="en-US" altLang="ko-KR" sz="1800" dirty="0" err="1" smtClean="0"/>
              <a:t>Boberg</a:t>
            </a:r>
            <a:r>
              <a:rPr lang="en-US" altLang="ko-KR" sz="1800" dirty="0" smtClean="0"/>
              <a:t>(1981a):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16</a:t>
            </a:r>
            <a:r>
              <a:rPr lang="ko-KR" altLang="en-US" sz="1800" dirty="0" smtClean="0"/>
              <a:t>명의 환자들에게 취소와 말소를 추가하여 연장 절차들의 결과를 제시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치료 전 </a:t>
            </a:r>
            <a:r>
              <a:rPr lang="en-US" altLang="ko-KR" sz="1800" dirty="0" smtClean="0"/>
              <a:t>16.4%SS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135.2SPM</a:t>
            </a:r>
            <a:r>
              <a:rPr lang="ko-KR" altLang="en-US" sz="1800" dirty="0" smtClean="0"/>
              <a:t>에서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치료 후 </a:t>
            </a:r>
            <a:r>
              <a:rPr lang="en-US" altLang="ko-KR" sz="1800" dirty="0" smtClean="0"/>
              <a:t>1.9%SS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189SPM</a:t>
            </a:r>
          </a:p>
          <a:p>
            <a:r>
              <a:rPr lang="en-US" altLang="ko-KR" sz="1800" dirty="0" err="1" smtClean="0"/>
              <a:t>Kully</a:t>
            </a:r>
            <a:r>
              <a:rPr lang="ko-KR" altLang="en-US" sz="1800" dirty="0" smtClean="0"/>
              <a:t>와 </a:t>
            </a:r>
            <a:r>
              <a:rPr lang="en-US" altLang="ko-KR" sz="1800" dirty="0" err="1" smtClean="0"/>
              <a:t>Langevin</a:t>
            </a:r>
            <a:r>
              <a:rPr lang="en-US" altLang="ko-KR" sz="1800" dirty="0" smtClean="0"/>
              <a:t>(1999): </a:t>
            </a:r>
            <a:r>
              <a:rPr lang="ko-KR" altLang="en-US" sz="1800" dirty="0" smtClean="0"/>
              <a:t>①집단 예비교육</a:t>
            </a:r>
            <a:r>
              <a:rPr lang="en-US" altLang="ko-KR" sz="1800" dirty="0" smtClean="0"/>
              <a:t>(orientation), ②</a:t>
            </a:r>
            <a:r>
              <a:rPr lang="ko-KR" altLang="en-US" sz="1800" dirty="0" smtClean="0"/>
              <a:t>확인</a:t>
            </a:r>
            <a:r>
              <a:rPr lang="en-US" altLang="ko-KR" sz="1800" dirty="0" smtClean="0"/>
              <a:t>, ③</a:t>
            </a:r>
            <a:r>
              <a:rPr lang="ko-KR" altLang="en-US" sz="1800" dirty="0" smtClean="0"/>
              <a:t>조기 수정</a:t>
            </a:r>
            <a:r>
              <a:rPr lang="en-US" altLang="ko-KR" sz="1800" dirty="0" smtClean="0"/>
              <a:t>, ④</a:t>
            </a:r>
            <a:r>
              <a:rPr lang="ko-KR" altLang="en-US" sz="1800" dirty="0" smtClean="0"/>
              <a:t>연장</a:t>
            </a:r>
            <a:r>
              <a:rPr lang="en-US" altLang="ko-KR" sz="1800" dirty="0" smtClean="0"/>
              <a:t>, ⑤</a:t>
            </a:r>
            <a:r>
              <a:rPr lang="ko-KR" altLang="en-US" sz="1800" dirty="0" smtClean="0"/>
              <a:t>속도 증가 및 취소 등의 단계 사용</a:t>
            </a:r>
            <a:endParaRPr lang="en-US" altLang="ko-KR" sz="1800" dirty="0" smtClean="0"/>
          </a:p>
          <a:p>
            <a:r>
              <a:rPr lang="en-US" altLang="ko-KR" sz="1800" dirty="0" err="1" smtClean="0"/>
              <a:t>Curlee</a:t>
            </a:r>
            <a:r>
              <a:rPr lang="en-US" altLang="ko-KR" sz="1800" dirty="0" smtClean="0"/>
              <a:t>(1993b):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1960~1970</a:t>
            </a:r>
            <a:r>
              <a:rPr lang="ko-KR" altLang="en-US" sz="1800" dirty="0" smtClean="0"/>
              <a:t>년대 동안 사용한 </a:t>
            </a:r>
            <a:r>
              <a:rPr lang="en-US" altLang="ko-KR" sz="1800" dirty="0" smtClean="0"/>
              <a:t>DAF </a:t>
            </a:r>
            <a:r>
              <a:rPr lang="ko-KR" altLang="en-US" sz="1800" dirty="0" smtClean="0"/>
              <a:t>연장 프로그램을 고찰</a:t>
            </a:r>
            <a:r>
              <a:rPr lang="en-US" altLang="ko-KR" sz="1800" dirty="0" smtClean="0"/>
              <a:t>; PS </a:t>
            </a:r>
            <a:r>
              <a:rPr lang="ko-KR" altLang="en-US" sz="1800" dirty="0" smtClean="0"/>
              <a:t>프로그램을 “그 프로그램은 심한 정도가 다양한 아동들과 성인들 모두를 돕는데 두드러지게 확고하며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비교적으로 비선택적이다”라고 결론지음</a:t>
            </a:r>
            <a:endParaRPr lang="en-US" altLang="ko-KR" sz="1800" dirty="0" smtClean="0"/>
          </a:p>
          <a:p>
            <a:endParaRPr lang="en-US" altLang="ko-KR" sz="18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연장 구어</a:t>
            </a:r>
            <a:r>
              <a:rPr lang="en-US" altLang="ko-KR" dirty="0" smtClean="0"/>
              <a:t>(prolonged speech; PS)</a:t>
            </a:r>
            <a:r>
              <a:rPr lang="ko-KR" altLang="en-US" dirty="0" smtClean="0"/>
              <a:t>와 관련된 연구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Onslow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경험있고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훈련을 받고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충분한 지식이 있는 </a:t>
            </a:r>
            <a:r>
              <a:rPr lang="ko-KR" altLang="en-US" sz="1600" dirty="0" err="1" smtClean="0"/>
              <a:t>임상가들이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PS</a:t>
            </a:r>
            <a:r>
              <a:rPr lang="ko-KR" altLang="en-US" sz="1600" dirty="0" smtClean="0"/>
              <a:t>를 사용할 때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말더듬인에게</a:t>
            </a:r>
            <a:r>
              <a:rPr lang="ko-KR" altLang="en-US" sz="1600" dirty="0" smtClean="0"/>
              <a:t> 매우 효과적이고 효용성 있는 치료절차라고 주장</a:t>
            </a:r>
            <a:endParaRPr lang="en-US" altLang="ko-KR" sz="1600" dirty="0" smtClean="0"/>
          </a:p>
          <a:p>
            <a:r>
              <a:rPr lang="en-US" altLang="ko-KR" sz="1600" dirty="0" smtClean="0"/>
              <a:t>Craig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부드러운 구어</a:t>
            </a:r>
            <a:r>
              <a:rPr lang="en-US" altLang="ko-KR" sz="1600" dirty="0" smtClean="0"/>
              <a:t>(smooth speech)</a:t>
            </a:r>
            <a:r>
              <a:rPr lang="ko-KR" altLang="en-US" sz="1600" dirty="0" smtClean="0"/>
              <a:t>라고 하는 치료법에 대한 광범위한 효용성 데이터를 제시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부드러운 구어를 </a:t>
            </a:r>
            <a:r>
              <a:rPr lang="en-US" altLang="ko-KR" sz="1600" dirty="0" smtClean="0"/>
              <a:t>PS</a:t>
            </a:r>
            <a:r>
              <a:rPr lang="ko-KR" altLang="en-US" sz="1600" dirty="0" smtClean="0"/>
              <a:t>와 유사하거나 </a:t>
            </a:r>
            <a:r>
              <a:rPr lang="en-US" altLang="ko-KR" sz="1600" dirty="0" smtClean="0"/>
              <a:t>PS</a:t>
            </a:r>
            <a:r>
              <a:rPr lang="ko-KR" altLang="en-US" sz="1600" dirty="0" smtClean="0"/>
              <a:t>의 한 가지 형태</a:t>
            </a:r>
            <a:endParaRPr lang="en-US" altLang="ko-KR" sz="1600" dirty="0" smtClean="0"/>
          </a:p>
          <a:p>
            <a:r>
              <a:rPr lang="en-US" altLang="ko-KR" sz="1600" dirty="0" smtClean="0"/>
              <a:t>Webster: GILCU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PS </a:t>
            </a:r>
            <a:r>
              <a:rPr lang="ko-KR" altLang="en-US" sz="1600" dirty="0" smtClean="0"/>
              <a:t>두 요소들을 조합한 프로그램을 개발하여 긍정적 경험을 얻었음</a:t>
            </a:r>
            <a:endParaRPr lang="en-US" altLang="ko-KR" sz="1600" dirty="0" smtClean="0"/>
          </a:p>
          <a:p>
            <a:r>
              <a:rPr lang="ko-KR" altLang="en-US" sz="1600" dirty="0" smtClean="0"/>
              <a:t>부정적인 측면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1. Shames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Florence: PS </a:t>
            </a:r>
            <a:r>
              <a:rPr lang="ko-KR" altLang="en-US" sz="1600" dirty="0" smtClean="0"/>
              <a:t>절차가 표면적으로 </a:t>
            </a:r>
            <a:r>
              <a:rPr lang="en-US" altLang="ko-KR" sz="1600" dirty="0" smtClean="0"/>
              <a:t>MFP DAF-</a:t>
            </a:r>
            <a:r>
              <a:rPr lang="ko-KR" altLang="en-US" sz="1600" dirty="0" smtClean="0"/>
              <a:t>연장 버전과 비슷하지만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프로그램을 진행하여 나가는 기준과 같은 절차들에 대한 분명한 설명이 부족하다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2. Onslow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R. Ingham: Australia</a:t>
            </a:r>
            <a:r>
              <a:rPr lang="ko-KR" altLang="en-US" sz="1600" dirty="0" smtClean="0"/>
              <a:t>에서 일부 임상가들이 연장 구어를 부적절하거나 비효율적으로 사용한다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그 문제 영역들을 ①모든 환자들에게 단 한 가지 </a:t>
            </a:r>
            <a:r>
              <a:rPr lang="en-US" altLang="ko-KR" sz="1600" dirty="0" smtClean="0"/>
              <a:t>PS </a:t>
            </a:r>
            <a:r>
              <a:rPr lang="ko-KR" altLang="en-US" sz="1600" dirty="0" smtClean="0"/>
              <a:t>형식 사용</a:t>
            </a:r>
            <a:r>
              <a:rPr lang="en-US" altLang="ko-KR" sz="1600" dirty="0" smtClean="0"/>
              <a:t>, ②</a:t>
            </a:r>
            <a:r>
              <a:rPr lang="ko-KR" altLang="en-US" sz="1600" dirty="0" smtClean="0"/>
              <a:t>최종적으로 이상한 구어의 질</a:t>
            </a:r>
            <a:r>
              <a:rPr lang="en-US" altLang="ko-KR" sz="1600" dirty="0" smtClean="0"/>
              <a:t>, ③</a:t>
            </a:r>
            <a:r>
              <a:rPr lang="ko-KR" altLang="en-US" sz="1600" dirty="0" smtClean="0"/>
              <a:t>지도의 효율성</a:t>
            </a:r>
            <a:r>
              <a:rPr lang="en-US" altLang="ko-KR" sz="1600" dirty="0" smtClean="0"/>
              <a:t>, ④</a:t>
            </a:r>
            <a:r>
              <a:rPr lang="ko-KR" altLang="en-US" sz="1600" dirty="0" smtClean="0"/>
              <a:t>실용성</a:t>
            </a:r>
            <a:r>
              <a:rPr lang="en-US" altLang="ko-KR" sz="1600" dirty="0" smtClean="0"/>
              <a:t>, ⑤</a:t>
            </a:r>
            <a:r>
              <a:rPr lang="ko-KR" altLang="en-US" sz="1600" dirty="0" smtClean="0"/>
              <a:t>반복가능성 등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느리게 말하기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Ryan</a:t>
            </a:r>
            <a:r>
              <a:rPr lang="ko-KR" altLang="en-US" sz="1600" dirty="0" smtClean="0"/>
              <a:t>과 </a:t>
            </a:r>
            <a:r>
              <a:rPr lang="en-US" altLang="ko-KR" sz="1600" dirty="0" smtClean="0"/>
              <a:t>Van Kirk: </a:t>
            </a:r>
            <a:r>
              <a:rPr lang="ko-KR" altLang="en-US" sz="1600" dirty="0" smtClean="0"/>
              <a:t>속도 조절 프로그램이 있음</a:t>
            </a:r>
            <a:endParaRPr lang="en-US" altLang="ko-KR" sz="1600" dirty="0" smtClean="0"/>
          </a:p>
          <a:p>
            <a:r>
              <a:rPr lang="ko-KR" altLang="en-US" sz="1600" dirty="0" smtClean="0"/>
              <a:t>프로그램의 설계 및 목적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화자가 그 치료 프로그램을 마친 후에도 자기 자신에게 맞추어서 자연스러운 속도로 발화하지 못할 때</a:t>
            </a:r>
            <a:r>
              <a:rPr lang="en-US" altLang="ko-KR" sz="1600" dirty="0" smtClean="0"/>
              <a:t>, DAF-</a:t>
            </a:r>
            <a:r>
              <a:rPr lang="ko-KR" altLang="en-US" sz="1600" dirty="0" smtClean="0"/>
              <a:t>연장 치료로 속도를 올리도록 돕는 것</a:t>
            </a:r>
            <a:endParaRPr lang="en-US" altLang="ko-KR" sz="1600" dirty="0" smtClean="0"/>
          </a:p>
          <a:p>
            <a:r>
              <a:rPr lang="ko-KR" altLang="en-US" sz="1600" dirty="0" smtClean="0"/>
              <a:t>느리게 말하기는 연장 구어와는 달리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각 단어와 음절 사이에 쉼을 필요로 함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, “I want to speak fluency”</a:t>
            </a:r>
            <a:r>
              <a:rPr lang="ko-KR" altLang="en-US" sz="1600" dirty="0" smtClean="0"/>
              <a:t>는 “</a:t>
            </a:r>
            <a:r>
              <a:rPr lang="en-US" altLang="ko-KR" sz="1600" dirty="0" smtClean="0"/>
              <a:t>I(</a:t>
            </a:r>
            <a:r>
              <a:rPr lang="ko-KR" altLang="en-US" sz="1600" dirty="0" smtClean="0"/>
              <a:t>쉼</a:t>
            </a:r>
            <a:r>
              <a:rPr lang="en-US" altLang="ko-KR" sz="1600" dirty="0" smtClean="0"/>
              <a:t>) want(</a:t>
            </a:r>
            <a:r>
              <a:rPr lang="ko-KR" altLang="en-US" sz="1600" dirty="0" smtClean="0"/>
              <a:t>쉼</a:t>
            </a:r>
            <a:r>
              <a:rPr lang="en-US" altLang="ko-KR" sz="1600" dirty="0" smtClean="0"/>
              <a:t>) to(</a:t>
            </a:r>
            <a:r>
              <a:rPr lang="ko-KR" altLang="en-US" sz="1600" dirty="0" smtClean="0"/>
              <a:t>쉼</a:t>
            </a:r>
            <a:r>
              <a:rPr lang="en-US" altLang="ko-KR" sz="1600" dirty="0" smtClean="0"/>
              <a:t>) speak(</a:t>
            </a:r>
            <a:r>
              <a:rPr lang="ko-KR" altLang="en-US" sz="1600" dirty="0" smtClean="0"/>
              <a:t>쉼</a:t>
            </a:r>
            <a:r>
              <a:rPr lang="en-US" altLang="ko-KR" sz="1600" dirty="0" smtClean="0"/>
              <a:t>) flue(</a:t>
            </a:r>
            <a:r>
              <a:rPr lang="ko-KR" altLang="en-US" sz="1600" dirty="0" smtClean="0"/>
              <a:t>쉼</a:t>
            </a:r>
            <a:r>
              <a:rPr lang="en-US" altLang="ko-KR" sz="1600" dirty="0" smtClean="0"/>
              <a:t>)</a:t>
            </a:r>
            <a:r>
              <a:rPr lang="en-US" altLang="ko-KR" sz="1600" dirty="0" err="1" smtClean="0"/>
              <a:t>ncy</a:t>
            </a:r>
            <a:r>
              <a:rPr lang="en-US" altLang="ko-KR" sz="1600" dirty="0" smtClean="0"/>
              <a:t>” </a:t>
            </a:r>
          </a:p>
          <a:p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치료에서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아마 가장 오래된 형태이며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가장 효과적인 형태일 것</a:t>
            </a:r>
            <a:r>
              <a:rPr lang="en-US" altLang="ko-KR" sz="1600" dirty="0" smtClean="0"/>
              <a:t>Wingate, 1964, 1976)</a:t>
            </a:r>
          </a:p>
          <a:p>
            <a:r>
              <a:rPr lang="en-US" altLang="ko-KR" sz="1600" dirty="0" smtClean="0"/>
              <a:t>Meyers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Woodford: </a:t>
            </a:r>
            <a:r>
              <a:rPr lang="ko-KR" altLang="en-US" sz="1600" dirty="0" smtClean="0"/>
              <a:t>“거북이 말하기” 형태</a:t>
            </a:r>
            <a:endParaRPr lang="en-US" altLang="ko-KR" sz="1600" dirty="0" smtClean="0"/>
          </a:p>
          <a:p>
            <a:r>
              <a:rPr lang="ko-KR" altLang="en-US" sz="1600" dirty="0" smtClean="0"/>
              <a:t>느리게 말하기 프로그램은 본래 표 </a:t>
            </a:r>
            <a:r>
              <a:rPr lang="en-US" altLang="ko-KR" sz="1600" dirty="0" smtClean="0"/>
              <a:t>15</a:t>
            </a:r>
            <a:r>
              <a:rPr lang="ko-KR" altLang="en-US" sz="1600" dirty="0" smtClean="0"/>
              <a:t>에서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연장에 대해 보여준 프로그램이었지만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단계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에서 시작하는 단어들과 음절들 사이에 쉬고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패턴 훈련과 어떠한 연장이라도 생략하여 실시하였음</a:t>
            </a:r>
            <a:r>
              <a:rPr lang="en-US" altLang="ko-KR" sz="1600" dirty="0" smtClean="0"/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속화</a:t>
            </a:r>
            <a:r>
              <a:rPr lang="en-US" altLang="ko-KR" dirty="0" smtClean="0"/>
              <a:t>(cluttering)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속도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조절 치료 프로그램의 내용에서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있을 수 있는 속화문제를 논의하는 것은 적절</a:t>
            </a:r>
            <a:endParaRPr lang="en-US" altLang="ko-KR" sz="1600" dirty="0" smtClean="0"/>
          </a:p>
          <a:p>
            <a:r>
              <a:rPr lang="ko-KR" altLang="en-US" sz="1600" dirty="0" smtClean="0"/>
              <a:t>저자</a:t>
            </a:r>
            <a:r>
              <a:rPr lang="en-US" altLang="ko-KR" sz="1600" dirty="0" smtClean="0"/>
              <a:t>: Daley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Burnett(1999)</a:t>
            </a:r>
            <a:r>
              <a:rPr lang="ko-KR" altLang="en-US" sz="1600" dirty="0" smtClean="0"/>
              <a:t>의 최근 속화에 대한 발표에 대해 납득 못함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1. </a:t>
            </a:r>
            <a:r>
              <a:rPr lang="ko-KR" altLang="en-US" sz="1600" dirty="0" err="1" smtClean="0"/>
              <a:t>말더듬과</a:t>
            </a:r>
            <a:r>
              <a:rPr lang="ko-KR" altLang="en-US" sz="1600" dirty="0" smtClean="0"/>
              <a:t> </a:t>
            </a:r>
            <a:r>
              <a:rPr lang="ko-KR" altLang="en-US" sz="1600" dirty="0" err="1" smtClean="0"/>
              <a:t>속화를</a:t>
            </a:r>
            <a:r>
              <a:rPr lang="ko-KR" altLang="en-US" sz="1600" dirty="0" smtClean="0"/>
              <a:t> 구별할 기준적 속성</a:t>
            </a:r>
            <a:r>
              <a:rPr lang="en-US" altLang="ko-KR" sz="1600" dirty="0" smtClean="0"/>
              <a:t>(</a:t>
            </a:r>
            <a:r>
              <a:rPr lang="en-US" altLang="ko-KR" sz="1600" dirty="0" err="1" smtClean="0"/>
              <a:t>criterial</a:t>
            </a:r>
            <a:r>
              <a:rPr lang="en-US" altLang="ko-KR" sz="1600" dirty="0" smtClean="0"/>
              <a:t> attributes)</a:t>
            </a:r>
            <a:r>
              <a:rPr lang="ko-KR" altLang="en-US" sz="1600" dirty="0" smtClean="0"/>
              <a:t>에 대해 동의하지 않음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2. 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: "</a:t>
            </a:r>
            <a:r>
              <a:rPr lang="ko-KR" altLang="en-US" sz="1600" dirty="0" smtClean="0"/>
              <a:t>구어의 빠른 속도가 </a:t>
            </a:r>
            <a:r>
              <a:rPr lang="ko-KR" altLang="en-US" sz="1600" dirty="0" err="1" smtClean="0"/>
              <a:t>말더듬인의</a:t>
            </a:r>
            <a:r>
              <a:rPr lang="ko-KR" altLang="en-US" sz="1600" dirty="0" smtClean="0"/>
              <a:t> 전형적인 특징이다</a:t>
            </a:r>
            <a:r>
              <a:rPr lang="en-US" altLang="ko-KR" sz="1600" dirty="0" smtClean="0"/>
              <a:t>", "</a:t>
            </a:r>
            <a:r>
              <a:rPr lang="ko-KR" altLang="en-US" sz="1600" dirty="0" smtClean="0"/>
              <a:t>경련성 유형</a:t>
            </a:r>
            <a:r>
              <a:rPr lang="en-US" altLang="ko-KR" sz="1600" dirty="0" smtClean="0"/>
              <a:t>(</a:t>
            </a:r>
            <a:r>
              <a:rPr lang="en-US" altLang="ko-KR" sz="1600" dirty="0" err="1" smtClean="0"/>
              <a:t>clonic</a:t>
            </a:r>
            <a:r>
              <a:rPr lang="en-US" altLang="ko-KR" sz="1600" dirty="0" smtClean="0"/>
              <a:t>-type)</a:t>
            </a:r>
            <a:r>
              <a:rPr lang="ko-KR" altLang="en-US" sz="1600" dirty="0" smtClean="0"/>
              <a:t>의 비유창성은 말더듬인의 비전형적인 특징이다</a:t>
            </a:r>
            <a:r>
              <a:rPr lang="en-US" altLang="ko-KR" sz="1600" dirty="0" smtClean="0"/>
              <a:t>“</a:t>
            </a:r>
          </a:p>
          <a:p>
            <a:pPr>
              <a:buNone/>
            </a:pPr>
            <a:r>
              <a:rPr lang="en-US" altLang="ko-KR" sz="1600" dirty="0" smtClean="0"/>
              <a:t> 3. </a:t>
            </a:r>
            <a:r>
              <a:rPr lang="ko-KR" altLang="en-US" sz="1600" dirty="0" err="1" smtClean="0"/>
              <a:t>말더듬인들이</a:t>
            </a:r>
            <a:r>
              <a:rPr lang="ko-KR" altLang="en-US" sz="1600" dirty="0" smtClean="0"/>
              <a:t> 일반인들보다 더 빠르게 말한다는 것을 증명한 연구가 없음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4. </a:t>
            </a:r>
            <a:r>
              <a:rPr lang="ko-KR" altLang="en-US" sz="1600" dirty="0" smtClean="0"/>
              <a:t>경련성 유형의 비유창성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: ca-car)</a:t>
            </a:r>
            <a:r>
              <a:rPr lang="ko-KR" altLang="en-US" sz="1600" dirty="0" smtClean="0"/>
              <a:t>이 말더듬인들의 구어에서 일반적인 것이 아니라는 것을 주장하는 어떠한 연구도 없음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5. </a:t>
            </a:r>
            <a:r>
              <a:rPr lang="ko-KR" altLang="en-US" sz="1600" dirty="0" err="1" smtClean="0"/>
              <a:t>속화자라는</a:t>
            </a:r>
            <a:r>
              <a:rPr lang="ko-KR" altLang="en-US" sz="1600" dirty="0" smtClean="0"/>
              <a:t> 라벨이 어떤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환자들의 관점에서 보다 더 불리할 수도 있는 </a:t>
            </a:r>
            <a:r>
              <a:rPr lang="ko-KR" altLang="en-US" sz="1600" dirty="0" err="1" smtClean="0"/>
              <a:t>말더듬인이란</a:t>
            </a:r>
            <a:r>
              <a:rPr lang="ko-KR" altLang="en-US" sz="1600" dirty="0" smtClean="0"/>
              <a:t> 라벨을 회피할 목적 이외에 나는 다른 임상적인 목적에는 유용하지 않다고 믿음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길이와 복잡성에서 점진적인 증가</a:t>
            </a:r>
            <a:r>
              <a:rPr lang="en-US" altLang="ko-KR" dirty="0" smtClean="0"/>
              <a:t>(GILCU)</a:t>
            </a:r>
            <a:endParaRPr lang="ko-KR" altLang="en-US" dirty="0" smtClean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584" y="2420888"/>
            <a:ext cx="7848872" cy="3724275"/>
          </a:xfrm>
        </p:spPr>
        <p:txBody>
          <a:bodyPr/>
          <a:lstStyle/>
          <a:p>
            <a:r>
              <a:rPr lang="en-US" altLang="ko-KR" sz="1800" dirty="0" smtClean="0"/>
              <a:t>GILCU </a:t>
            </a:r>
            <a:r>
              <a:rPr lang="ko-KR" altLang="en-US" sz="1800" dirty="0" smtClean="0"/>
              <a:t>확립 </a:t>
            </a:r>
            <a:r>
              <a:rPr lang="ko-KR" altLang="en-US" sz="1800" dirty="0" smtClean="0"/>
              <a:t>프로그램 개요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표 </a:t>
            </a:r>
            <a:r>
              <a:rPr lang="en-US" altLang="ko-KR" sz="1800" dirty="0" smtClean="0"/>
              <a:t>18</a:t>
            </a:r>
          </a:p>
          <a:p>
            <a:r>
              <a:rPr lang="ko-KR" altLang="en-US" sz="1800" dirty="0" smtClean="0"/>
              <a:t>근</a:t>
            </a:r>
            <a:r>
              <a:rPr lang="ko-KR" altLang="en-US" sz="1800" dirty="0" smtClean="0"/>
              <a:t>거</a:t>
            </a:r>
            <a:r>
              <a:rPr lang="en-US" altLang="ko-KR" sz="1800" dirty="0" smtClean="0"/>
              <a:t>:</a:t>
            </a:r>
            <a:r>
              <a:rPr lang="en-US" altLang="ko-KR" sz="1800" dirty="0" err="1" smtClean="0"/>
              <a:t>Ricard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Mundy(1965)</a:t>
            </a:r>
            <a:r>
              <a:rPr lang="ko-KR" altLang="en-US" sz="1800" dirty="0" smtClean="0"/>
              <a:t>의 </a:t>
            </a:r>
            <a:r>
              <a:rPr lang="ko-KR" altLang="en-US" sz="1800" dirty="0" smtClean="0"/>
              <a:t>연구</a:t>
            </a:r>
            <a:endParaRPr lang="en-US" altLang="ko-KR" sz="1800" dirty="0" smtClean="0"/>
          </a:p>
          <a:p>
            <a:r>
              <a:rPr lang="ko-KR" altLang="en-US" sz="1800" dirty="0" smtClean="0"/>
              <a:t>양성대학들에서 가르치고 </a:t>
            </a:r>
            <a:r>
              <a:rPr lang="ko-KR" altLang="en-US" sz="1800" dirty="0" smtClean="0"/>
              <a:t>있는 </a:t>
            </a:r>
            <a:r>
              <a:rPr lang="en-US" altLang="ko-KR" sz="1800" dirty="0" smtClean="0"/>
              <a:t>15</a:t>
            </a:r>
            <a:r>
              <a:rPr lang="ko-KR" altLang="en-US" sz="1800" dirty="0" smtClean="0"/>
              <a:t>개 절차 중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개가 </a:t>
            </a:r>
            <a:r>
              <a:rPr lang="en-US" altLang="ko-KR" sz="1800" dirty="0" smtClean="0"/>
              <a:t>GILCU</a:t>
            </a:r>
            <a:r>
              <a:rPr lang="ko-KR" altLang="en-US" sz="1800" dirty="0" smtClean="0"/>
              <a:t>였음</a:t>
            </a:r>
            <a:endParaRPr lang="en-US" altLang="ko-KR" sz="1800" dirty="0" smtClean="0"/>
          </a:p>
          <a:p>
            <a:r>
              <a:rPr lang="ko-KR" altLang="en-US" sz="1800" dirty="0" smtClean="0"/>
              <a:t>실습과목에 </a:t>
            </a:r>
            <a:r>
              <a:rPr lang="ko-KR" altLang="en-US" sz="1800" dirty="0" smtClean="0"/>
              <a:t>포함한 것으로 보고된 훈련 프로그램들의 </a:t>
            </a:r>
            <a:r>
              <a:rPr lang="en-US" altLang="ko-KR" sz="1800" dirty="0" smtClean="0"/>
              <a:t>43.9%</a:t>
            </a:r>
            <a:r>
              <a:rPr lang="ko-KR" altLang="en-US" sz="1800" dirty="0" smtClean="0"/>
              <a:t>에 해당하는 </a:t>
            </a:r>
            <a:r>
              <a:rPr lang="en-US" altLang="ko-KR" sz="1800" dirty="0" smtClean="0"/>
              <a:t>13</a:t>
            </a:r>
            <a:r>
              <a:rPr lang="ko-KR" altLang="en-US" sz="1800" dirty="0" smtClean="0"/>
              <a:t>순위</a:t>
            </a:r>
            <a:endParaRPr lang="en-US" altLang="ko-KR" sz="1800" dirty="0" smtClean="0"/>
          </a:p>
          <a:p>
            <a:r>
              <a:rPr lang="en-US" altLang="ko-KR" sz="1800" dirty="0" smtClean="0"/>
              <a:t>Ham(1990)</a:t>
            </a:r>
            <a:r>
              <a:rPr lang="ko-KR" altLang="en-US" sz="1800" dirty="0" smtClean="0"/>
              <a:t>은 </a:t>
            </a:r>
            <a:r>
              <a:rPr lang="en-US" altLang="ko-KR" sz="1800" dirty="0" smtClean="0"/>
              <a:t>GILCU</a:t>
            </a:r>
            <a:r>
              <a:rPr lang="ko-KR" altLang="en-US" sz="1800" dirty="0" smtClean="0"/>
              <a:t>를 언어학적으로 기초한 절차라고 </a:t>
            </a:r>
            <a:r>
              <a:rPr lang="ko-KR" altLang="en-US" sz="1800" dirty="0" smtClean="0"/>
              <a:t>생각</a:t>
            </a:r>
            <a:endParaRPr lang="en-US" altLang="ko-KR" sz="1800" dirty="0" smtClean="0"/>
          </a:p>
          <a:p>
            <a:r>
              <a:rPr lang="ko-KR" altLang="en-US" sz="1800" dirty="0" smtClean="0"/>
              <a:t>저</a:t>
            </a:r>
            <a:r>
              <a:rPr lang="ko-KR" altLang="en-US" sz="1800" dirty="0" smtClean="0"/>
              <a:t>자</a:t>
            </a:r>
            <a:r>
              <a:rPr lang="en-US" altLang="ko-KR" sz="1800" dirty="0" smtClean="0"/>
              <a:t>: </a:t>
            </a:r>
            <a:r>
              <a:rPr lang="ko-KR" altLang="en-US" sz="1800" dirty="0" err="1" smtClean="0"/>
              <a:t>동의않음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간단한 </a:t>
            </a:r>
            <a:r>
              <a:rPr lang="ko-KR" altLang="en-US" sz="1800" dirty="0" smtClean="0"/>
              <a:t>구두 </a:t>
            </a:r>
            <a:r>
              <a:rPr lang="ko-KR" altLang="en-US" sz="1800" dirty="0" smtClean="0"/>
              <a:t>행동에서 시작함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읽기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 및 </a:t>
            </a:r>
            <a:r>
              <a:rPr lang="ko-KR" altLang="en-US" sz="1800" dirty="0" smtClean="0"/>
              <a:t>대화</a:t>
            </a:r>
            <a:r>
              <a:rPr lang="ko-KR" altLang="en-US" sz="1400" dirty="0" smtClean="0"/>
              <a:t>에서만</a:t>
            </a:r>
            <a:endParaRPr lang="en-US" altLang="ko-KR" sz="1400" dirty="0" smtClean="0"/>
          </a:p>
          <a:p>
            <a:pPr>
              <a:buNone/>
            </a:pPr>
            <a:r>
              <a:rPr lang="ko-KR" altLang="en-US" sz="1800" dirty="0" smtClean="0"/>
              <a:t>    이유</a:t>
            </a:r>
            <a:r>
              <a:rPr lang="en-US" altLang="ko-KR" sz="1800" dirty="0" smtClean="0"/>
              <a:t>: 1. </a:t>
            </a:r>
            <a:r>
              <a:rPr lang="ko-KR" altLang="en-US" sz="1800" dirty="0" smtClean="0"/>
              <a:t>순수한 </a:t>
            </a:r>
            <a:r>
              <a:rPr lang="ko-KR" altLang="en-US" sz="1800" dirty="0" smtClean="0"/>
              <a:t>언어적 단위에서 쉬운 단위에서 어려운 단위로 프로그램을 작성한다면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가능한 모든 언어학적 양식을 포함하려면 수백 개의 단계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수동태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부정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동명사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불규칙 동사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명사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동사구절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의문문 등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를 만들어야 할 </a:t>
            </a:r>
            <a:r>
              <a:rPr lang="ko-KR" altLang="en-US" sz="1800" dirty="0" smtClean="0"/>
              <a:t>것임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2. </a:t>
            </a:r>
            <a:r>
              <a:rPr lang="ko-KR" altLang="en-US" sz="1800" dirty="0" smtClean="0"/>
              <a:t>다양한 </a:t>
            </a:r>
            <a:r>
              <a:rPr lang="ko-KR" altLang="en-US" sz="1800" dirty="0" smtClean="0"/>
              <a:t>연령대의 환자들의 다양한 언어 능력 수준에 </a:t>
            </a:r>
            <a:r>
              <a:rPr lang="ko-KR" altLang="en-US" sz="1800" dirty="0" smtClean="0"/>
              <a:t>맞추어야 함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 3. </a:t>
            </a:r>
            <a:r>
              <a:rPr lang="ko-KR" altLang="en-US" sz="1800" dirty="0" smtClean="0"/>
              <a:t>미세한 </a:t>
            </a:r>
            <a:r>
              <a:rPr lang="ko-KR" altLang="en-US" sz="1800" dirty="0" smtClean="0"/>
              <a:t>언어학적 조정</a:t>
            </a:r>
            <a:r>
              <a:rPr lang="en-US" altLang="ko-KR" sz="1800" dirty="0" smtClean="0"/>
              <a:t>(linguistic tuning)</a:t>
            </a:r>
            <a:r>
              <a:rPr lang="ko-KR" altLang="en-US" sz="1800" dirty="0" smtClean="0"/>
              <a:t>은 </a:t>
            </a:r>
            <a:r>
              <a:rPr lang="ko-KR" altLang="en-US" sz="1800" dirty="0" smtClean="0"/>
              <a:t>필요함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프로그램의 형태들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ko-KR" altLang="en-US" sz="2400" dirty="0" smtClean="0"/>
              <a:t>연구결과 </a:t>
            </a:r>
            <a:endParaRPr lang="en-US" altLang="ko-KR" sz="2400" dirty="0" smtClean="0"/>
          </a:p>
          <a:p>
            <a:pPr marL="514350" indent="-514350">
              <a:buAutoNum type="arabicPeriod"/>
            </a:pPr>
            <a:r>
              <a:rPr lang="en-US" altLang="ko-KR" sz="2000" dirty="0" smtClean="0"/>
              <a:t>D</a:t>
            </a:r>
            <a:r>
              <a:rPr lang="en-US" sz="2000" dirty="0" smtClean="0"/>
              <a:t>AF-</a:t>
            </a:r>
            <a:r>
              <a:rPr lang="ko-KR" altLang="en-US" sz="2000" dirty="0" smtClean="0"/>
              <a:t>연장 프로그램과 </a:t>
            </a:r>
            <a:r>
              <a:rPr lang="en-US" sz="2000" dirty="0" smtClean="0"/>
              <a:t>GILCU </a:t>
            </a:r>
            <a:r>
              <a:rPr lang="ko-KR" altLang="en-US" sz="2000" dirty="0" smtClean="0"/>
              <a:t>프로그램</a:t>
            </a:r>
            <a:endParaRPr lang="en-US" altLang="ko-KR" sz="2000" dirty="0" smtClean="0"/>
          </a:p>
          <a:p>
            <a:pPr marL="514350" indent="-514350">
              <a:buNone/>
            </a:pPr>
            <a:r>
              <a:rPr lang="en-US" altLang="ko-KR" sz="2000" dirty="0" smtClean="0"/>
              <a:t>   1)</a:t>
            </a:r>
            <a:r>
              <a:rPr lang="ko-KR" altLang="en-US" sz="2000" dirty="0" smtClean="0"/>
              <a:t> 전통적인 프로그램과 벌 프로그램 보다 더 효과적</a:t>
            </a:r>
            <a:endParaRPr lang="en-US" altLang="ko-KR" sz="2000" dirty="0" smtClean="0"/>
          </a:p>
          <a:p>
            <a:pPr marL="514350" indent="-514350">
              <a:buNone/>
            </a:pPr>
            <a:r>
              <a:rPr lang="en-US" altLang="ko-KR" sz="2000" dirty="0" smtClean="0"/>
              <a:t>   2) </a:t>
            </a:r>
            <a:r>
              <a:rPr lang="ko-KR" altLang="en-US" sz="2000" dirty="0" smtClean="0"/>
              <a:t>임상가가 오류를 더 적게 범하면서 치료하기가 더 쉬웠음</a:t>
            </a:r>
            <a:endParaRPr lang="en-US" altLang="ko-KR" sz="2000" dirty="0" smtClean="0"/>
          </a:p>
          <a:p>
            <a:pPr marL="514350" indent="-514350">
              <a:buNone/>
            </a:pPr>
            <a:r>
              <a:rPr lang="en-US" altLang="ko-KR" sz="2000" dirty="0" smtClean="0"/>
              <a:t>   3) </a:t>
            </a:r>
            <a:r>
              <a:rPr lang="ko-KR" altLang="en-US" sz="2000" dirty="0" smtClean="0"/>
              <a:t>전이 및 일반화 결과가 더 좋은 것으로 나타남</a:t>
            </a:r>
            <a:endParaRPr lang="en-US" altLang="ko-KR" sz="2000" dirty="0" smtClean="0"/>
          </a:p>
          <a:p>
            <a:pPr marL="514350" indent="-514350">
              <a:buNone/>
            </a:pPr>
            <a:r>
              <a:rPr lang="en-US" altLang="ko-KR" sz="2000" dirty="0" smtClean="0"/>
              <a:t> 2. </a:t>
            </a:r>
            <a:r>
              <a:rPr lang="ko-KR" altLang="en-US" sz="2000" dirty="0" smtClean="0"/>
              <a:t>벌 프로그램도 효과적이었지만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두 개의 프로그램에 벌이 포함되어 있음</a:t>
            </a:r>
            <a:endParaRPr lang="en-US" altLang="ko-KR" sz="2000" dirty="0" smtClean="0"/>
          </a:p>
          <a:p>
            <a:pPr marL="514350" indent="-514350">
              <a:buNone/>
            </a:pPr>
            <a:r>
              <a:rPr lang="en-US" altLang="ko-KR" sz="2000" dirty="0" smtClean="0"/>
              <a:t>3. </a:t>
            </a:r>
            <a:r>
              <a:rPr lang="ko-KR" altLang="en-US" sz="2000" dirty="0" smtClean="0"/>
              <a:t>학령 전 아동들을 대상으로 한 저자의 경험</a:t>
            </a:r>
            <a:endParaRPr lang="en-US" altLang="ko-KR" sz="2000" dirty="0" smtClean="0"/>
          </a:p>
          <a:p>
            <a:pPr marL="514350" indent="-514350">
              <a:buNone/>
            </a:pPr>
            <a:r>
              <a:rPr lang="en-US" altLang="ko-KR" sz="2000" dirty="0" smtClean="0"/>
              <a:t>  1) </a:t>
            </a:r>
            <a:r>
              <a:rPr lang="ko-KR" altLang="en-US" sz="2000" dirty="0" smtClean="0"/>
              <a:t>느린 구어 프로그램</a:t>
            </a:r>
            <a:r>
              <a:rPr lang="en-US" altLang="ko-KR" sz="2000" dirty="0" smtClean="0"/>
              <a:t>(</a:t>
            </a:r>
            <a:r>
              <a:rPr lang="en-US" sz="2000" dirty="0" smtClean="0"/>
              <a:t>slow speech program) </a:t>
            </a:r>
          </a:p>
          <a:p>
            <a:pPr marL="514350" indent="-514350">
              <a:buNone/>
            </a:pPr>
            <a:r>
              <a:rPr lang="en-US" altLang="ko-KR" sz="2000" dirty="0" smtClean="0"/>
              <a:t>  2) </a:t>
            </a:r>
            <a:r>
              <a:rPr lang="ko-KR" altLang="en-US" sz="2000" dirty="0" smtClean="0"/>
              <a:t>언어에 기초한 대화적 화행 프로그램</a:t>
            </a:r>
            <a:r>
              <a:rPr lang="en-US" altLang="ko-KR" sz="2000" dirty="0" smtClean="0"/>
              <a:t>(</a:t>
            </a:r>
            <a:r>
              <a:rPr lang="en-US" sz="2000" dirty="0" smtClean="0"/>
              <a:t>language-based conversational speech act program)</a:t>
            </a:r>
            <a:r>
              <a:rPr lang="ko-KR" altLang="en-US" sz="2000" dirty="0" smtClean="0"/>
              <a:t>을 덧붙임</a:t>
            </a:r>
            <a:endParaRPr lang="en-US" altLang="ko-KR" sz="2000" dirty="0" smtClean="0"/>
          </a:p>
          <a:p>
            <a:pPr marL="514350" indent="-514350"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</a:t>
            </a:r>
            <a:r>
              <a:rPr lang="en-US" altLang="ko-KR" dirty="0" smtClean="0"/>
              <a:t>GILCU</a:t>
            </a:r>
            <a:r>
              <a:rPr lang="en-US" altLang="ko-KR" dirty="0" smtClean="0"/>
              <a:t>)-2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저자</a:t>
            </a:r>
            <a:r>
              <a:rPr lang="en-US" altLang="ko-KR" sz="1800" dirty="0" smtClean="0"/>
              <a:t>:</a:t>
            </a:r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1. </a:t>
            </a:r>
            <a:r>
              <a:rPr lang="ko-KR" altLang="en-US" sz="1800" dirty="0" smtClean="0"/>
              <a:t>모든 </a:t>
            </a:r>
            <a:r>
              <a:rPr lang="ko-KR" altLang="en-US" sz="1800" dirty="0" err="1" smtClean="0"/>
              <a:t>말더듬</a:t>
            </a:r>
            <a:r>
              <a:rPr lang="ko-KR" altLang="en-US" sz="1800" dirty="0" smtClean="0"/>
              <a:t> 아동들과 경도에서 중도의 </a:t>
            </a:r>
            <a:r>
              <a:rPr lang="ko-KR" altLang="en-US" sz="1800" dirty="0" err="1" smtClean="0"/>
              <a:t>말더듬</a:t>
            </a:r>
            <a:r>
              <a:rPr lang="ko-KR" altLang="en-US" sz="1800" dirty="0" smtClean="0"/>
              <a:t> 성인들에게 </a:t>
            </a:r>
            <a:r>
              <a:rPr lang="en-US" altLang="ko-KR" sz="1800" dirty="0" smtClean="0"/>
              <a:t>GILCU </a:t>
            </a:r>
            <a:r>
              <a:rPr lang="ko-KR" altLang="en-US" sz="1800" dirty="0" smtClean="0"/>
              <a:t>프로그램을 사용할 것을 계속 </a:t>
            </a:r>
            <a:r>
              <a:rPr lang="ko-KR" altLang="en-US" sz="1800" dirty="0" smtClean="0"/>
              <a:t>주장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 2. </a:t>
            </a:r>
            <a:r>
              <a:rPr lang="ko-KR" altLang="en-US" sz="1800" dirty="0" smtClean="0"/>
              <a:t>전 </a:t>
            </a:r>
            <a:r>
              <a:rPr lang="ko-KR" altLang="en-US" sz="1800" dirty="0" smtClean="0"/>
              <a:t>세계의 다른 사람들에게도 </a:t>
            </a:r>
            <a:r>
              <a:rPr lang="ko-KR" altLang="en-US" sz="1800" dirty="0" smtClean="0"/>
              <a:t>훈련시켰음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주요 </a:t>
            </a:r>
            <a:r>
              <a:rPr lang="ko-KR" altLang="en-US" sz="1800" dirty="0" smtClean="0"/>
              <a:t>이유는 </a:t>
            </a:r>
            <a:r>
              <a:rPr lang="en-US" altLang="ko-KR" sz="1800" dirty="0" smtClean="0"/>
              <a:t>DAF-</a:t>
            </a:r>
            <a:r>
              <a:rPr lang="ko-KR" altLang="en-US" sz="1800" dirty="0" smtClean="0"/>
              <a:t>연장보다 </a:t>
            </a:r>
            <a:r>
              <a:rPr lang="ko-KR" altLang="en-US" sz="1800" dirty="0" smtClean="0"/>
              <a:t>가르치기가 훨씬 더 쉽고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일반화를 하는데 거의 동일하게 효과적이며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비정상적 구어의 부작용이 없기 </a:t>
            </a:r>
            <a:r>
              <a:rPr lang="ko-KR" altLang="en-US" sz="1800" dirty="0" smtClean="0"/>
              <a:t>때문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최소 </a:t>
            </a:r>
            <a:r>
              <a:rPr lang="ko-KR" altLang="en-US" sz="1800" dirty="0" smtClean="0"/>
              <a:t>실행 시간이 </a:t>
            </a:r>
            <a:r>
              <a:rPr lang="en-US" altLang="ko-KR" sz="1800" dirty="0" smtClean="0"/>
              <a:t>1.8</a:t>
            </a:r>
            <a:r>
              <a:rPr lang="ko-KR" altLang="en-US" sz="1800" dirty="0" smtClean="0"/>
              <a:t>시간</a:t>
            </a:r>
            <a:r>
              <a:rPr lang="en-US" altLang="ko-KR" sz="1800" dirty="0" smtClean="0"/>
              <a:t>.</a:t>
            </a:r>
          </a:p>
          <a:p>
            <a:r>
              <a:rPr lang="en-US" altLang="ko-KR" sz="1800" dirty="0" smtClean="0"/>
              <a:t>Rustin </a:t>
            </a:r>
            <a:r>
              <a:rPr lang="ko-KR" altLang="en-US" sz="1800" dirty="0" smtClean="0"/>
              <a:t>등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고도의 </a:t>
            </a:r>
            <a:r>
              <a:rPr lang="ko-KR" altLang="en-US" sz="1800" dirty="0" smtClean="0"/>
              <a:t>말더듬 성인들에게도 </a:t>
            </a:r>
            <a:r>
              <a:rPr lang="ko-KR" altLang="en-US" sz="1800" dirty="0" smtClean="0"/>
              <a:t>효과적임</a:t>
            </a:r>
            <a:endParaRPr lang="en-US" altLang="ko-KR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GILCU </a:t>
            </a:r>
            <a:r>
              <a:rPr lang="ko-KR" altLang="en-US" dirty="0" smtClean="0"/>
              <a:t>실시에 대한 </a:t>
            </a:r>
            <a:r>
              <a:rPr lang="ko-KR" altLang="en-US" dirty="0" smtClean="0"/>
              <a:t>개관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584" y="2276872"/>
            <a:ext cx="7693025" cy="3724275"/>
          </a:xfrm>
        </p:spPr>
        <p:txBody>
          <a:bodyPr/>
          <a:lstStyle/>
          <a:p>
            <a:r>
              <a:rPr lang="ko-KR" altLang="en-US" sz="1600" dirty="0" smtClean="0"/>
              <a:t>지시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환자에게 </a:t>
            </a:r>
            <a:r>
              <a:rPr lang="ko-KR" altLang="en-US" sz="1600" dirty="0" smtClean="0"/>
              <a:t>한 번에 혹은 지정된 시간에 한 개 단어나 문장을 읽으라고 하거나 독백하거나 대화를 하도록 </a:t>
            </a:r>
            <a:r>
              <a:rPr lang="ko-KR" altLang="en-US" sz="1600" dirty="0" smtClean="0"/>
              <a:t>지시함</a:t>
            </a:r>
            <a:endParaRPr lang="en-US" altLang="ko-KR" sz="1600" dirty="0" smtClean="0"/>
          </a:p>
          <a:p>
            <a:r>
              <a:rPr lang="ko-KR" altLang="en-US" sz="1600" dirty="0" smtClean="0"/>
              <a:t>후속자극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“</a:t>
            </a:r>
            <a:r>
              <a:rPr lang="en-US" altLang="ko-KR" sz="1600" dirty="0" smtClean="0"/>
              <a:t>good</a:t>
            </a:r>
            <a:r>
              <a:rPr lang="ko-KR" altLang="en-US" sz="1600" dirty="0" smtClean="0"/>
              <a:t>”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토큰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     </a:t>
            </a:r>
            <a:r>
              <a:rPr lang="ko-KR" altLang="en-US" sz="1600" dirty="0" smtClean="0"/>
              <a:t>“</a:t>
            </a:r>
            <a:r>
              <a:rPr lang="en-US" altLang="ko-KR" sz="1600" dirty="0" smtClean="0"/>
              <a:t>stop, </a:t>
            </a:r>
            <a:r>
              <a:rPr lang="ko-KR" altLang="en-US" sz="1600" dirty="0" smtClean="0"/>
              <a:t>유창하게 말하세요</a:t>
            </a:r>
            <a:r>
              <a:rPr lang="ko-KR" altLang="en-US" sz="1600" dirty="0" smtClean="0"/>
              <a:t>”</a:t>
            </a:r>
            <a:r>
              <a:rPr lang="en-US" altLang="ko-KR" sz="1600" dirty="0" smtClean="0"/>
              <a:t>, 10</a:t>
            </a:r>
            <a:r>
              <a:rPr lang="ko-KR" altLang="en-US" sz="1600" dirty="0" smtClean="0"/>
              <a:t>개의 연속적으로 바른 유창한 </a:t>
            </a:r>
            <a:r>
              <a:rPr lang="ko-KR" altLang="en-US" sz="1600" dirty="0" smtClean="0"/>
              <a:t>반응 하도록</a:t>
            </a:r>
            <a:endParaRPr lang="en-US" altLang="ko-KR" sz="1600" dirty="0" smtClean="0"/>
          </a:p>
          <a:p>
            <a:r>
              <a:rPr lang="ko-KR" altLang="en-US" sz="1600" dirty="0" smtClean="0"/>
              <a:t>모든 </a:t>
            </a:r>
            <a:r>
              <a:rPr lang="ko-KR" altLang="en-US" sz="1600" dirty="0" smtClean="0"/>
              <a:t>데이터 수집 및 기록절차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점수기록지 그림 </a:t>
            </a:r>
            <a:r>
              <a:rPr lang="en-US" altLang="ko-KR" sz="1600" dirty="0" smtClean="0"/>
              <a:t>8; </a:t>
            </a:r>
            <a:r>
              <a:rPr lang="ko-KR" altLang="en-US" sz="1600" dirty="0" smtClean="0"/>
              <a:t>그림 </a:t>
            </a:r>
            <a:r>
              <a:rPr lang="en-US" altLang="ko-KR" sz="1600" dirty="0" smtClean="0"/>
              <a:t>9 DDS; </a:t>
            </a:r>
            <a:r>
              <a:rPr lang="ko-KR" altLang="en-US" sz="1600" dirty="0" smtClean="0"/>
              <a:t>그림 </a:t>
            </a:r>
            <a:r>
              <a:rPr lang="en-US" altLang="ko-KR" sz="1600" dirty="0" smtClean="0"/>
              <a:t>10 </a:t>
            </a:r>
            <a:r>
              <a:rPr lang="ko-KR" altLang="en-US" sz="1600" dirty="0" smtClean="0"/>
              <a:t>도표화</a:t>
            </a:r>
            <a:r>
              <a:rPr lang="en-US" altLang="ko-KR" sz="1600" dirty="0" smtClean="0"/>
              <a:t>; </a:t>
            </a:r>
            <a:endParaRPr lang="ko-KR" altLang="en-US" sz="1600" dirty="0" smtClean="0"/>
          </a:p>
          <a:p>
            <a:r>
              <a:rPr lang="en-US" altLang="ko-KR" sz="1600" dirty="0" smtClean="0"/>
              <a:t>GILCU </a:t>
            </a:r>
            <a:r>
              <a:rPr lang="ko-KR" altLang="en-US" sz="1600" dirty="0" smtClean="0"/>
              <a:t>동안에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환자는 </a:t>
            </a:r>
            <a:r>
              <a:rPr lang="ko-KR" altLang="en-US" sz="1600" dirty="0" smtClean="0"/>
              <a:t>유창하게 </a:t>
            </a:r>
            <a:r>
              <a:rPr lang="ko-KR" altLang="en-US" sz="1600" dirty="0" smtClean="0"/>
              <a:t>말하는 전략을 </a:t>
            </a:r>
            <a:r>
              <a:rPr lang="ko-KR" altLang="en-US" sz="1600" dirty="0" smtClean="0"/>
              <a:t>발견해야</a:t>
            </a:r>
            <a:endParaRPr lang="en-US" altLang="ko-KR" sz="1600" dirty="0" smtClean="0"/>
          </a:p>
          <a:p>
            <a:r>
              <a:rPr lang="ko-KR" altLang="en-US" sz="1600" dirty="0" smtClean="0"/>
              <a:t>유창하게 </a:t>
            </a:r>
            <a:r>
              <a:rPr lang="ko-KR" altLang="en-US" sz="1600" dirty="0" smtClean="0"/>
              <a:t>말하는 전략에는 치료 전보다 알아차리지 못할 정도로 좀 더 느리게 말하는 것을 </a:t>
            </a:r>
            <a:r>
              <a:rPr lang="ko-KR" altLang="en-US" sz="1600" dirty="0" smtClean="0"/>
              <a:t>포함</a:t>
            </a:r>
            <a:endParaRPr lang="en-US" altLang="ko-KR" sz="1600" dirty="0" smtClean="0"/>
          </a:p>
          <a:p>
            <a:r>
              <a:rPr lang="ko-KR" altLang="en-US" sz="1600" dirty="0" smtClean="0"/>
              <a:t>그렇게 </a:t>
            </a:r>
            <a:r>
              <a:rPr lang="ko-KR" altLang="en-US" sz="1600" dirty="0" smtClean="0"/>
              <a:t>느리게 하면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결과적으로 말을 더듬는데 걸리는 시간이 제거됨으로 인해서 더 빠른 구어가 될 수 </a:t>
            </a:r>
            <a:r>
              <a:rPr lang="ko-KR" altLang="en-US" sz="1600" dirty="0" smtClean="0"/>
              <a:t>있음</a:t>
            </a:r>
            <a:endParaRPr lang="en-US" altLang="ko-KR" sz="1600" dirty="0" smtClean="0"/>
          </a:p>
          <a:p>
            <a:r>
              <a:rPr lang="ko-KR" altLang="en-US" sz="1600" dirty="0" smtClean="0"/>
              <a:t>느리게 </a:t>
            </a:r>
            <a:r>
              <a:rPr lang="ko-KR" altLang="en-US" sz="1600" dirty="0" smtClean="0"/>
              <a:t>말하는 것이 </a:t>
            </a:r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감소시키게 되면 그로 인해 다시 전체적인 구어속도를 </a:t>
            </a:r>
            <a:r>
              <a:rPr lang="ko-KR" altLang="en-US" sz="1600" dirty="0" smtClean="0"/>
              <a:t>증가시킴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프로그램 </a:t>
            </a:r>
            <a:r>
              <a:rPr lang="ko-KR" altLang="en-US" dirty="0" smtClean="0"/>
              <a:t>표준 지시사항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sz="1800" b="1" dirty="0" smtClean="0"/>
              <a:t>“</a:t>
            </a:r>
            <a:r>
              <a:rPr lang="ko-KR" altLang="en-US" sz="1800" dirty="0" smtClean="0"/>
              <a:t>당신이 </a:t>
            </a:r>
            <a:r>
              <a:rPr lang="ko-KR" altLang="en-US" sz="1800" dirty="0" smtClean="0"/>
              <a:t>치료를 받으러 오는 이유는 당신이 </a:t>
            </a:r>
            <a:r>
              <a:rPr lang="ko-KR" altLang="en-US" sz="1800" dirty="0" err="1" smtClean="0"/>
              <a:t>말더듬</a:t>
            </a:r>
            <a:r>
              <a:rPr lang="ko-KR" altLang="en-US" sz="1800" dirty="0" smtClean="0"/>
              <a:t> 없이 말할 수 있는 것을 배우기 위한 것이다</a:t>
            </a:r>
            <a:r>
              <a:rPr lang="en-US" altLang="ko-KR" sz="1800" dirty="0" smtClean="0"/>
              <a:t>. </a:t>
            </a:r>
            <a:r>
              <a:rPr lang="ko-KR" altLang="en-US" sz="1800" dirty="0" err="1" smtClean="0"/>
              <a:t>말더듬은</a:t>
            </a:r>
            <a:r>
              <a:rPr lang="ko-KR" altLang="en-US" sz="1800" dirty="0" smtClean="0"/>
              <a:t> “</a:t>
            </a:r>
            <a:r>
              <a:rPr lang="en-US" altLang="ko-KR" sz="1800" dirty="0" smtClean="0"/>
              <a:t>the, the”</a:t>
            </a:r>
            <a:r>
              <a:rPr lang="ko-KR" altLang="en-US" sz="1800" dirty="0" smtClean="0"/>
              <a:t>와 같이 단어전체를 반복하거나 “</a:t>
            </a:r>
            <a:r>
              <a:rPr lang="en-US" altLang="ko-KR" sz="1800" dirty="0" smtClean="0"/>
              <a:t>m-m-m-man”</a:t>
            </a:r>
            <a:r>
              <a:rPr lang="ko-KR" altLang="en-US" sz="1800" dirty="0" smtClean="0"/>
              <a:t>와 같이 단어부분을 반복할 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혹은 “</a:t>
            </a:r>
            <a:r>
              <a:rPr lang="en-US" altLang="ko-KR" sz="1800" dirty="0" smtClean="0"/>
              <a:t>b(</a:t>
            </a:r>
            <a:r>
              <a:rPr lang="ko-KR" altLang="en-US" sz="1800" dirty="0" smtClean="0"/>
              <a:t>투쟁</a:t>
            </a:r>
            <a:r>
              <a:rPr lang="en-US" altLang="ko-KR" sz="1800" dirty="0" smtClean="0"/>
              <a:t>)</a:t>
            </a:r>
            <a:r>
              <a:rPr lang="en-US" altLang="ko-KR" sz="1800" dirty="0" err="1" smtClean="0"/>
              <a:t>aby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와 같이 단어에 막히거나 “</a:t>
            </a:r>
            <a:r>
              <a:rPr lang="en-US" altLang="ko-KR" sz="1800" dirty="0" err="1" smtClean="0"/>
              <a:t>ssseven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처럼 단어를 연장할 때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개인에 따라 환자의 </a:t>
            </a:r>
            <a:r>
              <a:rPr lang="ko-KR" altLang="en-US" sz="1800" dirty="0" err="1" smtClean="0"/>
              <a:t>말더듬</a:t>
            </a:r>
            <a:r>
              <a:rPr lang="ko-KR" altLang="en-US" sz="1800" dirty="0" smtClean="0"/>
              <a:t> 유형들을 모방한다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당신이 해야 할 일은 어떠한 </a:t>
            </a:r>
            <a:r>
              <a:rPr lang="ko-KR" altLang="en-US" sz="1800" dirty="0" err="1" smtClean="0"/>
              <a:t>말더듬도</a:t>
            </a:r>
            <a:r>
              <a:rPr lang="ko-KR" altLang="en-US" sz="1800" dirty="0" smtClean="0"/>
              <a:t> 없이 유창하게 말하는 것이다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당신이 해야 할 일을 하면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당신은 토큰을 얻게 될 것이다</a:t>
            </a:r>
            <a:r>
              <a:rPr lang="en-US" altLang="ko-KR" sz="1800" dirty="0" smtClean="0"/>
              <a:t>[</a:t>
            </a:r>
            <a:r>
              <a:rPr lang="ko-KR" altLang="en-US" sz="1800" dirty="0" smtClean="0"/>
              <a:t>옵션</a:t>
            </a:r>
            <a:r>
              <a:rPr lang="en-US" altLang="ko-KR" sz="1800" dirty="0" smtClean="0"/>
              <a:t>]. </a:t>
            </a:r>
            <a:r>
              <a:rPr lang="ko-KR" altLang="en-US" sz="1800" dirty="0" smtClean="0"/>
              <a:t>만약 당신이 말을 더듬으면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당신에게 말을 하지 말도록 스톱을 시키고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가능한 한 유창하게 말을 하도록 상기시킬 것이다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이러한 다시 생각나게 하는 것</a:t>
            </a:r>
            <a:r>
              <a:rPr lang="en-US" altLang="ko-KR" sz="1800" dirty="0" smtClean="0"/>
              <a:t>(reminder)</a:t>
            </a:r>
            <a:r>
              <a:rPr lang="ko-KR" altLang="en-US" sz="1800" dirty="0" smtClean="0"/>
              <a:t>이 당신이 할 수 있는 한 유창하게 말하는 것을 기억나도록 도울 것이다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당신은 해야 하는 것과 이것을 왜 해야 하는지에 대해 질문이 있는가</a:t>
            </a:r>
            <a:r>
              <a:rPr lang="en-US" altLang="ko-KR" sz="1800" dirty="0" smtClean="0"/>
              <a:t>? </a:t>
            </a:r>
            <a:endParaRPr lang="ko-KR" altLang="en-US" sz="1800" dirty="0" smtClean="0"/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개별 </a:t>
            </a:r>
            <a:r>
              <a:rPr lang="ko-KR" altLang="en-US" sz="1800" dirty="0" smtClean="0"/>
              <a:t>환자들의 경우에 따라 </a:t>
            </a:r>
            <a:r>
              <a:rPr lang="ko-KR" altLang="en-US" sz="1800" dirty="0" smtClean="0"/>
              <a:t>지시사항들을 </a:t>
            </a:r>
            <a:r>
              <a:rPr lang="ko-KR" altLang="en-US" sz="1800" dirty="0" smtClean="0"/>
              <a:t>수정할 수도 </a:t>
            </a:r>
            <a:r>
              <a:rPr lang="ko-KR" altLang="en-US" sz="1800" dirty="0" smtClean="0"/>
              <a:t>있음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recycle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GILCU </a:t>
            </a:r>
            <a:r>
              <a:rPr lang="ko-KR" altLang="en-US" dirty="0" err="1" smtClean="0"/>
              <a:t>브렌칭</a:t>
            </a:r>
            <a:r>
              <a:rPr lang="ko-KR" altLang="en-US" dirty="0" smtClean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b="1" dirty="0" err="1" smtClean="0"/>
              <a:t>리사이클</a:t>
            </a:r>
            <a:r>
              <a:rPr lang="en-US" altLang="ko-KR" sz="1800" b="1" dirty="0" smtClean="0"/>
              <a:t>(recycle</a:t>
            </a:r>
            <a:r>
              <a:rPr lang="en-US" altLang="ko-KR" sz="1800" b="1" dirty="0" smtClean="0"/>
              <a:t>): </a:t>
            </a:r>
            <a:r>
              <a:rPr lang="en-US" altLang="ko-KR" sz="1800" dirty="0" smtClean="0"/>
              <a:t>CT </a:t>
            </a:r>
            <a:r>
              <a:rPr lang="en-US" altLang="ko-KR" sz="1800" dirty="0" smtClean="0"/>
              <a:t>2 </a:t>
            </a:r>
            <a:r>
              <a:rPr lang="ko-KR" altLang="en-US" sz="1800" dirty="0" smtClean="0"/>
              <a:t>혹은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에서 어떠한 양식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읽기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혹은 대화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실패한다면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확립 </a:t>
            </a:r>
            <a:r>
              <a:rPr lang="ko-KR" altLang="en-US" sz="1800" dirty="0" smtClean="0"/>
              <a:t>프로그램 부분으로 되돌아가서 다시 </a:t>
            </a:r>
            <a:r>
              <a:rPr lang="ko-KR" altLang="en-US" sz="1800" dirty="0" smtClean="0"/>
              <a:t>시작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  - </a:t>
            </a:r>
            <a:r>
              <a:rPr lang="ko-KR" altLang="en-US" sz="1800" dirty="0" smtClean="0"/>
              <a:t>단계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에서 </a:t>
            </a:r>
            <a:r>
              <a:rPr lang="en-US" altLang="ko-KR" sz="1800" dirty="0" smtClean="0"/>
              <a:t>11</a:t>
            </a:r>
            <a:r>
              <a:rPr lang="ko-KR" altLang="en-US" sz="1800" dirty="0" smtClean="0"/>
              <a:t>까지는 매 단계 당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개의 </a:t>
            </a:r>
            <a:r>
              <a:rPr lang="ko-KR" altLang="en-US" sz="1800" dirty="0" err="1" smtClean="0"/>
              <a:t>정반응이</a:t>
            </a:r>
            <a:r>
              <a:rPr lang="ko-KR" altLang="en-US" sz="1800" dirty="0" smtClean="0"/>
              <a:t> 기준이고</a:t>
            </a:r>
            <a:r>
              <a:rPr lang="en-US" altLang="ko-KR" sz="1800" dirty="0" smtClean="0"/>
              <a:t>,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  - </a:t>
            </a:r>
            <a:r>
              <a:rPr lang="ko-KR" altLang="en-US" sz="1800" dirty="0" smtClean="0"/>
              <a:t>단계 </a:t>
            </a:r>
            <a:r>
              <a:rPr lang="en-US" altLang="ko-KR" sz="1800" dirty="0" smtClean="0"/>
              <a:t>12, 14, 16, 18</a:t>
            </a:r>
            <a:r>
              <a:rPr lang="ko-KR" altLang="en-US" sz="1800" dirty="0" smtClean="0"/>
              <a:t>의 모든 단계는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단계 건너 띄어 </a:t>
            </a:r>
            <a:r>
              <a:rPr lang="en-US" altLang="ko-KR" sz="1800" dirty="0" smtClean="0"/>
              <a:t>1</a:t>
            </a:r>
            <a:r>
              <a:rPr lang="ko-KR" altLang="en-US" sz="1800" dirty="0" smtClean="0"/>
              <a:t>개의 </a:t>
            </a:r>
            <a:r>
              <a:rPr lang="ko-KR" altLang="en-US" sz="1800" dirty="0" err="1" smtClean="0"/>
              <a:t>정반응이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기준임</a:t>
            </a:r>
            <a:endParaRPr lang="en-US" altLang="ko-KR" sz="1800" dirty="0" smtClean="0"/>
          </a:p>
          <a:p>
            <a:r>
              <a:rPr lang="en-US" altLang="ko-KR" sz="1800" b="1" dirty="0" smtClean="0"/>
              <a:t>GILCU </a:t>
            </a:r>
            <a:r>
              <a:rPr lang="ko-KR" altLang="en-US" sz="1800" b="1" dirty="0" err="1" smtClean="0"/>
              <a:t>브렌칭</a:t>
            </a:r>
            <a:r>
              <a:rPr lang="ko-KR" altLang="en-US" sz="1800" b="1" dirty="0" smtClean="0"/>
              <a:t> </a:t>
            </a:r>
            <a:r>
              <a:rPr lang="en-US" altLang="ko-KR" sz="1800" b="1" dirty="0" smtClean="0"/>
              <a:t>: </a:t>
            </a:r>
            <a:r>
              <a:rPr lang="ko-KR" altLang="en-US" sz="1800" dirty="0" smtClean="0"/>
              <a:t>어느 </a:t>
            </a:r>
            <a:r>
              <a:rPr lang="ko-KR" altLang="en-US" sz="1800" dirty="0" smtClean="0"/>
              <a:t>한 개 단계에서 말한 시간이 </a:t>
            </a:r>
            <a:r>
              <a:rPr lang="en-US" altLang="ko-KR" sz="1800" dirty="0" smtClean="0"/>
              <a:t>20</a:t>
            </a:r>
            <a:r>
              <a:rPr lang="ko-KR" altLang="en-US" sz="1800" dirty="0" smtClean="0"/>
              <a:t>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일반적으로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세션 혹은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세션에 해당됨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 되었어도 그 단계를 통과하지 못하였을 때 </a:t>
            </a:r>
            <a:r>
              <a:rPr lang="ko-KR" altLang="en-US" sz="1800" dirty="0" smtClean="0"/>
              <a:t>실시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임상적 팁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GILCU</a:t>
            </a:r>
            <a:r>
              <a:rPr lang="ko-KR" altLang="en-US" sz="1600" dirty="0" smtClean="0"/>
              <a:t>는 실시하기 </a:t>
            </a:r>
            <a:r>
              <a:rPr lang="ko-KR" altLang="en-US" sz="1600" dirty="0" smtClean="0"/>
              <a:t>쉬움</a:t>
            </a:r>
            <a:endParaRPr lang="en-US" altLang="ko-KR" sz="1600" dirty="0" smtClean="0"/>
          </a:p>
          <a:p>
            <a:r>
              <a:rPr lang="ko-KR" altLang="en-US" sz="1600" dirty="0" err="1" smtClean="0"/>
              <a:t>임상가는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환자가 각 단계를 </a:t>
            </a:r>
            <a:r>
              <a:rPr lang="en-US" altLang="ko-KR" sz="1600" dirty="0" smtClean="0"/>
              <a:t>0SW/M</a:t>
            </a:r>
            <a:r>
              <a:rPr lang="ko-KR" altLang="en-US" sz="1600" dirty="0" smtClean="0"/>
              <a:t>에서 유창하게 통과하기 위하여 매 더듬은 단어를 계수해야 </a:t>
            </a:r>
            <a:r>
              <a:rPr lang="ko-KR" altLang="en-US" sz="1600" dirty="0" smtClean="0"/>
              <a:t>함</a:t>
            </a:r>
            <a:endParaRPr lang="en-US" altLang="ko-KR" sz="1600" dirty="0" smtClean="0"/>
          </a:p>
          <a:p>
            <a:r>
              <a:rPr lang="ko-KR" altLang="en-US" sz="1600" dirty="0" smtClean="0"/>
              <a:t>읽을 </a:t>
            </a:r>
            <a:r>
              <a:rPr lang="ko-KR" altLang="en-US" sz="1600" dirty="0" smtClean="0"/>
              <a:t>수 없거나 매우 서툴게 읽는다면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읽기 </a:t>
            </a:r>
            <a:r>
              <a:rPr lang="ko-KR" altLang="en-US" sz="1600" dirty="0" smtClean="0"/>
              <a:t>양식을 건너뛰어야 </a:t>
            </a:r>
            <a:r>
              <a:rPr lang="ko-KR" altLang="en-US" sz="1600" dirty="0" smtClean="0"/>
              <a:t>함</a:t>
            </a:r>
            <a:endParaRPr lang="en-US" altLang="ko-KR" sz="1600" dirty="0" smtClean="0"/>
          </a:p>
          <a:p>
            <a:r>
              <a:rPr lang="ko-KR" altLang="en-US" sz="1600" dirty="0" smtClean="0"/>
              <a:t>더듬은 </a:t>
            </a:r>
            <a:r>
              <a:rPr lang="ko-KR" altLang="en-US" sz="1600" dirty="0" smtClean="0"/>
              <a:t>단어에서</a:t>
            </a:r>
            <a:r>
              <a:rPr lang="en-US" altLang="ko-KR" sz="1600" dirty="0" smtClean="0"/>
              <a:t>, “stop”</a:t>
            </a:r>
            <a:r>
              <a:rPr lang="ko-KR" altLang="en-US" sz="1600" dirty="0" smtClean="0"/>
              <a:t>이라는 후속자극을 말하고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잠깐 쉬었다가 </a:t>
            </a:r>
            <a:r>
              <a:rPr lang="ko-KR" altLang="en-US" sz="1600" dirty="0" err="1" smtClean="0"/>
              <a:t>점수지나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DDS</a:t>
            </a:r>
            <a:r>
              <a:rPr lang="ko-KR" altLang="en-US" sz="1600" dirty="0" smtClean="0"/>
              <a:t>에 적고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그런 후 환자를 쳐다보며 </a:t>
            </a:r>
            <a:r>
              <a:rPr lang="en-US" altLang="ko-KR" sz="1600" dirty="0" smtClean="0"/>
              <a:t>"</a:t>
            </a:r>
            <a:r>
              <a:rPr lang="ko-KR" altLang="en-US" sz="1600" dirty="0" smtClean="0"/>
              <a:t>유창하게 말해라</a:t>
            </a:r>
            <a:r>
              <a:rPr lang="en-US" altLang="ko-KR" sz="1600" dirty="0" smtClean="0"/>
              <a:t>"</a:t>
            </a:r>
            <a:r>
              <a:rPr lang="ko-KR" altLang="en-US" sz="1600" dirty="0" smtClean="0"/>
              <a:t>고 하여 환자가 다시 말하기를 시작하도록 </a:t>
            </a:r>
            <a:r>
              <a:rPr lang="ko-KR" altLang="en-US" sz="1600" dirty="0" smtClean="0"/>
              <a:t>함</a:t>
            </a:r>
            <a:endParaRPr lang="en-US" altLang="ko-KR" sz="1600" dirty="0" smtClean="0"/>
          </a:p>
          <a:p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독백 동안 될 수 있는 대로 말을 적게 하는 것이 </a:t>
            </a:r>
            <a:r>
              <a:rPr lang="ko-KR" altLang="en-US" sz="1600" dirty="0" smtClean="0"/>
              <a:t>중요함</a:t>
            </a:r>
            <a:endParaRPr lang="en-US" altLang="ko-KR" sz="1600" dirty="0" smtClean="0"/>
          </a:p>
          <a:p>
            <a:r>
              <a:rPr lang="ko-KR" altLang="en-US" sz="1600" dirty="0" smtClean="0"/>
              <a:t>가장 </a:t>
            </a:r>
            <a:r>
              <a:rPr lang="ko-KR" altLang="en-US" sz="1600" dirty="0" smtClean="0"/>
              <a:t>강력한 전략은 </a:t>
            </a:r>
            <a:r>
              <a:rPr lang="en-US" altLang="ko-KR" sz="1600" dirty="0" smtClean="0"/>
              <a:t>"</a:t>
            </a:r>
            <a:r>
              <a:rPr lang="ko-KR" altLang="en-US" sz="1600" dirty="0" smtClean="0"/>
              <a:t>너는 말하고 나는 들을게</a:t>
            </a:r>
            <a:r>
              <a:rPr lang="en-US" altLang="ko-KR" sz="1600" dirty="0" smtClean="0"/>
              <a:t>"</a:t>
            </a:r>
            <a:r>
              <a:rPr lang="ko-KR" altLang="en-US" sz="1600" dirty="0" smtClean="0"/>
              <a:t>라는 지시를 한 후에 가만히 있는 </a:t>
            </a:r>
            <a:r>
              <a:rPr lang="ko-KR" altLang="en-US" sz="1600" dirty="0" smtClean="0"/>
              <a:t>것임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임상적 </a:t>
            </a:r>
            <a:r>
              <a:rPr lang="ko-KR" altLang="en-US" dirty="0" smtClean="0"/>
              <a:t>팁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대화 </a:t>
            </a:r>
            <a:r>
              <a:rPr lang="ko-KR" altLang="en-US" sz="1600" dirty="0" smtClean="0"/>
              <a:t>단계에서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어떤 것이든 한 단어를 말하고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다음에 환자가 한 단어를 말한다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: “Car.", </a:t>
            </a:r>
            <a:r>
              <a:rPr lang="ko-KR" altLang="en-US" sz="1600" dirty="0" smtClean="0"/>
              <a:t>환자</a:t>
            </a:r>
            <a:r>
              <a:rPr lang="en-US" altLang="ko-KR" sz="1600" dirty="0" smtClean="0"/>
              <a:t>: "Dog"-</a:t>
            </a:r>
            <a:r>
              <a:rPr lang="ko-KR" altLang="en-US" sz="1600" dirty="0" smtClean="0"/>
              <a:t>유창하게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: ”good</a:t>
            </a:r>
            <a:r>
              <a:rPr lang="en-US" altLang="ko-KR" sz="1600" dirty="0" smtClean="0"/>
              <a:t>.").</a:t>
            </a:r>
          </a:p>
          <a:p>
            <a:pPr>
              <a:buFontTx/>
              <a:buChar char="-"/>
            </a:pPr>
            <a:r>
              <a:rPr lang="ko-KR" altLang="en-US" sz="1600" dirty="0" smtClean="0"/>
              <a:t>그런 </a:t>
            </a:r>
            <a:r>
              <a:rPr lang="ko-KR" altLang="en-US" sz="1600" dirty="0" smtClean="0"/>
              <a:t>다음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두 개 단어를 말하면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환자가 두 개 단어를 말하는 식으로 계속한다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ko-KR" altLang="en-US" sz="1600" dirty="0" smtClean="0"/>
              <a:t>이것은 </a:t>
            </a:r>
            <a:r>
              <a:rPr lang="ko-KR" altLang="en-US" sz="1600" dirty="0" smtClean="0"/>
              <a:t>진정한 대화가 아니라 단지 ”대화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같은“ 상호작용의 기본 형태일 뿐이다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ko-KR" altLang="en-US" sz="1600" dirty="0" smtClean="0"/>
              <a:t>문장 </a:t>
            </a:r>
            <a:r>
              <a:rPr lang="ko-KR" altLang="en-US" sz="1600" dirty="0" smtClean="0"/>
              <a:t>수준인 단계 </a:t>
            </a:r>
            <a:r>
              <a:rPr lang="en-US" altLang="ko-KR" sz="1600" dirty="0" smtClean="0"/>
              <a:t>7~10</a:t>
            </a:r>
            <a:r>
              <a:rPr lang="ko-KR" altLang="en-US" sz="1600" dirty="0" smtClean="0"/>
              <a:t>에서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환자가 마침내 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개 문장에 이르기까지 </a:t>
            </a:r>
            <a:r>
              <a:rPr lang="ko-KR" altLang="en-US" sz="1600" dirty="0" err="1" smtClean="0"/>
              <a:t>임상가는</a:t>
            </a:r>
            <a:r>
              <a:rPr lang="ko-KR" altLang="en-US" sz="1600" dirty="0" smtClean="0"/>
              <a:t> 결코 한 개 문장 이상으로 말하지 않는다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단계 </a:t>
            </a:r>
            <a:r>
              <a:rPr lang="en-US" altLang="ko-KR" sz="1600" dirty="0" smtClean="0"/>
              <a:t>10.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: ”I have a dog.", </a:t>
            </a:r>
            <a:r>
              <a:rPr lang="ko-KR" altLang="en-US" sz="1600" dirty="0" smtClean="0"/>
              <a:t>환자</a:t>
            </a:r>
            <a:r>
              <a:rPr lang="en-US" altLang="ko-KR" sz="1600" dirty="0" smtClean="0"/>
              <a:t>: “I have a kitty. she is a girl. Disneyland is fun. I have a bike."(</a:t>
            </a:r>
            <a:r>
              <a:rPr lang="ko-KR" altLang="en-US" sz="1600" dirty="0" smtClean="0"/>
              <a:t>모두 유창하게 하였다</a:t>
            </a:r>
            <a:r>
              <a:rPr lang="en-US" altLang="ko-KR" sz="1600" dirty="0" smtClean="0"/>
              <a:t>).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: ”Good."). 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ko-KR" altLang="en-US" sz="1600" dirty="0" smtClean="0"/>
              <a:t>일련의 </a:t>
            </a:r>
            <a:r>
              <a:rPr lang="ko-KR" altLang="en-US" sz="1600" dirty="0" smtClean="0"/>
              <a:t>대화가 있는 문장 수준인데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대화는 점차 현실화되고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마침내 시간이 정해진 단계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단계 </a:t>
            </a:r>
            <a:r>
              <a:rPr lang="en-US" altLang="ko-KR" sz="1600" dirty="0" smtClean="0"/>
              <a:t>11)</a:t>
            </a:r>
            <a:r>
              <a:rPr lang="ko-KR" altLang="en-US" sz="1600" dirty="0" smtClean="0"/>
              <a:t>에서 진짜 대화가 사용된다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ko-KR" altLang="en-US" sz="1600" dirty="0" err="1" smtClean="0"/>
              <a:t>임상가는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대화를 하는 동안 </a:t>
            </a:r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말하는 것 보다 환자가 더 많이 말하도록 노력하지만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만일 환자가 대화 주고받기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상호작용적인 대화 대신에 독백으로 말하기를 고집한다면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임상가는</a:t>
            </a:r>
            <a:r>
              <a:rPr lang="ko-KR" altLang="en-US" sz="1600" dirty="0" smtClean="0"/>
              <a:t> “참견하여 나서야” 할 수도 있다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GILCU</a:t>
            </a:r>
            <a:r>
              <a:rPr lang="ko-KR" altLang="en-US" dirty="0" smtClean="0"/>
              <a:t>의 결과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다양한 </a:t>
            </a:r>
            <a:r>
              <a:rPr lang="ko-KR" altLang="en-US" sz="1800" dirty="0" smtClean="0"/>
              <a:t>자료에서 나온 </a:t>
            </a:r>
            <a:r>
              <a:rPr lang="en-US" altLang="ko-KR" sz="1800" dirty="0" smtClean="0"/>
              <a:t>GILCU </a:t>
            </a:r>
            <a:r>
              <a:rPr lang="ko-KR" altLang="en-US" sz="1800" dirty="0" smtClean="0"/>
              <a:t>프로그램의 결과들을 표 </a:t>
            </a:r>
            <a:r>
              <a:rPr lang="en-US" altLang="ko-KR" sz="1800" dirty="0" smtClean="0"/>
              <a:t>19</a:t>
            </a:r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1: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Ryan</a:t>
            </a:r>
            <a:r>
              <a:rPr lang="ko-KR" altLang="en-US" sz="1800" dirty="0" smtClean="0"/>
              <a:t>이 </a:t>
            </a:r>
            <a:r>
              <a:rPr lang="ko-KR" altLang="en-US" sz="1800" dirty="0" smtClean="0"/>
              <a:t>실시한 </a:t>
            </a:r>
            <a:r>
              <a:rPr lang="ko-KR" altLang="en-US" sz="1800" dirty="0" smtClean="0"/>
              <a:t>것</a:t>
            </a:r>
            <a:r>
              <a:rPr lang="en-US" altLang="ko-KR" sz="1800" dirty="0" smtClean="0"/>
              <a:t>; GILCU</a:t>
            </a:r>
            <a:r>
              <a:rPr lang="ko-KR" altLang="en-US" sz="1800" dirty="0" smtClean="0"/>
              <a:t>의 가장 초기 </a:t>
            </a:r>
            <a:r>
              <a:rPr lang="ko-KR" altLang="en-US" sz="1800" dirty="0" smtClean="0"/>
              <a:t>원형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2: Van </a:t>
            </a:r>
            <a:r>
              <a:rPr lang="en-US" altLang="ko-KR" sz="1800" dirty="0" smtClean="0"/>
              <a:t>Kirk Ryan</a:t>
            </a:r>
            <a:r>
              <a:rPr lang="ko-KR" altLang="en-US" sz="1800" dirty="0" smtClean="0"/>
              <a:t>이 개발한 </a:t>
            </a:r>
            <a:r>
              <a:rPr lang="en-US" altLang="ko-KR" sz="1800" dirty="0" smtClean="0"/>
              <a:t>GILCU</a:t>
            </a:r>
            <a:r>
              <a:rPr lang="ko-KR" altLang="en-US" sz="1800" dirty="0" smtClean="0"/>
              <a:t>의 또 다른 </a:t>
            </a:r>
            <a:r>
              <a:rPr lang="ko-KR" altLang="en-US" sz="1800" dirty="0" smtClean="0"/>
              <a:t>형태</a:t>
            </a:r>
            <a:endParaRPr lang="en-US" altLang="ko-KR" sz="1800" dirty="0" smtClean="0"/>
          </a:p>
          <a:p>
            <a:r>
              <a:rPr lang="ko-KR" altLang="en-US" sz="1800" dirty="0" smtClean="0"/>
              <a:t>두 </a:t>
            </a:r>
            <a:r>
              <a:rPr lang="ko-KR" altLang="en-US" sz="1800" dirty="0" smtClean="0"/>
              <a:t>개의 초기 노력에서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말하는 </a:t>
            </a:r>
            <a:r>
              <a:rPr lang="ko-KR" altLang="en-US" sz="1800" dirty="0" smtClean="0"/>
              <a:t>속도에 많은 가치를 두지 </a:t>
            </a:r>
            <a:r>
              <a:rPr lang="ko-KR" altLang="en-US" sz="1800" dirty="0" smtClean="0"/>
              <a:t>않았음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4: </a:t>
            </a:r>
            <a:r>
              <a:rPr lang="ko-KR" altLang="en-US" sz="1800" dirty="0" smtClean="0"/>
              <a:t>아메리카계인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흑인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베트남계인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일본계인 등을 포함하는 다양한 다문화 집단을 </a:t>
            </a:r>
            <a:r>
              <a:rPr lang="ko-KR" altLang="en-US" sz="1800" dirty="0" smtClean="0"/>
              <a:t>나타냄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치료시간이 더 긴 이유는 공립학교 </a:t>
            </a:r>
            <a:r>
              <a:rPr lang="ko-KR" altLang="en-US" sz="1800" dirty="0" smtClean="0"/>
              <a:t>환경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대부분 </a:t>
            </a:r>
            <a:r>
              <a:rPr lang="en-US" altLang="ko-KR" sz="1800" dirty="0" smtClean="0"/>
              <a:t>20</a:t>
            </a:r>
            <a:r>
              <a:rPr lang="ko-KR" altLang="en-US" sz="1800" dirty="0" smtClean="0"/>
              <a:t>분이지만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세션당 </a:t>
            </a:r>
            <a:r>
              <a:rPr lang="en-US" altLang="ko-KR" sz="1800" dirty="0" smtClean="0"/>
              <a:t>10</a:t>
            </a:r>
            <a:r>
              <a:rPr lang="ko-KR" altLang="en-US" sz="1800" dirty="0" smtClean="0"/>
              <a:t>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과 공휴일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특히 여름 방학을 포함하는 복합적인 치료 휴식 때문일 </a:t>
            </a:r>
            <a:r>
              <a:rPr lang="ko-KR" altLang="en-US" sz="1800" dirty="0" smtClean="0"/>
              <a:t>것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결과적으로 </a:t>
            </a:r>
            <a:r>
              <a:rPr lang="ko-KR" altLang="en-US" sz="1800" dirty="0" smtClean="0"/>
              <a:t>재훈련을 많이 하는 결과를 </a:t>
            </a:r>
            <a:r>
              <a:rPr lang="ko-KR" altLang="en-US" sz="1800" dirty="0" smtClean="0"/>
              <a:t>가져옴</a:t>
            </a:r>
            <a:r>
              <a:rPr lang="en-US" altLang="ko-KR" sz="1800" dirty="0" smtClean="0"/>
              <a:t>;</a:t>
            </a:r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5: 6</a:t>
            </a:r>
            <a:r>
              <a:rPr lang="ko-KR" altLang="en-US" sz="1800" dirty="0" smtClean="0"/>
              <a:t>명의 다른 임상감독관이 훈련한 </a:t>
            </a:r>
            <a:r>
              <a:rPr lang="en-US" altLang="ko-KR" sz="1800" dirty="0" smtClean="0"/>
              <a:t>24</a:t>
            </a:r>
            <a:r>
              <a:rPr lang="ko-KR" altLang="en-US" sz="1800" dirty="0" smtClean="0"/>
              <a:t>명의 다른 </a:t>
            </a:r>
            <a:r>
              <a:rPr lang="ko-KR" altLang="en-US" sz="1800" dirty="0" err="1" smtClean="0"/>
              <a:t>임상가가</a:t>
            </a:r>
            <a:r>
              <a:rPr lang="ko-KR" altLang="en-US" sz="1800" dirty="0" smtClean="0"/>
              <a:t> 치료한 </a:t>
            </a:r>
            <a:r>
              <a:rPr lang="en-US" altLang="ko-KR" sz="1800" dirty="0" smtClean="0"/>
              <a:t>17</a:t>
            </a:r>
            <a:r>
              <a:rPr lang="ko-KR" altLang="en-US" sz="1800" dirty="0" smtClean="0"/>
              <a:t>개 주의 여러 다른 학군에서 온 환자들을 </a:t>
            </a:r>
            <a:r>
              <a:rPr lang="ko-KR" altLang="en-US" sz="1800" dirty="0" smtClean="0"/>
              <a:t>포함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관련된 </a:t>
            </a:r>
            <a:r>
              <a:rPr lang="en-US" altLang="ko-KR" dirty="0" smtClean="0"/>
              <a:t>GILCU </a:t>
            </a:r>
            <a:r>
              <a:rPr lang="ko-KR" altLang="en-US" dirty="0" smtClean="0"/>
              <a:t>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 프로그램 혹은 </a:t>
            </a:r>
            <a:r>
              <a:rPr lang="en-US" altLang="ko-KR" sz="1600" dirty="0" smtClean="0"/>
              <a:t>PS </a:t>
            </a:r>
            <a:r>
              <a:rPr lang="ko-KR" altLang="en-US" sz="1600" dirty="0" smtClean="0"/>
              <a:t>프로그램에 비해서 </a:t>
            </a:r>
            <a:r>
              <a:rPr lang="en-US" altLang="ko-KR" sz="1600" dirty="0" smtClean="0"/>
              <a:t>GILCU</a:t>
            </a:r>
            <a:r>
              <a:rPr lang="ko-KR" altLang="en-US" sz="1600" dirty="0" smtClean="0"/>
              <a:t>에 대한 연구는 매우 </a:t>
            </a:r>
            <a:r>
              <a:rPr lang="ko-KR" altLang="en-US" sz="1600" dirty="0" smtClean="0"/>
              <a:t>적음</a:t>
            </a:r>
            <a:endParaRPr lang="en-US" altLang="ko-KR" sz="1600" dirty="0" smtClean="0"/>
          </a:p>
          <a:p>
            <a:r>
              <a:rPr lang="en-US" altLang="ko-KR" sz="1600" dirty="0" err="1" smtClean="0"/>
              <a:t>Mowrer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읽기에서 </a:t>
            </a:r>
            <a:r>
              <a:rPr lang="ko-KR" altLang="en-US" sz="1600" dirty="0" err="1" smtClean="0"/>
              <a:t>단단어에서부터</a:t>
            </a:r>
            <a:r>
              <a:rPr lang="ko-KR" altLang="en-US" sz="1600" dirty="0" smtClean="0"/>
              <a:t> 환자가 실패하지 않고 그 프로그램을 통해서 나아가도록 돕는 자극으로써 오디오테이프 녹음에서 </a:t>
            </a:r>
            <a:r>
              <a:rPr lang="ko-KR" altLang="en-US" sz="1600" dirty="0" err="1" smtClean="0"/>
              <a:t>빞음</a:t>
            </a:r>
            <a:r>
              <a:rPr lang="ko-KR" altLang="en-US" sz="1600" dirty="0" smtClean="0"/>
              <a:t> 신호</a:t>
            </a:r>
            <a:r>
              <a:rPr lang="en-US" altLang="ko-KR" sz="1600" dirty="0" smtClean="0"/>
              <a:t>(beep tone signal)</a:t>
            </a:r>
            <a:r>
              <a:rPr lang="ko-KR" altLang="en-US" sz="1600" dirty="0" smtClean="0"/>
              <a:t>에 따라 대화하는 것으로 </a:t>
            </a:r>
            <a:r>
              <a:rPr lang="ko-KR" altLang="en-US" sz="1600" dirty="0" smtClean="0"/>
              <a:t>진행</a:t>
            </a:r>
            <a:endParaRPr lang="en-US" altLang="ko-KR" sz="1600" dirty="0" smtClean="0"/>
          </a:p>
          <a:p>
            <a:r>
              <a:rPr lang="en-US" altLang="ko-KR" sz="1600" dirty="0" smtClean="0"/>
              <a:t>Johnson</a:t>
            </a:r>
            <a:r>
              <a:rPr lang="en-US" altLang="ko-KR" sz="1600" dirty="0" smtClean="0"/>
              <a:t>, Coleman</a:t>
            </a:r>
            <a:r>
              <a:rPr lang="ko-KR" altLang="en-US" sz="1600" dirty="0" smtClean="0"/>
              <a:t>과 </a:t>
            </a:r>
            <a:r>
              <a:rPr lang="en-US" altLang="ko-KR" sz="1600" dirty="0" err="1" smtClean="0"/>
              <a:t>Rassumssen</a:t>
            </a:r>
            <a:r>
              <a:rPr lang="en-US" altLang="ko-KR" sz="1600" dirty="0" smtClean="0"/>
              <a:t>: DAF-</a:t>
            </a:r>
            <a:r>
              <a:rPr lang="ko-KR" altLang="en-US" sz="1600" dirty="0" smtClean="0"/>
              <a:t>연장과 </a:t>
            </a:r>
            <a:r>
              <a:rPr lang="en-US" altLang="ko-KR" sz="1600" dirty="0" smtClean="0"/>
              <a:t>GILCU</a:t>
            </a:r>
            <a:r>
              <a:rPr lang="ko-KR" altLang="en-US" sz="1600" dirty="0" smtClean="0"/>
              <a:t>를 결합한 것과 몇몇 다른 </a:t>
            </a:r>
            <a:r>
              <a:rPr lang="ko-KR" altLang="en-US" sz="1600" dirty="0" err="1" smtClean="0"/>
              <a:t>수정법들을</a:t>
            </a:r>
            <a:r>
              <a:rPr lang="ko-KR" altLang="en-US" sz="1600" dirty="0" smtClean="0"/>
              <a:t> 사용하여 </a:t>
            </a:r>
            <a:r>
              <a:rPr lang="en-US" altLang="ko-KR" sz="1600" dirty="0" smtClean="0"/>
              <a:t>GILCU</a:t>
            </a:r>
            <a:r>
              <a:rPr lang="ko-KR" altLang="en-US" sz="1600" dirty="0" smtClean="0"/>
              <a:t>에 대한 또 다른 변형을 </a:t>
            </a:r>
            <a:r>
              <a:rPr lang="ko-KR" altLang="en-US" sz="1600" dirty="0" smtClean="0"/>
              <a:t>보고</a:t>
            </a:r>
            <a:endParaRPr lang="en-US" altLang="ko-KR" sz="1600" dirty="0" smtClean="0"/>
          </a:p>
          <a:p>
            <a:r>
              <a:rPr lang="en-US" altLang="ko-KR" sz="1600" dirty="0" smtClean="0"/>
              <a:t>Shine: </a:t>
            </a:r>
            <a:r>
              <a:rPr lang="ko-KR" altLang="en-US" sz="1600" dirty="0" smtClean="0"/>
              <a:t>“</a:t>
            </a:r>
            <a:r>
              <a:rPr lang="ko-KR" altLang="en-US" sz="1600" dirty="0" smtClean="0"/>
              <a:t>편안한 말하기 음성</a:t>
            </a:r>
            <a:r>
              <a:rPr lang="en-US" altLang="ko-KR" sz="1600" dirty="0" smtClean="0"/>
              <a:t>(easy speaking voice)”(</a:t>
            </a:r>
            <a:r>
              <a:rPr lang="ko-KR" altLang="en-US" sz="1600" dirty="0" smtClean="0"/>
              <a:t>연장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을 </a:t>
            </a:r>
            <a:r>
              <a:rPr lang="ko-KR" altLang="en-US" sz="1600" dirty="0" smtClean="0"/>
              <a:t>포함함</a:t>
            </a:r>
            <a:r>
              <a:rPr lang="en-US" altLang="ko-KR" sz="1600" dirty="0" smtClean="0"/>
              <a:t>; Shine</a:t>
            </a:r>
            <a:r>
              <a:rPr lang="ko-KR" altLang="en-US" sz="1600" dirty="0" smtClean="0"/>
              <a:t>은 </a:t>
            </a:r>
            <a:r>
              <a:rPr lang="en-US" altLang="ko-KR" sz="1600" dirty="0" smtClean="0"/>
              <a:t>MFR</a:t>
            </a:r>
            <a:r>
              <a:rPr lang="ko-KR" altLang="en-US" sz="1600" dirty="0" smtClean="0"/>
              <a:t>에 관한 우리의 초기 워크숍</a:t>
            </a:r>
            <a:r>
              <a:rPr lang="en-US" altLang="ko-KR" sz="1600" dirty="0" smtClean="0"/>
              <a:t>(workshops)</a:t>
            </a:r>
            <a:r>
              <a:rPr lang="ko-KR" altLang="en-US" sz="1600" dirty="0" smtClean="0"/>
              <a:t>에 참석하였으며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그의 절차는 우리의 것들과 상당히 유사한 점이 </a:t>
            </a:r>
            <a:r>
              <a:rPr lang="ko-KR" altLang="en-US" sz="1600" dirty="0" smtClean="0"/>
              <a:t>있음</a:t>
            </a:r>
            <a:endParaRPr lang="en-US" altLang="ko-KR" sz="1600" dirty="0" smtClean="0"/>
          </a:p>
          <a:p>
            <a:r>
              <a:rPr lang="en-US" altLang="ko-KR" sz="1600" dirty="0" smtClean="0"/>
              <a:t>Costello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J. </a:t>
            </a:r>
            <a:r>
              <a:rPr lang="en-US" altLang="ko-KR" sz="1600" dirty="0" smtClean="0"/>
              <a:t>Ingham: ELU </a:t>
            </a:r>
            <a:r>
              <a:rPr lang="ko-KR" altLang="en-US" sz="1600" dirty="0" smtClean="0"/>
              <a:t>프로그램은 총 </a:t>
            </a:r>
            <a:r>
              <a:rPr lang="en-US" altLang="ko-KR" sz="1600" dirty="0" smtClean="0"/>
              <a:t>21</a:t>
            </a:r>
            <a:r>
              <a:rPr lang="ko-KR" altLang="en-US" sz="1600" dirty="0" smtClean="0"/>
              <a:t>단계에서 독백과 대화를 이용하는 </a:t>
            </a:r>
            <a:r>
              <a:rPr lang="en-US" altLang="ko-KR" sz="1600" dirty="0" smtClean="0"/>
              <a:t>GILCU(</a:t>
            </a:r>
            <a:r>
              <a:rPr lang="ko-KR" altLang="en-US" sz="1600" dirty="0" smtClean="0"/>
              <a:t>단어보다 음절로 시작함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</a:t>
            </a:r>
            <a:r>
              <a:rPr lang="ko-KR" altLang="en-US" sz="1600" dirty="0" smtClean="0"/>
              <a:t>변형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홍콩에서의 </a:t>
            </a:r>
            <a:r>
              <a:rPr lang="en-US" altLang="ko-KR" dirty="0" smtClean="0"/>
              <a:t>GILCU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저자는 </a:t>
            </a:r>
            <a:r>
              <a:rPr lang="en-US" altLang="ko-KR" sz="1600" dirty="0" smtClean="0"/>
              <a:t>1993</a:t>
            </a:r>
            <a:r>
              <a:rPr lang="ko-KR" altLang="en-US" sz="1600" dirty="0" smtClean="0"/>
              <a:t>년 가을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홍콩대학교에서 </a:t>
            </a:r>
            <a:r>
              <a:rPr lang="en-US" altLang="ko-KR" sz="1600" dirty="0" smtClean="0"/>
              <a:t>24</a:t>
            </a:r>
            <a:r>
              <a:rPr lang="ko-KR" altLang="en-US" sz="1600" dirty="0" smtClean="0"/>
              <a:t>명의 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학년 </a:t>
            </a:r>
            <a:r>
              <a:rPr lang="ko-KR" altLang="en-US" sz="1600" dirty="0" err="1" smtClean="0"/>
              <a:t>광둥어</a:t>
            </a:r>
            <a:r>
              <a:rPr lang="ko-KR" altLang="en-US" sz="1600" dirty="0" smtClean="0"/>
              <a:t> 의사소통 장애 전공학생들에게 영어로 </a:t>
            </a:r>
            <a:r>
              <a:rPr lang="en-US" altLang="ko-KR" sz="1600" dirty="0" smtClean="0"/>
              <a:t>MFP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GILCU</a:t>
            </a:r>
            <a:r>
              <a:rPr lang="ko-KR" altLang="en-US" sz="1600" dirty="0" smtClean="0"/>
              <a:t>만 </a:t>
            </a:r>
            <a:r>
              <a:rPr lang="ko-KR" altLang="en-US" sz="1600" dirty="0" smtClean="0"/>
              <a:t>가르쳤음</a:t>
            </a:r>
            <a:endParaRPr lang="en-US" altLang="ko-KR" sz="1600" dirty="0" smtClean="0"/>
          </a:p>
          <a:p>
            <a:r>
              <a:rPr lang="ko-KR" altLang="en-US" sz="1600" dirty="0" smtClean="0"/>
              <a:t>그 </a:t>
            </a:r>
            <a:r>
              <a:rPr lang="ko-KR" altLang="en-US" sz="1600" dirty="0" smtClean="0"/>
              <a:t>학생들은 광둥어로 </a:t>
            </a:r>
            <a:r>
              <a:rPr lang="en-US" altLang="ko-KR" sz="1600" dirty="0" smtClean="0"/>
              <a:t>11</a:t>
            </a:r>
            <a:r>
              <a:rPr lang="ko-KR" altLang="en-US" sz="1600" dirty="0" smtClean="0"/>
              <a:t>명의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환자에게 </a:t>
            </a:r>
            <a:r>
              <a:rPr lang="en-US" altLang="ko-KR" sz="1600" dirty="0" smtClean="0"/>
              <a:t>GILCU </a:t>
            </a:r>
            <a:r>
              <a:rPr lang="ko-KR" altLang="en-US" sz="1600" dirty="0" smtClean="0"/>
              <a:t>확립단계 부분을 </a:t>
            </a:r>
            <a:r>
              <a:rPr lang="ko-KR" altLang="en-US" sz="1600" dirty="0" smtClean="0"/>
              <a:t>실시하였음</a:t>
            </a:r>
            <a:endParaRPr lang="en-US" altLang="ko-KR" sz="1600" dirty="0" smtClean="0"/>
          </a:p>
          <a:p>
            <a:r>
              <a:rPr lang="en-US" altLang="ko-KR" sz="1600" dirty="0" smtClean="0"/>
              <a:t>11</a:t>
            </a:r>
            <a:r>
              <a:rPr lang="ko-KR" altLang="en-US" sz="1600" dirty="0" smtClean="0"/>
              <a:t>명의 환자 중 </a:t>
            </a:r>
            <a:r>
              <a:rPr lang="en-US" altLang="ko-KR" sz="1600" dirty="0" smtClean="0"/>
              <a:t>10</a:t>
            </a:r>
            <a:r>
              <a:rPr lang="ko-KR" altLang="en-US" sz="1600" dirty="0" smtClean="0"/>
              <a:t>명</a:t>
            </a:r>
            <a:r>
              <a:rPr lang="en-US" altLang="ko-KR" sz="1600" dirty="0" smtClean="0"/>
              <a:t>(91%)</a:t>
            </a:r>
            <a:r>
              <a:rPr lang="ko-KR" altLang="en-US" sz="1600" dirty="0" smtClean="0"/>
              <a:t>에게서 현저한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감소가 </a:t>
            </a:r>
            <a:r>
              <a:rPr lang="ko-KR" altLang="en-US" sz="1600" dirty="0" smtClean="0"/>
              <a:t>나타났음</a:t>
            </a:r>
            <a:endParaRPr lang="en-US" altLang="ko-KR" sz="1600" dirty="0" smtClean="0"/>
          </a:p>
          <a:p>
            <a:r>
              <a:rPr lang="ko-KR" altLang="en-US" sz="1600" dirty="0" smtClean="0"/>
              <a:t>심지어 </a:t>
            </a:r>
            <a:r>
              <a:rPr lang="ko-KR" altLang="en-US" sz="1600" dirty="0" smtClean="0"/>
              <a:t>제한된 치료시간에도 불구하고 치료시간 평균 </a:t>
            </a:r>
            <a:r>
              <a:rPr lang="en-US" altLang="ko-KR" sz="1600" dirty="0" smtClean="0"/>
              <a:t>5.3</a:t>
            </a:r>
            <a:r>
              <a:rPr lang="ko-KR" altLang="en-US" sz="1600" dirty="0" smtClean="0"/>
              <a:t>시간에 평균 </a:t>
            </a:r>
            <a:r>
              <a:rPr lang="en-US" altLang="ko-KR" sz="1600" dirty="0" smtClean="0"/>
              <a:t>6.6</a:t>
            </a:r>
            <a:r>
              <a:rPr lang="ko-KR" altLang="en-US" sz="1600" dirty="0" smtClean="0"/>
              <a:t>에서 </a:t>
            </a:r>
            <a:r>
              <a:rPr lang="en-US" altLang="ko-KR" sz="1600" dirty="0" smtClean="0"/>
              <a:t>2.5SW/M</a:t>
            </a:r>
            <a:r>
              <a:rPr lang="ko-KR" altLang="en-US" sz="1600" dirty="0" smtClean="0"/>
              <a:t>까지 혹은 </a:t>
            </a:r>
            <a:r>
              <a:rPr lang="en-US" altLang="ko-KR" sz="1600" dirty="0" smtClean="0"/>
              <a:t>62.1% </a:t>
            </a:r>
            <a:r>
              <a:rPr lang="ko-KR" altLang="en-US" sz="1600" dirty="0" smtClean="0"/>
              <a:t>개선되었음</a:t>
            </a:r>
            <a:endParaRPr lang="en-US" altLang="ko-KR" sz="1600" dirty="0" smtClean="0"/>
          </a:p>
          <a:p>
            <a:r>
              <a:rPr lang="ko-KR" altLang="en-US" sz="1600" dirty="0" smtClean="0"/>
              <a:t>더 </a:t>
            </a:r>
            <a:r>
              <a:rPr lang="ko-KR" altLang="en-US" sz="1600" dirty="0" smtClean="0"/>
              <a:t>악화된 </a:t>
            </a:r>
            <a:r>
              <a:rPr lang="ko-KR" altLang="en-US" sz="1600" dirty="0" smtClean="0"/>
              <a:t>한 명은 </a:t>
            </a:r>
            <a:r>
              <a:rPr lang="ko-KR" altLang="en-US" sz="1600" dirty="0" smtClean="0"/>
              <a:t>최소량의 치료를 받았는데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평균 </a:t>
            </a:r>
            <a:r>
              <a:rPr lang="en-US" altLang="ko-KR" sz="1600" dirty="0" smtClean="0"/>
              <a:t>3.8, </a:t>
            </a:r>
            <a:r>
              <a:rPr lang="ko-KR" altLang="en-US" sz="1600" dirty="0" smtClean="0"/>
              <a:t>전체 평균 </a:t>
            </a:r>
            <a:r>
              <a:rPr lang="en-US" altLang="ko-KR" sz="1600" dirty="0" smtClean="0"/>
              <a:t>5.3), </a:t>
            </a:r>
            <a:r>
              <a:rPr lang="ko-KR" altLang="en-US" sz="1600" dirty="0" smtClean="0"/>
              <a:t>그 환자를 치료한 </a:t>
            </a:r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아마 신참 </a:t>
            </a:r>
            <a:r>
              <a:rPr lang="ko-KR" altLang="en-US" sz="1600" dirty="0" err="1" smtClean="0"/>
              <a:t>무경험자였기</a:t>
            </a:r>
            <a:r>
              <a:rPr lang="ko-KR" altLang="en-US" sz="1600" dirty="0" smtClean="0"/>
              <a:t> 때문에 사전검사를 계산하지 않았을지도 </a:t>
            </a:r>
            <a:r>
              <a:rPr lang="ko-KR" altLang="en-US" sz="1600" dirty="0" smtClean="0"/>
              <a:t>모름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DAF-</a:t>
            </a:r>
            <a:r>
              <a:rPr lang="ko-KR" altLang="en-US" dirty="0" smtClean="0"/>
              <a:t>연장과 </a:t>
            </a:r>
            <a:r>
              <a:rPr lang="en-US" altLang="ko-KR" dirty="0" smtClean="0"/>
              <a:t>GILCU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비교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표 </a:t>
            </a:r>
            <a:r>
              <a:rPr lang="en-US" altLang="ko-KR" sz="1600" dirty="0" smtClean="0"/>
              <a:t>17</a:t>
            </a:r>
            <a:r>
              <a:rPr lang="ko-KR" altLang="en-US" sz="1600" dirty="0" smtClean="0"/>
              <a:t>과 </a:t>
            </a:r>
            <a:r>
              <a:rPr lang="en-US" altLang="ko-KR" sz="1600" dirty="0" smtClean="0"/>
              <a:t>19</a:t>
            </a:r>
            <a:r>
              <a:rPr lang="ko-KR" altLang="en-US" sz="1600" dirty="0" smtClean="0"/>
              <a:t>에 제시된 데이터에 의하면</a:t>
            </a:r>
            <a:r>
              <a:rPr lang="en-US" altLang="ko-KR" sz="1600" dirty="0" smtClean="0"/>
              <a:t>,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연장이 </a:t>
            </a:r>
            <a:r>
              <a:rPr lang="en-US" altLang="ko-KR" sz="1600" dirty="0" smtClean="0"/>
              <a:t>25% </a:t>
            </a:r>
            <a:r>
              <a:rPr lang="ko-KR" altLang="en-US" sz="1600" dirty="0" smtClean="0"/>
              <a:t>더 빠르게 나타났지만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두 절차 모두 </a:t>
            </a:r>
            <a:r>
              <a:rPr lang="ko-KR" altLang="en-US" sz="1600" dirty="0" smtClean="0"/>
              <a:t>효과적이고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효율적이었음</a:t>
            </a:r>
            <a:endParaRPr lang="en-US" altLang="ko-KR" sz="1600" dirty="0" smtClean="0"/>
          </a:p>
          <a:p>
            <a:r>
              <a:rPr lang="ko-KR" altLang="en-US" sz="1600" dirty="0" smtClean="0"/>
              <a:t>치료시간은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연장은 </a:t>
            </a:r>
            <a:r>
              <a:rPr lang="en-US" altLang="ko-KR" sz="1600" dirty="0" smtClean="0"/>
              <a:t>6.3</a:t>
            </a:r>
            <a:r>
              <a:rPr lang="ko-KR" altLang="en-US" sz="1600" dirty="0" smtClean="0"/>
              <a:t>시간</a:t>
            </a:r>
            <a:r>
              <a:rPr lang="en-US" altLang="ko-KR" sz="1600" dirty="0" smtClean="0"/>
              <a:t>, GILCU</a:t>
            </a:r>
            <a:r>
              <a:rPr lang="ko-KR" altLang="en-US" sz="1600" dirty="0" smtClean="0"/>
              <a:t>는 </a:t>
            </a:r>
            <a:r>
              <a:rPr lang="en-US" altLang="ko-KR" sz="1600" dirty="0" smtClean="0"/>
              <a:t>8.1</a:t>
            </a:r>
            <a:r>
              <a:rPr lang="ko-KR" altLang="en-US" sz="1600" dirty="0" smtClean="0"/>
              <a:t>시간</a:t>
            </a:r>
            <a:endParaRPr lang="en-US" altLang="ko-KR" sz="1600" dirty="0" smtClean="0"/>
          </a:p>
          <a:p>
            <a:r>
              <a:rPr lang="ko-KR" altLang="en-US" sz="1600" dirty="0" smtClean="0"/>
              <a:t>이 </a:t>
            </a:r>
            <a:r>
              <a:rPr lang="ko-KR" altLang="en-US" sz="1600" dirty="0" smtClean="0"/>
              <a:t>두 절차에 대한 가장 좋은 </a:t>
            </a:r>
            <a:r>
              <a:rPr lang="ko-KR" altLang="en-US" sz="1600" dirty="0" smtClean="0"/>
              <a:t>비교는 </a:t>
            </a:r>
            <a:r>
              <a:rPr lang="en-US" altLang="ko-KR" sz="1600" dirty="0" smtClean="0"/>
              <a:t>Ryan</a:t>
            </a:r>
            <a:r>
              <a:rPr lang="ko-KR" altLang="en-US" sz="1600" dirty="0" smtClean="0"/>
              <a:t>과 </a:t>
            </a:r>
            <a:r>
              <a:rPr lang="en-US" altLang="ko-KR" sz="1600" dirty="0" smtClean="0"/>
              <a:t>Ryan(1995b)</a:t>
            </a:r>
            <a:r>
              <a:rPr lang="ko-KR" altLang="en-US" sz="1600" dirty="0" smtClean="0"/>
              <a:t>의 </a:t>
            </a:r>
            <a:r>
              <a:rPr lang="ko-KR" altLang="en-US" sz="1600" dirty="0" smtClean="0"/>
              <a:t>연구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두 </a:t>
            </a:r>
            <a:r>
              <a:rPr lang="ko-KR" altLang="en-US" sz="1600" dirty="0" smtClean="0"/>
              <a:t>가지 절차들은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연장을 사용한 환자들이 보다 느린 구어속도를 나타낸 것을 제외한 다면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거의 모든 점에서 </a:t>
            </a:r>
            <a:r>
              <a:rPr lang="ko-KR" altLang="en-US" sz="1600" dirty="0" smtClean="0"/>
              <a:t>동일하였음</a:t>
            </a:r>
            <a:endParaRPr lang="en-US" altLang="ko-KR" sz="1600" dirty="0" smtClean="0"/>
          </a:p>
          <a:p>
            <a:r>
              <a:rPr lang="en-US" altLang="ko-KR" sz="1600" dirty="0" smtClean="0"/>
              <a:t>Rustin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- DAF-</a:t>
            </a:r>
            <a:r>
              <a:rPr lang="ko-KR" altLang="en-US" sz="1600" dirty="0" smtClean="0"/>
              <a:t>연장과 </a:t>
            </a:r>
            <a:r>
              <a:rPr lang="en-US" altLang="ko-KR" sz="1600" dirty="0" smtClean="0"/>
              <a:t>GILCU </a:t>
            </a:r>
            <a:r>
              <a:rPr lang="ko-KR" altLang="en-US" sz="1600" dirty="0" smtClean="0"/>
              <a:t>사이에는 치료시간과 </a:t>
            </a:r>
            <a:r>
              <a:rPr lang="ko-KR" altLang="en-US" sz="1600" dirty="0" err="1" smtClean="0"/>
              <a:t>말더듬의</a:t>
            </a:r>
            <a:r>
              <a:rPr lang="ko-KR" altLang="en-US" sz="1600" dirty="0" smtClean="0"/>
              <a:t> 감소에서 유의한 차이가 </a:t>
            </a:r>
            <a:r>
              <a:rPr lang="ko-KR" altLang="en-US" sz="1600" dirty="0" smtClean="0"/>
              <a:t>없었음</a:t>
            </a:r>
            <a:r>
              <a:rPr lang="en-US" altLang="ko-KR" sz="1600" dirty="0" smtClean="0"/>
              <a:t>; 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다만 </a:t>
            </a:r>
            <a:r>
              <a:rPr lang="en-US" altLang="ko-KR" sz="1600" dirty="0" smtClean="0"/>
              <a:t>GILCU</a:t>
            </a:r>
            <a:r>
              <a:rPr lang="ko-KR" altLang="en-US" sz="1600" dirty="0" smtClean="0"/>
              <a:t>보다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연장이 더 좋은 </a:t>
            </a:r>
            <a:r>
              <a:rPr lang="ko-KR" altLang="en-US" sz="1600" dirty="0" smtClean="0"/>
              <a:t>변화율을 보였음</a:t>
            </a:r>
            <a:r>
              <a:rPr lang="en-US" altLang="ko-KR" sz="1600" dirty="0" smtClean="0"/>
              <a:t>. 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그 이유는 아마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 집단에 있는 환자들이 보다 더 심한 환자들이 포함되었기 때문일 </a:t>
            </a:r>
            <a:r>
              <a:rPr lang="ko-KR" altLang="en-US" sz="1600" dirty="0" smtClean="0"/>
              <a:t>것임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DAF-</a:t>
            </a:r>
            <a:r>
              <a:rPr lang="ko-KR" altLang="en-US" dirty="0" smtClean="0"/>
              <a:t>연장 및 </a:t>
            </a:r>
            <a:r>
              <a:rPr lang="en-US" dirty="0" smtClean="0"/>
              <a:t>GILCU </a:t>
            </a:r>
            <a:r>
              <a:rPr lang="ko-KR" altLang="en-US" dirty="0" smtClean="0"/>
              <a:t>프로그램의 일반적인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9457" name="_x75287096" descr="EMB00000394b3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285992"/>
            <a:ext cx="4857784" cy="454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DAF-</a:t>
            </a:r>
            <a:r>
              <a:rPr lang="ko-KR" altLang="en-US" dirty="0" smtClean="0"/>
              <a:t>연장과 </a:t>
            </a:r>
            <a:r>
              <a:rPr lang="en-US" altLang="ko-KR" dirty="0" smtClean="0"/>
              <a:t>GILCU</a:t>
            </a:r>
            <a:r>
              <a:rPr lang="ko-KR" altLang="en-US" dirty="0" smtClean="0"/>
              <a:t>의 비교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DAF-</a:t>
            </a:r>
            <a:r>
              <a:rPr lang="ko-KR" altLang="en-US" sz="2000" dirty="0" smtClean="0"/>
              <a:t>연장이 그 연장을 점점 짧게 하여야 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정상 구어 속도에서 말하는 자연스러움을 습득해야 하는 매우 심한 성인들에게 실시하는 절차라고 </a:t>
            </a:r>
            <a:r>
              <a:rPr lang="ko-KR" altLang="en-US" sz="2000" dirty="0" err="1" smtClean="0"/>
              <a:t>결론지움</a:t>
            </a:r>
            <a:endParaRPr lang="en-US" altLang="ko-KR" sz="2000" dirty="0" smtClean="0"/>
          </a:p>
          <a:p>
            <a:r>
              <a:rPr lang="en-US" altLang="ko-KR" sz="2000" dirty="0" smtClean="0"/>
              <a:t> </a:t>
            </a:r>
            <a:r>
              <a:rPr lang="en-US" altLang="ko-KR" sz="2000" dirty="0" smtClean="0"/>
              <a:t>GILCU</a:t>
            </a:r>
            <a:r>
              <a:rPr lang="ko-KR" altLang="en-US" sz="2000" dirty="0" smtClean="0"/>
              <a:t>는 환자에게 유창하게 말하는 방법을 해결하도록 요구하지만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보다 나은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조기 일반화를 제공하며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소거하거나 정상으로 돌아가기 위해 새로운 구어양식을 요구하지 않으며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아동을 위한 프로그램으로 적극 </a:t>
            </a:r>
            <a:r>
              <a:rPr lang="ko-KR" altLang="en-US" sz="2000" dirty="0" smtClean="0"/>
              <a:t>추천됨</a:t>
            </a:r>
            <a:r>
              <a:rPr lang="en-US" altLang="ko-KR" sz="2000" dirty="0" smtClean="0"/>
              <a:t> </a:t>
            </a:r>
            <a:endParaRPr lang="ko-KR" altLang="en-US" sz="2000" dirty="0" smtClean="0"/>
          </a:p>
          <a:p>
            <a:endParaRPr lang="ko-KR" altLang="en-US" sz="2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행동</a:t>
            </a:r>
            <a:r>
              <a:rPr lang="en-US" altLang="ko-KR" dirty="0" smtClean="0"/>
              <a:t>-</a:t>
            </a:r>
            <a:r>
              <a:rPr lang="ko-KR" altLang="en-US" dirty="0" smtClean="0"/>
              <a:t>언어 </a:t>
            </a:r>
            <a:r>
              <a:rPr lang="ko-KR" altLang="en-US" dirty="0" smtClean="0"/>
              <a:t>프로그램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학령 </a:t>
            </a:r>
            <a:r>
              <a:rPr lang="ko-KR" altLang="en-US" sz="1600" dirty="0" smtClean="0"/>
              <a:t>전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아동들의 언어 숙달</a:t>
            </a:r>
            <a:r>
              <a:rPr lang="en-US" altLang="ko-KR" sz="1600" dirty="0" smtClean="0"/>
              <a:t>(linguistic proficiency)</a:t>
            </a:r>
            <a:r>
              <a:rPr lang="ko-KR" altLang="en-US" sz="1600" dirty="0" smtClean="0"/>
              <a:t>에 관한 우리의 연구로부터 탄생한 </a:t>
            </a:r>
            <a:r>
              <a:rPr lang="ko-KR" altLang="en-US" sz="1600" dirty="0" smtClean="0"/>
              <a:t>프로그램임(표 </a:t>
            </a:r>
            <a:r>
              <a:rPr lang="en-US" altLang="ko-KR" sz="1600" dirty="0" smtClean="0"/>
              <a:t>22)</a:t>
            </a:r>
          </a:p>
          <a:p>
            <a:r>
              <a:rPr lang="ko-KR" altLang="en-US" sz="1600" dirty="0" smtClean="0"/>
              <a:t>언어적 </a:t>
            </a:r>
            <a:r>
              <a:rPr lang="ko-KR" altLang="en-US" sz="1600" dirty="0" smtClean="0"/>
              <a:t>변인들이 </a:t>
            </a:r>
            <a:r>
              <a:rPr lang="ko-KR" altLang="en-US" sz="1600" dirty="0" err="1" smtClean="0"/>
              <a:t>말더듬과</a:t>
            </a:r>
            <a:r>
              <a:rPr lang="ko-KR" altLang="en-US" sz="1600" dirty="0" smtClean="0"/>
              <a:t> 관련되어 있을 수 있다는 것을 보여준 이후로 어떤 치료 프로그램이 언어적 변인들을 어떻게 다루는지에 대한 하나의 예로써 그 프로그램을 </a:t>
            </a:r>
            <a:r>
              <a:rPr lang="ko-KR" altLang="en-US" sz="1600" dirty="0" smtClean="0"/>
              <a:t>제시하였음</a:t>
            </a:r>
            <a:endParaRPr lang="en-US" altLang="ko-KR" sz="1600" dirty="0" smtClean="0"/>
          </a:p>
          <a:p>
            <a:r>
              <a:rPr lang="ko-KR" altLang="en-US" sz="1600" dirty="0" smtClean="0"/>
              <a:t>언어에 </a:t>
            </a:r>
            <a:r>
              <a:rPr lang="ko-KR" altLang="en-US" sz="1600" dirty="0" smtClean="0"/>
              <a:t>기반을 둔 혹은 언어적 파생 </a:t>
            </a:r>
            <a:r>
              <a:rPr lang="ko-KR" altLang="en-US" sz="1600" dirty="0" smtClean="0"/>
              <a:t>프로그램이</a:t>
            </a:r>
            <a:r>
              <a:rPr lang="ko-KR" altLang="en-US" sz="1600" dirty="0" smtClean="0"/>
              <a:t>라고 </a:t>
            </a:r>
            <a:r>
              <a:rPr lang="ko-KR" altLang="en-US" sz="1600" dirty="0" smtClean="0"/>
              <a:t>여겨짐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그 </a:t>
            </a:r>
            <a:r>
              <a:rPr lang="ko-KR" altLang="en-US" sz="1600" dirty="0" smtClean="0"/>
              <a:t>이유로는 그 프로그램에 </a:t>
            </a:r>
            <a:r>
              <a:rPr lang="en-US" altLang="ko-KR" sz="1600" dirty="0" smtClean="0"/>
              <a:t>5</a:t>
            </a:r>
            <a:r>
              <a:rPr lang="ko-KR" altLang="en-US" sz="1600" dirty="0" smtClean="0"/>
              <a:t>개의 주요 대화적 화행</a:t>
            </a:r>
            <a:r>
              <a:rPr lang="en-US" altLang="ko-KR" sz="1600" dirty="0" smtClean="0"/>
              <a:t>(speech act; </a:t>
            </a:r>
            <a:r>
              <a:rPr lang="ko-KR" altLang="en-US" sz="1600" dirty="0" smtClean="0"/>
              <a:t>질문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대답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진술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교정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명령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을 포함하고 있기 </a:t>
            </a:r>
            <a:r>
              <a:rPr lang="ko-KR" altLang="en-US" sz="1600" dirty="0" smtClean="0"/>
              <a:t>때문</a:t>
            </a:r>
            <a:endParaRPr lang="en-US" altLang="ko-KR" sz="1600" dirty="0" smtClean="0"/>
          </a:p>
          <a:p>
            <a:r>
              <a:rPr lang="ko-KR" altLang="en-US" sz="1600" dirty="0" smtClean="0"/>
              <a:t>이 화행은 </a:t>
            </a:r>
            <a:r>
              <a:rPr lang="ko-KR" altLang="en-US" sz="1600" dirty="0" smtClean="0"/>
              <a:t>최소의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유발에서 최대의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유발로 연속적으로 조직된 </a:t>
            </a:r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유발한 </a:t>
            </a:r>
            <a:r>
              <a:rPr lang="ko-KR" altLang="en-US" sz="1600" dirty="0" smtClean="0"/>
              <a:t>화행들임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행동</a:t>
            </a:r>
            <a:r>
              <a:rPr lang="en-US" altLang="ko-KR" dirty="0" smtClean="0"/>
              <a:t>-</a:t>
            </a:r>
            <a:r>
              <a:rPr lang="ko-KR" altLang="en-US" dirty="0" smtClean="0"/>
              <a:t>언어 </a:t>
            </a:r>
            <a:r>
              <a:rPr lang="ko-KR" altLang="en-US" dirty="0" smtClean="0"/>
              <a:t>프로그램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문법적 오류를 범한다면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임상가는</a:t>
            </a:r>
            <a:r>
              <a:rPr lang="ko-KR" altLang="en-US" sz="1600" dirty="0" smtClean="0"/>
              <a:t> 그 오류를 교정하고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아동의 언어적 숙달을 향상시키기 위한 훈련으로서 아동이 그 교정을 반복하도록 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r>
              <a:rPr lang="ko-KR" altLang="en-US" sz="1600" dirty="0" smtClean="0"/>
              <a:t>환자가 </a:t>
            </a:r>
            <a:r>
              <a:rPr lang="ko-KR" altLang="en-US" sz="1600" dirty="0" smtClean="0"/>
              <a:t>미리 정해놓은 </a:t>
            </a:r>
            <a:r>
              <a:rPr lang="ko-KR" altLang="en-US" sz="1600" dirty="0" err="1" smtClean="0"/>
              <a:t>정반응</a:t>
            </a:r>
            <a:r>
              <a:rPr lang="ko-KR" altLang="en-US" sz="1600" dirty="0" smtClean="0"/>
              <a:t> 언어산출의 기준수준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예</a:t>
            </a:r>
            <a:r>
              <a:rPr lang="en-US" altLang="ko-KR" sz="1600" dirty="0" smtClean="0"/>
              <a:t>: 90% </a:t>
            </a:r>
            <a:r>
              <a:rPr lang="ko-KR" altLang="en-US" sz="1600" dirty="0" err="1" smtClean="0"/>
              <a:t>정반응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을 수행할 때까지 훈련을 계속한다</a:t>
            </a:r>
            <a:r>
              <a:rPr lang="en-US" altLang="ko-KR" sz="1600" dirty="0" smtClean="0"/>
              <a:t>. </a:t>
            </a:r>
            <a:endParaRPr lang="ko-KR" altLang="en-US" sz="1600" dirty="0" smtClean="0"/>
          </a:p>
          <a:p>
            <a:r>
              <a:rPr lang="ko-KR" altLang="en-US" sz="1600" dirty="0" smtClean="0"/>
              <a:t>이 프로그램은 어떤 다른 언어 훈련과 함께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환자의 언어 숙달을 향상시켰지만</a:t>
            </a:r>
            <a:r>
              <a:rPr lang="en-US" altLang="ko-KR" sz="1600" dirty="0" smtClean="0"/>
              <a:t>(Butcher et al., 1999), </a:t>
            </a:r>
            <a:r>
              <a:rPr lang="ko-KR" altLang="en-US" sz="1600" dirty="0" smtClean="0"/>
              <a:t>환자의 </a:t>
            </a:r>
            <a:r>
              <a:rPr lang="ko-KR" altLang="en-US" sz="1600" dirty="0" err="1" smtClean="0"/>
              <a:t>말더듬은</a:t>
            </a:r>
            <a:r>
              <a:rPr lang="ko-KR" altLang="en-US" sz="1600" dirty="0" smtClean="0"/>
              <a:t> 향상시키지 못하였다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r>
              <a:rPr lang="ko-KR" altLang="en-US" sz="1600" dirty="0" smtClean="0"/>
              <a:t>그 </a:t>
            </a:r>
            <a:r>
              <a:rPr lang="ko-KR" altLang="en-US" sz="1600" dirty="0" smtClean="0"/>
              <a:t>프로그램에서는 말더듬이 나오면 후속자극으로 “</a:t>
            </a:r>
            <a:r>
              <a:rPr lang="en-US" altLang="ko-KR" sz="1600" dirty="0" smtClean="0"/>
              <a:t>Stop, </a:t>
            </a:r>
            <a:r>
              <a:rPr lang="ko-KR" altLang="en-US" sz="1600" dirty="0" smtClean="0"/>
              <a:t>유창하게 말하세요”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유창하고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문법적으로 바른 구어가 나오면 후속자극으로 “</a:t>
            </a:r>
            <a:r>
              <a:rPr lang="en-US" altLang="ko-KR" sz="1600" dirty="0" smtClean="0"/>
              <a:t>Good”</a:t>
            </a:r>
            <a:r>
              <a:rPr lang="ko-KR" altLang="en-US" sz="1600" dirty="0" smtClean="0"/>
              <a:t>이라고 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r>
              <a:rPr lang="ko-KR" altLang="en-US" sz="1600" dirty="0" smtClean="0"/>
              <a:t>이 </a:t>
            </a:r>
            <a:r>
              <a:rPr lang="ko-KR" altLang="en-US" sz="1600" dirty="0" smtClean="0"/>
              <a:t>후에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개정된 프로그램이 결과적으로 유창성에서 향상을 가져왔다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r>
              <a:rPr lang="ko-KR" altLang="en-US" sz="1600" dirty="0" smtClean="0"/>
              <a:t>저자</a:t>
            </a:r>
            <a:r>
              <a:rPr lang="ko-KR" altLang="en-US" sz="1600" dirty="0" smtClean="0"/>
              <a:t>는 </a:t>
            </a:r>
            <a:r>
              <a:rPr lang="ko-KR" altLang="en-US" sz="1600" dirty="0" smtClean="0"/>
              <a:t>하나의 </a:t>
            </a:r>
            <a:r>
              <a:rPr lang="ko-KR" altLang="en-US" sz="1600" dirty="0" smtClean="0"/>
              <a:t>치료 절차로써 이 프로그램을 제공하지는 않고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단지 그 아동의 </a:t>
            </a:r>
            <a:r>
              <a:rPr lang="ko-KR" altLang="en-US" sz="1600" dirty="0" err="1" smtClean="0"/>
              <a:t>말더듬에</a:t>
            </a:r>
            <a:r>
              <a:rPr lang="ko-KR" altLang="en-US" sz="1600" dirty="0" smtClean="0"/>
              <a:t> 영향을 미칠 수 있는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아동의 추정된 언어 결함에 반응할 수 있는 프로그램을 어떻게 구조화해야 하는지를 시범으로써 </a:t>
            </a:r>
            <a:r>
              <a:rPr lang="ko-KR" altLang="en-US" sz="1600" dirty="0" smtClean="0"/>
              <a:t>제공하였다</a:t>
            </a:r>
            <a:endParaRPr lang="en-US" altLang="ko-KR" sz="1600" dirty="0" smtClean="0"/>
          </a:p>
          <a:p>
            <a:r>
              <a:rPr lang="ko-KR" altLang="en-US" sz="1600" dirty="0" smtClean="0"/>
              <a:t>그 </a:t>
            </a:r>
            <a:r>
              <a:rPr lang="ko-KR" altLang="en-US" sz="1600" dirty="0" smtClean="0"/>
              <a:t>프로그램은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명의 환자 중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명에게 말더듬이 아니라 언어능력을 향상시켰다는 </a:t>
            </a:r>
            <a:r>
              <a:rPr lang="en-US" altLang="ko-KR" sz="1600" dirty="0" smtClean="0"/>
              <a:t>Butcher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(1999)</a:t>
            </a:r>
            <a:r>
              <a:rPr lang="ko-KR" altLang="en-US" sz="1600" dirty="0" smtClean="0"/>
              <a:t>의 연구에서 우리가 발견한 것은 이 프로그램을 하나의 치료 절차로서 사용하는 것을 권고하지 않는다는 것이다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개별화교육</a:t>
            </a:r>
            <a:r>
              <a:rPr lang="ko-KR" altLang="en-US" dirty="0" smtClean="0"/>
              <a:t> 계획</a:t>
            </a:r>
            <a:r>
              <a:rPr lang="en-US" altLang="ko-KR" dirty="0" smtClean="0"/>
              <a:t>(IEP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프로그램화된 </a:t>
            </a:r>
            <a:r>
              <a:rPr lang="ko-KR" altLang="en-US" sz="1800" dirty="0" smtClean="0"/>
              <a:t>지도의 많은 장점 중 하나는 </a:t>
            </a:r>
            <a:r>
              <a:rPr lang="en-US" altLang="ko-KR" sz="1800" dirty="0" smtClean="0"/>
              <a:t>IEP(individual education plans) </a:t>
            </a:r>
            <a:r>
              <a:rPr lang="ko-KR" altLang="en-US" sz="1800" dirty="0" smtClean="0"/>
              <a:t>활동의 목표와 객관적인 환경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설명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그리고 수행에 잘 맞게 제공한다는 </a:t>
            </a:r>
            <a:r>
              <a:rPr lang="ko-KR" altLang="en-US" sz="1800" dirty="0" smtClean="0"/>
              <a:t>것</a:t>
            </a:r>
            <a:endParaRPr lang="en-US" altLang="ko-KR" sz="1800" dirty="0" smtClean="0"/>
          </a:p>
          <a:p>
            <a:r>
              <a:rPr lang="ko-KR" altLang="en-US" sz="1800" dirty="0" smtClean="0"/>
              <a:t>단계 </a:t>
            </a:r>
            <a:r>
              <a:rPr lang="ko-KR" altLang="en-US" sz="1800" dirty="0" smtClean="0"/>
              <a:t>및 기준을 수행을 위한 목적과 기준으로 볼 수 </a:t>
            </a:r>
            <a:r>
              <a:rPr lang="ko-KR" altLang="en-US" sz="1800" dirty="0" smtClean="0"/>
              <a:t>있음</a:t>
            </a:r>
            <a:endParaRPr lang="en-US" altLang="ko-KR" sz="1800" dirty="0" smtClean="0"/>
          </a:p>
          <a:p>
            <a:r>
              <a:rPr lang="ko-KR" altLang="en-US" sz="1800" dirty="0" smtClean="0"/>
              <a:t>그래서 </a:t>
            </a:r>
            <a:r>
              <a:rPr lang="ko-KR" altLang="en-US" sz="1800" dirty="0" smtClean="0"/>
              <a:t>한 단계를 선택하여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약간의 가벼운 보상으로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 단계를 </a:t>
            </a:r>
            <a:r>
              <a:rPr lang="en-US" altLang="ko-KR" sz="1800" dirty="0" smtClean="0"/>
              <a:t>IEP </a:t>
            </a:r>
            <a:r>
              <a:rPr lang="ko-KR" altLang="en-US" sz="1800" dirty="0" smtClean="0"/>
              <a:t>항목 안에 넣을 수도 </a:t>
            </a:r>
            <a:r>
              <a:rPr lang="ko-KR" altLang="en-US" sz="1800" dirty="0" smtClean="0"/>
              <a:t>있음</a:t>
            </a:r>
            <a:endParaRPr lang="en-US" altLang="ko-KR" sz="1800" dirty="0" smtClean="0"/>
          </a:p>
          <a:p>
            <a:r>
              <a:rPr lang="ko-KR" altLang="en-US" sz="1800" dirty="0" smtClean="0"/>
              <a:t>예</a:t>
            </a:r>
            <a:r>
              <a:rPr lang="en-US" altLang="ko-KR" sz="1800" dirty="0" smtClean="0"/>
              <a:t>;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GILCU</a:t>
            </a:r>
            <a:r>
              <a:rPr lang="ko-KR" altLang="en-US" sz="1800" dirty="0" smtClean="0"/>
              <a:t>에서 마지막 단계인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분 동안 유창하게 대화하기</a:t>
            </a:r>
            <a:r>
              <a:rPr lang="en-US" altLang="ko-KR" sz="1800" dirty="0" smtClean="0"/>
              <a:t>(0SW/M)</a:t>
            </a:r>
            <a:r>
              <a:rPr lang="ko-KR" altLang="en-US" sz="1800" dirty="0" smtClean="0"/>
              <a:t>를 연간목표</a:t>
            </a:r>
            <a:r>
              <a:rPr lang="en-US" altLang="ko-KR" sz="1800" dirty="0" smtClean="0"/>
              <a:t>(Annual Goal)</a:t>
            </a:r>
            <a:r>
              <a:rPr lang="ko-KR" altLang="en-US" sz="1800" dirty="0" smtClean="0"/>
              <a:t>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하위목표 </a:t>
            </a:r>
            <a:r>
              <a:rPr lang="en-US" altLang="ko-KR" sz="1800" dirty="0" smtClean="0"/>
              <a:t>A </a:t>
            </a:r>
            <a:r>
              <a:rPr lang="ko-KR" altLang="en-US" sz="1800" dirty="0" smtClean="0"/>
              <a:t>및 </a:t>
            </a:r>
            <a:r>
              <a:rPr lang="en-US" altLang="ko-KR" sz="1800" dirty="0" smtClean="0"/>
              <a:t>B</a:t>
            </a:r>
            <a:r>
              <a:rPr lang="ko-KR" altLang="en-US" sz="1800" dirty="0" smtClean="0"/>
              <a:t>를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분 동안 유창하게 읽기와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분간 유창하게 독백하기를 </a:t>
            </a:r>
            <a:r>
              <a:rPr lang="en-US" altLang="ko-KR" sz="1800" dirty="0" smtClean="0"/>
              <a:t>IEP </a:t>
            </a:r>
            <a:r>
              <a:rPr lang="ko-KR" altLang="en-US" sz="1800" dirty="0" smtClean="0"/>
              <a:t>형식의 요구 조건을 충족시키는 어떠한 변형이라도 사용할 수 </a:t>
            </a:r>
            <a:r>
              <a:rPr lang="ko-KR" altLang="en-US" sz="1800" dirty="0" smtClean="0"/>
              <a:t>있음</a:t>
            </a:r>
            <a:endParaRPr lang="en-US" altLang="ko-KR" sz="1800" dirty="0" smtClean="0"/>
          </a:p>
          <a:p>
            <a:r>
              <a:rPr lang="ko-KR" altLang="en-US" sz="1800" dirty="0" smtClean="0"/>
              <a:t>환자가 </a:t>
            </a:r>
            <a:r>
              <a:rPr lang="ko-KR" altLang="en-US" sz="1800" dirty="0" smtClean="0"/>
              <a:t>목표 및 목적을 충족하였는지를 결정하기는 쉽다</a:t>
            </a:r>
            <a:r>
              <a:rPr lang="en-US" altLang="ko-KR" sz="1800" smtClean="0"/>
              <a:t>.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치료에 대하여 환자와 함께 토의하기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확립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유지 및 추적점검 지도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환자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환자의 부모와 함께 전체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년 프로그램에 대하여 토의를 해야 함</a:t>
            </a:r>
            <a:endParaRPr lang="en-US" altLang="ko-KR" sz="1800" dirty="0" smtClean="0"/>
          </a:p>
          <a:p>
            <a:r>
              <a:rPr lang="ko-KR" altLang="en-US" sz="1800" dirty="0" smtClean="0"/>
              <a:t>환자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부모가 확립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전이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유지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추적점검 지도 등의 전체 </a:t>
            </a:r>
            <a:r>
              <a:rPr lang="en-US" altLang="ko-KR" sz="1800" dirty="0" smtClean="0"/>
              <a:t>4</a:t>
            </a:r>
            <a:r>
              <a:rPr lang="ko-KR" altLang="en-US" sz="1800" dirty="0" smtClean="0"/>
              <a:t>단계의 필요성을 이해하는 것이 중요</a:t>
            </a:r>
            <a:endParaRPr lang="en-US" altLang="ko-KR" sz="1800" dirty="0" smtClean="0"/>
          </a:p>
          <a:p>
            <a:r>
              <a:rPr lang="ko-KR" altLang="en-US" sz="1800" dirty="0" smtClean="0"/>
              <a:t>저자는 첫 미팅에서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부모에게 일 년에 </a:t>
            </a:r>
            <a:r>
              <a:rPr lang="en-US" altLang="ko-KR" sz="1800" dirty="0" smtClean="0"/>
              <a:t>3~4</a:t>
            </a:r>
            <a:r>
              <a:rPr lang="ko-KR" altLang="en-US" sz="1800" dirty="0" smtClean="0"/>
              <a:t>회 검사를 실시해서</a:t>
            </a:r>
            <a:r>
              <a:rPr lang="en-US" altLang="ko-KR" sz="1800" dirty="0" smtClean="0"/>
              <a:t>, 10</a:t>
            </a:r>
            <a:r>
              <a:rPr lang="ko-KR" altLang="en-US" sz="1800" dirty="0" smtClean="0"/>
              <a:t>년 동안 하는 것에 대하여 “서명”하도록 요구함</a:t>
            </a:r>
            <a:endParaRPr lang="en-US" altLang="ko-KR" sz="1800" dirty="0" smtClean="0"/>
          </a:p>
          <a:p>
            <a:r>
              <a:rPr lang="ko-KR" altLang="en-US" sz="1800" dirty="0" smtClean="0"/>
              <a:t>대부분의 부모들이 검사를 받기위해 돌아 왔고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몇몇 부모들은 </a:t>
            </a:r>
            <a:r>
              <a:rPr lang="en-US" altLang="ko-KR" sz="1800" dirty="0" smtClean="0"/>
              <a:t>10</a:t>
            </a:r>
            <a:r>
              <a:rPr lang="ko-KR" altLang="en-US" sz="1800" dirty="0" smtClean="0"/>
              <a:t>년 이상 왔으며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심지어 어떤 부모들은 그 프로젝트를 실시하는 장소에서 멀리 떨어진 곳으로 이사하였음에도 불구하고 검사에 참여하였음</a:t>
            </a:r>
            <a:endParaRPr lang="en-US" altLang="ko-KR" sz="1800" dirty="0" smtClean="0"/>
          </a:p>
          <a:p>
            <a:r>
              <a:rPr lang="ko-KR" altLang="en-US" sz="1800" dirty="0" smtClean="0"/>
              <a:t>초기에 장기 서약의 필요성과 그 당시에 그들을 모집하게 된 이유를 토의한 것이 이런 장기간 참여를 하도록 하게 되었다고 믿게 됨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DAF-</a:t>
            </a:r>
            <a:r>
              <a:rPr lang="ko-KR" altLang="en-US" dirty="0" smtClean="0"/>
              <a:t>연장 확립 프로그램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개요 표 </a:t>
            </a:r>
            <a:r>
              <a:rPr lang="en-US" altLang="ko-KR" sz="1800" dirty="0" smtClean="0"/>
              <a:t>15</a:t>
            </a:r>
            <a:r>
              <a:rPr lang="ko-KR" altLang="en-US" sz="1800" dirty="0" smtClean="0"/>
              <a:t>에 있음</a:t>
            </a:r>
            <a:endParaRPr lang="en-US" altLang="ko-KR" sz="1800" dirty="0" smtClean="0"/>
          </a:p>
          <a:p>
            <a:r>
              <a:rPr lang="en-US" sz="1800" dirty="0" smtClean="0"/>
              <a:t>Goldiamond</a:t>
            </a:r>
            <a:r>
              <a:rPr lang="ko-KR" altLang="en-US" sz="1800" dirty="0" smtClean="0"/>
              <a:t>의 연구</a:t>
            </a:r>
            <a:r>
              <a:rPr lang="en-US" altLang="ko-KR" sz="1800" dirty="0" smtClean="0"/>
              <a:t>(1960</a:t>
            </a:r>
            <a:r>
              <a:rPr lang="en-US" sz="1800" dirty="0" smtClean="0"/>
              <a:t>a, 1960b, 1960c, 1962, 1965)</a:t>
            </a:r>
            <a:r>
              <a:rPr lang="ko-KR" altLang="en-US" sz="1800" dirty="0" smtClean="0"/>
              <a:t>에 기초함</a:t>
            </a:r>
            <a:endParaRPr lang="en-US" altLang="ko-KR" sz="1800" dirty="0" smtClean="0"/>
          </a:p>
          <a:p>
            <a:r>
              <a:rPr lang="en-US" sz="1800" dirty="0" smtClean="0"/>
              <a:t>MFP DAF-</a:t>
            </a:r>
            <a:r>
              <a:rPr lang="ko-KR" altLang="en-US" sz="1800" dirty="0" smtClean="0"/>
              <a:t>연장 프로그램</a:t>
            </a:r>
            <a:endParaRPr lang="en-US" altLang="ko-KR" sz="1800" dirty="0" smtClean="0"/>
          </a:p>
          <a:p>
            <a:r>
              <a:rPr lang="en-US" sz="1800" dirty="0" smtClean="0"/>
              <a:t>DAF </a:t>
            </a:r>
            <a:r>
              <a:rPr lang="ko-KR" altLang="en-US" sz="1800" dirty="0" smtClean="0"/>
              <a:t>세팅 및 분당 말한 단어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WS/M) </a:t>
            </a:r>
            <a:r>
              <a:rPr lang="ko-KR" altLang="en-US" sz="1800" dirty="0" smtClean="0"/>
              <a:t>혹은 음절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SPM) </a:t>
            </a:r>
            <a:r>
              <a:rPr lang="ko-KR" altLang="en-US" sz="1800" dirty="0" smtClean="0"/>
              <a:t>모두는 </a:t>
            </a:r>
            <a:r>
              <a:rPr lang="en-US" sz="1800" dirty="0" smtClean="0"/>
              <a:t>DAF</a:t>
            </a:r>
            <a:r>
              <a:rPr lang="ko-KR" altLang="en-US" sz="1800" dirty="0" smtClean="0"/>
              <a:t>기의 유・무와는 상관없이 그 프로그램을 실시하는데 유용함</a:t>
            </a:r>
            <a:endParaRPr lang="en-US" altLang="ko-KR" sz="1800" dirty="0" smtClean="0"/>
          </a:p>
          <a:p>
            <a:r>
              <a:rPr lang="ko-KR" altLang="en-US" sz="1800" dirty="0" smtClean="0"/>
              <a:t>프로그램의 목표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1. </a:t>
            </a:r>
            <a:r>
              <a:rPr lang="ko-KR" altLang="en-US" sz="1800" dirty="0" smtClean="0"/>
              <a:t>슈퍼유창하고</a:t>
            </a:r>
            <a:r>
              <a:rPr lang="en-US" altLang="ko-KR" sz="1800" dirty="0" smtClean="0"/>
              <a:t>(</a:t>
            </a:r>
            <a:r>
              <a:rPr lang="en-US" sz="1800" dirty="0" smtClean="0"/>
              <a:t>superfluent), </a:t>
            </a:r>
            <a:r>
              <a:rPr lang="ko-KR" altLang="en-US" sz="1800" dirty="0" smtClean="0"/>
              <a:t>느리고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연장된 구어에 대한 새로운 반응을 개발시키는 것</a:t>
            </a:r>
            <a:endParaRPr lang="en-US" altLang="ko-KR" sz="1800" dirty="0" smtClean="0"/>
          </a:p>
          <a:p>
            <a:pPr>
              <a:buNone/>
            </a:pPr>
            <a:r>
              <a:rPr lang="ko-KR" altLang="en-US" sz="1800" dirty="0" smtClean="0"/>
              <a:t> </a:t>
            </a:r>
            <a:r>
              <a:rPr lang="en-US" altLang="ko-KR" sz="1800" dirty="0" smtClean="0"/>
              <a:t>2. </a:t>
            </a:r>
            <a:r>
              <a:rPr lang="ko-KR" altLang="en-US" sz="1800" dirty="0" smtClean="0"/>
              <a:t>아무런 연장 없이 정상 속도로 그것을 되돌리는 것</a:t>
            </a:r>
            <a:endParaRPr lang="en-US" altLang="ko-KR" sz="1800" dirty="0" smtClean="0"/>
          </a:p>
          <a:p>
            <a:r>
              <a:rPr lang="ko-KR" altLang="en-US" sz="1800" dirty="0" smtClean="0"/>
              <a:t>특징적 결과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느리게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연장되고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유창한 패턴을 사용할 때 </a:t>
            </a:r>
            <a:r>
              <a:rPr lang="en-US" altLang="ko-KR" sz="1800" dirty="0" smtClean="0"/>
              <a:t>0.5</a:t>
            </a:r>
            <a:r>
              <a:rPr lang="en-US" sz="1800" dirty="0" smtClean="0"/>
              <a:t>SW/M </a:t>
            </a:r>
            <a:r>
              <a:rPr lang="ko-KR" altLang="en-US" sz="1800" dirty="0" smtClean="0"/>
              <a:t>이하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가끔 </a:t>
            </a:r>
            <a:r>
              <a:rPr lang="en-US" altLang="ko-KR" sz="1800" dirty="0" smtClean="0"/>
              <a:t>0</a:t>
            </a:r>
            <a:r>
              <a:rPr lang="en-US" sz="1800" dirty="0" smtClean="0"/>
              <a:t>SW/M)</a:t>
            </a:r>
            <a:r>
              <a:rPr lang="ko-KR" altLang="en-US" sz="1800" dirty="0" smtClean="0"/>
              <a:t>로 즉각적이고 갑자기 떨어지는 것</a:t>
            </a:r>
            <a:endParaRPr lang="en-US" altLang="ko-KR" sz="1800" dirty="0" smtClean="0"/>
          </a:p>
          <a:p>
            <a:r>
              <a:rPr lang="ko-KR" altLang="en-US" sz="1800" dirty="0" smtClean="0"/>
              <a:t>최소 </a:t>
            </a:r>
            <a:r>
              <a:rPr lang="en-US" altLang="ko-KR" sz="1800" dirty="0" smtClean="0"/>
              <a:t>1.8(</a:t>
            </a:r>
            <a:r>
              <a:rPr lang="en-US" sz="1800" dirty="0" smtClean="0"/>
              <a:t>hr) </a:t>
            </a:r>
            <a:r>
              <a:rPr lang="ko-KR" altLang="en-US" sz="1800" dirty="0" smtClean="0"/>
              <a:t>실시시간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</a:t>
            </a:r>
            <a:r>
              <a:rPr lang="ko-KR" altLang="en-US" dirty="0" smtClean="0"/>
              <a:t>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en-US" dirty="0" smtClean="0"/>
              <a:t>Phonic Mirror Model HCDAF)-1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자극조절 혹은 가이드로 </a:t>
            </a:r>
            <a:r>
              <a:rPr lang="en-US" sz="1800" dirty="0" smtClean="0"/>
              <a:t>DAF</a:t>
            </a:r>
            <a:r>
              <a:rPr lang="ko-KR" altLang="en-US" sz="1800" dirty="0" smtClean="0"/>
              <a:t>를 가지고 연장된 구어를 지도</a:t>
            </a:r>
            <a:endParaRPr lang="en-US" altLang="ko-KR" sz="1800" dirty="0" smtClean="0"/>
          </a:p>
          <a:p>
            <a:r>
              <a:rPr lang="en-US" sz="1800" dirty="0" smtClean="0"/>
              <a:t>DAF</a:t>
            </a:r>
            <a:r>
              <a:rPr lang="ko-KR" altLang="en-US" sz="1800" dirty="0" smtClean="0"/>
              <a:t>기는 “인공” 말더듬을 초래하게 됨</a:t>
            </a:r>
            <a:endParaRPr lang="en-US" altLang="ko-KR" sz="1800" dirty="0" smtClean="0"/>
          </a:p>
          <a:p>
            <a:r>
              <a:rPr lang="ko-KR" altLang="en-US" sz="1800" dirty="0" smtClean="0"/>
              <a:t>패턴을 깨트리거나 말을 더듬으면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환자에게 “</a:t>
            </a:r>
            <a:r>
              <a:rPr lang="en-US" sz="1800" dirty="0" smtClean="0"/>
              <a:t>stop, </a:t>
            </a:r>
            <a:r>
              <a:rPr lang="ko-KR" altLang="en-US" sz="1800" dirty="0" smtClean="0"/>
              <a:t>느리고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연장된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유창한 패턴을 사용하라</a:t>
            </a:r>
            <a:r>
              <a:rPr lang="en-US" altLang="ko-KR" sz="1800" dirty="0" smtClean="0"/>
              <a:t>.”</a:t>
            </a:r>
            <a:r>
              <a:rPr lang="ko-KR" altLang="en-US" sz="1800" dirty="0" smtClean="0"/>
              <a:t>라고 말해 줌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벌이 됨</a:t>
            </a:r>
            <a:r>
              <a:rPr lang="en-US" altLang="ko-KR" sz="1800" dirty="0" smtClean="0"/>
              <a:t>)</a:t>
            </a:r>
          </a:p>
          <a:p>
            <a:r>
              <a:rPr lang="ko-KR" altLang="en-US" sz="1800" dirty="0" smtClean="0"/>
              <a:t>두 가지 절차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확립 프로그램 내에서 조절된 속도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증가 </a:t>
            </a:r>
            <a:r>
              <a:rPr lang="en-US" sz="1800" dirty="0" smtClean="0"/>
              <a:t>vs. </a:t>
            </a:r>
            <a:r>
              <a:rPr lang="ko-KR" altLang="en-US" sz="1800" dirty="0" smtClean="0"/>
              <a:t>전이 프로그램 동안에 자연스런 속도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증가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에 대한 전이 후 결과는 매우 비슷함</a:t>
            </a:r>
            <a:endParaRPr lang="en-US" altLang="ko-KR" sz="1800" dirty="0" smtClean="0"/>
          </a:p>
          <a:p>
            <a:r>
              <a:rPr lang="ko-KR" altLang="en-US" sz="1800" dirty="0" smtClean="0"/>
              <a:t>저자는 확립 단계들에 걸쳐서 점진적 조절된 속도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증가가 더 좋으며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현재 사용되고 있는 연장 프로그램에서 더 일반적이라고 생각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</a:t>
            </a:r>
            <a:r>
              <a:rPr lang="ko-KR" altLang="en-US" dirty="0" smtClean="0"/>
              <a:t>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en-US" dirty="0" smtClean="0"/>
              <a:t>Phonic Mirror Model HCDAF)-2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DAF</a:t>
            </a:r>
            <a:r>
              <a:rPr lang="ko-KR" altLang="en-US" sz="1800" dirty="0" smtClean="0"/>
              <a:t>기를 사용하지 않고 연장된 구어를 가르칠 수 있음</a:t>
            </a:r>
            <a:endParaRPr lang="en-US" altLang="ko-KR" sz="1800" dirty="0" smtClean="0"/>
          </a:p>
          <a:p>
            <a:r>
              <a:rPr lang="ko-KR" altLang="en-US" sz="1800" dirty="0" smtClean="0"/>
              <a:t>느리고 연장된 유창한 패턴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모음을 연장하면서 자음의 시작을 위해 쉬운 접촉을 사용하는 말하기 방법</a:t>
            </a:r>
            <a:r>
              <a:rPr lang="en-US" altLang="ko-KR" sz="1800" dirty="0" smtClean="0"/>
              <a:t> (</a:t>
            </a:r>
            <a:r>
              <a:rPr lang="ko-KR" altLang="en-US" sz="1800" dirty="0" smtClean="0"/>
              <a:t>예</a:t>
            </a:r>
            <a:r>
              <a:rPr lang="en-US" altLang="ko-KR" sz="1800" dirty="0" smtClean="0"/>
              <a:t>: “</a:t>
            </a:r>
            <a:r>
              <a:rPr lang="en-US" sz="1800" dirty="0" smtClean="0"/>
              <a:t>IIIcaaaan taaalkliiikethiiis"). </a:t>
            </a:r>
            <a:endParaRPr lang="en-US" altLang="ko-KR" sz="1800" dirty="0" smtClean="0"/>
          </a:p>
          <a:p>
            <a:r>
              <a:rPr lang="ko-KR" altLang="en-US" sz="1800" dirty="0" smtClean="0"/>
              <a:t>귀로 모니터하거나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수동계수기나 </a:t>
            </a:r>
            <a:r>
              <a:rPr lang="en-US" sz="1800" dirty="0" smtClean="0"/>
              <a:t>STRR </a:t>
            </a:r>
            <a:r>
              <a:rPr lang="ko-KR" altLang="en-US" sz="1800" dirty="0" smtClean="0"/>
              <a:t>프로그램과 같은 계수기기를 사용</a:t>
            </a:r>
            <a:endParaRPr lang="en-US" sz="1800" dirty="0" smtClean="0"/>
          </a:p>
          <a:p>
            <a:r>
              <a:rPr lang="en-US" sz="1800" dirty="0" smtClean="0"/>
              <a:t>DAF</a:t>
            </a:r>
            <a:r>
              <a:rPr lang="ko-KR" altLang="en-US" sz="1800" dirty="0" smtClean="0"/>
              <a:t>기기 없이 연장된 구어를 성공적으로 지도</a:t>
            </a:r>
            <a:endParaRPr lang="en-US" altLang="ko-KR" sz="1800" dirty="0" smtClean="0"/>
          </a:p>
          <a:p>
            <a:r>
              <a:rPr lang="ko-KR" altLang="en-US" sz="1800" dirty="0" smtClean="0"/>
              <a:t>형식 없는</a:t>
            </a:r>
            <a:r>
              <a:rPr lang="en-US" altLang="ko-KR" sz="1800" i="1" dirty="0" smtClean="0"/>
              <a:t>(</a:t>
            </a:r>
            <a:r>
              <a:rPr lang="en-US" sz="1800" i="1" dirty="0" smtClean="0"/>
              <a:t>freeform)</a:t>
            </a:r>
            <a:r>
              <a:rPr lang="en-US" sz="1800" dirty="0" smtClean="0"/>
              <a:t> </a:t>
            </a:r>
            <a:r>
              <a:rPr lang="ko-KR" altLang="en-US" sz="1800" dirty="0" smtClean="0"/>
              <a:t>연장 훈련 절차가 매우 효과적이만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신뢰도 문제가 있음</a:t>
            </a:r>
            <a:endParaRPr lang="en-US" altLang="ko-KR" sz="1800" dirty="0" smtClean="0"/>
          </a:p>
          <a:p>
            <a:r>
              <a:rPr lang="ko-KR" altLang="en-US" sz="1800" dirty="0" smtClean="0"/>
              <a:t>저자의 사용 구어형태</a:t>
            </a:r>
            <a:r>
              <a:rPr lang="en-US" altLang="ko-KR" sz="1800" dirty="0" smtClean="0"/>
              <a:t>(40</a:t>
            </a:r>
            <a:r>
              <a:rPr lang="en-US" sz="1800" dirty="0" smtClean="0"/>
              <a:t>WS/M </a:t>
            </a:r>
            <a:r>
              <a:rPr lang="ko-KR" altLang="en-US" sz="1800" dirty="0" smtClean="0"/>
              <a:t>혹은 </a:t>
            </a:r>
            <a:r>
              <a:rPr lang="en-US" altLang="ko-KR" sz="1800" dirty="0" smtClean="0"/>
              <a:t>50</a:t>
            </a:r>
            <a:r>
              <a:rPr lang="en-US" sz="1800" dirty="0" smtClean="0"/>
              <a:t>SPM</a:t>
            </a:r>
            <a:r>
              <a:rPr lang="ko-KR" altLang="en-US" sz="1800" dirty="0" smtClean="0"/>
              <a:t>이 가장 느린 속도에서 느리고 연장된 유창한 패턴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는 </a:t>
            </a:r>
            <a:r>
              <a:rPr lang="en-US" sz="1800" dirty="0" smtClean="0"/>
              <a:t>Onslow </a:t>
            </a:r>
            <a:r>
              <a:rPr lang="ko-KR" altLang="en-US" sz="1800" dirty="0" smtClean="0"/>
              <a:t>등이 현재 사용하는 것과 매우 유사</a:t>
            </a:r>
            <a:r>
              <a:rPr lang="en-US" altLang="ko-KR" sz="1800" dirty="0" smtClean="0"/>
              <a:t> </a:t>
            </a:r>
            <a:endParaRPr lang="ko-KR" altLang="en-US" sz="1800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확립 프로그램 전 지도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표준지시문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 smtClean="0"/>
              <a:t>당신이 치료를 받으러 오는 이유는 우리가 더듬지 않고 말하는 것을 당신에게 가르치는 것을 배우기 위해서 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말더듬이란 당신이 “</a:t>
            </a:r>
            <a:r>
              <a:rPr lang="en-US" sz="2000" dirty="0" smtClean="0"/>
              <a:t>the, the”</a:t>
            </a:r>
            <a:r>
              <a:rPr lang="ko-KR" altLang="en-US" sz="2000" dirty="0" smtClean="0"/>
              <a:t>와 같이 단어를 반복하거나 ”</a:t>
            </a:r>
            <a:r>
              <a:rPr lang="en-US" sz="2000" dirty="0" smtClean="0"/>
              <a:t>m-m-man“</a:t>
            </a:r>
            <a:r>
              <a:rPr lang="ko-KR" altLang="en-US" sz="2000" dirty="0" smtClean="0"/>
              <a:t>과 같이 단어부분을 반복할 때이며</a:t>
            </a:r>
            <a:r>
              <a:rPr lang="en-US" altLang="ko-KR" sz="2000" dirty="0" smtClean="0"/>
              <a:t>, “</a:t>
            </a:r>
            <a:r>
              <a:rPr lang="en-US" sz="2000" dirty="0" smtClean="0"/>
              <a:t>b(</a:t>
            </a:r>
            <a:r>
              <a:rPr lang="ko-KR" altLang="en-US" sz="2000" dirty="0" smtClean="0"/>
              <a:t>투쟁</a:t>
            </a:r>
            <a:r>
              <a:rPr lang="en-US" altLang="ko-KR" sz="2000" dirty="0" smtClean="0"/>
              <a:t>)</a:t>
            </a:r>
            <a:r>
              <a:rPr lang="en-US" sz="2000" dirty="0" smtClean="0"/>
              <a:t>aby"</a:t>
            </a:r>
            <a:r>
              <a:rPr lang="ko-KR" altLang="en-US" sz="2000" dirty="0" smtClean="0"/>
              <a:t>와 같이 단어에서 막힘이 있거나</a:t>
            </a:r>
            <a:r>
              <a:rPr lang="en-US" altLang="ko-KR" sz="2000" dirty="0" smtClean="0"/>
              <a:t>, ”</a:t>
            </a:r>
            <a:r>
              <a:rPr lang="en-US" sz="2000" dirty="0" smtClean="0"/>
              <a:t>ssseven“[</a:t>
            </a:r>
            <a:r>
              <a:rPr lang="ko-KR" altLang="en-US" sz="2000" dirty="0" smtClean="0"/>
              <a:t>말더듬는 환자의 유형을 모방함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과 같이 단어를 연장하는 것이다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당신이 하게 될 과업은 느리고 연장된 유창한 패턴을 사용하는 것이다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당신이 하는 과업을 잘 수행하면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당신은 토큰을 받을 것이다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만약 당신이 더듬거나 패턴을 깨트리면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당신을 멈추게 하고 유창성 패턴을 사용하도록 기억시킬 것이다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그것이 당신이 유창한 패턴을 사용하도록 기억하는 것을 도와 줄 것이다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당신이 해야 할 것과 그것을 왜 해야 하는지 그 이유에 대해서 어떠한 질문이 있습니까</a:t>
            </a:r>
            <a:r>
              <a:rPr lang="en-US" altLang="ko-KR" sz="2000" dirty="0" smtClean="0"/>
              <a:t>?</a:t>
            </a:r>
            <a:endParaRPr lang="ko-KR" altLang="en-US" sz="2000" dirty="0" smtClean="0"/>
          </a:p>
          <a:p>
            <a:r>
              <a:rPr lang="ko-KR" altLang="en-US" sz="2000" dirty="0" smtClean="0"/>
              <a:t>개별 환자에 맞게 이러한 지시들을 수정 가능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제4장신경언어학1">
  <a:themeElements>
    <a:clrScheme name="캡슐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캡슐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캡슐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제4장신경언어학1</Template>
  <TotalTime>724</TotalTime>
  <Words>4497</Words>
  <Application>Microsoft Office PowerPoint</Application>
  <PresentationFormat>화면 슬라이드 쇼(4:3)</PresentationFormat>
  <Paragraphs>304</Paragraphs>
  <Slides>43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44" baseType="lpstr">
      <vt:lpstr>제4장신경언어학1</vt:lpstr>
      <vt:lpstr>제5장 확립 프로그램</vt:lpstr>
      <vt:lpstr>프로그램의 형태들</vt:lpstr>
      <vt:lpstr>프로그램의 형태들-2</vt:lpstr>
      <vt:lpstr>DAF-연장 및 GILCU 프로그램의 일반적인 절차</vt:lpstr>
      <vt:lpstr>치료에 대하여 환자와 함께 토의하기: 확립, 전이, 유지 및 추적점검 지도</vt:lpstr>
      <vt:lpstr>DAF-연장 확립 프로그램</vt:lpstr>
      <vt:lpstr>DAF기(예: Phonic Mirror Model HCDAF)-1</vt:lpstr>
      <vt:lpstr>DAF기(예: Phonic Mirror Model HCDAF)-2</vt:lpstr>
      <vt:lpstr>확립 프로그램 전 지도(표준지시문)</vt:lpstr>
      <vt:lpstr>자기 조정(calibration)과 연습용 문장 </vt:lpstr>
      <vt:lpstr>점수기록지(score sheet)</vt:lpstr>
      <vt:lpstr>일일 데이터 기록지 (Daily Data Sheet; DDS)</vt:lpstr>
      <vt:lpstr>확인 프로그램 및 가정연습-1</vt:lpstr>
      <vt:lpstr>확인 프로그램 및 가정연습-2</vt:lpstr>
      <vt:lpstr>가장연습 시 고려점</vt:lpstr>
      <vt:lpstr>리뷰(review)</vt:lpstr>
      <vt:lpstr>차트</vt:lpstr>
      <vt:lpstr>재훈련(recycle) </vt:lpstr>
      <vt:lpstr>브렌칭(branching)</vt:lpstr>
      <vt:lpstr>임상적 조언</vt:lpstr>
      <vt:lpstr>임상적 조언-2</vt:lpstr>
      <vt:lpstr>DAF-연장 프로그램의 결과</vt:lpstr>
      <vt:lpstr>DAF-연장 프로그램의 결과-2</vt:lpstr>
      <vt:lpstr>DAF-연장 프로그램의 결과-3</vt:lpstr>
      <vt:lpstr>연장 구어(prolonged speech; PS)와 관련된 연구</vt:lpstr>
      <vt:lpstr>연장 구어(prolonged speech; PS)와 관련된 연구-2</vt:lpstr>
      <vt:lpstr>느리게 말하기</vt:lpstr>
      <vt:lpstr>속화(cluttering) </vt:lpstr>
      <vt:lpstr>길이와 복잡성에서 점진적인 증가(GILCU)</vt:lpstr>
      <vt:lpstr>(GILCU)-2</vt:lpstr>
      <vt:lpstr>GILCU 실시에 대한 개관</vt:lpstr>
      <vt:lpstr>프로그램 표준 지시사항</vt:lpstr>
      <vt:lpstr>recycle과 GILCU 브렌칭 </vt:lpstr>
      <vt:lpstr>임상적 팁</vt:lpstr>
      <vt:lpstr>임상적 팁-2</vt:lpstr>
      <vt:lpstr>GILCU의 결과</vt:lpstr>
      <vt:lpstr>관련된 GILCU 연구</vt:lpstr>
      <vt:lpstr>홍콩에서의 GILCU</vt:lpstr>
      <vt:lpstr>DAF-연장과 GILCU의 비교</vt:lpstr>
      <vt:lpstr>DAF-연장과 GILCU의 비교</vt:lpstr>
      <vt:lpstr>행동-언어 프로그램</vt:lpstr>
      <vt:lpstr>행동-언어 프로그램-2</vt:lpstr>
      <vt:lpstr>개별화교육 계획(IEP)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제5장 확립 프로그램</dc:title>
  <dc:creator>user</dc:creator>
  <cp:lastModifiedBy>Preferred Customer</cp:lastModifiedBy>
  <cp:revision>57</cp:revision>
  <dcterms:created xsi:type="dcterms:W3CDTF">2011-10-05T22:27:26Z</dcterms:created>
  <dcterms:modified xsi:type="dcterms:W3CDTF">2011-10-16T18:35:42Z</dcterms:modified>
</cp:coreProperties>
</file>