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307" r:id="rId3"/>
    <p:sldId id="308" r:id="rId4"/>
    <p:sldId id="309" r:id="rId5"/>
    <p:sldId id="310" r:id="rId6"/>
    <p:sldId id="311" r:id="rId7"/>
    <p:sldId id="312" r:id="rId8"/>
    <p:sldId id="313" r:id="rId9"/>
    <p:sldId id="314" r:id="rId10"/>
    <p:sldId id="315" r:id="rId11"/>
    <p:sldId id="316" r:id="rId12"/>
    <p:sldId id="317" r:id="rId13"/>
    <p:sldId id="318" r:id="rId14"/>
    <p:sldId id="319" r:id="rId15"/>
    <p:sldId id="320" r:id="rId16"/>
    <p:sldId id="321" r:id="rId17"/>
    <p:sldId id="322" r:id="rId18"/>
    <p:sldId id="323" r:id="rId19"/>
    <p:sldId id="324" r:id="rId20"/>
    <p:sldId id="325" r:id="rId21"/>
    <p:sldId id="327" r:id="rId22"/>
    <p:sldId id="328" r:id="rId23"/>
    <p:sldId id="329" r:id="rId24"/>
    <p:sldId id="326" r:id="rId2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4BCB82-A190-4179-B451-F26C95BD3757}" type="datetimeFigureOut">
              <a:rPr lang="ko-KR" altLang="en-US" smtClean="0"/>
              <a:pPr/>
              <a:t>2013-11-13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059948-3241-4627-B925-27159F6947A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0">
                <a:defRPr/>
              </a:pPr>
              <a:endParaRPr lang="ko-KR" altLang="en-US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0">
                <a:defRPr/>
              </a:pPr>
              <a:endParaRPr lang="ko-KR" altLang="en-US" sz="2400">
                <a:latin typeface="Times New Roman" pitchFamily="18" charset="0"/>
              </a:endParaRP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4608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609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fld id="{3A83957C-E754-4137-83D4-EF5A4CB86D8B}" type="datetimeFigureOut">
              <a:rPr lang="ko-KR" altLang="en-US" smtClean="0"/>
              <a:pPr/>
              <a:t>2013-11-13</a:t>
            </a:fld>
            <a:endParaRPr lang="ko-KR" alt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smtClean="0"/>
            </a:lvl1pPr>
          </a:lstStyle>
          <a:p>
            <a:endParaRPr lang="ko-KR" altLang="en-U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 smtClean="0"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3957C-E754-4137-83D4-EF5A4CB86D8B}" type="datetimeFigureOut">
              <a:rPr lang="ko-KR" altLang="en-US" smtClean="0"/>
              <a:pPr/>
              <a:t>2013-11-13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3957C-E754-4137-83D4-EF5A4CB86D8B}" type="datetimeFigureOut">
              <a:rPr lang="ko-KR" altLang="en-US" smtClean="0"/>
              <a:pPr/>
              <a:t>2013-11-13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3957C-E754-4137-83D4-EF5A4CB86D8B}" type="datetimeFigureOut">
              <a:rPr lang="ko-KR" altLang="en-US" smtClean="0"/>
              <a:pPr/>
              <a:t>2013-11-13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3957C-E754-4137-83D4-EF5A4CB86D8B}" type="datetimeFigureOut">
              <a:rPr lang="ko-KR" altLang="en-US" smtClean="0"/>
              <a:pPr/>
              <a:t>2013-11-13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3957C-E754-4137-83D4-EF5A4CB86D8B}" type="datetimeFigureOut">
              <a:rPr lang="ko-KR" altLang="en-US" smtClean="0"/>
              <a:pPr/>
              <a:t>2013-11-13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3957C-E754-4137-83D4-EF5A4CB86D8B}" type="datetimeFigureOut">
              <a:rPr lang="ko-KR" altLang="en-US" smtClean="0"/>
              <a:pPr/>
              <a:t>2013-11-13</a:t>
            </a:fld>
            <a:endParaRPr lang="ko-KR" alt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3957C-E754-4137-83D4-EF5A4CB86D8B}" type="datetimeFigureOut">
              <a:rPr lang="ko-KR" altLang="en-US" smtClean="0"/>
              <a:pPr/>
              <a:t>2013-11-13</a:t>
            </a:fld>
            <a:endParaRPr lang="ko-KR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3957C-E754-4137-83D4-EF5A4CB86D8B}" type="datetimeFigureOut">
              <a:rPr lang="ko-KR" altLang="en-US" smtClean="0"/>
              <a:pPr/>
              <a:t>2013-11-13</a:t>
            </a:fld>
            <a:endParaRPr lang="ko-KR" alt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3957C-E754-4137-83D4-EF5A4CB86D8B}" type="datetimeFigureOut">
              <a:rPr lang="ko-KR" altLang="en-US" smtClean="0"/>
              <a:pPr/>
              <a:t>2013-11-13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ko-KR" altLang="en-US" noProof="0" smtClean="0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3957C-E754-4137-83D4-EF5A4CB86D8B}" type="datetimeFigureOut">
              <a:rPr lang="ko-KR" altLang="en-US" smtClean="0"/>
              <a:pPr/>
              <a:t>2013-11-13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4506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ko-KR" altLang="en-US"/>
              </a:p>
            </p:txBody>
          </p:sp>
          <p:sp>
            <p:nvSpPr>
              <p:cNvPr id="45061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ko-KR" altLang="en-US"/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45063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ko-KR" altLang="en-US"/>
              </a:p>
            </p:txBody>
          </p:sp>
          <p:sp>
            <p:nvSpPr>
              <p:cNvPr id="45064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ko-KR" altLang="en-US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506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 smtClean="0"/>
            </a:lvl1pPr>
          </a:lstStyle>
          <a:p>
            <a:fld id="{3A83957C-E754-4137-83D4-EF5A4CB86D8B}" type="datetimeFigureOut">
              <a:rPr lang="ko-KR" altLang="en-US" smtClean="0"/>
              <a:pPr/>
              <a:t>2013-11-13</a:t>
            </a:fld>
            <a:endParaRPr lang="ko-KR" altLang="en-US"/>
          </a:p>
        </p:txBody>
      </p:sp>
      <p:sp>
        <p:nvSpPr>
          <p:cNvPr id="4506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 smtClean="0"/>
            </a:lvl1pPr>
          </a:lstStyle>
          <a:p>
            <a:endParaRPr lang="ko-KR" altLang="en-US"/>
          </a:p>
        </p:txBody>
      </p:sp>
      <p:sp>
        <p:nvSpPr>
          <p:cNvPr id="4506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kumimoji="0" sz="2600" b="1" smtClean="0">
                <a:solidFill>
                  <a:schemeClr val="bg1"/>
                </a:solidFill>
              </a:defRPr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2pPr>
      <a:lvl3pPr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3pPr>
      <a:lvl4pPr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4pPr>
      <a:lvl5pPr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5pPr>
      <a:lvl6pPr marL="4572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6pPr>
      <a:lvl7pPr marL="9144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7pPr>
      <a:lvl8pPr marL="13716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8pPr>
      <a:lvl9pPr marL="18288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kumimoji="1"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kumimoji="1"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kumimoji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sz="2400" dirty="0" smtClean="0"/>
              <a:t>대구대학교 언어치료학과</a:t>
            </a:r>
            <a:endParaRPr lang="en-US" altLang="ko-KR" sz="2400" dirty="0" smtClean="0"/>
          </a:p>
          <a:p>
            <a:r>
              <a:rPr lang="ko-KR" altLang="en-US" sz="2400" dirty="0" smtClean="0"/>
              <a:t>권도하 교수</a:t>
            </a:r>
            <a:endParaRPr lang="ko-KR" altLang="en-US" sz="2400" dirty="0"/>
          </a:p>
        </p:txBody>
      </p:sp>
      <p:sp>
        <p:nvSpPr>
          <p:cNvPr id="2" name="제목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ko-KR" altLang="en-US" dirty="0" smtClean="0"/>
              <a:t>제</a:t>
            </a:r>
            <a:r>
              <a:rPr lang="en-US" altLang="ko-KR" dirty="0" smtClean="0"/>
              <a:t>6</a:t>
            </a:r>
            <a:r>
              <a:rPr lang="ko-KR" altLang="en-US" dirty="0" smtClean="0"/>
              <a:t>장 전이</a:t>
            </a:r>
            <a:r>
              <a:rPr lang="en-US" altLang="ko-KR" dirty="0" smtClean="0"/>
              <a:t>,</a:t>
            </a:r>
            <a:r>
              <a:rPr lang="ko-KR" altLang="en-US" dirty="0" smtClean="0"/>
              <a:t> 유지</a:t>
            </a:r>
            <a:r>
              <a:rPr lang="en-US" altLang="ko-KR" dirty="0" smtClean="0"/>
              <a:t>, </a:t>
            </a:r>
            <a:r>
              <a:rPr lang="ko-KR" altLang="en-US" smtClean="0"/>
              <a:t>추적점검 단계</a:t>
            </a:r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전이의 구성 요소들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600" b="1" dirty="0" smtClean="0"/>
              <a:t>다양한 물리적 상황</a:t>
            </a:r>
            <a:r>
              <a:rPr lang="en-US" altLang="ko-KR" sz="1600" b="1" dirty="0" smtClean="0"/>
              <a:t>: </a:t>
            </a:r>
            <a:r>
              <a:rPr lang="ko-KR" altLang="en-US" sz="1600" dirty="0" smtClean="0"/>
              <a:t>학교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병원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대학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사설 치료실 또는 기타 치료 상황들</a:t>
            </a:r>
            <a:endParaRPr lang="en-US" altLang="ko-KR" sz="1600" dirty="0" smtClean="0"/>
          </a:p>
          <a:p>
            <a:r>
              <a:rPr lang="ko-KR" altLang="en-US" sz="1600" b="1" dirty="0" smtClean="0"/>
              <a:t>청중 수 늘리기</a:t>
            </a:r>
            <a:endParaRPr lang="en-US" altLang="ko-KR" sz="1600" b="1" dirty="0" smtClean="0"/>
          </a:p>
          <a:p>
            <a:r>
              <a:rPr lang="ko-KR" altLang="en-US" sz="1600" b="1" dirty="0" smtClean="0"/>
              <a:t>가정</a:t>
            </a:r>
            <a:r>
              <a:rPr lang="en-US" altLang="ko-KR" sz="1600" b="1" dirty="0" smtClean="0"/>
              <a:t>:</a:t>
            </a:r>
            <a:r>
              <a:rPr lang="ko-KR" altLang="en-US" sz="1600" b="1" dirty="0" smtClean="0"/>
              <a:t> </a:t>
            </a:r>
            <a:r>
              <a:rPr lang="ko-KR" altLang="en-US" sz="1600" dirty="0" smtClean="0"/>
              <a:t>가정연습은 가정 전이 프로그램을 시작하는 시점에서 멈추거나 중단됨</a:t>
            </a:r>
            <a:endParaRPr lang="en-US" altLang="ko-KR" sz="1600" dirty="0" smtClean="0"/>
          </a:p>
          <a:p>
            <a:r>
              <a:rPr lang="ko-KR" altLang="en-US" sz="1600" b="1" dirty="0" smtClean="0"/>
              <a:t>교실</a:t>
            </a:r>
            <a:endParaRPr lang="ko-KR" altLang="en-US" sz="1600" dirty="0" smtClean="0"/>
          </a:p>
          <a:p>
            <a:r>
              <a:rPr lang="ko-KR" altLang="en-US" sz="1600" b="1" dirty="0" smtClean="0"/>
              <a:t>전화</a:t>
            </a:r>
            <a:endParaRPr lang="ko-KR" altLang="en-US" sz="1600" dirty="0" smtClean="0"/>
          </a:p>
          <a:p>
            <a:r>
              <a:rPr lang="ko-KR" altLang="en-US" sz="1600" b="1" dirty="0" smtClean="0"/>
              <a:t>낯선 사람들</a:t>
            </a:r>
            <a:endParaRPr lang="en-US" altLang="ko-KR" sz="1600" b="1" dirty="0" smtClean="0"/>
          </a:p>
          <a:p>
            <a:r>
              <a:rPr lang="ko-KR" altLang="en-US" sz="1600" b="1" dirty="0" smtClean="0"/>
              <a:t>직장</a:t>
            </a:r>
            <a:endParaRPr lang="ko-KR" altLang="en-US" sz="1600" dirty="0" smtClean="0"/>
          </a:p>
          <a:p>
            <a:r>
              <a:rPr lang="ko-KR" altLang="en-US" sz="1600" b="1" dirty="0" smtClean="0"/>
              <a:t>잔여 활동</a:t>
            </a:r>
            <a:r>
              <a:rPr lang="en-US" altLang="ko-KR" sz="1600" b="1" dirty="0" smtClean="0"/>
              <a:t>: </a:t>
            </a:r>
            <a:r>
              <a:rPr lang="ko-KR" altLang="en-US" sz="1600" b="1" dirty="0" smtClean="0"/>
              <a:t> </a:t>
            </a:r>
            <a:r>
              <a:rPr lang="ko-KR" altLang="en-US" sz="1600" dirty="0" smtClean="0"/>
              <a:t>아직도 </a:t>
            </a:r>
            <a:r>
              <a:rPr lang="ko-KR" altLang="en-US" sz="1600" dirty="0" err="1" smtClean="0"/>
              <a:t>말더듬을</a:t>
            </a:r>
            <a:r>
              <a:rPr lang="ko-KR" altLang="en-US" sz="1600" dirty="0" smtClean="0"/>
              <a:t> 불러일으키는 환자의 환경에서 말하기가 어려운 상황이 있는지 확인</a:t>
            </a:r>
            <a:r>
              <a:rPr lang="en-US" altLang="ko-KR" sz="1600" dirty="0" smtClean="0"/>
              <a:t>; </a:t>
            </a:r>
            <a:r>
              <a:rPr lang="ko-KR" altLang="en-US" sz="1600" dirty="0" smtClean="0"/>
              <a:t>역할 놀이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교실이나 학교 활동</a:t>
            </a:r>
            <a:r>
              <a:rPr lang="en-US" altLang="ko-KR" sz="1600" dirty="0" smtClean="0"/>
              <a:t>. </a:t>
            </a:r>
            <a:r>
              <a:rPr lang="ko-KR" altLang="en-US" sz="1600" dirty="0" smtClean="0"/>
              <a:t>기타 일반 활동 연습</a:t>
            </a:r>
            <a:endParaRPr lang="en-US" altLang="ko-KR" sz="1600" dirty="0" smtClean="0"/>
          </a:p>
          <a:p>
            <a:r>
              <a:rPr lang="ko-KR" altLang="en-US" sz="1600" b="1" dirty="0" smtClean="0"/>
              <a:t>깨어있는 </a:t>
            </a:r>
            <a:r>
              <a:rPr lang="en-US" altLang="ko-KR" sz="1600" b="1" dirty="0" smtClean="0"/>
              <a:t>16-</a:t>
            </a:r>
            <a:r>
              <a:rPr lang="ko-KR" altLang="en-US" sz="1600" b="1" dirty="0" smtClean="0"/>
              <a:t>시간</a:t>
            </a:r>
            <a:endParaRPr lang="en-US" altLang="ko-KR" sz="1600" b="1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전이 프로그램 </a:t>
            </a:r>
            <a:r>
              <a:rPr lang="ko-KR" altLang="en-US" dirty="0" err="1" smtClean="0"/>
              <a:t>브렌칭</a:t>
            </a:r>
            <a:r>
              <a:rPr lang="ko-KR" altLang="en-US" dirty="0" smtClean="0"/>
              <a:t> 및 </a:t>
            </a:r>
            <a:r>
              <a:rPr lang="ko-KR" altLang="en-US" dirty="0" err="1" smtClean="0"/>
              <a:t>리사이클</a:t>
            </a:r>
            <a:r>
              <a:rPr lang="ko-KR" altLang="en-US" dirty="0" smtClean="0"/>
              <a:t>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800" dirty="0" smtClean="0"/>
              <a:t>전이 프로그램에서 </a:t>
            </a:r>
            <a:r>
              <a:rPr lang="ko-KR" altLang="en-US" sz="1800" dirty="0" err="1" smtClean="0"/>
              <a:t>브렌치하는</a:t>
            </a:r>
            <a:r>
              <a:rPr lang="ko-KR" altLang="en-US" sz="1800" dirty="0" smtClean="0"/>
              <a:t> 규칙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그 단계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거의 </a:t>
            </a:r>
            <a:r>
              <a:rPr lang="en-US" altLang="ko-KR" sz="1800" dirty="0" smtClean="0"/>
              <a:t>3</a:t>
            </a:r>
            <a:r>
              <a:rPr lang="ko-KR" altLang="en-US" sz="1800" dirty="0" smtClean="0"/>
              <a:t>세션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를 통과하지 못하고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한 단계에서 말하는 시간이 </a:t>
            </a:r>
            <a:r>
              <a:rPr lang="en-US" altLang="ko-KR" sz="1800" dirty="0" smtClean="0"/>
              <a:t>40</a:t>
            </a:r>
            <a:r>
              <a:rPr lang="ko-KR" altLang="en-US" sz="1800" dirty="0" smtClean="0"/>
              <a:t>분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거의 </a:t>
            </a:r>
            <a:r>
              <a:rPr lang="en-US" altLang="ko-KR" sz="1800" dirty="0" smtClean="0"/>
              <a:t>3</a:t>
            </a:r>
            <a:r>
              <a:rPr lang="ko-KR" altLang="en-US" sz="1800" dirty="0" smtClean="0"/>
              <a:t>세션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일 때</a:t>
            </a:r>
            <a:endParaRPr lang="en-US" altLang="ko-KR" sz="1800" dirty="0" smtClean="0"/>
          </a:p>
          <a:p>
            <a:r>
              <a:rPr lang="en-US" altLang="ko-KR" sz="1800" dirty="0" smtClean="0"/>
              <a:t>Ryan</a:t>
            </a:r>
            <a:r>
              <a:rPr lang="ko-KR" altLang="en-US" sz="1800" dirty="0" smtClean="0"/>
              <a:t>과 </a:t>
            </a:r>
            <a:r>
              <a:rPr lang="en-US" altLang="ko-KR" sz="1800" dirty="0" smtClean="0"/>
              <a:t>Van Kirk(1978, pp.58~63) </a:t>
            </a:r>
            <a:r>
              <a:rPr lang="ko-KR" altLang="en-US" sz="1800" dirty="0" smtClean="0"/>
              <a:t>참조</a:t>
            </a:r>
            <a:endParaRPr lang="en-US" altLang="ko-KR" sz="1800" dirty="0" smtClean="0"/>
          </a:p>
          <a:p>
            <a:r>
              <a:rPr lang="ko-KR" altLang="en-US" sz="1800" dirty="0" smtClean="0"/>
              <a:t>단계 크기</a:t>
            </a:r>
            <a:r>
              <a:rPr lang="en-US" altLang="ko-KR" sz="1800" dirty="0" smtClean="0"/>
              <a:t> </a:t>
            </a:r>
            <a:r>
              <a:rPr lang="ko-KR" altLang="en-US" sz="1800" dirty="0" smtClean="0"/>
              <a:t>혹은 통과 기준을 변경하였지만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그것을 거의 사용한 적이 없었음</a:t>
            </a:r>
            <a:endParaRPr lang="en-US" altLang="ko-KR" sz="1800" dirty="0" smtClean="0"/>
          </a:p>
          <a:p>
            <a:r>
              <a:rPr lang="ko-KR" altLang="en-US" sz="1800" dirty="0" smtClean="0"/>
              <a:t>본서에서는 생략하였음</a:t>
            </a:r>
            <a:endParaRPr lang="en-US" altLang="ko-KR" sz="1800" dirty="0" smtClean="0"/>
          </a:p>
          <a:p>
            <a:r>
              <a:rPr lang="ko-KR" altLang="en-US" sz="1800" dirty="0" err="1" smtClean="0"/>
              <a:t>리사이클</a:t>
            </a:r>
            <a:r>
              <a:rPr lang="en-US" altLang="ko-KR" sz="1800" dirty="0" smtClean="0"/>
              <a:t>: CT 3(</a:t>
            </a:r>
            <a:r>
              <a:rPr lang="ko-KR" altLang="en-US" sz="1800" dirty="0" smtClean="0"/>
              <a:t>전이 후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을 통과하지 못한다면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확립 프로그램이나 전이 프로그램의 일부분들을 </a:t>
            </a:r>
            <a:r>
              <a:rPr lang="ko-KR" altLang="en-US" sz="1800" dirty="0" err="1" smtClean="0"/>
              <a:t>리사이클</a:t>
            </a:r>
            <a:r>
              <a:rPr lang="ko-KR" altLang="en-US" sz="1800" dirty="0" smtClean="0"/>
              <a:t> 함</a:t>
            </a:r>
            <a:endParaRPr lang="en-US" altLang="ko-KR" sz="1800" dirty="0" smtClean="0"/>
          </a:p>
          <a:p>
            <a:r>
              <a:rPr lang="ko-KR" altLang="en-US" sz="1800" dirty="0" err="1" smtClean="0"/>
              <a:t>리사이클</a:t>
            </a:r>
            <a:r>
              <a:rPr lang="ko-KR" altLang="en-US" sz="1800" dirty="0" smtClean="0"/>
              <a:t> 절차는 환자의 연령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전이 프로그램을 진행한 량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환자의 요구에 달려있음</a:t>
            </a:r>
            <a:endParaRPr lang="en-US" altLang="ko-KR" sz="1800" dirty="0" smtClean="0"/>
          </a:p>
          <a:p>
            <a:pPr>
              <a:buNone/>
            </a:pPr>
            <a:endParaRPr lang="ko-KR" altLang="en-US" sz="1800" dirty="0" smtClean="0"/>
          </a:p>
          <a:p>
            <a:endParaRPr lang="ko-KR" alt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전이 프로그램 데이터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800" dirty="0" smtClean="0"/>
              <a:t>표 </a:t>
            </a:r>
            <a:r>
              <a:rPr lang="en-US" altLang="ko-KR" sz="1800" dirty="0" smtClean="0"/>
              <a:t>24</a:t>
            </a:r>
          </a:p>
          <a:p>
            <a:r>
              <a:rPr lang="ko-KR" altLang="en-US" sz="1800" dirty="0" smtClean="0"/>
              <a:t>전통적 프로그램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쉼이나 벌 프로그램에서 치료를 받은 환자들을 포함</a:t>
            </a:r>
            <a:endParaRPr lang="en-US" altLang="ko-KR" sz="1800" dirty="0" smtClean="0"/>
          </a:p>
          <a:p>
            <a:r>
              <a:rPr lang="ko-KR" altLang="en-US" sz="1800" dirty="0" smtClean="0"/>
              <a:t>연구 </a:t>
            </a:r>
            <a:r>
              <a:rPr lang="en-US" altLang="ko-KR" sz="1800" dirty="0" smtClean="0"/>
              <a:t>1(Ryan, 1974): </a:t>
            </a:r>
            <a:r>
              <a:rPr lang="ko-KR" altLang="en-US" sz="1800" dirty="0" smtClean="0"/>
              <a:t>다양한 전이 프로그램을 실시</a:t>
            </a:r>
            <a:r>
              <a:rPr lang="en-US" altLang="ko-KR" sz="1800" dirty="0" smtClean="0"/>
              <a:t>; </a:t>
            </a:r>
            <a:r>
              <a:rPr lang="ko-KR" altLang="en-US" sz="1800" dirty="0" smtClean="0"/>
              <a:t>치료시간</a:t>
            </a:r>
            <a:r>
              <a:rPr lang="en-US" altLang="ko-KR" sz="1800" dirty="0" smtClean="0"/>
              <a:t>(</a:t>
            </a:r>
            <a:r>
              <a:rPr lang="ko-KR" altLang="en-US" sz="1800" i="1" dirty="0" smtClean="0"/>
              <a:t>평</a:t>
            </a:r>
            <a:r>
              <a:rPr lang="ko-KR" altLang="en-US" sz="1800" dirty="0" smtClean="0"/>
              <a:t>균 </a:t>
            </a:r>
            <a:r>
              <a:rPr lang="en-US" altLang="ko-KR" sz="1800" dirty="0" smtClean="0"/>
              <a:t>2×9.5=19)</a:t>
            </a:r>
          </a:p>
          <a:p>
            <a:r>
              <a:rPr lang="ko-KR" altLang="en-US" sz="1800" dirty="0" smtClean="0"/>
              <a:t>주요한 변화</a:t>
            </a:r>
            <a:r>
              <a:rPr lang="en-US" altLang="ko-KR" sz="1800" dirty="0" smtClean="0"/>
              <a:t>:</a:t>
            </a:r>
            <a:r>
              <a:rPr lang="ko-KR" altLang="en-US" sz="1800" dirty="0" smtClean="0"/>
              <a:t> 말하는 속도의 증가</a:t>
            </a:r>
            <a:endParaRPr lang="en-US" altLang="ko-KR" sz="1800" dirty="0" smtClean="0"/>
          </a:p>
          <a:p>
            <a:r>
              <a:rPr lang="ko-KR" altLang="en-US" sz="1800" dirty="0" smtClean="0"/>
              <a:t>연구 </a:t>
            </a:r>
            <a:r>
              <a:rPr lang="en-US" altLang="ko-KR" sz="1800" dirty="0" smtClean="0"/>
              <a:t>3</a:t>
            </a:r>
            <a:r>
              <a:rPr lang="ko-KR" altLang="en-US" sz="1800" dirty="0" smtClean="0"/>
              <a:t>과 </a:t>
            </a:r>
            <a:r>
              <a:rPr lang="en-US" altLang="ko-KR" sz="1800" dirty="0" smtClean="0"/>
              <a:t>5: </a:t>
            </a:r>
            <a:r>
              <a:rPr lang="ko-KR" altLang="en-US" sz="1800" dirty="0" smtClean="0"/>
              <a:t> </a:t>
            </a:r>
            <a:r>
              <a:rPr lang="ko-KR" altLang="en-US" sz="1800" dirty="0" err="1" smtClean="0"/>
              <a:t>임상실</a:t>
            </a:r>
            <a:r>
              <a:rPr lang="ko-KR" altLang="en-US" sz="1800" dirty="0" smtClean="0"/>
              <a:t> 환경에서보다 공립학교 환경에서 치료 기간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이 거의 두 배 걸렸음</a:t>
            </a:r>
            <a:endParaRPr lang="en-US" altLang="ko-KR" sz="18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전이에 대한 관련 연구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1600" dirty="0" smtClean="0"/>
              <a:t>Perkins(1973a, 1972b): </a:t>
            </a:r>
            <a:r>
              <a:rPr lang="ko-KR" altLang="en-US" sz="1600" dirty="0" smtClean="0"/>
              <a:t>목표 ①구어가 붕괴될 때 유창한 구어로 회복하기</a:t>
            </a:r>
            <a:r>
              <a:rPr lang="en-US" altLang="ko-KR" sz="1600" dirty="0" smtClean="0"/>
              <a:t>, ②</a:t>
            </a:r>
            <a:r>
              <a:rPr lang="ko-KR" altLang="en-US" sz="1600" dirty="0" smtClean="0"/>
              <a:t>정상적인 구어의 자극 조절을 일상생활로 확대하기</a:t>
            </a:r>
            <a:r>
              <a:rPr lang="en-US" altLang="ko-KR" sz="1600" dirty="0" smtClean="0"/>
              <a:t>, ③</a:t>
            </a:r>
            <a:r>
              <a:rPr lang="ko-KR" altLang="en-US" sz="1600" dirty="0" smtClean="0"/>
              <a:t>생활 패턴 변화 촉진하기 등을 기술하였으나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목표를 수행하기 위한 기준 제시하지 않았음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데이터도 제시하지 않았음</a:t>
            </a:r>
            <a:r>
              <a:rPr lang="en-US" altLang="ko-KR" sz="1600" dirty="0" smtClean="0"/>
              <a:t>.</a:t>
            </a:r>
          </a:p>
          <a:p>
            <a:r>
              <a:rPr lang="en-US" altLang="ko-KR" sz="1600" dirty="0" smtClean="0"/>
              <a:t>Onslow </a:t>
            </a:r>
            <a:r>
              <a:rPr lang="ko-KR" altLang="en-US" sz="1600" dirty="0" smtClean="0"/>
              <a:t>등은 </a:t>
            </a:r>
            <a:r>
              <a:rPr lang="en-US" altLang="ko-KR" sz="1600" dirty="0" smtClean="0"/>
              <a:t>R. Ingham</a:t>
            </a:r>
            <a:r>
              <a:rPr lang="ko-KR" altLang="en-US" sz="1600" dirty="0" smtClean="0"/>
              <a:t>의 전이 프로그램과 유사</a:t>
            </a:r>
            <a:endParaRPr lang="en-US" altLang="ko-KR" sz="1600" dirty="0" smtClean="0"/>
          </a:p>
          <a:p>
            <a:r>
              <a:rPr lang="en-US" altLang="ko-KR" sz="1600" dirty="0" smtClean="0"/>
              <a:t>Craig </a:t>
            </a:r>
            <a:r>
              <a:rPr lang="ko-KR" altLang="en-US" sz="1600" dirty="0" smtClean="0"/>
              <a:t>등과 </a:t>
            </a:r>
            <a:r>
              <a:rPr lang="en-US" altLang="ko-KR" sz="1600" dirty="0" smtClean="0"/>
              <a:t>Hancock </a:t>
            </a:r>
            <a:r>
              <a:rPr lang="ko-KR" altLang="en-US" sz="1600" dirty="0" smtClean="0"/>
              <a:t>등은 낯선 사람과의 대화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전화 대화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미술관으로 여행</a:t>
            </a:r>
            <a:r>
              <a:rPr lang="en-US" altLang="ko-KR" sz="1600" dirty="0" smtClean="0"/>
              <a:t>, </a:t>
            </a:r>
            <a:r>
              <a:rPr lang="ko-KR" altLang="en-US" sz="1600" dirty="0" err="1" smtClean="0"/>
              <a:t>임상실</a:t>
            </a:r>
            <a:r>
              <a:rPr lang="ko-KR" altLang="en-US" sz="1600" dirty="0" smtClean="0"/>
              <a:t> 마지막 날에 부모와의 말하기 등을 포함</a:t>
            </a:r>
            <a:endParaRPr lang="en-US" altLang="ko-KR" sz="1600" dirty="0" smtClean="0"/>
          </a:p>
          <a:p>
            <a:endParaRPr lang="ko-KR" altLang="en-US" sz="1600" dirty="0" smtClean="0"/>
          </a:p>
          <a:p>
            <a:r>
              <a:rPr lang="ko-KR" altLang="en-US" sz="1600" dirty="0" smtClean="0"/>
              <a:t>대부분의 </a:t>
            </a:r>
            <a:r>
              <a:rPr lang="ko-KR" altLang="en-US" sz="1600" dirty="0" err="1" smtClean="0"/>
              <a:t>임상가</a:t>
            </a:r>
            <a:r>
              <a:rPr lang="en-US" altLang="ko-KR" sz="1600" dirty="0" smtClean="0"/>
              <a:t>-</a:t>
            </a:r>
            <a:r>
              <a:rPr lang="ko-KR" altLang="en-US" sz="1600" dirty="0" smtClean="0"/>
              <a:t>연구자들이 전이활동들이 필요하다는 것에 동의하지만</a:t>
            </a:r>
            <a:r>
              <a:rPr lang="en-US" altLang="ko-KR" sz="1600" dirty="0" smtClean="0"/>
              <a:t>, </a:t>
            </a:r>
            <a:r>
              <a:rPr lang="ko-KR" altLang="en-US" sz="1600" dirty="0" err="1" smtClean="0"/>
              <a:t>임상가</a:t>
            </a:r>
            <a:r>
              <a:rPr lang="en-US" altLang="ko-KR" sz="1600" dirty="0" smtClean="0"/>
              <a:t>-</a:t>
            </a:r>
            <a:r>
              <a:rPr lang="ko-KR" altLang="en-US" sz="1600" dirty="0" smtClean="0"/>
              <a:t>연구자들은 모든 환자에게 얼마나 많이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어떤 종류를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특히 각 환자에게 얼마나 많이 그리고 유창성에 대한 적당한 기준수준이 무엇인지 등에 대해 아직 확신을 하지 못하고 있음</a:t>
            </a:r>
            <a:r>
              <a:rPr lang="en-US" altLang="ko-KR" sz="1600" dirty="0" smtClean="0"/>
              <a:t>.</a:t>
            </a:r>
            <a:endParaRPr lang="ko-KR" altLang="en-US" sz="1600" dirty="0" smtClean="0"/>
          </a:p>
          <a:p>
            <a:endParaRPr lang="ko-KR" alt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유지 및 추적점검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600" b="1" dirty="0" smtClean="0"/>
              <a:t>유지</a:t>
            </a:r>
            <a:r>
              <a:rPr lang="ko-KR" altLang="en-US" sz="1600" dirty="0" smtClean="0"/>
              <a:t> </a:t>
            </a:r>
            <a:r>
              <a:rPr lang="en-US" altLang="ko-KR" sz="1600" dirty="0" smtClean="0"/>
              <a:t>:</a:t>
            </a:r>
            <a:r>
              <a:rPr lang="ko-KR" altLang="en-US" sz="1600" dirty="0" smtClean="0"/>
              <a:t> 영원히 모든 상황에서 유창하게 계속 말하는 것</a:t>
            </a:r>
            <a:endParaRPr lang="en-US" altLang="ko-KR" sz="1600" dirty="0" smtClean="0"/>
          </a:p>
          <a:p>
            <a:r>
              <a:rPr lang="en-US" altLang="ko-KR" sz="1600" dirty="0" err="1" smtClean="0"/>
              <a:t>Boberg</a:t>
            </a:r>
            <a:r>
              <a:rPr lang="en-US" altLang="ko-KR" sz="1600" dirty="0" smtClean="0"/>
              <a:t>(1981b): </a:t>
            </a:r>
            <a:r>
              <a:rPr lang="ko-KR" altLang="en-US" sz="1600" dirty="0" smtClean="0"/>
              <a:t>전체 책을 유창성의 유지에 관한 주제</a:t>
            </a:r>
            <a:endParaRPr lang="en-US" altLang="ko-KR" sz="1600" dirty="0" smtClean="0"/>
          </a:p>
          <a:p>
            <a:r>
              <a:rPr lang="ko-KR" altLang="en-US" sz="1600" dirty="0" smtClean="0"/>
              <a:t>치료의 실패</a:t>
            </a:r>
            <a:r>
              <a:rPr lang="en-US" altLang="ko-KR" sz="1600" dirty="0" smtClean="0"/>
              <a:t>: </a:t>
            </a:r>
            <a:r>
              <a:rPr lang="ko-KR" altLang="en-US" sz="1600" dirty="0" err="1" smtClean="0"/>
              <a:t>유창성을</a:t>
            </a:r>
            <a:r>
              <a:rPr lang="ko-KR" altLang="en-US" sz="1600" dirty="0" smtClean="0"/>
              <a:t> 유지하는 것에 대한 실패를 의미</a:t>
            </a:r>
            <a:endParaRPr lang="en-US" altLang="ko-KR" sz="1600" dirty="0" smtClean="0"/>
          </a:p>
          <a:p>
            <a:r>
              <a:rPr lang="en-US" altLang="ko-KR" sz="1600" dirty="0" smtClean="0"/>
              <a:t>R. Ingham</a:t>
            </a:r>
            <a:r>
              <a:rPr lang="ko-KR" altLang="en-US" sz="1600" dirty="0" smtClean="0"/>
              <a:t>과 </a:t>
            </a:r>
            <a:r>
              <a:rPr lang="en-US" altLang="ko-KR" sz="1600" dirty="0" smtClean="0"/>
              <a:t>Onslow(1987)</a:t>
            </a:r>
            <a:r>
              <a:rPr lang="ko-KR" altLang="en-US" sz="1600" dirty="0" smtClean="0"/>
              <a:t>의 유지에 관한 결론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    ①</a:t>
            </a:r>
            <a:r>
              <a:rPr lang="ko-KR" altLang="en-US" sz="1600" dirty="0" smtClean="0"/>
              <a:t>전이와 유지의 특성은 어떤 치료 프로그램의 한 부분이어야 하고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시간이 지남에 따라 환경에서도 </a:t>
            </a:r>
            <a:r>
              <a:rPr lang="ko-KR" altLang="en-US" sz="1600" dirty="0" err="1" smtClean="0"/>
              <a:t>유창성을</a:t>
            </a:r>
            <a:r>
              <a:rPr lang="ko-KR" altLang="en-US" sz="1600" dirty="0" smtClean="0"/>
              <a:t> 나타내어야 한다</a:t>
            </a:r>
            <a:r>
              <a:rPr lang="en-US" altLang="ko-KR" sz="1600" dirty="0" smtClean="0"/>
              <a:t>. </a:t>
            </a:r>
          </a:p>
          <a:p>
            <a:pPr>
              <a:buNone/>
            </a:pPr>
            <a:r>
              <a:rPr lang="en-US" altLang="ko-KR" sz="1600" dirty="0" smtClean="0"/>
              <a:t>     ②</a:t>
            </a:r>
            <a:r>
              <a:rPr lang="ko-KR" altLang="en-US" sz="1600" dirty="0" smtClean="0"/>
              <a:t>치료실 내에 보다는 최소한 </a:t>
            </a:r>
            <a:r>
              <a:rPr lang="en-US" altLang="ko-KR" sz="1600" dirty="0" smtClean="0"/>
              <a:t>3</a:t>
            </a:r>
            <a:r>
              <a:rPr lang="ko-KR" altLang="en-US" sz="1600" dirty="0" smtClean="0"/>
              <a:t>개의 환경이나 다른 사람들에게서 이루어져야 한다</a:t>
            </a:r>
            <a:r>
              <a:rPr lang="en-US" altLang="ko-KR" sz="1600" dirty="0" smtClean="0"/>
              <a:t>. </a:t>
            </a:r>
          </a:p>
          <a:p>
            <a:pPr>
              <a:buNone/>
            </a:pPr>
            <a:r>
              <a:rPr lang="en-US" altLang="ko-KR" sz="1600" dirty="0" smtClean="0"/>
              <a:t>     ③</a:t>
            </a:r>
            <a:r>
              <a:rPr lang="ko-KR" altLang="en-US" sz="1600" dirty="0" smtClean="0"/>
              <a:t>유지 프로그램은 실패하여 원상태로 되돌아가는 기간인 </a:t>
            </a:r>
            <a:r>
              <a:rPr lang="en-US" altLang="ko-KR" sz="1600" dirty="0" smtClean="0"/>
              <a:t>6</a:t>
            </a:r>
            <a:r>
              <a:rPr lang="ko-KR" altLang="en-US" sz="1600" dirty="0" smtClean="0"/>
              <a:t>개월</a:t>
            </a:r>
            <a:r>
              <a:rPr lang="en-US" altLang="ko-KR" sz="1600" dirty="0" smtClean="0"/>
              <a:t>~2</a:t>
            </a:r>
            <a:r>
              <a:rPr lang="ko-KR" altLang="en-US" sz="1600" dirty="0" smtClean="0"/>
              <a:t>년까지 점차적으로 접촉을 줄여나가야 한다</a:t>
            </a:r>
            <a:r>
              <a:rPr lang="en-US" altLang="ko-KR" sz="1600" dirty="0" smtClean="0"/>
              <a:t>. </a:t>
            </a:r>
          </a:p>
          <a:p>
            <a:pPr>
              <a:buNone/>
            </a:pPr>
            <a:r>
              <a:rPr lang="en-US" altLang="ko-KR" sz="1600" dirty="0" smtClean="0"/>
              <a:t>    ④</a:t>
            </a:r>
            <a:r>
              <a:rPr lang="ko-KR" altLang="en-US" sz="1600" dirty="0" smtClean="0"/>
              <a:t>자기조정</a:t>
            </a:r>
            <a:r>
              <a:rPr lang="en-US" altLang="ko-KR" sz="1600" dirty="0" smtClean="0"/>
              <a:t>(</a:t>
            </a:r>
            <a:r>
              <a:rPr lang="ko-KR" altLang="en-US" sz="1600" dirty="0" err="1" smtClean="0"/>
              <a:t>자기효능감</a:t>
            </a:r>
            <a:r>
              <a:rPr lang="en-US" altLang="ko-KR" sz="1600" dirty="0" smtClean="0"/>
              <a:t>, </a:t>
            </a:r>
            <a:r>
              <a:rPr lang="en-US" altLang="ko-KR" sz="1600" dirty="0" err="1" smtClean="0"/>
              <a:t>Bandura</a:t>
            </a:r>
            <a:r>
              <a:rPr lang="en-US" altLang="ko-KR" sz="1600" dirty="0" smtClean="0"/>
              <a:t>, 1977a </a:t>
            </a:r>
            <a:r>
              <a:rPr lang="ko-KR" altLang="en-US" sz="1600" dirty="0" smtClean="0"/>
              <a:t>이후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은 특히 성인들의 경우 이러한 프로그램의 한 부분이어야 한다</a:t>
            </a:r>
            <a:r>
              <a:rPr lang="en-US" altLang="ko-KR" sz="1600" dirty="0" smtClean="0"/>
              <a:t>. </a:t>
            </a:r>
          </a:p>
          <a:p>
            <a:pPr>
              <a:buNone/>
            </a:pPr>
            <a:r>
              <a:rPr lang="en-US" altLang="ko-KR" sz="1600" dirty="0" smtClean="0"/>
              <a:t>    ⑤</a:t>
            </a:r>
            <a:r>
              <a:rPr lang="ko-KR" altLang="en-US" sz="1600" dirty="0" smtClean="0"/>
              <a:t>전이와 유지에 대한 데이터가 부족함에도 불구하고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많은 전략들이 문헌에서 나와 있고 검증되었다</a:t>
            </a:r>
            <a:r>
              <a:rPr lang="en-US" altLang="ko-KR" sz="1600" dirty="0" smtClean="0"/>
              <a:t>. </a:t>
            </a:r>
          </a:p>
          <a:p>
            <a:pPr>
              <a:buNone/>
            </a:pPr>
            <a:r>
              <a:rPr lang="en-US" altLang="ko-KR" sz="1600" dirty="0" smtClean="0"/>
              <a:t>    ⑥</a:t>
            </a:r>
            <a:r>
              <a:rPr lang="ko-KR" altLang="en-US" sz="1600" dirty="0" smtClean="0"/>
              <a:t>물론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추가적인 연구가 필요하다</a:t>
            </a:r>
            <a:r>
              <a:rPr lang="en-US" altLang="ko-KR" sz="1600" dirty="0" smtClean="0"/>
              <a:t>. </a:t>
            </a:r>
            <a:endParaRPr lang="ko-KR" altLang="en-US" sz="1600" dirty="0" smtClean="0"/>
          </a:p>
          <a:p>
            <a:endParaRPr lang="ko-KR" alt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유지 프로그램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800" dirty="0" smtClean="0"/>
              <a:t>유지 프로그램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표 </a:t>
            </a:r>
            <a:r>
              <a:rPr lang="en-US" altLang="ko-KR" sz="1800" dirty="0" smtClean="0"/>
              <a:t>25</a:t>
            </a:r>
          </a:p>
          <a:p>
            <a:r>
              <a:rPr lang="ko-KR" altLang="en-US" sz="1800" dirty="0" smtClean="0"/>
              <a:t>유지 프로그램의 목적</a:t>
            </a:r>
            <a:r>
              <a:rPr lang="en-US" altLang="ko-KR" sz="1800" dirty="0" smtClean="0"/>
              <a:t>:</a:t>
            </a:r>
            <a:r>
              <a:rPr lang="ko-KR" altLang="en-US" sz="1800" dirty="0" smtClean="0"/>
              <a:t> 환자의 </a:t>
            </a:r>
            <a:r>
              <a:rPr lang="ko-KR" altLang="en-US" sz="1800" dirty="0" err="1" smtClean="0"/>
              <a:t>유창성을</a:t>
            </a:r>
            <a:r>
              <a:rPr lang="ko-KR" altLang="en-US" sz="1800" dirty="0" smtClean="0"/>
              <a:t> 확인하고 </a:t>
            </a:r>
            <a:r>
              <a:rPr lang="ko-KR" altLang="en-US" sz="1800" dirty="0" err="1" smtClean="0"/>
              <a:t>유창성을</a:t>
            </a:r>
            <a:r>
              <a:rPr lang="ko-KR" altLang="en-US" sz="1800" dirty="0" smtClean="0"/>
              <a:t> 유지하는 것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  - </a:t>
            </a:r>
            <a:r>
              <a:rPr lang="ko-KR" altLang="en-US" sz="1800" dirty="0" err="1" smtClean="0"/>
              <a:t>말더듬을</a:t>
            </a:r>
            <a:r>
              <a:rPr lang="ko-KR" altLang="en-US" sz="1800" dirty="0" smtClean="0"/>
              <a:t> 확인하는 것</a:t>
            </a:r>
            <a:r>
              <a:rPr lang="en-US" altLang="ko-KR" sz="1800" dirty="0" smtClean="0"/>
              <a:t>: </a:t>
            </a:r>
            <a:r>
              <a:rPr lang="ko-KR" altLang="en-US" sz="1800" dirty="0" err="1" smtClean="0"/>
              <a:t>유창성을</a:t>
            </a:r>
            <a:r>
              <a:rPr lang="ko-KR" altLang="en-US" sz="1800" dirty="0" smtClean="0"/>
              <a:t> 유지하게 하는 역할을 할 것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  - </a:t>
            </a:r>
            <a:r>
              <a:rPr lang="ko-KR" altLang="en-US" sz="1800" dirty="0" smtClean="0"/>
              <a:t>유지 프로그램의 각 단계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환자에게 각각 </a:t>
            </a:r>
            <a:r>
              <a:rPr lang="en-US" altLang="ko-KR" sz="1800" dirty="0" smtClean="0"/>
              <a:t>3</a:t>
            </a:r>
            <a:r>
              <a:rPr lang="ko-KR" altLang="en-US" sz="1800" dirty="0" smtClean="0"/>
              <a:t>분 동안 읽고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독백하고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대화하도록 요구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  - </a:t>
            </a:r>
            <a:r>
              <a:rPr lang="ko-KR" altLang="en-US" sz="1800" dirty="0" smtClean="0"/>
              <a:t>후속자극 뿐만 아니라 토큰도 주지 않음</a:t>
            </a:r>
            <a:endParaRPr lang="en-US" altLang="ko-KR" sz="1800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유지 프로그램</a:t>
            </a:r>
            <a:r>
              <a:rPr lang="en-US" altLang="ko-KR" dirty="0" smtClean="0"/>
              <a:t>-2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600" dirty="0" smtClean="0"/>
              <a:t>유지 프로그램에는 중요한 </a:t>
            </a:r>
            <a:r>
              <a:rPr lang="en-US" altLang="ko-KR" sz="1600" dirty="0" smtClean="0"/>
              <a:t>3</a:t>
            </a:r>
            <a:r>
              <a:rPr lang="ko-KR" altLang="en-US" sz="1600" dirty="0" smtClean="0"/>
              <a:t>가지 요소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 - </a:t>
            </a:r>
            <a:r>
              <a:rPr lang="ko-KR" altLang="en-US" sz="1600" dirty="0" smtClean="0"/>
              <a:t> 환자와 </a:t>
            </a:r>
            <a:r>
              <a:rPr lang="ko-KR" altLang="en-US" sz="1600" dirty="0" err="1" smtClean="0"/>
              <a:t>임상가의</a:t>
            </a:r>
            <a:r>
              <a:rPr lang="ko-KR" altLang="en-US" sz="1600" dirty="0" smtClean="0"/>
              <a:t> 만남의 빈도를 줄임으로써 접촉을 점진적으로 </a:t>
            </a:r>
            <a:r>
              <a:rPr lang="ko-KR" altLang="en-US" sz="1600" dirty="0" err="1" smtClean="0"/>
              <a:t>용암시키는</a:t>
            </a:r>
            <a:r>
              <a:rPr lang="ko-KR" altLang="en-US" sz="1600" dirty="0" smtClean="0"/>
              <a:t> 것</a:t>
            </a:r>
            <a:r>
              <a:rPr lang="en-US" altLang="ko-KR" sz="1600" dirty="0" smtClean="0"/>
              <a:t>;</a:t>
            </a:r>
            <a:r>
              <a:rPr lang="ko-KR" altLang="en-US" sz="1600" dirty="0" smtClean="0"/>
              <a:t> 임상적 만남의 </a:t>
            </a:r>
            <a:r>
              <a:rPr lang="ko-KR" altLang="en-US" sz="1600" dirty="0" err="1" smtClean="0"/>
              <a:t>용암법은</a:t>
            </a:r>
            <a:r>
              <a:rPr lang="ko-KR" altLang="en-US" sz="1600" dirty="0" smtClean="0"/>
              <a:t> 적어도 </a:t>
            </a:r>
            <a:r>
              <a:rPr lang="en-US" altLang="ko-KR" sz="1600" dirty="0" smtClean="0"/>
              <a:t>2</a:t>
            </a:r>
            <a:r>
              <a:rPr lang="ko-KR" altLang="en-US" sz="1600" dirty="0" smtClean="0"/>
              <a:t>년 이상 연장하여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실패가 없도록 할 수 있음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 - </a:t>
            </a:r>
            <a:r>
              <a:rPr lang="ko-KR" altLang="en-US" sz="1600" dirty="0" smtClean="0"/>
              <a:t>환자의 구어를 체크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환자가 어떻게 하고 있으며 어떠한 지를 알기 위해</a:t>
            </a:r>
            <a:r>
              <a:rPr lang="en-US" altLang="ko-KR" sz="1600" dirty="0" smtClean="0"/>
              <a:t>; </a:t>
            </a:r>
          </a:p>
          <a:p>
            <a:pPr>
              <a:buNone/>
            </a:pPr>
            <a:r>
              <a:rPr lang="ko-KR" altLang="en-US" sz="1600" dirty="0" smtClean="0"/>
              <a:t>    환자가 읽거나 독백하거나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대화를 하고 있는 동안에 환자의 </a:t>
            </a:r>
            <a:r>
              <a:rPr lang="ko-KR" altLang="en-US" sz="1600" dirty="0" err="1" smtClean="0"/>
              <a:t>말더듬을</a:t>
            </a:r>
            <a:r>
              <a:rPr lang="ko-KR" altLang="en-US" sz="1600" dirty="0" smtClean="0"/>
              <a:t> 직접 관찰함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 - </a:t>
            </a:r>
            <a:r>
              <a:rPr lang="ko-KR" altLang="en-US" sz="1600" dirty="0" err="1" smtClean="0"/>
              <a:t>유창성을</a:t>
            </a:r>
            <a:r>
              <a:rPr lang="ko-KR" altLang="en-US" sz="1600" dirty="0" smtClean="0"/>
              <a:t> 유지하지 못하는 경우</a:t>
            </a:r>
            <a:r>
              <a:rPr lang="en-US" altLang="ko-KR" sz="1600" dirty="0" smtClean="0"/>
              <a:t>(0.5SW/M</a:t>
            </a:r>
            <a:r>
              <a:rPr lang="ko-KR" altLang="en-US" sz="1600" dirty="0" smtClean="0"/>
              <a:t>을 초과할 경우</a:t>
            </a:r>
            <a:r>
              <a:rPr lang="en-US" altLang="ko-KR" sz="1600" dirty="0" smtClean="0"/>
              <a:t>): </a:t>
            </a:r>
            <a:r>
              <a:rPr lang="ko-KR" altLang="en-US" sz="1600" dirty="0" smtClean="0"/>
              <a:t>기존 양식 또는 실패한 양식에서 간단한 재훈련 프로그램</a:t>
            </a:r>
            <a:r>
              <a:rPr lang="en-US" altLang="ko-KR" sz="1600" dirty="0" smtClean="0"/>
              <a:t>(3</a:t>
            </a:r>
            <a:r>
              <a:rPr lang="ko-KR" altLang="en-US" sz="1600" dirty="0" smtClean="0"/>
              <a:t>분 말하기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을 실시</a:t>
            </a:r>
            <a:r>
              <a:rPr lang="en-US" altLang="ko-KR" sz="1600" dirty="0" smtClean="0"/>
              <a:t>; DAF-</a:t>
            </a:r>
            <a:r>
              <a:rPr lang="ko-KR" altLang="en-US" sz="1600" dirty="0" smtClean="0"/>
              <a:t>연장 확립 프로그램 또는 그저 “</a:t>
            </a:r>
            <a:r>
              <a:rPr lang="en-US" altLang="ko-KR" sz="1600" dirty="0" smtClean="0"/>
              <a:t>stop, </a:t>
            </a:r>
            <a:r>
              <a:rPr lang="ko-KR" altLang="en-US" sz="1600" dirty="0" smtClean="0"/>
              <a:t>유창하게 말하세요”</a:t>
            </a:r>
            <a:r>
              <a:rPr lang="en-US" altLang="ko-KR" sz="1600" dirty="0" smtClean="0"/>
              <a:t>; GILCU </a:t>
            </a:r>
            <a:r>
              <a:rPr lang="ko-KR" altLang="en-US" sz="1600" dirty="0" smtClean="0"/>
              <a:t>프로그램 훈련을 받은 환자라면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이 재훈련 프로그램은 패턴을 재확립하는 것으로 구성</a:t>
            </a:r>
            <a:endParaRPr lang="en-US" altLang="ko-KR" sz="1600" dirty="0" smtClean="0"/>
          </a:p>
          <a:p>
            <a:r>
              <a:rPr lang="ko-KR" altLang="en-US" sz="1600" dirty="0" smtClean="0"/>
              <a:t>보통 유지 단계들은 총 치료 시간이 </a:t>
            </a:r>
            <a:r>
              <a:rPr lang="en-US" altLang="ko-KR" sz="1600" dirty="0" smtClean="0"/>
              <a:t>15</a:t>
            </a:r>
            <a:r>
              <a:rPr lang="ko-KR" altLang="en-US" sz="1600" dirty="0" smtClean="0"/>
              <a:t>분 이하 걸림</a:t>
            </a:r>
            <a:endParaRPr lang="en-US" altLang="ko-KR" sz="1600" dirty="0" smtClean="0"/>
          </a:p>
          <a:p>
            <a:pPr>
              <a:buNone/>
            </a:pPr>
            <a:endParaRPr lang="ko-KR" altLang="en-US" sz="1600" dirty="0" smtClean="0"/>
          </a:p>
          <a:p>
            <a:pPr>
              <a:buNone/>
            </a:pPr>
            <a:endParaRPr lang="en-US" altLang="ko-KR" sz="16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추적점검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800" dirty="0" smtClean="0"/>
              <a:t>유지 프로그램이 완료된 후에 읽기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독백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대화의 샘플을 얻는 것</a:t>
            </a:r>
            <a:endParaRPr lang="en-US" altLang="ko-KR" sz="1800" dirty="0" smtClean="0"/>
          </a:p>
          <a:p>
            <a:r>
              <a:rPr lang="en-US" altLang="ko-KR" sz="1800" dirty="0" smtClean="0"/>
              <a:t>CT</a:t>
            </a:r>
            <a:r>
              <a:rPr lang="ko-KR" altLang="en-US" sz="1800" dirty="0" smtClean="0"/>
              <a:t>와 </a:t>
            </a:r>
            <a:r>
              <a:rPr lang="en-US" altLang="ko-KR" sz="1800" dirty="0" smtClean="0"/>
              <a:t>FI</a:t>
            </a:r>
            <a:r>
              <a:rPr lang="ko-KR" altLang="en-US" sz="1800" dirty="0" smtClean="0"/>
              <a:t>의 어떤 조합이라도 사용할 수 있음</a:t>
            </a:r>
            <a:endParaRPr lang="en-US" altLang="ko-KR" sz="1800" dirty="0" smtClean="0"/>
          </a:p>
          <a:p>
            <a:r>
              <a:rPr lang="ko-KR" altLang="en-US" sz="1800" dirty="0" smtClean="0"/>
              <a:t>과업의 다양성 때문에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나는 </a:t>
            </a:r>
            <a:r>
              <a:rPr lang="en-US" altLang="ko-KR" sz="1800" dirty="0" smtClean="0"/>
              <a:t>FI</a:t>
            </a:r>
            <a:r>
              <a:rPr lang="ko-KR" altLang="en-US" sz="1800" dirty="0" smtClean="0"/>
              <a:t>를 선호함</a:t>
            </a:r>
            <a:endParaRPr lang="en-US" altLang="ko-KR" sz="1800" dirty="0" smtClean="0"/>
          </a:p>
          <a:p>
            <a:r>
              <a:rPr lang="ko-KR" altLang="en-US" sz="1800" dirty="0" err="1" smtClean="0"/>
              <a:t>임상가는</a:t>
            </a:r>
            <a:r>
              <a:rPr lang="ko-KR" altLang="en-US" sz="1800" dirty="0" smtClean="0"/>
              <a:t> 환자와의 최소 </a:t>
            </a:r>
            <a:r>
              <a:rPr lang="en-US" altLang="ko-KR" sz="1800" dirty="0" smtClean="0"/>
              <a:t>3~5</a:t>
            </a:r>
            <a:r>
              <a:rPr lang="ko-KR" altLang="en-US" sz="1800" dirty="0" smtClean="0"/>
              <a:t>분간의 대화를 수집</a:t>
            </a:r>
            <a:endParaRPr lang="en-US" altLang="ko-KR" sz="1800" dirty="0" smtClean="0"/>
          </a:p>
          <a:p>
            <a:r>
              <a:rPr lang="ko-KR" altLang="en-US" sz="1800" dirty="0" smtClean="0"/>
              <a:t>환자나 환자의 부모에게 다른 상황에서 환자의 말이 어떤지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여전히 말하기 어려운 상황이 있는지에 관하여 물음</a:t>
            </a:r>
            <a:endParaRPr lang="en-US" altLang="ko-KR" sz="1800" dirty="0" smtClean="0"/>
          </a:p>
          <a:p>
            <a:r>
              <a:rPr lang="ko-KR" altLang="en-US" sz="1800" dirty="0" smtClean="0"/>
              <a:t>전화 또는 환자가 메일로 보낸 녹음테이프를 통해 추적점검을 실시</a:t>
            </a:r>
            <a:endParaRPr lang="en-US" altLang="ko-KR" sz="1800" dirty="0" smtClean="0"/>
          </a:p>
          <a:p>
            <a:r>
              <a:rPr lang="ko-KR" altLang="en-US" sz="1800" dirty="0" smtClean="0"/>
              <a:t>실제 서로 얼굴을 맞대고 대화하는 것이 가장 좋음</a:t>
            </a:r>
            <a:endParaRPr lang="en-US" altLang="ko-KR" sz="1800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유지 및 추적점검 데이터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1600" dirty="0" smtClean="0"/>
              <a:t>53</a:t>
            </a:r>
            <a:r>
              <a:rPr lang="ko-KR" altLang="en-US" sz="1600" dirty="0" smtClean="0"/>
              <a:t>명의 환자에 대한 데이터가 표 </a:t>
            </a:r>
            <a:r>
              <a:rPr lang="en-US" altLang="ko-KR" sz="1600" dirty="0" smtClean="0"/>
              <a:t>26</a:t>
            </a:r>
          </a:p>
          <a:p>
            <a:r>
              <a:rPr lang="ko-KR" altLang="en-US" sz="1600" dirty="0" smtClean="0"/>
              <a:t>환자와 임상가 둘 다에게 장기간에 걸린 수집을 필요</a:t>
            </a:r>
            <a:endParaRPr lang="en-US" altLang="ko-KR" sz="1600" dirty="0" smtClean="0"/>
          </a:p>
          <a:p>
            <a:r>
              <a:rPr lang="ko-KR" altLang="en-US" sz="1600" dirty="0" smtClean="0"/>
              <a:t>추적점검 데이터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추적점검 시에 </a:t>
            </a:r>
            <a:r>
              <a:rPr lang="ko-KR" altLang="en-US" sz="1600" dirty="0" err="1" smtClean="0"/>
              <a:t>유창성이</a:t>
            </a:r>
            <a:r>
              <a:rPr lang="ko-KR" altLang="en-US" sz="1600" dirty="0" smtClean="0"/>
              <a:t> </a:t>
            </a:r>
            <a:r>
              <a:rPr lang="en-US" altLang="ko-KR" sz="1600" dirty="0" smtClean="0"/>
              <a:t>0.9SW/M</a:t>
            </a:r>
            <a:r>
              <a:rPr lang="ko-KR" altLang="en-US" sz="1600" dirty="0" smtClean="0"/>
              <a:t>까지 경미한 증가가 계속되는 것이 일반적으로 일어나는 일</a:t>
            </a:r>
            <a:endParaRPr lang="en-US" altLang="ko-KR" sz="1600" dirty="0" smtClean="0"/>
          </a:p>
          <a:p>
            <a:r>
              <a:rPr lang="ko-KR" altLang="en-US" sz="1600" dirty="0" smtClean="0"/>
              <a:t>추적점검 데이터는 어떠한 치료의 유효성을 결정하는데 가장 주요한 정보</a:t>
            </a:r>
            <a:endParaRPr lang="en-US" altLang="ko-KR" sz="1600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3200" dirty="0" smtClean="0"/>
              <a:t>전이 및 유지 있음 </a:t>
            </a:r>
            <a:r>
              <a:rPr lang="en-US" altLang="ko-KR" sz="3200" dirty="0" err="1" smtClean="0"/>
              <a:t>vs</a:t>
            </a:r>
            <a:r>
              <a:rPr lang="en-US" altLang="ko-KR" sz="3200" dirty="0" smtClean="0"/>
              <a:t> </a:t>
            </a:r>
            <a:r>
              <a:rPr lang="ko-KR" altLang="en-US" sz="3200" dirty="0" smtClean="0"/>
              <a:t>전이 및 유지 없음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600" dirty="0" smtClean="0"/>
              <a:t>전이 및 유지의 가치를 명확하게 증명할 데이터는 매우 적음</a:t>
            </a:r>
            <a:endParaRPr lang="en-US" altLang="ko-KR" sz="1600" dirty="0" smtClean="0"/>
          </a:p>
          <a:p>
            <a:r>
              <a:rPr lang="ko-KR" altLang="en-US" sz="1600" dirty="0" smtClean="0"/>
              <a:t>환자들은 종종 전이를 매우 유창하게 시작하며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전이 활동 중에 많이 개선되지 않음</a:t>
            </a:r>
            <a:endParaRPr lang="en-US" altLang="ko-KR" sz="1600" dirty="0" smtClean="0"/>
          </a:p>
          <a:p>
            <a:r>
              <a:rPr lang="ko-KR" altLang="en-US" sz="1600" dirty="0" smtClean="0"/>
              <a:t>전이 및 유지를 받은 환자와 받지 않은 환자에 관한 데이터</a:t>
            </a:r>
            <a:endParaRPr lang="en-US" altLang="ko-KR" sz="1600" dirty="0" smtClean="0"/>
          </a:p>
          <a:p>
            <a:pPr>
              <a:buNone/>
            </a:pPr>
            <a:r>
              <a:rPr lang="ko-KR" altLang="en-US" sz="1600" dirty="0" smtClean="0"/>
              <a:t>    ①전이 및 유지를 받은 환자</a:t>
            </a:r>
            <a:r>
              <a:rPr lang="en-US" altLang="ko-KR" sz="1600" dirty="0" smtClean="0"/>
              <a:t>, </a:t>
            </a:r>
          </a:p>
          <a:p>
            <a:pPr>
              <a:buNone/>
            </a:pPr>
            <a:r>
              <a:rPr lang="en-US" altLang="ko-KR" sz="1600" dirty="0" smtClean="0"/>
              <a:t>    ②</a:t>
            </a:r>
            <a:r>
              <a:rPr lang="ko-KR" altLang="en-US" sz="1600" dirty="0" smtClean="0"/>
              <a:t>전이만 받은 환자 </a:t>
            </a:r>
            <a:endParaRPr lang="en-US" altLang="ko-KR" sz="1600" dirty="0" smtClean="0"/>
          </a:p>
          <a:p>
            <a:pPr>
              <a:buNone/>
            </a:pPr>
            <a:r>
              <a:rPr lang="ko-KR" altLang="en-US" sz="1600" dirty="0" smtClean="0"/>
              <a:t>    ③어느 쪽도 받지 않은 환자</a:t>
            </a:r>
            <a:endParaRPr lang="en-US" altLang="ko-KR" sz="1600" dirty="0" smtClean="0"/>
          </a:p>
          <a:p>
            <a:pPr>
              <a:buNone/>
            </a:pPr>
            <a:endParaRPr lang="en-US" altLang="ko-KR" sz="1600" dirty="0" smtClean="0"/>
          </a:p>
          <a:p>
            <a:r>
              <a:rPr lang="ko-KR" altLang="en-US" sz="1600" dirty="0" smtClean="0"/>
              <a:t>표 </a:t>
            </a:r>
            <a:r>
              <a:rPr lang="en-US" altLang="ko-KR" sz="1600" dirty="0" smtClean="0"/>
              <a:t>27 </a:t>
            </a:r>
            <a:r>
              <a:rPr lang="ko-KR" altLang="en-US" sz="1600" dirty="0" smtClean="0"/>
              <a:t>참조</a:t>
            </a:r>
            <a:endParaRPr lang="en-US" altLang="ko-KR" sz="1600" dirty="0" smtClean="0"/>
          </a:p>
          <a:p>
            <a:pPr>
              <a:buNone/>
            </a:pPr>
            <a:endParaRPr lang="ko-KR" altLang="en-US" sz="1600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용어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 smtClean="0"/>
          </a:p>
          <a:p>
            <a:r>
              <a:rPr lang="ko-KR" altLang="en-US" dirty="0" smtClean="0"/>
              <a:t>전이</a:t>
            </a:r>
            <a:r>
              <a:rPr lang="en-US" altLang="ko-KR" dirty="0" smtClean="0"/>
              <a:t>:</a:t>
            </a:r>
            <a:r>
              <a:rPr lang="ko-KR" altLang="en-US" dirty="0" smtClean="0"/>
              <a:t> 다양한 환경에서 유창한 구어 반응의 사용 혹은 습득하는 것</a:t>
            </a:r>
            <a:endParaRPr lang="en-US" altLang="ko-KR" dirty="0" smtClean="0"/>
          </a:p>
          <a:p>
            <a:r>
              <a:rPr lang="ko-KR" altLang="en-US" dirty="0" smtClean="0"/>
              <a:t>유지</a:t>
            </a:r>
            <a:r>
              <a:rPr lang="en-US" altLang="ko-KR" dirty="0" smtClean="0"/>
              <a:t>:</a:t>
            </a:r>
            <a:r>
              <a:rPr lang="ko-KR" altLang="en-US" dirty="0" smtClean="0"/>
              <a:t> 시간이 지남에 따라 유창한 구어의 지속적인 사용을 훈련하는 것</a:t>
            </a:r>
            <a:endParaRPr lang="en-US" altLang="ko-KR" dirty="0" smtClean="0"/>
          </a:p>
          <a:p>
            <a:r>
              <a:rPr lang="ko-KR" altLang="en-US" dirty="0" smtClean="0"/>
              <a:t>추적점검</a:t>
            </a:r>
            <a:r>
              <a:rPr lang="en-US" altLang="ko-KR" dirty="0" smtClean="0"/>
              <a:t>: </a:t>
            </a:r>
            <a:r>
              <a:rPr lang="ko-KR" altLang="en-US" dirty="0" smtClean="0"/>
              <a:t>환자가 훈련을 마치고 훈련이 종료된 후에 환자를 평가하는 것</a:t>
            </a:r>
            <a:r>
              <a:rPr lang="en-US" altLang="ko-KR" dirty="0" smtClean="0"/>
              <a:t> </a:t>
            </a: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3200" dirty="0" smtClean="0"/>
              <a:t>유지 및 추적점검과 관련된 연구의 결과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1600" dirty="0" smtClean="0"/>
              <a:t>Perkins</a:t>
            </a:r>
            <a:r>
              <a:rPr lang="ko-KR" altLang="en-US" sz="1600" dirty="0" smtClean="0"/>
              <a:t>와 </a:t>
            </a:r>
            <a:r>
              <a:rPr lang="en-US" altLang="ko-KR" sz="1600" dirty="0" err="1" smtClean="0"/>
              <a:t>Rudas</a:t>
            </a:r>
            <a:r>
              <a:rPr lang="en-US" altLang="ko-KR" sz="1600" dirty="0" smtClean="0"/>
              <a:t>, Johnson, Michael, </a:t>
            </a:r>
            <a:r>
              <a:rPr lang="en-US" altLang="ko-KR" sz="1600" dirty="0" err="1" smtClean="0"/>
              <a:t>Curlee</a:t>
            </a:r>
            <a:r>
              <a:rPr lang="en-US" altLang="ko-KR" sz="1600" dirty="0" smtClean="0"/>
              <a:t>(1974)</a:t>
            </a:r>
            <a:r>
              <a:rPr lang="ko-KR" altLang="en-US" sz="1600" dirty="0" smtClean="0"/>
              <a:t>는 두 개의 상이한 </a:t>
            </a:r>
            <a:r>
              <a:rPr lang="en-US" altLang="ko-KR" sz="1600" dirty="0" smtClean="0"/>
              <a:t>PS </a:t>
            </a:r>
            <a:r>
              <a:rPr lang="ko-KR" altLang="en-US" sz="1600" dirty="0" smtClean="0"/>
              <a:t>절차로부터 환자의 추적점검에 관하여 보고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 - </a:t>
            </a:r>
            <a:r>
              <a:rPr lang="ko-KR" altLang="en-US" sz="1600" dirty="0" smtClean="0"/>
              <a:t>유지 프로그램을 받지 않았지만 확립 및 전이 프로그램은 받았다고 추론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 - 90~184</a:t>
            </a:r>
            <a:r>
              <a:rPr lang="ko-KR" altLang="en-US" sz="1600" dirty="0" smtClean="0"/>
              <a:t>시간의 치료 후에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첫 번째 집단의 </a:t>
            </a:r>
            <a:r>
              <a:rPr lang="en-US" altLang="ko-KR" sz="1600" dirty="0" smtClean="0"/>
              <a:t>33%</a:t>
            </a:r>
            <a:r>
              <a:rPr lang="ko-KR" altLang="en-US" sz="1600" dirty="0" smtClean="0"/>
              <a:t>와 두 번째 집단의 </a:t>
            </a:r>
            <a:r>
              <a:rPr lang="en-US" altLang="ko-KR" sz="1600" dirty="0" smtClean="0"/>
              <a:t>51%</a:t>
            </a:r>
            <a:r>
              <a:rPr lang="ko-KR" altLang="en-US" sz="1600" dirty="0" smtClean="0"/>
              <a:t>만이 </a:t>
            </a:r>
            <a:r>
              <a:rPr lang="en-US" altLang="ko-KR" sz="1600" dirty="0" smtClean="0"/>
              <a:t>6</a:t>
            </a:r>
            <a:r>
              <a:rPr lang="ko-KR" altLang="en-US" sz="1600" dirty="0" smtClean="0"/>
              <a:t>개월 추적점검에서 그들의 </a:t>
            </a:r>
            <a:r>
              <a:rPr lang="ko-KR" altLang="en-US" sz="1600" dirty="0" err="1" smtClean="0"/>
              <a:t>유창성을</a:t>
            </a:r>
            <a:r>
              <a:rPr lang="ko-KR" altLang="en-US" sz="1600" dirty="0" smtClean="0"/>
              <a:t> 지속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 - </a:t>
            </a:r>
            <a:r>
              <a:rPr lang="ko-KR" altLang="en-US" sz="1600" dirty="0" smtClean="0"/>
              <a:t>유지 프로그램을 받지 않으면 결과적으로 유창성의 유지도 없다는 것을 추론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 - </a:t>
            </a:r>
            <a:r>
              <a:rPr lang="ko-KR" altLang="en-US" sz="1600" dirty="0" smtClean="0"/>
              <a:t>반면에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환자의 </a:t>
            </a:r>
            <a:r>
              <a:rPr lang="en-US" altLang="ko-KR" sz="1600" dirty="0" smtClean="0"/>
              <a:t>33%~51%</a:t>
            </a:r>
            <a:r>
              <a:rPr lang="ko-KR" altLang="en-US" sz="1600" dirty="0" smtClean="0"/>
              <a:t>가 유지없이 유창하게 말을 계속하였다는 결과는 주목할 만한 결과</a:t>
            </a:r>
            <a:endParaRPr lang="en-US" altLang="ko-KR" sz="1600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인터뷰 데이터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600" dirty="0" smtClean="0"/>
              <a:t>인터뷰 데이터는 치료의 효과를 평가하기 위한 또 다른 기회를 제공</a:t>
            </a:r>
            <a:endParaRPr lang="en-US" altLang="ko-KR" sz="1600" dirty="0" smtClean="0"/>
          </a:p>
          <a:p>
            <a:r>
              <a:rPr lang="en-US" altLang="ko-KR" sz="1600" dirty="0" smtClean="0"/>
              <a:t>Bridgeport Project: </a:t>
            </a:r>
            <a:r>
              <a:rPr lang="ko-KR" altLang="en-US" sz="1600" dirty="0" smtClean="0"/>
              <a:t>일부 환자들에게 우편 설문지</a:t>
            </a:r>
            <a:endParaRPr lang="en-US" altLang="ko-KR" sz="1600" dirty="0" smtClean="0"/>
          </a:p>
          <a:p>
            <a:r>
              <a:rPr lang="en-US" altLang="ko-KR" sz="1600" dirty="0" smtClean="0"/>
              <a:t>Pubic School Project: </a:t>
            </a:r>
            <a:r>
              <a:rPr lang="ko-KR" altLang="en-US" sz="1600" dirty="0" smtClean="0"/>
              <a:t>직접 대면하여 이루어진 인터뷰</a:t>
            </a:r>
            <a:endParaRPr lang="en-US" altLang="ko-KR" sz="1600" dirty="0" smtClean="0"/>
          </a:p>
          <a:p>
            <a:r>
              <a:rPr lang="en-US" altLang="ko-KR" sz="1600" b="1" dirty="0" smtClean="0"/>
              <a:t>The Bridgeport Project: </a:t>
            </a:r>
            <a:r>
              <a:rPr lang="en-US" altLang="ko-KR" sz="1600" dirty="0" smtClean="0"/>
              <a:t>DAF-</a:t>
            </a:r>
            <a:r>
              <a:rPr lang="ko-KR" altLang="en-US" sz="1600" dirty="0" smtClean="0"/>
              <a:t>연장 프로그램을 마친 후에 </a:t>
            </a:r>
            <a:r>
              <a:rPr lang="en-US" altLang="ko-KR" sz="1600" dirty="0" smtClean="0"/>
              <a:t>4.8</a:t>
            </a:r>
            <a:r>
              <a:rPr lang="ko-KR" altLang="en-US" sz="1600" dirty="0" smtClean="0"/>
              <a:t>년의 추적점검 시에 회복되었던 </a:t>
            </a:r>
            <a:r>
              <a:rPr lang="en-US" altLang="ko-KR" sz="1600" dirty="0" smtClean="0"/>
              <a:t>11</a:t>
            </a:r>
            <a:r>
              <a:rPr lang="ko-KR" altLang="en-US" sz="1600" dirty="0" smtClean="0"/>
              <a:t>명의 환자에 대한 인터뷰 데이터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표 </a:t>
            </a:r>
            <a:r>
              <a:rPr lang="en-US" altLang="ko-KR" sz="1600" dirty="0" smtClean="0"/>
              <a:t>28 </a:t>
            </a:r>
            <a:r>
              <a:rPr lang="ko-KR" altLang="en-US" sz="1600" dirty="0" smtClean="0"/>
              <a:t>참조</a:t>
            </a:r>
            <a:endParaRPr lang="en-US" altLang="ko-KR" sz="1600" dirty="0" smtClean="0"/>
          </a:p>
          <a:p>
            <a:r>
              <a:rPr lang="ko-KR" altLang="en-US" sz="1600" b="1" dirty="0" smtClean="0"/>
              <a:t>공립학교 프로젝트</a:t>
            </a:r>
            <a:r>
              <a:rPr lang="en-US" altLang="ko-KR" sz="1600" b="1" dirty="0" smtClean="0"/>
              <a:t>: </a:t>
            </a:r>
            <a:r>
              <a:rPr lang="ko-KR" altLang="en-US" sz="1600" dirty="0" smtClean="0"/>
              <a:t>표 </a:t>
            </a:r>
            <a:r>
              <a:rPr lang="en-US" altLang="ko-KR" sz="1600" dirty="0" smtClean="0"/>
              <a:t>29</a:t>
            </a:r>
            <a:r>
              <a:rPr lang="ko-KR" altLang="en-US" sz="1600" dirty="0" smtClean="0"/>
              <a:t>에서 </a:t>
            </a:r>
            <a:r>
              <a:rPr lang="en-US" altLang="ko-KR" sz="1600" dirty="0" smtClean="0"/>
              <a:t>40</a:t>
            </a:r>
            <a:r>
              <a:rPr lang="ko-KR" altLang="en-US" sz="1600" dirty="0" smtClean="0"/>
              <a:t>명의 </a:t>
            </a:r>
            <a:r>
              <a:rPr lang="ko-KR" altLang="en-US" sz="1600" dirty="0" err="1" smtClean="0"/>
              <a:t>말더듬</a:t>
            </a:r>
            <a:r>
              <a:rPr lang="ko-KR" altLang="en-US" sz="1600" dirty="0" smtClean="0"/>
              <a:t> 아동에 대한 부모 및 교사와의 인터뷰</a:t>
            </a:r>
            <a:endParaRPr lang="en-US" altLang="ko-KR" sz="1600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인터뷰와 태도에 관련된 연구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55576" y="2348880"/>
            <a:ext cx="8208912" cy="3724275"/>
          </a:xfrm>
        </p:spPr>
        <p:txBody>
          <a:bodyPr/>
          <a:lstStyle/>
          <a:p>
            <a:r>
              <a:rPr lang="ko-KR" altLang="en-US" sz="1600" dirty="0" smtClean="0"/>
              <a:t>다양한 절차 사용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설문지에서 표준화된 태도 측정도구에까지 사용</a:t>
            </a:r>
            <a:endParaRPr lang="en-US" altLang="ko-KR" sz="1600" dirty="0" smtClean="0"/>
          </a:p>
          <a:p>
            <a:r>
              <a:rPr lang="en-US" altLang="ko-KR" sz="1600" dirty="0" smtClean="0"/>
              <a:t>Perkins: DAF-</a:t>
            </a:r>
            <a:r>
              <a:rPr lang="ko-KR" altLang="en-US" sz="1600" dirty="0" smtClean="0"/>
              <a:t>연장 확립 프로그램을 받은 </a:t>
            </a:r>
            <a:r>
              <a:rPr lang="en-US" altLang="ko-KR" sz="1600" dirty="0" smtClean="0"/>
              <a:t>77</a:t>
            </a:r>
            <a:r>
              <a:rPr lang="ko-KR" altLang="en-US" sz="1600" dirty="0" smtClean="0"/>
              <a:t>명</a:t>
            </a:r>
            <a:r>
              <a:rPr lang="en-US" altLang="ko-KR" sz="1600" dirty="0" smtClean="0"/>
              <a:t>; </a:t>
            </a:r>
            <a:r>
              <a:rPr lang="ko-KR" altLang="en-US" sz="1600" dirty="0" smtClean="0"/>
              <a:t>치료 후 일 년에 인터뷰 데이터</a:t>
            </a:r>
            <a:r>
              <a:rPr lang="en-US" altLang="ko-KR" sz="1600" dirty="0" smtClean="0"/>
              <a:t>; </a:t>
            </a:r>
            <a:r>
              <a:rPr lang="ko-KR" altLang="en-US" sz="1600" dirty="0" smtClean="0"/>
              <a:t>현재 구어에 만족한다는 </a:t>
            </a:r>
            <a:r>
              <a:rPr lang="en-US" altLang="ko-KR" sz="1600" dirty="0" smtClean="0"/>
              <a:t>52%; </a:t>
            </a:r>
            <a:r>
              <a:rPr lang="ko-KR" altLang="en-US" sz="1600" dirty="0" err="1" smtClean="0"/>
              <a:t>괜찮다에서</a:t>
            </a:r>
            <a:r>
              <a:rPr lang="ko-KR" altLang="en-US" sz="1600" dirty="0" smtClean="0"/>
              <a:t> 좋다고 믿는 </a:t>
            </a:r>
            <a:r>
              <a:rPr lang="en-US" altLang="ko-KR" sz="1600" dirty="0" smtClean="0"/>
              <a:t>76.7%</a:t>
            </a:r>
            <a:r>
              <a:rPr lang="ko-KR" altLang="en-US" sz="1600" dirty="0" smtClean="0"/>
              <a:t>까지 다양</a:t>
            </a:r>
            <a:endParaRPr lang="en-US" altLang="ko-KR" sz="1600" dirty="0" smtClean="0"/>
          </a:p>
          <a:p>
            <a:r>
              <a:rPr lang="en-US" altLang="ko-KR" sz="1600" dirty="0" err="1" smtClean="0"/>
              <a:t>Boberg</a:t>
            </a:r>
            <a:r>
              <a:rPr lang="en-US" altLang="ko-KR" sz="1600" dirty="0" smtClean="0"/>
              <a:t>: 80% </a:t>
            </a:r>
            <a:r>
              <a:rPr lang="ko-KR" altLang="en-US" sz="1600" dirty="0" smtClean="0"/>
              <a:t>이상이 자신의 구어를 조절하였다거나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또는 자신들의 구어가 향상되었거나 자신의 구어를 통제하고 유창하게 말하기 위해 필요한 기술을 가졌다고 믿는 반면에</a:t>
            </a:r>
            <a:r>
              <a:rPr lang="en-US" altLang="ko-KR" sz="1600" dirty="0" smtClean="0"/>
              <a:t>, 23.3%</a:t>
            </a:r>
            <a:r>
              <a:rPr lang="ko-KR" altLang="en-US" sz="1600" dirty="0" smtClean="0"/>
              <a:t>는 더 이상 자신을 말더듬인으로 생각하지 않았음</a:t>
            </a:r>
            <a:endParaRPr lang="en-US" altLang="ko-KR" sz="1600" dirty="0" smtClean="0"/>
          </a:p>
          <a:p>
            <a:r>
              <a:rPr lang="en-US" altLang="ko-KR" sz="1600" dirty="0" err="1" smtClean="0"/>
              <a:t>Kully</a:t>
            </a:r>
            <a:r>
              <a:rPr lang="ko-KR" altLang="en-US" sz="1600" dirty="0" smtClean="0"/>
              <a:t>와 </a:t>
            </a:r>
            <a:r>
              <a:rPr lang="en-US" altLang="ko-KR" sz="1600" dirty="0" err="1" smtClean="0"/>
              <a:t>Langevin</a:t>
            </a:r>
            <a:r>
              <a:rPr lang="en-US" altLang="ko-KR" sz="1600" dirty="0" smtClean="0"/>
              <a:t>: 25</a:t>
            </a:r>
            <a:r>
              <a:rPr lang="ko-KR" altLang="en-US" sz="1600" dirty="0" smtClean="0"/>
              <a:t>명 </a:t>
            </a:r>
            <a:r>
              <a:rPr lang="ko-KR" altLang="en-US" sz="1600" dirty="0" err="1" smtClean="0"/>
              <a:t>말더듬</a:t>
            </a:r>
            <a:r>
              <a:rPr lang="ko-KR" altLang="en-US" sz="1600" dirty="0" smtClean="0"/>
              <a:t> 청소년에 대해 </a:t>
            </a:r>
            <a:r>
              <a:rPr lang="en-US" altLang="ko-KR" sz="1600" dirty="0" smtClean="0"/>
              <a:t>Erickson </a:t>
            </a:r>
            <a:r>
              <a:rPr lang="ko-KR" altLang="en-US" sz="1600" dirty="0" smtClean="0"/>
              <a:t>점수의 감소를 보고하였는데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치료 전 평균 </a:t>
            </a:r>
            <a:r>
              <a:rPr lang="en-US" altLang="ko-KR" sz="1600" dirty="0" smtClean="0"/>
              <a:t>16.8</a:t>
            </a:r>
            <a:r>
              <a:rPr lang="ko-KR" altLang="en-US" sz="1600" dirty="0" smtClean="0"/>
              <a:t>에서 치료 후 평균 </a:t>
            </a:r>
            <a:r>
              <a:rPr lang="en-US" altLang="ko-KR" sz="1600" dirty="0" smtClean="0"/>
              <a:t>8.8(</a:t>
            </a:r>
            <a:r>
              <a:rPr lang="ko-KR" altLang="en-US" sz="1600" dirty="0" smtClean="0"/>
              <a:t>정상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까지 즉시 감소하였고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치료 후 </a:t>
            </a:r>
            <a:r>
              <a:rPr lang="en-US" altLang="ko-KR" sz="1600" dirty="0" smtClean="0"/>
              <a:t>12</a:t>
            </a:r>
            <a:r>
              <a:rPr lang="ko-KR" altLang="en-US" sz="1600" dirty="0" smtClean="0"/>
              <a:t>개월 후에 평균 </a:t>
            </a:r>
            <a:r>
              <a:rPr lang="en-US" altLang="ko-KR" sz="1600" dirty="0" smtClean="0"/>
              <a:t>11.6</a:t>
            </a:r>
            <a:r>
              <a:rPr lang="ko-KR" altLang="en-US" sz="1600" dirty="0" smtClean="0"/>
              <a:t>으로 약간 증가하였음</a:t>
            </a:r>
            <a:endParaRPr lang="en-US" altLang="ko-KR" sz="1600" dirty="0" smtClean="0"/>
          </a:p>
          <a:p>
            <a:r>
              <a:rPr lang="en-US" altLang="ko-KR" sz="1600" dirty="0" smtClean="0"/>
              <a:t>Hancock </a:t>
            </a:r>
            <a:r>
              <a:rPr lang="ko-KR" altLang="en-US" sz="1600" dirty="0" smtClean="0"/>
              <a:t>등</a:t>
            </a:r>
            <a:r>
              <a:rPr lang="en-US" altLang="ko-KR" sz="1600" dirty="0" smtClean="0"/>
              <a:t>: </a:t>
            </a:r>
            <a:r>
              <a:rPr lang="ko-KR" altLang="en-US" sz="1600" dirty="0" err="1" smtClean="0"/>
              <a:t>부모중</a:t>
            </a:r>
            <a:r>
              <a:rPr lang="ko-KR" altLang="en-US" sz="1600" dirty="0" smtClean="0"/>
              <a:t> </a:t>
            </a:r>
            <a:r>
              <a:rPr lang="en-US" altLang="ko-KR" sz="1600" dirty="0" smtClean="0"/>
              <a:t>82%</a:t>
            </a:r>
            <a:r>
              <a:rPr lang="ko-KR" altLang="en-US" sz="1600" dirty="0" smtClean="0"/>
              <a:t>가 치료 전 수준으로 재발하지 않았다고 믿고 있었음</a:t>
            </a:r>
            <a:endParaRPr lang="en-US" altLang="ko-KR" sz="1600" dirty="0" smtClean="0"/>
          </a:p>
          <a:p>
            <a:r>
              <a:rPr lang="en-US" altLang="ko-KR" sz="1600" dirty="0" smtClean="0"/>
              <a:t>Onslow </a:t>
            </a:r>
            <a:r>
              <a:rPr lang="ko-KR" altLang="en-US" sz="1600" dirty="0" smtClean="0"/>
              <a:t>등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일상적으로 환자구어의 직접 평가를 적은 것으로 관찰된 긍정적인 변화를 반영한다</a:t>
            </a:r>
            <a:r>
              <a:rPr lang="en-US" altLang="ko-KR" sz="1600" dirty="0" smtClean="0"/>
              <a:t>(8</a:t>
            </a:r>
            <a:r>
              <a:rPr lang="ko-KR" altLang="en-US" sz="1600" dirty="0" smtClean="0"/>
              <a:t>명 부모 중에 </a:t>
            </a:r>
            <a:r>
              <a:rPr lang="en-US" altLang="ko-KR" sz="1600" dirty="0" smtClean="0"/>
              <a:t>8</a:t>
            </a:r>
            <a:r>
              <a:rPr lang="ko-KR" altLang="en-US" sz="1600" dirty="0" smtClean="0"/>
              <a:t>명 또는 </a:t>
            </a:r>
            <a:r>
              <a:rPr lang="en-US" altLang="ko-KR" sz="1600" dirty="0" smtClean="0"/>
              <a:t>100%</a:t>
            </a:r>
            <a:r>
              <a:rPr lang="ko-KR" altLang="en-US" sz="1600" dirty="0" smtClean="0"/>
              <a:t>는 “만족함” 또는 “매우 만족함”이라고 답하였다</a:t>
            </a:r>
            <a:r>
              <a:rPr lang="en-US" altLang="ko-KR" sz="1600" dirty="0" smtClean="0"/>
              <a:t>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형태분석과 자연스러움 평가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1800" dirty="0" smtClean="0"/>
              <a:t>R. Ingham </a:t>
            </a:r>
            <a:r>
              <a:rPr lang="ko-KR" altLang="en-US" sz="1800" dirty="0" smtClean="0"/>
              <a:t>등</a:t>
            </a:r>
            <a:r>
              <a:rPr lang="en-US" altLang="ko-KR" sz="1800" dirty="0" smtClean="0"/>
              <a:t>(R. Ingham, </a:t>
            </a:r>
            <a:r>
              <a:rPr lang="en-US" altLang="ko-KR" sz="1800" dirty="0" err="1" smtClean="0"/>
              <a:t>Gow</a:t>
            </a:r>
            <a:r>
              <a:rPr lang="en-US" altLang="ko-KR" sz="1800" dirty="0" smtClean="0"/>
              <a:t>, &amp; Costello, 1985): </a:t>
            </a:r>
            <a:r>
              <a:rPr lang="ko-KR" altLang="en-US" sz="1800" dirty="0" smtClean="0"/>
              <a:t>약간 정상적으로 </a:t>
            </a:r>
            <a:r>
              <a:rPr lang="ko-KR" altLang="en-US" sz="1800" dirty="0" err="1" smtClean="0"/>
              <a:t>비유창한</a:t>
            </a:r>
            <a:r>
              <a:rPr lang="ko-KR" altLang="en-US" sz="1800" dirty="0" smtClean="0"/>
              <a:t> 부분 또는 전체 단어반복을 하면서 정상적이라고 말함</a:t>
            </a:r>
            <a:endParaRPr lang="en-US" altLang="ko-KR" sz="1800" dirty="0" smtClean="0"/>
          </a:p>
          <a:p>
            <a:r>
              <a:rPr lang="en-US" altLang="ko-KR" sz="1800" dirty="0" smtClean="0"/>
              <a:t>Ryan: </a:t>
            </a:r>
            <a:r>
              <a:rPr lang="ko-KR" altLang="en-US" sz="1800" dirty="0" smtClean="0"/>
              <a:t>환자 구어의 정상성에 관한 질문에 대한 답을 얻고 형태분석의 가치를 조사하기 위해서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우리는 성인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학령기</a:t>
            </a:r>
            <a:r>
              <a:rPr lang="ko-KR" altLang="en-US" sz="1800" dirty="0" smtClean="0"/>
              <a:t> 아동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학령 전 아동 세 집단의 환자의 사전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사후 구어 샘플을 연구하였음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오디오나 비디오테이프 녹음으로 사전 및 사후 자연스러움을 평가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항상 형태분석을 하기 전에 자연스러움 평가를 하였음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자연스러움 평가는 형태분석에 의해 영향을 받지 않았을 것임</a:t>
            </a:r>
            <a:endParaRPr lang="en-US" altLang="ko-KR" sz="1800" dirty="0" smtClean="0"/>
          </a:p>
          <a:p>
            <a:r>
              <a:rPr lang="ko-KR" altLang="en-US" sz="1800" dirty="0" smtClean="0"/>
              <a:t>이하 연구내용 교재참조</a:t>
            </a:r>
            <a:endParaRPr lang="ko-KR" altLang="en-US" sz="1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전이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800" dirty="0" smtClean="0"/>
              <a:t>다른 사람들이 많이 있는 폭넓고 다양한 환경에서의 유창한 구어</a:t>
            </a:r>
            <a:endParaRPr lang="en-US" altLang="ko-KR" sz="1800" dirty="0" smtClean="0"/>
          </a:p>
          <a:p>
            <a:r>
              <a:rPr lang="ko-KR" altLang="en-US" sz="1800" dirty="0" smtClean="0"/>
              <a:t>자극에서 다른 여러 자극들로 반응을 확장하는 것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일반화</a:t>
            </a:r>
            <a:r>
              <a:rPr lang="en-US" altLang="ko-KR" sz="1800" dirty="0" smtClean="0"/>
              <a:t>)</a:t>
            </a:r>
          </a:p>
          <a:p>
            <a:r>
              <a:rPr lang="en-US" altLang="ko-KR" sz="1800" dirty="0" smtClean="0"/>
              <a:t>“</a:t>
            </a:r>
            <a:r>
              <a:rPr lang="ko-KR" altLang="en-US" sz="1800" dirty="0" smtClean="0"/>
              <a:t>전이”와 “일반화”는 동일한 의미로 사용</a:t>
            </a:r>
            <a:endParaRPr lang="en-US" altLang="ko-KR" sz="1800" dirty="0" smtClean="0"/>
          </a:p>
          <a:p>
            <a:r>
              <a:rPr lang="en-US" altLang="ko-KR" sz="1600" dirty="0" smtClean="0"/>
              <a:t>Stokes</a:t>
            </a:r>
            <a:r>
              <a:rPr lang="ko-KR" altLang="en-US" sz="1600" dirty="0" smtClean="0"/>
              <a:t>와 </a:t>
            </a:r>
            <a:r>
              <a:rPr lang="en-US" altLang="ko-KR" sz="1600" dirty="0" smtClean="0"/>
              <a:t>Baer(1977)</a:t>
            </a:r>
            <a:r>
              <a:rPr lang="ko-KR" altLang="en-US" sz="1600" dirty="0" smtClean="0"/>
              <a:t>의 </a:t>
            </a:r>
            <a:r>
              <a:rPr lang="en-US" altLang="ko-KR" sz="1600" dirty="0" smtClean="0"/>
              <a:t>9</a:t>
            </a:r>
            <a:r>
              <a:rPr lang="ko-KR" altLang="en-US" sz="1600" dirty="0" smtClean="0"/>
              <a:t>가지 전략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   </a:t>
            </a:r>
            <a:r>
              <a:rPr lang="ko-KR" altLang="en-US" sz="1600" dirty="0" smtClean="0"/>
              <a:t>①훈련과 희망</a:t>
            </a:r>
            <a:r>
              <a:rPr lang="en-US" altLang="ko-KR" sz="1600" dirty="0" smtClean="0"/>
              <a:t>. ②</a:t>
            </a:r>
            <a:r>
              <a:rPr lang="ko-KR" altLang="en-US" sz="1600" dirty="0" smtClean="0"/>
              <a:t>단계적인 수정</a:t>
            </a:r>
            <a:r>
              <a:rPr lang="en-US" altLang="ko-KR" sz="1600" dirty="0" smtClean="0"/>
              <a:t>. ③</a:t>
            </a:r>
            <a:r>
              <a:rPr lang="ko-KR" altLang="en-US" sz="1600" dirty="0" smtClean="0"/>
              <a:t>자연스러운 유지하기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후속자극을 끌어들이기</a:t>
            </a:r>
            <a:r>
              <a:rPr lang="en-US" altLang="ko-KR" sz="1600" dirty="0" smtClean="0"/>
              <a:t>. ④</a:t>
            </a:r>
            <a:r>
              <a:rPr lang="ko-KR" altLang="en-US" sz="1600" dirty="0" smtClean="0"/>
              <a:t>충분한 예가 될 만한 사람들을 훈련시키기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환자는 한 번에 하나씩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다양한 환경에서 환자들 자신의 </a:t>
            </a:r>
            <a:r>
              <a:rPr lang="ko-KR" altLang="en-US" sz="1600" dirty="0" err="1" smtClean="0"/>
              <a:t>말더듬들을</a:t>
            </a:r>
            <a:r>
              <a:rPr lang="ko-KR" altLang="en-US" sz="1600" dirty="0" smtClean="0"/>
              <a:t> 계수하는데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이것은 실제로 모든 </a:t>
            </a:r>
            <a:r>
              <a:rPr lang="ko-KR" altLang="en-US" sz="1600" dirty="0" err="1" smtClean="0"/>
              <a:t>세팅에서</a:t>
            </a:r>
            <a:r>
              <a:rPr lang="ko-KR" altLang="en-US" sz="1600" dirty="0" smtClean="0"/>
              <a:t> 계수하지 않고도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궁극적으로 모든 상황에서 </a:t>
            </a:r>
            <a:r>
              <a:rPr lang="ko-KR" altLang="en-US" sz="1600" dirty="0" err="1" smtClean="0"/>
              <a:t>유창성을</a:t>
            </a:r>
            <a:r>
              <a:rPr lang="ko-KR" altLang="en-US" sz="1600" dirty="0" smtClean="0"/>
              <a:t> 산출하게 하는 것</a:t>
            </a:r>
            <a:r>
              <a:rPr lang="en-US" altLang="ko-KR" sz="1600" dirty="0" smtClean="0"/>
              <a:t>)</a:t>
            </a:r>
          </a:p>
          <a:p>
            <a:pPr>
              <a:buNone/>
            </a:pPr>
            <a:r>
              <a:rPr lang="en-US" altLang="ko-KR" sz="1600" dirty="0" smtClean="0"/>
              <a:t>     ⑤</a:t>
            </a:r>
            <a:r>
              <a:rPr lang="ko-KR" altLang="en-US" sz="1600" dirty="0" smtClean="0"/>
              <a:t>학급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가정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직장 등의 환경에서 느슨하게 훈련하기</a:t>
            </a:r>
            <a:r>
              <a:rPr lang="en-US" altLang="ko-KR" sz="1600" dirty="0" smtClean="0"/>
              <a:t>. ⑥</a:t>
            </a:r>
            <a:r>
              <a:rPr lang="ko-KR" altLang="en-US" sz="1600" dirty="0" smtClean="0"/>
              <a:t>구별할 수 없는 </a:t>
            </a:r>
            <a:r>
              <a:rPr lang="ko-KR" altLang="en-US" sz="1600" dirty="0" err="1" smtClean="0"/>
              <a:t>강화제</a:t>
            </a:r>
            <a:r>
              <a:rPr lang="ko-KR" altLang="en-US" sz="1600" dirty="0" smtClean="0"/>
              <a:t> 사용하기</a:t>
            </a:r>
            <a:r>
              <a:rPr lang="en-US" altLang="ko-KR" sz="1600" dirty="0" smtClean="0"/>
              <a:t>. ⑦</a:t>
            </a:r>
            <a:r>
              <a:rPr lang="ko-KR" altLang="en-US" sz="1600" dirty="0" smtClean="0"/>
              <a:t>일반적으로 잘 사용하는 프로그램 자극 혹은 자극 일반화</a:t>
            </a:r>
            <a:r>
              <a:rPr lang="en-US" altLang="ko-KR" sz="1600" dirty="0" smtClean="0"/>
              <a:t>. ⑧</a:t>
            </a:r>
            <a:r>
              <a:rPr lang="ko-KR" altLang="en-US" sz="1600" dirty="0" smtClean="0"/>
              <a:t>일반화를 중재하기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일반적으로 자기</a:t>
            </a:r>
            <a:r>
              <a:rPr lang="en-US" altLang="ko-KR" sz="1600" dirty="0" smtClean="0"/>
              <a:t>-</a:t>
            </a:r>
            <a:r>
              <a:rPr lang="ko-KR" altLang="en-US" sz="1600" dirty="0" smtClean="0"/>
              <a:t>계수하기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자기</a:t>
            </a:r>
            <a:r>
              <a:rPr lang="en-US" altLang="ko-KR" sz="1600" dirty="0" smtClean="0"/>
              <a:t>-</a:t>
            </a:r>
            <a:r>
              <a:rPr lang="ko-KR" altLang="en-US" sz="1600" dirty="0" smtClean="0"/>
              <a:t>평가하기와 같은 자기</a:t>
            </a:r>
            <a:r>
              <a:rPr lang="en-US" altLang="ko-KR" sz="1600" dirty="0" smtClean="0"/>
              <a:t>-</a:t>
            </a:r>
            <a:r>
              <a:rPr lang="ko-KR" altLang="en-US" sz="1600" dirty="0" smtClean="0"/>
              <a:t>관리 전략들을 가르치는 것</a:t>
            </a:r>
            <a:r>
              <a:rPr lang="en-US" altLang="ko-KR" sz="1600" dirty="0" smtClean="0"/>
              <a:t>). ⑨</a:t>
            </a:r>
            <a:r>
              <a:rPr lang="ko-KR" altLang="en-US" sz="1600" dirty="0" smtClean="0"/>
              <a:t>일반화 되도록 훈련하기</a:t>
            </a:r>
            <a:endParaRPr lang="en-US" altLang="ko-KR" sz="16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전이</a:t>
            </a:r>
            <a:r>
              <a:rPr lang="en-US" altLang="ko-KR" dirty="0" smtClean="0"/>
              <a:t>-2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1600" dirty="0" err="1" smtClean="0"/>
              <a:t>Bandura</a:t>
            </a:r>
            <a:r>
              <a:rPr lang="en-US" altLang="ko-KR" sz="1600" dirty="0" smtClean="0"/>
              <a:t>(1969)</a:t>
            </a:r>
            <a:r>
              <a:rPr lang="ko-KR" altLang="en-US" sz="1600" dirty="0" smtClean="0"/>
              <a:t>의 전이훈련 영역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①특별한 전이 훈련 절차</a:t>
            </a:r>
            <a:r>
              <a:rPr lang="en-US" altLang="ko-KR" sz="1600" dirty="0" smtClean="0"/>
              <a:t>, </a:t>
            </a:r>
          </a:p>
          <a:p>
            <a:pPr>
              <a:buNone/>
            </a:pPr>
            <a:r>
              <a:rPr lang="en-US" altLang="ko-KR" sz="1600" dirty="0" smtClean="0"/>
              <a:t>  ②</a:t>
            </a:r>
            <a:r>
              <a:rPr lang="ko-KR" altLang="en-US" sz="1600" dirty="0" smtClean="0"/>
              <a:t>환자를 가르친 자기</a:t>
            </a:r>
            <a:r>
              <a:rPr lang="en-US" altLang="ko-KR" sz="1600" dirty="0" smtClean="0"/>
              <a:t>-</a:t>
            </a:r>
            <a:r>
              <a:rPr lang="ko-KR" altLang="en-US" sz="1600" dirty="0" smtClean="0"/>
              <a:t>조정 활동들</a:t>
            </a:r>
            <a:r>
              <a:rPr lang="en-US" altLang="ko-KR" sz="1600" dirty="0" smtClean="0"/>
              <a:t>, </a:t>
            </a:r>
          </a:p>
          <a:p>
            <a:pPr>
              <a:buNone/>
            </a:pPr>
            <a:r>
              <a:rPr lang="en-US" altLang="ko-KR" sz="1600" dirty="0" smtClean="0"/>
              <a:t>  ③</a:t>
            </a:r>
            <a:r>
              <a:rPr lang="ko-KR" altLang="en-US" sz="1600" dirty="0" smtClean="0"/>
              <a:t>현재 행동에 대한 환경에서의 반응을 변화시키기</a:t>
            </a:r>
            <a:endParaRPr lang="en-US" altLang="ko-KR" sz="1600" dirty="0" smtClean="0"/>
          </a:p>
          <a:p>
            <a:r>
              <a:rPr lang="en-US" altLang="ko-KR" sz="1600" dirty="0" err="1" smtClean="0"/>
              <a:t>Bandura</a:t>
            </a:r>
            <a:r>
              <a:rPr lang="en-US" altLang="ko-KR" sz="1600" dirty="0" smtClean="0"/>
              <a:t>(1977a): </a:t>
            </a:r>
            <a:r>
              <a:rPr lang="ko-KR" altLang="en-US" sz="1600" dirty="0" smtClean="0"/>
              <a:t>그 후에 전이 영역들을 분석하도록 제시</a:t>
            </a:r>
            <a:endParaRPr lang="en-US" altLang="ko-KR" sz="1600" dirty="0" smtClean="0"/>
          </a:p>
          <a:p>
            <a:pPr>
              <a:buNone/>
            </a:pPr>
            <a:r>
              <a:rPr lang="ko-KR" altLang="en-US" sz="1600" dirty="0" smtClean="0"/>
              <a:t>  ①전이 활동 자체를 수행하기</a:t>
            </a:r>
            <a:r>
              <a:rPr lang="en-US" altLang="ko-KR" sz="1600" dirty="0" smtClean="0"/>
              <a:t>, </a:t>
            </a:r>
          </a:p>
          <a:p>
            <a:pPr>
              <a:buNone/>
            </a:pPr>
            <a:r>
              <a:rPr lang="en-US" altLang="ko-KR" sz="1600" dirty="0" smtClean="0"/>
              <a:t>  ②</a:t>
            </a:r>
            <a:r>
              <a:rPr lang="ko-KR" altLang="en-US" sz="1600" dirty="0" smtClean="0"/>
              <a:t>다른 사람이 그 활동을 하는 것을 관찰하는 다양한 경험</a:t>
            </a:r>
            <a:r>
              <a:rPr lang="en-US" altLang="ko-KR" sz="1600" dirty="0" smtClean="0"/>
              <a:t>, </a:t>
            </a:r>
          </a:p>
          <a:p>
            <a:pPr>
              <a:buNone/>
            </a:pPr>
            <a:r>
              <a:rPr lang="en-US" altLang="ko-KR" sz="1600" dirty="0" smtClean="0"/>
              <a:t>  ③</a:t>
            </a:r>
            <a:r>
              <a:rPr lang="ko-KR" altLang="en-US" sz="1600" dirty="0" err="1" smtClean="0"/>
              <a:t>임상가가</a:t>
            </a:r>
            <a:r>
              <a:rPr lang="ko-KR" altLang="en-US" sz="1600" dirty="0" smtClean="0"/>
              <a:t> 그 활동을 하도록 권유하기</a:t>
            </a:r>
            <a:r>
              <a:rPr lang="en-US" altLang="ko-KR" sz="1600" dirty="0" smtClean="0"/>
              <a:t>, </a:t>
            </a:r>
          </a:p>
          <a:p>
            <a:pPr>
              <a:buNone/>
            </a:pPr>
            <a:r>
              <a:rPr lang="en-US" altLang="ko-KR" sz="1600" dirty="0" smtClean="0"/>
              <a:t>  ④</a:t>
            </a:r>
            <a:r>
              <a:rPr lang="ko-KR" altLang="en-US" sz="1600" dirty="0" smtClean="0"/>
              <a:t>그 활동을 하는 동안에 일어나는 정서적 감정을 각성하기</a:t>
            </a:r>
            <a:endParaRPr lang="en-US" altLang="ko-KR" sz="1600" dirty="0" smtClean="0"/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ko-KR" altLang="en-US" sz="1600" dirty="0" smtClean="0"/>
              <a:t>이러한 모든 경험들은 환자들의 효과 기대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내가 이것을 할 수 있을까</a:t>
            </a:r>
            <a:r>
              <a:rPr lang="en-US" altLang="ko-KR" sz="1600" dirty="0" smtClean="0"/>
              <a:t>?)</a:t>
            </a:r>
            <a:r>
              <a:rPr lang="ko-KR" altLang="en-US" sz="1600" dirty="0" smtClean="0"/>
              <a:t>와 기대의 결과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이것을 하는 것이 이러한 모든 다른 상황들에서 내가 유창해지도록 하는데 도움이 될 것인가</a:t>
            </a:r>
            <a:r>
              <a:rPr lang="en-US" altLang="ko-KR" sz="1600" dirty="0" smtClean="0"/>
              <a:t>?)</a:t>
            </a:r>
            <a:r>
              <a:rPr lang="ko-KR" altLang="en-US" sz="1600" dirty="0" smtClean="0"/>
              <a:t>에 의해서 달성될 필요가 있음</a:t>
            </a:r>
            <a:r>
              <a:rPr lang="en-US" altLang="ko-KR" sz="1600" dirty="0" smtClean="0"/>
              <a:t>. </a:t>
            </a:r>
            <a:endParaRPr lang="ko-KR" alt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저자의 전이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800" dirty="0" smtClean="0"/>
              <a:t>다양한 말하기 상황에서 유창한 기술을 환자가 자기</a:t>
            </a:r>
            <a:r>
              <a:rPr lang="en-US" altLang="ko-KR" sz="1800" dirty="0" smtClean="0"/>
              <a:t>-</a:t>
            </a:r>
            <a:r>
              <a:rPr lang="ko-KR" altLang="en-US" sz="1800" dirty="0" smtClean="0"/>
              <a:t>조정</a:t>
            </a:r>
            <a:r>
              <a:rPr lang="en-US" altLang="ko-KR" sz="1800" dirty="0" smtClean="0"/>
              <a:t>(self-regulatory)(</a:t>
            </a:r>
            <a:r>
              <a:rPr lang="ko-KR" altLang="en-US" sz="1800" dirty="0" smtClean="0"/>
              <a:t>자기</a:t>
            </a:r>
            <a:r>
              <a:rPr lang="en-US" altLang="ko-KR" sz="1800" dirty="0" smtClean="0"/>
              <a:t>-</a:t>
            </a:r>
            <a:r>
              <a:rPr lang="ko-KR" altLang="en-US" sz="1800" dirty="0" smtClean="0"/>
              <a:t>효능</a:t>
            </a:r>
            <a:r>
              <a:rPr lang="en-US" altLang="ko-KR" sz="1800" dirty="0" smtClean="0"/>
              <a:t>; self-efficacious)</a:t>
            </a:r>
            <a:r>
              <a:rPr lang="ko-KR" altLang="en-US" sz="1800" dirty="0" smtClean="0"/>
              <a:t>을 하도록 가르침</a:t>
            </a:r>
            <a:endParaRPr lang="en-US" altLang="ko-KR" sz="1800" dirty="0" smtClean="0"/>
          </a:p>
          <a:p>
            <a:r>
              <a:rPr lang="ko-KR" altLang="en-US" sz="1800" dirty="0" smtClean="0"/>
              <a:t>전이 프로그램은 또한 동료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부모 및 교사 등과 같은 선택된 청자들에게 특별한 지도를 통해서 환자의 유창성에 대한 환경적인 반응을 변화시키도록 함</a:t>
            </a:r>
          </a:p>
          <a:p>
            <a:r>
              <a:rPr lang="ko-KR" altLang="en-US" sz="1800" dirty="0" smtClean="0"/>
              <a:t>개발이유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①확립 프로그램의 효과를 측정하기 위해</a:t>
            </a:r>
            <a:r>
              <a:rPr lang="en-US" altLang="ko-KR" sz="1800" dirty="0" smtClean="0"/>
              <a:t>, ②</a:t>
            </a:r>
            <a:r>
              <a:rPr lang="ko-KR" altLang="en-US" sz="1800" dirty="0" smtClean="0"/>
              <a:t>환자가 다른 사람 및 환경으로 유창한 구어를 전이하는 것을 돕기 위해</a:t>
            </a:r>
            <a:endParaRPr lang="en-US" altLang="ko-KR" sz="1800" dirty="0" smtClean="0"/>
          </a:p>
          <a:p>
            <a:endParaRPr lang="en-US" altLang="ko-KR" sz="18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전이 프로그램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600" dirty="0" smtClean="0"/>
              <a:t>차별 자극</a:t>
            </a:r>
            <a:r>
              <a:rPr lang="en-US" altLang="ko-KR" sz="1600" dirty="0" smtClean="0"/>
              <a:t>(discrimination stimuli)</a:t>
            </a:r>
            <a:r>
              <a:rPr lang="ko-KR" altLang="en-US" sz="1600" dirty="0" smtClean="0"/>
              <a:t>과 점진적인 유사</a:t>
            </a:r>
            <a:r>
              <a:rPr lang="en-US" altLang="ko-KR" sz="1600" dirty="0" smtClean="0"/>
              <a:t>(successive approximation)</a:t>
            </a:r>
            <a:r>
              <a:rPr lang="ko-KR" altLang="en-US" sz="1600" dirty="0" smtClean="0"/>
              <a:t> 원리적용</a:t>
            </a:r>
            <a:endParaRPr lang="en-US" altLang="ko-KR" sz="1600" dirty="0" smtClean="0"/>
          </a:p>
          <a:p>
            <a:r>
              <a:rPr lang="ko-KR" altLang="en-US" sz="1600" dirty="0" err="1" smtClean="0"/>
              <a:t>말더듬을</a:t>
            </a:r>
            <a:r>
              <a:rPr lang="ko-KR" altLang="en-US" sz="1600" dirty="0" smtClean="0"/>
              <a:t> 덜 유발하는 상황들에서 시작하여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환자에게 단계의 복잡성과 난이도를 점점 증가시키며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동시에 자극의 유형과 수를 증가시키거나 변화시킴</a:t>
            </a:r>
            <a:endParaRPr lang="en-US" altLang="ko-KR" sz="1600" dirty="0" smtClean="0"/>
          </a:p>
          <a:p>
            <a:r>
              <a:rPr lang="ko-KR" altLang="en-US" sz="1600" dirty="0" smtClean="0"/>
              <a:t>전이 프로그램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 표 </a:t>
            </a:r>
            <a:r>
              <a:rPr lang="en-US" altLang="ko-KR" sz="1600" dirty="0" smtClean="0"/>
              <a:t>23</a:t>
            </a:r>
          </a:p>
          <a:p>
            <a:r>
              <a:rPr lang="ko-KR" altLang="en-US" sz="1600" dirty="0" smtClean="0"/>
              <a:t>전이 프로그램 동안에 토큰을 주지 않고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사회적 강화만 줌</a:t>
            </a:r>
            <a:endParaRPr lang="en-US" altLang="ko-KR" sz="1600" dirty="0" smtClean="0"/>
          </a:p>
          <a:p>
            <a:r>
              <a:rPr lang="ko-KR" altLang="en-US" sz="1600" dirty="0" smtClean="0"/>
              <a:t>아동들에게는 단계들을 더 적게 보다 선택적으로 사용함</a:t>
            </a:r>
            <a:endParaRPr lang="en-US" altLang="ko-KR" sz="1600" dirty="0" smtClean="0"/>
          </a:p>
          <a:p>
            <a:pPr>
              <a:buNone/>
            </a:pPr>
            <a:r>
              <a:rPr lang="ko-KR" altLang="en-US" sz="1600" dirty="0" smtClean="0"/>
              <a:t>     예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첫 번째 </a:t>
            </a:r>
            <a:r>
              <a:rPr lang="en-US" altLang="ko-KR" sz="1600" dirty="0" smtClean="0"/>
              <a:t>4</a:t>
            </a:r>
            <a:r>
              <a:rPr lang="ko-KR" altLang="en-US" sz="1600" dirty="0" smtClean="0"/>
              <a:t>개 시리즈 혹은 </a:t>
            </a:r>
            <a:r>
              <a:rPr lang="en-US" altLang="ko-KR" sz="1600" dirty="0" smtClean="0"/>
              <a:t>17</a:t>
            </a:r>
            <a:r>
              <a:rPr lang="ko-KR" altLang="en-US" sz="1600" dirty="0" smtClean="0"/>
              <a:t>단계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다양한 물리적 상황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청중 수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가정 및 교실 등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까지만 사용</a:t>
            </a:r>
            <a:endParaRPr lang="en-US" altLang="ko-KR" sz="1600" dirty="0" smtClean="0"/>
          </a:p>
          <a:p>
            <a:r>
              <a:rPr lang="ko-KR" altLang="en-US" sz="1600" dirty="0" smtClean="0"/>
              <a:t>확립단계 완료 후에 다른 상황들에서 관찰하거나 환자에게 문제가 어디에 있는지를 보고하도록 하여 전이 프로그램의 양을 결정할 수 있음</a:t>
            </a:r>
            <a:endParaRPr lang="en-US" altLang="ko-KR" sz="1600" dirty="0" smtClean="0"/>
          </a:p>
          <a:p>
            <a:r>
              <a:rPr lang="ko-KR" altLang="en-US" sz="1600" dirty="0" smtClean="0"/>
              <a:t>전이 또는 일반화는 연령이나 환자가 말을 더듬어온 기간 및</a:t>
            </a:r>
            <a:r>
              <a:rPr lang="en-US" altLang="ko-KR" sz="1600" dirty="0" smtClean="0"/>
              <a:t>/</a:t>
            </a:r>
            <a:r>
              <a:rPr lang="ko-KR" altLang="en-US" sz="1600" dirty="0" smtClean="0"/>
              <a:t>혹은 경험과 관련</a:t>
            </a:r>
          </a:p>
          <a:p>
            <a:endParaRPr lang="en-US" altLang="ko-KR" sz="16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전이 프로그램</a:t>
            </a:r>
            <a:r>
              <a:rPr lang="en-US" altLang="ko-KR" dirty="0" smtClean="0"/>
              <a:t>-2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600" dirty="0" smtClean="0"/>
              <a:t>새로운 기본 기술들을 필요로 하지 않음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확립 프로그램에서 사용된 기술 사용</a:t>
            </a:r>
            <a:r>
              <a:rPr lang="en-US" altLang="ko-KR" sz="1600" dirty="0" smtClean="0"/>
              <a:t>)</a:t>
            </a:r>
          </a:p>
          <a:p>
            <a:r>
              <a:rPr lang="ko-KR" altLang="en-US" sz="1600" dirty="0" smtClean="0"/>
              <a:t>환자의 연령과 생활 배경 및 복잡성에 따라 다루기 힘들 수 있음</a:t>
            </a:r>
            <a:endParaRPr lang="en-US" altLang="ko-KR" sz="1600" dirty="0" smtClean="0"/>
          </a:p>
          <a:p>
            <a:r>
              <a:rPr lang="ko-KR" altLang="en-US" sz="1600" dirty="0" smtClean="0"/>
              <a:t>환자에게 자세하게 전이 프로그램을 설명해야 함</a:t>
            </a:r>
            <a:r>
              <a:rPr lang="en-US" altLang="ko-KR" sz="1600" dirty="0" smtClean="0"/>
              <a:t>; </a:t>
            </a:r>
            <a:r>
              <a:rPr lang="ko-KR" altLang="en-US" sz="1600" dirty="0" smtClean="0"/>
              <a:t>아동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부모나 교사에게 설명</a:t>
            </a:r>
            <a:endParaRPr lang="en-US" altLang="ko-KR" sz="1600" dirty="0" smtClean="0"/>
          </a:p>
          <a:p>
            <a:r>
              <a:rPr lang="ko-KR" altLang="en-US" sz="1600" dirty="0" smtClean="0"/>
              <a:t>진전된 계획과 관련된 사람들 간의 의사소통 및 활동의 협력이 성공의 관건</a:t>
            </a:r>
            <a:endParaRPr lang="en-US" altLang="ko-KR" sz="1600" dirty="0" smtClean="0"/>
          </a:p>
          <a:p>
            <a:r>
              <a:rPr lang="ko-KR" altLang="en-US" sz="1600" dirty="0" smtClean="0"/>
              <a:t>전이 프로그램에서 어려운 점</a:t>
            </a:r>
            <a:r>
              <a:rPr lang="en-US" altLang="ko-KR" sz="1600" dirty="0" smtClean="0"/>
              <a:t>:</a:t>
            </a:r>
            <a:r>
              <a:rPr lang="ko-KR" altLang="en-US" sz="1600" dirty="0" smtClean="0"/>
              <a:t> 이벤트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사람들 및 상황들을 배열하거나 스케줄을 조정하는 것</a:t>
            </a:r>
            <a:endParaRPr lang="en-US" altLang="ko-KR" sz="1600" dirty="0" smtClean="0"/>
          </a:p>
          <a:p>
            <a:endParaRPr lang="en-US" altLang="ko-KR" sz="16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전이 프로그램 데이터 기록하기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2362200"/>
            <a:ext cx="8305800" cy="3724275"/>
          </a:xfrm>
        </p:spPr>
        <p:txBody>
          <a:bodyPr/>
          <a:lstStyle/>
          <a:p>
            <a:r>
              <a:rPr lang="ko-KR" altLang="en-US" sz="1800" dirty="0" smtClean="0"/>
              <a:t>일일 데이터 기록지</a:t>
            </a:r>
            <a:r>
              <a:rPr lang="en-US" altLang="ko-KR" sz="1800" dirty="0" smtClean="0"/>
              <a:t>(daily data sheet; DDS): </a:t>
            </a:r>
            <a:r>
              <a:rPr lang="ko-KR" altLang="en-US" sz="1800" dirty="0" smtClean="0"/>
              <a:t>그림 </a:t>
            </a:r>
            <a:r>
              <a:rPr lang="en-US" altLang="ko-KR" sz="1800" dirty="0" smtClean="0"/>
              <a:t>11</a:t>
            </a:r>
          </a:p>
          <a:p>
            <a:r>
              <a:rPr lang="ko-KR" altLang="en-US" sz="1800" dirty="0" smtClean="0"/>
              <a:t>점수기록지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전이 프로그램의 전화 파트의 처음 </a:t>
            </a:r>
            <a:r>
              <a:rPr lang="en-US" altLang="ko-KR" sz="1800" dirty="0" smtClean="0"/>
              <a:t>6</a:t>
            </a:r>
            <a:r>
              <a:rPr lang="ko-KR" altLang="en-US" sz="1800" dirty="0" smtClean="0"/>
              <a:t>개 단계</a:t>
            </a:r>
            <a:r>
              <a:rPr lang="en-US" altLang="ko-KR" sz="1800" dirty="0" smtClean="0"/>
              <a:t>(18~23</a:t>
            </a:r>
            <a:r>
              <a:rPr lang="ko-KR" altLang="en-US" sz="1800" dirty="0" smtClean="0"/>
              <a:t>단계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들에서 사용</a:t>
            </a:r>
            <a:r>
              <a:rPr lang="en-US" altLang="ko-KR" sz="1800" dirty="0" smtClean="0"/>
              <a:t>; </a:t>
            </a:r>
          </a:p>
          <a:p>
            <a:pPr>
              <a:buNone/>
            </a:pPr>
            <a:r>
              <a:rPr lang="en-US" altLang="ko-KR" sz="1800" dirty="0" smtClean="0"/>
              <a:t>     10</a:t>
            </a:r>
            <a:r>
              <a:rPr lang="ko-KR" altLang="en-US" sz="1800" dirty="0" smtClean="0"/>
              <a:t>개의 연속적인 </a:t>
            </a:r>
            <a:r>
              <a:rPr lang="ko-KR" altLang="en-US" sz="1800" dirty="0" err="1" smtClean="0"/>
              <a:t>정반응을</a:t>
            </a:r>
            <a:r>
              <a:rPr lang="ko-KR" altLang="en-US" sz="1800" dirty="0" smtClean="0"/>
              <a:t> 계속 추적하기 위해 사용</a:t>
            </a:r>
            <a:r>
              <a:rPr lang="en-US" altLang="ko-KR" sz="1800" dirty="0" smtClean="0"/>
              <a:t>; </a:t>
            </a:r>
          </a:p>
          <a:p>
            <a:r>
              <a:rPr lang="ko-KR" altLang="en-US" sz="1800" dirty="0" err="1" smtClean="0"/>
              <a:t>챠트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전이 프로그램에서 나온 데이터 역시 차트에 넣을 수도 있음</a:t>
            </a:r>
            <a:endParaRPr lang="en-US" altLang="ko-KR" sz="18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전이 단계들에 대한 부가적인 제안들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800" dirty="0" smtClean="0"/>
              <a:t>표 </a:t>
            </a:r>
            <a:r>
              <a:rPr lang="en-US" altLang="ko-KR" sz="1800" dirty="0" smtClean="0"/>
              <a:t>23</a:t>
            </a:r>
            <a:r>
              <a:rPr lang="ko-KR" altLang="en-US" sz="1800" dirty="0" smtClean="0"/>
              <a:t>에서 제시한 프로그램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활동과 절차에 대한 간단한 기본적이고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핵심적인 사항들에 한정됨</a:t>
            </a:r>
            <a:endParaRPr lang="en-US" altLang="ko-KR" sz="1800" dirty="0" smtClean="0"/>
          </a:p>
          <a:p>
            <a:r>
              <a:rPr lang="ko-KR" altLang="en-US" sz="1800" dirty="0" smtClean="0"/>
              <a:t>환자의 연령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성격 및 특정 환경과 요구로 전이 활동들 중 일부는 변화를 필요로 할 수 있음</a:t>
            </a:r>
            <a:endParaRPr lang="en-US" altLang="ko-KR" sz="1800" dirty="0" smtClean="0"/>
          </a:p>
          <a:p>
            <a:r>
              <a:rPr lang="ko-KR" altLang="en-US" sz="1800" dirty="0" smtClean="0"/>
              <a:t>예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성인일 경우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교실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직장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가정 및 </a:t>
            </a:r>
            <a:r>
              <a:rPr lang="en-US" altLang="ko-KR" sz="1800" dirty="0" smtClean="0"/>
              <a:t>16-</a:t>
            </a:r>
            <a:r>
              <a:rPr lang="ko-KR" altLang="en-US" sz="1800" dirty="0" smtClean="0"/>
              <a:t>시간 프로그램과 같은 상황에서 </a:t>
            </a:r>
            <a:r>
              <a:rPr lang="ko-KR" altLang="en-US" sz="1800" dirty="0" err="1" smtClean="0"/>
              <a:t>임상가와</a:t>
            </a:r>
            <a:r>
              <a:rPr lang="ko-KR" altLang="en-US" sz="1800" dirty="0" smtClean="0"/>
              <a:t> 함께 하기보다는 환자 단독으로 그 절차를 실시하는 것</a:t>
            </a:r>
            <a:endParaRPr lang="en-US" altLang="ko-KR" sz="1800" dirty="0" smtClean="0"/>
          </a:p>
          <a:p>
            <a:r>
              <a:rPr lang="ko-KR" altLang="en-US" sz="1800" dirty="0" err="1" smtClean="0"/>
              <a:t>말더듬을</a:t>
            </a:r>
            <a:r>
              <a:rPr lang="ko-KR" altLang="en-US" sz="1800" dirty="0" smtClean="0"/>
              <a:t> 확인하는 환자의 능력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성숙 및 책임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환자가 그 단계들을 단독으로 행하도록 결정하는 데 있어 가장 중요한 요인</a:t>
            </a:r>
            <a:endParaRPr lang="en-US" altLang="ko-KR" sz="1800" dirty="0" smtClean="0"/>
          </a:p>
          <a:p>
            <a:r>
              <a:rPr lang="ko-KR" altLang="en-US" sz="1800" dirty="0" smtClean="0"/>
              <a:t>절차의 정확성에 대한 검증을 위해 녹음기 사용시</a:t>
            </a:r>
            <a:r>
              <a:rPr lang="en-US" altLang="ko-KR" sz="1800" dirty="0" smtClean="0"/>
              <a:t> </a:t>
            </a:r>
            <a:r>
              <a:rPr lang="ko-KR" altLang="en-US" sz="1800" dirty="0" smtClean="0"/>
              <a:t>관련된 다른 사람들에게 일어날 수 있는 사생활 침해를 통제해야 함</a:t>
            </a:r>
            <a:endParaRPr lang="en-US" altLang="ko-KR" sz="1800" dirty="0" smtClean="0"/>
          </a:p>
          <a:p>
            <a:pPr>
              <a:buNone/>
            </a:pPr>
            <a:endParaRPr lang="ko-KR" altLang="en-US" sz="1800" dirty="0" smtClean="0"/>
          </a:p>
          <a:p>
            <a:endParaRPr lang="ko-KR" alt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제4장신경언어학1">
  <a:themeElements>
    <a:clrScheme name="캡슐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캡슐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캡슐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캡슐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캡슐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캡슐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캡슐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캡슐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캡슐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캡슐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</TotalTime>
  <Words>1935</Words>
  <Application>Microsoft Office PowerPoint</Application>
  <PresentationFormat>화면 슬라이드 쇼(4:3)</PresentationFormat>
  <Paragraphs>158</Paragraphs>
  <Slides>24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24</vt:i4>
      </vt:variant>
    </vt:vector>
  </HeadingPairs>
  <TitlesOfParts>
    <vt:vector size="25" baseType="lpstr">
      <vt:lpstr>제4장신경언어학1</vt:lpstr>
      <vt:lpstr>제6장 전이, 유지, 추적점검 단계</vt:lpstr>
      <vt:lpstr>용어</vt:lpstr>
      <vt:lpstr>전이</vt:lpstr>
      <vt:lpstr>전이-2</vt:lpstr>
      <vt:lpstr>저자의 전이</vt:lpstr>
      <vt:lpstr>전이 프로그램</vt:lpstr>
      <vt:lpstr>전이 프로그램-2</vt:lpstr>
      <vt:lpstr>전이 프로그램 데이터 기록하기 </vt:lpstr>
      <vt:lpstr>전이 단계들에 대한 부가적인 제안들</vt:lpstr>
      <vt:lpstr>전이의 구성 요소들</vt:lpstr>
      <vt:lpstr>전이 프로그램 브렌칭 및 리사이클 </vt:lpstr>
      <vt:lpstr>전이 프로그램 데이터</vt:lpstr>
      <vt:lpstr>전이에 대한 관련 연구</vt:lpstr>
      <vt:lpstr>유지 및 추적점검 </vt:lpstr>
      <vt:lpstr>유지 프로그램</vt:lpstr>
      <vt:lpstr>유지 프로그램-2</vt:lpstr>
      <vt:lpstr>추적점검</vt:lpstr>
      <vt:lpstr>유지 및 추적점검 데이터</vt:lpstr>
      <vt:lpstr>전이 및 유지 있음 vs 전이 및 유지 없음</vt:lpstr>
      <vt:lpstr>유지 및 추적점검과 관련된 연구의 결과</vt:lpstr>
      <vt:lpstr>인터뷰 데이터</vt:lpstr>
      <vt:lpstr>인터뷰와 태도에 관련된 연구</vt:lpstr>
      <vt:lpstr>형태분석과 자연스러움 평가</vt:lpstr>
      <vt:lpstr>슬라이드 24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제5장 확립 프로그램</dc:title>
  <dc:creator>user</dc:creator>
  <cp:lastModifiedBy>user</cp:lastModifiedBy>
  <cp:revision>78</cp:revision>
  <dcterms:created xsi:type="dcterms:W3CDTF">2011-10-05T22:27:26Z</dcterms:created>
  <dcterms:modified xsi:type="dcterms:W3CDTF">2013-11-13T02:31:38Z</dcterms:modified>
</cp:coreProperties>
</file>