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318" r:id="rId3"/>
    <p:sldId id="471" r:id="rId4"/>
    <p:sldId id="478" r:id="rId5"/>
    <p:sldId id="479" r:id="rId6"/>
    <p:sldId id="480" r:id="rId7"/>
    <p:sldId id="481" r:id="rId8"/>
    <p:sldId id="482" r:id="rId9"/>
    <p:sldId id="483" r:id="rId10"/>
    <p:sldId id="486" r:id="rId11"/>
    <p:sldId id="484" r:id="rId12"/>
    <p:sldId id="492" r:id="rId13"/>
    <p:sldId id="490" r:id="rId14"/>
    <p:sldId id="487" r:id="rId15"/>
    <p:sldId id="488" r:id="rId16"/>
    <p:sldId id="493" r:id="rId17"/>
    <p:sldId id="494" r:id="rId18"/>
    <p:sldId id="495" r:id="rId19"/>
    <p:sldId id="496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김사일" initials="김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1E48FA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7122" autoAdjust="0"/>
  </p:normalViewPr>
  <p:slideViewPr>
    <p:cSldViewPr>
      <p:cViewPr varScale="1">
        <p:scale>
          <a:sx n="81" d="100"/>
          <a:sy n="81" d="100"/>
        </p:scale>
        <p:origin x="-102" y="-2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57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44608;&#49324;&#51068;\Desktop\&#48516;&#49437;&#51088;&#47308;\&#51648;&#50669;&#44288;&#47144;&#44536;&#47000;&#54532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0.10267798527436341"/>
          <c:y val="4.7264319116057815E-2"/>
          <c:w val="0.89005013377477304"/>
          <c:h val="0.54282932987806909"/>
        </c:manualLayout>
      </c:layout>
      <c:bar3DChart>
        <c:barDir val="col"/>
        <c:grouping val="percentStacked"/>
        <c:ser>
          <c:idx val="0"/>
          <c:order val="0"/>
          <c:tx>
            <c:strRef>
              <c:f>Sheet8!$C$1</c:f>
              <c:strCache>
                <c:ptCount val="1"/>
                <c:pt idx="0">
                  <c:v>복지확대지지층</c:v>
                </c:pt>
              </c:strCache>
            </c:strRef>
          </c:tx>
          <c:cat>
            <c:multiLvlStrRef>
              <c:f>Sheet8!$A$2:$B$32</c:f>
              <c:multiLvlStrCache>
                <c:ptCount val="31"/>
                <c:lvl>
                  <c:pt idx="0">
                    <c:v>남</c:v>
                  </c:pt>
                  <c:pt idx="1">
                    <c:v>여</c:v>
                  </c:pt>
                  <c:pt idx="3">
                    <c:v>20대</c:v>
                  </c:pt>
                  <c:pt idx="4">
                    <c:v>30대</c:v>
                  </c:pt>
                  <c:pt idx="5">
                    <c:v>40대</c:v>
                  </c:pt>
                  <c:pt idx="6">
                    <c:v>50대</c:v>
                  </c:pt>
                  <c:pt idx="7">
                    <c:v>60대</c:v>
                  </c:pt>
                  <c:pt idx="8">
                    <c:v>70세 이상</c:v>
                  </c:pt>
                  <c:pt idx="10">
                    <c:v>초등학교</c:v>
                  </c:pt>
                  <c:pt idx="11">
                    <c:v>중학교</c:v>
                  </c:pt>
                  <c:pt idx="12">
                    <c:v>고등학교</c:v>
                  </c:pt>
                  <c:pt idx="13">
                    <c:v>2년제대학</c:v>
                  </c:pt>
                  <c:pt idx="14">
                    <c:v>4년제대학</c:v>
                  </c:pt>
                  <c:pt idx="15">
                    <c:v>대학원이상</c:v>
                  </c:pt>
                  <c:pt idx="17">
                    <c:v>취업자</c:v>
                  </c:pt>
                  <c:pt idx="18">
                    <c:v>미취업자</c:v>
                  </c:pt>
                  <c:pt idx="20">
                    <c:v>상용직</c:v>
                  </c:pt>
                  <c:pt idx="21">
                    <c:v>임시/일용직</c:v>
                  </c:pt>
                  <c:pt idx="22">
                    <c:v>고용주</c:v>
                  </c:pt>
                  <c:pt idx="23">
                    <c:v>자영업</c:v>
                  </c:pt>
                  <c:pt idx="24">
                    <c:v>무급가족종사자</c:v>
                  </c:pt>
                  <c:pt idx="26">
                    <c:v>경험있음</c:v>
                  </c:pt>
                  <c:pt idx="27">
                    <c:v>경험없음</c:v>
                  </c:pt>
                  <c:pt idx="29">
                    <c:v>가입</c:v>
                  </c:pt>
                  <c:pt idx="30">
                    <c:v>미가입</c:v>
                  </c:pt>
                </c:lvl>
                <c:lvl>
                  <c:pt idx="0">
                    <c:v>성별</c:v>
                  </c:pt>
                  <c:pt idx="3">
                    <c:v>연령</c:v>
                  </c:pt>
                  <c:pt idx="10">
                    <c:v>학력</c:v>
                  </c:pt>
                  <c:pt idx="17">
                    <c:v>취업
여부</c:v>
                  </c:pt>
                  <c:pt idx="20">
                    <c:v>종사상
지위</c:v>
                  </c:pt>
                  <c:pt idx="26">
                    <c:v>사회
보험
수급</c:v>
                  </c:pt>
                  <c:pt idx="29">
                    <c:v>민간
보험</c:v>
                  </c:pt>
                </c:lvl>
              </c:multiLvlStrCache>
            </c:multiLvlStrRef>
          </c:cat>
          <c:val>
            <c:numRef>
              <c:f>Sheet8!$C$2:$C$32</c:f>
              <c:numCache>
                <c:formatCode>General</c:formatCode>
                <c:ptCount val="31"/>
                <c:pt idx="0">
                  <c:v>2247</c:v>
                </c:pt>
                <c:pt idx="1">
                  <c:v>2737</c:v>
                </c:pt>
                <c:pt idx="3">
                  <c:v>711</c:v>
                </c:pt>
                <c:pt idx="4">
                  <c:v>1131</c:v>
                </c:pt>
                <c:pt idx="5">
                  <c:v>993</c:v>
                </c:pt>
                <c:pt idx="6">
                  <c:v>806</c:v>
                </c:pt>
                <c:pt idx="7">
                  <c:v>749</c:v>
                </c:pt>
                <c:pt idx="8">
                  <c:v>594</c:v>
                </c:pt>
                <c:pt idx="10">
                  <c:v>682</c:v>
                </c:pt>
                <c:pt idx="11">
                  <c:v>463</c:v>
                </c:pt>
                <c:pt idx="12">
                  <c:v>1448</c:v>
                </c:pt>
                <c:pt idx="13">
                  <c:v>399</c:v>
                </c:pt>
                <c:pt idx="14">
                  <c:v>1740</c:v>
                </c:pt>
                <c:pt idx="15">
                  <c:v>252</c:v>
                </c:pt>
                <c:pt idx="17">
                  <c:v>2233</c:v>
                </c:pt>
                <c:pt idx="18">
                  <c:v>2751</c:v>
                </c:pt>
                <c:pt idx="20">
                  <c:v>1122</c:v>
                </c:pt>
                <c:pt idx="21">
                  <c:v>555</c:v>
                </c:pt>
                <c:pt idx="22">
                  <c:v>164</c:v>
                </c:pt>
                <c:pt idx="23">
                  <c:v>346</c:v>
                </c:pt>
                <c:pt idx="24">
                  <c:v>44</c:v>
                </c:pt>
                <c:pt idx="26">
                  <c:v>457</c:v>
                </c:pt>
                <c:pt idx="27">
                  <c:v>4527</c:v>
                </c:pt>
                <c:pt idx="29">
                  <c:v>1247</c:v>
                </c:pt>
                <c:pt idx="30">
                  <c:v>3619</c:v>
                </c:pt>
              </c:numCache>
            </c:numRef>
          </c:val>
        </c:ser>
        <c:ser>
          <c:idx val="1"/>
          <c:order val="1"/>
          <c:tx>
            <c:strRef>
              <c:f>Sheet8!$D$1</c:f>
              <c:strCache>
                <c:ptCount val="1"/>
                <c:pt idx="0">
                  <c:v>부동층</c:v>
                </c:pt>
              </c:strCache>
            </c:strRef>
          </c:tx>
          <c:cat>
            <c:multiLvlStrRef>
              <c:f>Sheet8!$A$2:$B$32</c:f>
              <c:multiLvlStrCache>
                <c:ptCount val="31"/>
                <c:lvl>
                  <c:pt idx="0">
                    <c:v>남</c:v>
                  </c:pt>
                  <c:pt idx="1">
                    <c:v>여</c:v>
                  </c:pt>
                  <c:pt idx="3">
                    <c:v>20대</c:v>
                  </c:pt>
                  <c:pt idx="4">
                    <c:v>30대</c:v>
                  </c:pt>
                  <c:pt idx="5">
                    <c:v>40대</c:v>
                  </c:pt>
                  <c:pt idx="6">
                    <c:v>50대</c:v>
                  </c:pt>
                  <c:pt idx="7">
                    <c:v>60대</c:v>
                  </c:pt>
                  <c:pt idx="8">
                    <c:v>70세 이상</c:v>
                  </c:pt>
                  <c:pt idx="10">
                    <c:v>초등학교</c:v>
                  </c:pt>
                  <c:pt idx="11">
                    <c:v>중학교</c:v>
                  </c:pt>
                  <c:pt idx="12">
                    <c:v>고등학교</c:v>
                  </c:pt>
                  <c:pt idx="13">
                    <c:v>2년제대학</c:v>
                  </c:pt>
                  <c:pt idx="14">
                    <c:v>4년제대학</c:v>
                  </c:pt>
                  <c:pt idx="15">
                    <c:v>대학원이상</c:v>
                  </c:pt>
                  <c:pt idx="17">
                    <c:v>취업자</c:v>
                  </c:pt>
                  <c:pt idx="18">
                    <c:v>미취업자</c:v>
                  </c:pt>
                  <c:pt idx="20">
                    <c:v>상용직</c:v>
                  </c:pt>
                  <c:pt idx="21">
                    <c:v>임시/일용직</c:v>
                  </c:pt>
                  <c:pt idx="22">
                    <c:v>고용주</c:v>
                  </c:pt>
                  <c:pt idx="23">
                    <c:v>자영업</c:v>
                  </c:pt>
                  <c:pt idx="24">
                    <c:v>무급가족종사자</c:v>
                  </c:pt>
                  <c:pt idx="26">
                    <c:v>경험있음</c:v>
                  </c:pt>
                  <c:pt idx="27">
                    <c:v>경험없음</c:v>
                  </c:pt>
                  <c:pt idx="29">
                    <c:v>가입</c:v>
                  </c:pt>
                  <c:pt idx="30">
                    <c:v>미가입</c:v>
                  </c:pt>
                </c:lvl>
                <c:lvl>
                  <c:pt idx="0">
                    <c:v>성별</c:v>
                  </c:pt>
                  <c:pt idx="3">
                    <c:v>연령</c:v>
                  </c:pt>
                  <c:pt idx="10">
                    <c:v>학력</c:v>
                  </c:pt>
                  <c:pt idx="17">
                    <c:v>취업
여부</c:v>
                  </c:pt>
                  <c:pt idx="20">
                    <c:v>종사상
지위</c:v>
                  </c:pt>
                  <c:pt idx="26">
                    <c:v>사회
보험
수급</c:v>
                  </c:pt>
                  <c:pt idx="29">
                    <c:v>민간
보험</c:v>
                  </c:pt>
                </c:lvl>
              </c:multiLvlStrCache>
            </c:multiLvlStrRef>
          </c:cat>
          <c:val>
            <c:numRef>
              <c:f>Sheet8!$D$2:$D$32</c:f>
              <c:numCache>
                <c:formatCode>General</c:formatCode>
                <c:ptCount val="31"/>
                <c:pt idx="0">
                  <c:v>670</c:v>
                </c:pt>
                <c:pt idx="1">
                  <c:v>808</c:v>
                </c:pt>
                <c:pt idx="3">
                  <c:v>179</c:v>
                </c:pt>
                <c:pt idx="4">
                  <c:v>311</c:v>
                </c:pt>
                <c:pt idx="5">
                  <c:v>305</c:v>
                </c:pt>
                <c:pt idx="6">
                  <c:v>193</c:v>
                </c:pt>
                <c:pt idx="7">
                  <c:v>242</c:v>
                </c:pt>
                <c:pt idx="8">
                  <c:v>248</c:v>
                </c:pt>
                <c:pt idx="10">
                  <c:v>309</c:v>
                </c:pt>
                <c:pt idx="11">
                  <c:v>133</c:v>
                </c:pt>
                <c:pt idx="12">
                  <c:v>412</c:v>
                </c:pt>
                <c:pt idx="13">
                  <c:v>104</c:v>
                </c:pt>
                <c:pt idx="14">
                  <c:v>467</c:v>
                </c:pt>
                <c:pt idx="15">
                  <c:v>53</c:v>
                </c:pt>
                <c:pt idx="17">
                  <c:v>628</c:v>
                </c:pt>
                <c:pt idx="18">
                  <c:v>850</c:v>
                </c:pt>
                <c:pt idx="20">
                  <c:v>295</c:v>
                </c:pt>
                <c:pt idx="21">
                  <c:v>167</c:v>
                </c:pt>
                <c:pt idx="22">
                  <c:v>56</c:v>
                </c:pt>
                <c:pt idx="23">
                  <c:v>96</c:v>
                </c:pt>
                <c:pt idx="24">
                  <c:v>12</c:v>
                </c:pt>
                <c:pt idx="26">
                  <c:v>136</c:v>
                </c:pt>
                <c:pt idx="27">
                  <c:v>1342</c:v>
                </c:pt>
                <c:pt idx="29">
                  <c:v>411</c:v>
                </c:pt>
                <c:pt idx="30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Sheet8!$E$1</c:f>
              <c:strCache>
                <c:ptCount val="1"/>
                <c:pt idx="0">
                  <c:v>잔여복지지지층</c:v>
                </c:pt>
              </c:strCache>
            </c:strRef>
          </c:tx>
          <c:cat>
            <c:multiLvlStrRef>
              <c:f>Sheet8!$A$2:$B$32</c:f>
              <c:multiLvlStrCache>
                <c:ptCount val="31"/>
                <c:lvl>
                  <c:pt idx="0">
                    <c:v>남</c:v>
                  </c:pt>
                  <c:pt idx="1">
                    <c:v>여</c:v>
                  </c:pt>
                  <c:pt idx="3">
                    <c:v>20대</c:v>
                  </c:pt>
                  <c:pt idx="4">
                    <c:v>30대</c:v>
                  </c:pt>
                  <c:pt idx="5">
                    <c:v>40대</c:v>
                  </c:pt>
                  <c:pt idx="6">
                    <c:v>50대</c:v>
                  </c:pt>
                  <c:pt idx="7">
                    <c:v>60대</c:v>
                  </c:pt>
                  <c:pt idx="8">
                    <c:v>70세 이상</c:v>
                  </c:pt>
                  <c:pt idx="10">
                    <c:v>초등학교</c:v>
                  </c:pt>
                  <c:pt idx="11">
                    <c:v>중학교</c:v>
                  </c:pt>
                  <c:pt idx="12">
                    <c:v>고등학교</c:v>
                  </c:pt>
                  <c:pt idx="13">
                    <c:v>2년제대학</c:v>
                  </c:pt>
                  <c:pt idx="14">
                    <c:v>4년제대학</c:v>
                  </c:pt>
                  <c:pt idx="15">
                    <c:v>대학원이상</c:v>
                  </c:pt>
                  <c:pt idx="17">
                    <c:v>취업자</c:v>
                  </c:pt>
                  <c:pt idx="18">
                    <c:v>미취업자</c:v>
                  </c:pt>
                  <c:pt idx="20">
                    <c:v>상용직</c:v>
                  </c:pt>
                  <c:pt idx="21">
                    <c:v>임시/일용직</c:v>
                  </c:pt>
                  <c:pt idx="22">
                    <c:v>고용주</c:v>
                  </c:pt>
                  <c:pt idx="23">
                    <c:v>자영업</c:v>
                  </c:pt>
                  <c:pt idx="24">
                    <c:v>무급가족종사자</c:v>
                  </c:pt>
                  <c:pt idx="26">
                    <c:v>경험있음</c:v>
                  </c:pt>
                  <c:pt idx="27">
                    <c:v>경험없음</c:v>
                  </c:pt>
                  <c:pt idx="29">
                    <c:v>가입</c:v>
                  </c:pt>
                  <c:pt idx="30">
                    <c:v>미가입</c:v>
                  </c:pt>
                </c:lvl>
                <c:lvl>
                  <c:pt idx="0">
                    <c:v>성별</c:v>
                  </c:pt>
                  <c:pt idx="3">
                    <c:v>연령</c:v>
                  </c:pt>
                  <c:pt idx="10">
                    <c:v>학력</c:v>
                  </c:pt>
                  <c:pt idx="17">
                    <c:v>취업
여부</c:v>
                  </c:pt>
                  <c:pt idx="20">
                    <c:v>종사상
지위</c:v>
                  </c:pt>
                  <c:pt idx="26">
                    <c:v>사회
보험
수급</c:v>
                  </c:pt>
                  <c:pt idx="29">
                    <c:v>민간
보험</c:v>
                  </c:pt>
                </c:lvl>
              </c:multiLvlStrCache>
            </c:multiLvlStrRef>
          </c:cat>
          <c:val>
            <c:numRef>
              <c:f>Sheet8!$E$2:$E$32</c:f>
              <c:numCache>
                <c:formatCode>General</c:formatCode>
                <c:ptCount val="31"/>
                <c:pt idx="0">
                  <c:v>342</c:v>
                </c:pt>
                <c:pt idx="1">
                  <c:v>400</c:v>
                </c:pt>
                <c:pt idx="3">
                  <c:v>83</c:v>
                </c:pt>
                <c:pt idx="4">
                  <c:v>135</c:v>
                </c:pt>
                <c:pt idx="5">
                  <c:v>127</c:v>
                </c:pt>
                <c:pt idx="6">
                  <c:v>140</c:v>
                </c:pt>
                <c:pt idx="7">
                  <c:v>139</c:v>
                </c:pt>
                <c:pt idx="8">
                  <c:v>118</c:v>
                </c:pt>
                <c:pt idx="10">
                  <c:v>137</c:v>
                </c:pt>
                <c:pt idx="11">
                  <c:v>87</c:v>
                </c:pt>
                <c:pt idx="12">
                  <c:v>239</c:v>
                </c:pt>
                <c:pt idx="13">
                  <c:v>38</c:v>
                </c:pt>
                <c:pt idx="14">
                  <c:v>202</c:v>
                </c:pt>
                <c:pt idx="15">
                  <c:v>39</c:v>
                </c:pt>
                <c:pt idx="17">
                  <c:v>318</c:v>
                </c:pt>
                <c:pt idx="18">
                  <c:v>424</c:v>
                </c:pt>
                <c:pt idx="20">
                  <c:v>145</c:v>
                </c:pt>
                <c:pt idx="21">
                  <c:v>77</c:v>
                </c:pt>
                <c:pt idx="22">
                  <c:v>24</c:v>
                </c:pt>
                <c:pt idx="23">
                  <c:v>64</c:v>
                </c:pt>
                <c:pt idx="24">
                  <c:v>8</c:v>
                </c:pt>
                <c:pt idx="26">
                  <c:v>70</c:v>
                </c:pt>
                <c:pt idx="27">
                  <c:v>671</c:v>
                </c:pt>
                <c:pt idx="29">
                  <c:v>189</c:v>
                </c:pt>
                <c:pt idx="30">
                  <c:v>527</c:v>
                </c:pt>
              </c:numCache>
            </c:numRef>
          </c:val>
        </c:ser>
        <c:shape val="box"/>
        <c:axId val="173878272"/>
        <c:axId val="188566912"/>
        <c:axId val="0"/>
      </c:bar3DChart>
      <c:catAx>
        <c:axId val="17387827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휴먼모음T" pitchFamily="18" charset="-127"/>
                <a:ea typeface="휴먼모음T" pitchFamily="18" charset="-127"/>
              </a:defRPr>
            </a:pPr>
            <a:endParaRPr lang="ko-KR"/>
          </a:p>
        </c:txPr>
        <c:crossAx val="188566912"/>
        <c:crosses val="autoZero"/>
        <c:auto val="1"/>
        <c:lblAlgn val="ctr"/>
        <c:lblOffset val="100"/>
      </c:catAx>
      <c:valAx>
        <c:axId val="188566912"/>
        <c:scaling>
          <c:orientation val="minMax"/>
        </c:scaling>
        <c:axPos val="l"/>
        <c:majorGridlines/>
        <c:numFmt formatCode="0%" sourceLinked="1"/>
        <c:tickLblPos val="nextTo"/>
        <c:crossAx val="17387827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b="0">
                <a:latin typeface="휴먼모음T" pitchFamily="18" charset="-127"/>
                <a:ea typeface="휴먼모음T" pitchFamily="18" charset="-127"/>
              </a:defRPr>
            </a:pPr>
            <a:endParaRPr lang="ko-KR"/>
          </a:p>
        </c:txPr>
      </c:legendEntry>
      <c:layout>
        <c:manualLayout>
          <c:xMode val="edge"/>
          <c:yMode val="edge"/>
          <c:x val="0.28691769964398101"/>
          <c:y val="0.37372070678665276"/>
          <c:w val="0.44441583806173579"/>
          <c:h val="5.9771420977441529E-2"/>
        </c:manualLayout>
      </c:layout>
      <c:spPr>
        <a:solidFill>
          <a:srgbClr val="F5957B">
            <a:alpha val="60784"/>
          </a:srgbClr>
        </a:solidFill>
      </c:spPr>
      <c:txPr>
        <a:bodyPr/>
        <a:lstStyle/>
        <a:p>
          <a:pPr>
            <a:defRPr>
              <a:latin typeface="휴먼모음T" pitchFamily="18" charset="-127"/>
              <a:ea typeface="휴먼모음T" pitchFamily="18" charset="-127"/>
            </a:defRPr>
          </a:pPr>
          <a:endParaRPr lang="ko-KR"/>
        </a:p>
      </c:txPr>
    </c:legend>
    <c:plotVisOnly val="1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image" Target="../media/image15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4E1B633-64A6-4152-B104-8CA6A2F8B429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8BB2973-E76E-4A1F-BD32-78BF4097E29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428625" y="3740150"/>
            <a:ext cx="828675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B91F1-FB0E-4E19-A1B0-FDACB76BD927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3F0C6-7BD7-4CFB-B1B7-11BB554C2B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D86C8-20C2-479F-9666-4C551D0F99A8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E3459-7A86-4C9B-90AC-84A97D81FE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0AF50-E444-492C-A572-3A192484A241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6E1E-23E9-4078-A1F1-9FA57F0F2E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ECDB8-C87F-4E8E-BBAB-AF2FCC1E89C0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03936-3862-4AE0-A0F1-1D64C3DBD45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D7490-5E8F-4312-BB93-FC18205039C2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6194A-E1F8-433E-8382-4B1DD3F1007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18AC-A7DA-4591-A1E9-5065E38DC34D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BC74D-C40A-43F0-85F8-2246F5B17B9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4AF8-CF42-4923-AAFB-A7D2052DB69F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6FE5-D3C4-41A5-AC20-FDB8EE20B14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63C12-B11C-46DB-9B91-E15529FD5292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D0EF-200C-40E4-9672-B851D163AC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4EE7-6A16-4905-8C0C-F6BD88492D8E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09598-25CE-4FB4-B6B1-446D5505A3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1079-1C6C-494E-B2E9-5D0F456CD7D0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D4135-10D9-4496-BBF3-DBE5D4119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63708-1512-47F4-BD6C-AD78A2C906B7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2280-7535-42A0-8162-E5073E72E2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438150" y="1327150"/>
            <a:ext cx="828675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511" y="1484784"/>
            <a:ext cx="8229600" cy="4752528"/>
          </a:xfr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E24C0-3005-4A90-888A-A51B6AF0BACC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 i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837A-0B2F-4151-8209-F2F383B50AA8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1A691-894B-4355-BB38-1CD4487EFB4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C9609-4E05-4B03-AE84-84CB4E56F0B7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4292-F921-454C-9ED7-47F41D7BCF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D8131-4E0E-41F4-9DBE-C4B2737F48E1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15D03-D53E-4F81-9DE3-B0B3F40C452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D268C-69E8-4DCA-AA13-28760A260658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557B2-E678-408F-9EF5-209169D7649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D068A-4BD9-4A33-A9F2-883A0F741D5D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693F0-3E82-4B25-A444-B9C9573562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57FF3-EA08-4D5F-ABB7-0FAF7B823358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823E-CFB8-416A-A81B-19D1ACDF83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BC7D-94EC-4BDC-BDF4-F8FEEF6A52B5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FA899-C176-4879-969E-90B03D76CC0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C831D-60C2-4DED-B821-EF950CEA1725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B1E60-AD92-4D10-BE22-C090EA3F18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BE46-D5BC-423A-ADE7-DCD856B7A46B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2A67B-FC86-4B7D-9833-769B1AC8D1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416CB-D47A-4B9F-BAFA-FB57918380F8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280DE-3060-4126-9964-EA95882D39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B579A0-114B-4743-AB36-BA05D15FE7A6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EBC099C-196A-4407-9DBD-0349B8E9B9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2" r:id="rId1"/>
    <p:sldLayoutId id="2147484583" r:id="rId2"/>
    <p:sldLayoutId id="2147484562" r:id="rId3"/>
    <p:sldLayoutId id="2147484563" r:id="rId4"/>
    <p:sldLayoutId id="2147484564" r:id="rId5"/>
    <p:sldLayoutId id="2147484565" r:id="rId6"/>
    <p:sldLayoutId id="2147484566" r:id="rId7"/>
    <p:sldLayoutId id="2147484567" r:id="rId8"/>
    <p:sldLayoutId id="2147484568" r:id="rId9"/>
    <p:sldLayoutId id="2147484569" r:id="rId10"/>
    <p:sldLayoutId id="214748457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B46836-9B85-4598-B3F6-13730A45F2D1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2F5ED5-3141-4B2F-9A20-326DE3B2FB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1" r:id="rId1"/>
    <p:sldLayoutId id="2147484572" r:id="rId2"/>
    <p:sldLayoutId id="2147484573" r:id="rId3"/>
    <p:sldLayoutId id="2147484574" r:id="rId4"/>
    <p:sldLayoutId id="2147484575" r:id="rId5"/>
    <p:sldLayoutId id="2147484576" r:id="rId6"/>
    <p:sldLayoutId id="2147484577" r:id="rId7"/>
    <p:sldLayoutId id="2147484578" r:id="rId8"/>
    <p:sldLayoutId id="2147484579" r:id="rId9"/>
    <p:sldLayoutId id="2147484580" r:id="rId10"/>
    <p:sldLayoutId id="214748458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3"/>
          <p:cNvSpPr>
            <a:spLocks noGrp="1"/>
          </p:cNvSpPr>
          <p:nvPr>
            <p:ph type="ctrTitle"/>
          </p:nvPr>
        </p:nvSpPr>
        <p:spPr>
          <a:xfrm>
            <a:off x="642938" y="178593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altLang="ko-KR" sz="3200" spc="-150" dirty="0" smtClean="0">
                <a:ea typeface="HY울릉도B" pitchFamily="18" charset="-127"/>
              </a:rPr>
              <a:t>Latent Class Analysis(LCA) Methods</a:t>
            </a:r>
          </a:p>
        </p:txBody>
      </p:sp>
      <p:sp>
        <p:nvSpPr>
          <p:cNvPr id="5123" name="부제목 4"/>
          <p:cNvSpPr>
            <a:spLocks noGrp="1"/>
          </p:cNvSpPr>
          <p:nvPr>
            <p:ph type="subTitle" idx="1"/>
          </p:nvPr>
        </p:nvSpPr>
        <p:spPr>
          <a:xfrm>
            <a:off x="714375" y="3886200"/>
            <a:ext cx="7858125" cy="1752600"/>
          </a:xfrm>
        </p:spPr>
        <p:txBody>
          <a:bodyPr/>
          <a:lstStyle/>
          <a:p>
            <a:endParaRPr lang="en-US" altLang="ko-KR" sz="2400" dirty="0" smtClean="0"/>
          </a:p>
          <a:p>
            <a:pPr eaLnBrk="1" hangingPunct="1"/>
            <a:r>
              <a:rPr lang="en-US" altLang="ko-KR" sz="2400" u="sng" dirty="0" smtClean="0"/>
              <a:t>Sa-Hyun Kim</a:t>
            </a:r>
            <a:endParaRPr lang="en-US" altLang="ko-KR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ko-KR" sz="1600" b="0" i="1" dirty="0" smtClean="0">
                <a:latin typeface="Times New Roman" pitchFamily="18" charset="0"/>
                <a:cs typeface="Times New Roman" pitchFamily="18" charset="0"/>
              </a:rPr>
              <a:t>Department of  Social Welfare, </a:t>
            </a:r>
            <a:r>
              <a:rPr lang="en-US" altLang="ko-KR" sz="1600" b="0" i="1" dirty="0" err="1" smtClean="0">
                <a:latin typeface="Times New Roman" pitchFamily="18" charset="0"/>
                <a:cs typeface="Times New Roman" pitchFamily="18" charset="0"/>
              </a:rPr>
              <a:t>Daegu</a:t>
            </a:r>
            <a:r>
              <a:rPr lang="en-US" altLang="ko-KR" sz="1600" b="0" i="1" dirty="0" smtClean="0">
                <a:latin typeface="Times New Roman" pitchFamily="18" charset="0"/>
                <a:cs typeface="Times New Roman" pitchFamily="18" charset="0"/>
              </a:rPr>
              <a:t> University </a:t>
            </a:r>
            <a:br>
              <a:rPr lang="en-US" altLang="ko-KR" sz="1600" b="0" i="1" dirty="0" smtClean="0">
                <a:latin typeface="Times New Roman" pitchFamily="18" charset="0"/>
                <a:cs typeface="Times New Roman" pitchFamily="18" charset="0"/>
              </a:rPr>
            </a:br>
            <a:endParaRPr lang="ko-KR" altLang="en-US" sz="1600" b="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o-KR" altLang="en-US" sz="1800" b="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※ </a:t>
            </a:r>
            <a:r>
              <a:rPr lang="ko-KR" altLang="en-US" sz="3200" dirty="0" smtClean="0"/>
              <a:t>자료특성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11559" y="2996952"/>
          <a:ext cx="8136905" cy="3240360"/>
        </p:xfrm>
        <a:graphic>
          <a:graphicData uri="http://schemas.openxmlformats.org/drawingml/2006/table">
            <a:tbl>
              <a:tblPr/>
              <a:tblGrid>
                <a:gridCol w="1570280"/>
                <a:gridCol w="4996345"/>
                <a:gridCol w="1570280"/>
              </a:tblGrid>
              <a:tr h="540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복지정책의 쟁점</a:t>
                      </a:r>
                    </a:p>
                  </a:txBody>
                  <a:tcPr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조사항목</a:t>
                      </a: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척도구성</a:t>
                      </a: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① 한시적 급여</a:t>
                      </a:r>
                    </a:p>
                  </a:txBody>
                  <a:tcPr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급여는 긴급한 경우에만 한시적으로 제공되어야 한다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① 동의하지 않음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② 보통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③ 동의함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② 최소생활보장</a:t>
                      </a:r>
                    </a:p>
                  </a:txBody>
                  <a:tcPr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정부는 누구나 최소한의 생활을 할 수 있도록 보장해야 한다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③ 중산층포괄</a:t>
                      </a:r>
                    </a:p>
                  </a:txBody>
                  <a:tcPr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중산층에게도 복지프로그램을 확대해야 한다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④ 빈부격차감소</a:t>
                      </a:r>
                    </a:p>
                  </a:txBody>
                  <a:tcPr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빈부격차를 줄이는 것은 정부의 책임이다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⑤ 재정확대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증세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세금을 더 늘려서라도 복지예산의 규모를 확대해야 한다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280151" cy="1916111"/>
          </a:xfrm>
        </p:spPr>
        <p:txBody>
          <a:bodyPr/>
          <a:lstStyle/>
          <a:p>
            <a:pPr>
              <a:defRPr/>
            </a:pPr>
            <a:r>
              <a:rPr lang="ko-KR" altLang="en-US" sz="2000" b="1" dirty="0" smtClean="0">
                <a:latin typeface="+mj-lt"/>
                <a:cs typeface="Arial Unicode MS" pitchFamily="50" charset="-127"/>
              </a:rPr>
              <a:t>자료</a:t>
            </a:r>
            <a:endParaRPr lang="en-US" altLang="ko-KR" sz="1600" b="1" dirty="0" smtClean="0">
              <a:latin typeface="+mj-lt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b="1" dirty="0" smtClean="0">
                <a:latin typeface="+mj-lt"/>
                <a:cs typeface="Arial Unicode MS" pitchFamily="50" charset="-127"/>
              </a:rPr>
              <a:t>    - </a:t>
            </a:r>
            <a:r>
              <a:rPr lang="ko-KR" altLang="en-US" sz="1600" b="1" dirty="0" smtClean="0">
                <a:latin typeface="+mj-lt"/>
                <a:cs typeface="Arial Unicode MS" pitchFamily="50" charset="-127"/>
              </a:rPr>
              <a:t>제</a:t>
            </a:r>
            <a:r>
              <a:rPr lang="en-US" altLang="ko-KR" sz="1600" b="1" dirty="0" smtClean="0">
                <a:latin typeface="+mj-lt"/>
                <a:cs typeface="Arial Unicode MS" pitchFamily="50" charset="-127"/>
              </a:rPr>
              <a:t>1</a:t>
            </a:r>
            <a:r>
              <a:rPr lang="ko-KR" altLang="en-US" sz="1600" b="1" dirty="0" smtClean="0">
                <a:latin typeface="+mj-lt"/>
                <a:cs typeface="Arial Unicode MS" pitchFamily="50" charset="-127"/>
              </a:rPr>
              <a:t>차 서울시 복지패널</a:t>
            </a:r>
            <a:r>
              <a:rPr lang="en-US" altLang="ko-KR" sz="1600" b="1" dirty="0" smtClean="0">
                <a:latin typeface="+mj-lt"/>
                <a:cs typeface="Arial Unicode MS" pitchFamily="50" charset="-127"/>
              </a:rPr>
              <a:t>, 20~90</a:t>
            </a:r>
            <a:r>
              <a:rPr lang="ko-KR" altLang="en-US" sz="1600" b="1" dirty="0" smtClean="0">
                <a:latin typeface="+mj-lt"/>
                <a:cs typeface="Arial Unicode MS" pitchFamily="50" charset="-127"/>
              </a:rPr>
              <a:t>세</a:t>
            </a:r>
            <a:r>
              <a:rPr lang="en-US" altLang="ko-KR" sz="1600" b="1" dirty="0" smtClean="0">
                <a:latin typeface="+mj-lt"/>
                <a:cs typeface="Arial Unicode MS" pitchFamily="50" charset="-127"/>
              </a:rPr>
              <a:t>. </a:t>
            </a:r>
            <a:r>
              <a:rPr lang="ko-KR" altLang="en-US" sz="1600" b="1" dirty="0" smtClean="0">
                <a:latin typeface="+mj-lt"/>
                <a:cs typeface="Arial Unicode MS" pitchFamily="50" charset="-127"/>
              </a:rPr>
              <a:t>분석에 가중치 적용</a:t>
            </a:r>
            <a:endParaRPr lang="en-US" altLang="ko-KR" sz="1600" b="1" dirty="0" smtClean="0">
              <a:latin typeface="+mj-lt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1600" b="1" dirty="0" smtClean="0">
              <a:latin typeface="+mj-lt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b="1" dirty="0" smtClean="0">
                <a:cs typeface="Arial Unicode MS" pitchFamily="50" charset="-127"/>
              </a:rPr>
              <a:t>측정</a:t>
            </a:r>
            <a:endParaRPr lang="en-US" altLang="ko-KR" sz="1200" b="1" dirty="0" smtClean="0"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1200" b="1" dirty="0" smtClean="0"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1600" b="1" dirty="0" smtClean="0">
              <a:latin typeface="+mj-lt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</a:t>
            </a:r>
            <a:r>
              <a:rPr lang="ko-KR" altLang="en-US" sz="3200" dirty="0" smtClean="0"/>
              <a:t>실행</a:t>
            </a:r>
            <a:r>
              <a:rPr lang="en-US" altLang="ko-KR" sz="3200" dirty="0" smtClean="0"/>
              <a:t>: </a:t>
            </a:r>
            <a:r>
              <a:rPr lang="ko-KR" altLang="en-US" sz="3200" dirty="0" smtClean="0"/>
              <a:t>일요인 모형</a:t>
            </a:r>
          </a:p>
        </p:txBody>
      </p:sp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5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</a:t>
            </a:r>
            <a:r>
              <a:rPr lang="ko-KR" altLang="en-US" sz="3200" dirty="0" smtClean="0"/>
              <a:t>실행</a:t>
            </a:r>
            <a:r>
              <a:rPr lang="en-US" altLang="ko-KR" sz="3200" dirty="0" smtClean="0"/>
              <a:t>: covariate </a:t>
            </a:r>
            <a:r>
              <a:rPr lang="ko-KR" altLang="en-US" sz="3200" dirty="0" smtClean="0"/>
              <a:t>모형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Output 1</a:t>
            </a:r>
            <a:endParaRPr lang="ko-KR" altLang="en-US" sz="3200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j-lt"/>
                <a:cs typeface="Arial Unicode MS" pitchFamily="50" charset="-127"/>
              </a:rPr>
              <a:t>Estimate result</a:t>
            </a:r>
          </a:p>
          <a:p>
            <a:pPr>
              <a:defRPr/>
            </a:pPr>
            <a:endParaRPr lang="en-US" altLang="ko-KR" sz="800" dirty="0" smtClean="0">
              <a:latin typeface="+mj-lt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Model fit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Pearson Chi-square, Likelihood ratio Chi-square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 검증결과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AIC, BIC, Lo-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Mendell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-Rubin LRT,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이론적 해석 가능성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등을 고려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하여 잠재계층의 수 결정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반복적 작업이 불가피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1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Conditional probability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각 측정항목의 잠재계층에 대한 조건부 확률 확인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조건부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확률값이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1.0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이면 계층분류가 안된다는 의미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조건부 확률에 기초해 계층의 특성파악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계층명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부여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1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③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기타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계층별 분포 확인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그래프 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    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※</a:t>
            </a:r>
            <a:r>
              <a:rPr lang="ko-KR" altLang="en-US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 자동저장 안됨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직접 저장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en-US" altLang="ko-KR" sz="3200" dirty="0" smtClean="0"/>
              <a:t>M-plus Output 2</a:t>
            </a:r>
            <a:endParaRPr lang="ko-KR" altLang="en-US" sz="3200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24167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j-lt"/>
                <a:cs typeface="Arial Unicode MS" pitchFamily="50" charset="-127"/>
              </a:rPr>
              <a:t>Output data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명령문 작성시 저장명령 해야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…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text file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로 제공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raw data,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계층별 조건부확률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할당계층에 대한 정보 포함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자료들을 활용해 다양한 분석 가능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ex)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기술통계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다항로짓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en-US" altLang="ko-KR" sz="2000" b="1" dirty="0" smtClean="0">
                <a:cs typeface="Arial Unicode MS" pitchFamily="50" charset="-127"/>
              </a:rPr>
              <a:t>Graph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각 잠재계층에 대한 조건부확률을 도표로 제시가능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graph/view graph/estimates probability.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필요에  따라 편집가능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ko-KR" altLang="en-US" sz="3200" dirty="0" smtClean="0"/>
              <a:t>결과제시</a:t>
            </a:r>
            <a:r>
              <a:rPr lang="en-US" altLang="ko-KR" sz="3200" dirty="0" smtClean="0"/>
              <a:t> 1: </a:t>
            </a:r>
            <a:r>
              <a:rPr lang="ko-KR" altLang="en-US" sz="3200" dirty="0" smtClean="0"/>
              <a:t>잠재계층결정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683568" y="2348880"/>
          <a:ext cx="7920881" cy="3096344"/>
        </p:xfrm>
        <a:graphic>
          <a:graphicData uri="http://schemas.openxmlformats.org/drawingml/2006/table">
            <a:tbl>
              <a:tblPr/>
              <a:tblGrid>
                <a:gridCol w="917156"/>
                <a:gridCol w="917156"/>
                <a:gridCol w="750399"/>
                <a:gridCol w="833777"/>
                <a:gridCol w="1417421"/>
                <a:gridCol w="607221"/>
                <a:gridCol w="858425"/>
                <a:gridCol w="858425"/>
                <a:gridCol w="760901"/>
              </a:tblGrid>
              <a:tr h="59545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모형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L</a:t>
                      </a:r>
                      <a:r>
                        <a:rPr lang="en-US" altLang="ko-KR" sz="1200" baseline="300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endParaRPr lang="ko-KR" altLang="en-US" sz="1200" baseline="300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df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BIC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Voung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-Lo-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Mendell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-Rubin </a:t>
                      </a:r>
                      <a:r>
                        <a:rPr lang="ko-KR" altLang="en-US" sz="120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우도비검증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Lo-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Mendell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-Rubin</a:t>
                      </a: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 조정우도비검증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954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H0 </a:t>
                      </a:r>
                      <a:r>
                        <a:rPr lang="en-US" sz="1200" spc="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Loglikelihood</a:t>
                      </a:r>
                      <a:r>
                        <a:rPr lang="en-US" sz="1200" spc="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endParaRPr lang="en-US" sz="1200" spc="0" dirty="0" smtClean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Value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-2LL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p-value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value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p-value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76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집단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4267.55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69,533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6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집단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1770.51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67,133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34722.1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2497.0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2471.7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집단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1154.75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66,615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33473.6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615.7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609.5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집단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838.04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66,396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33165.7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316.7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0.068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313.4 </a:t>
                      </a:r>
                      <a:endParaRPr 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Object 56"/>
          <p:cNvGraphicFramePr>
            <a:graphicFrameLocks noChangeAspect="1"/>
          </p:cNvGraphicFramePr>
          <p:nvPr/>
        </p:nvGraphicFramePr>
        <p:xfrm>
          <a:off x="1331640" y="4581128"/>
          <a:ext cx="228600" cy="228600"/>
        </p:xfrm>
        <a:graphic>
          <a:graphicData uri="http://schemas.openxmlformats.org/presentationml/2006/ole">
            <p:oleObj spid="_x0000_s83970" name="클립" r:id="rId3" imgW="190426" imgH="190426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ko-KR" altLang="en-US" sz="3200" dirty="0" smtClean="0"/>
              <a:t>결과제시 </a:t>
            </a:r>
            <a:r>
              <a:rPr lang="en-US" altLang="ko-KR" sz="3200" dirty="0" smtClean="0"/>
              <a:t>2: </a:t>
            </a:r>
            <a:r>
              <a:rPr lang="ko-KR" altLang="en-US" sz="3200" dirty="0" smtClean="0"/>
              <a:t>잠재계층의 조건부 응답확률</a:t>
            </a: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09600" y="1497811"/>
          <a:ext cx="7922839" cy="5378196"/>
        </p:xfrm>
        <a:graphic>
          <a:graphicData uri="http://schemas.openxmlformats.org/drawingml/2006/table">
            <a:tbl>
              <a:tblPr/>
              <a:tblGrid>
                <a:gridCol w="2460467"/>
                <a:gridCol w="2460467"/>
                <a:gridCol w="1000635"/>
                <a:gridCol w="1000635"/>
                <a:gridCol w="1000635"/>
              </a:tblGrid>
              <a:tr h="238089">
                <a:tc rowSpan="2"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복지정책에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대한 쟁점 지표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잠재계층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Latent Class)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38115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복지확대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지지층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부동층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잔여복지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err="1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지지층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70492">
                <a:tc rowSpan="3"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한시적 급여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동의하지 않음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.671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.545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.669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.176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.278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92">
                <a:tc rowSpan="3"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최소생활보장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동의하지 않음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.069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.299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.631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.892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.299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.356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92">
                <a:tc rowSpan="3"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중산층포괄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동의하지 않음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.061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.607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.298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.795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.201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.505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.192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92">
                <a:tc rowSpan="3"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빈부격차감소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동의하지 않음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.385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.586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.783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92">
                <a:tc rowSpan="3"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재정확대</a:t>
                      </a: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증세</a:t>
                      </a: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동의하지 않음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.302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.098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.638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.706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.223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동의함</a:t>
                      </a: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.499</a:t>
                      </a:r>
                      <a:endParaRPr lang="en-US" sz="1200" dirty="0">
                        <a:solidFill>
                          <a:srgbClr val="FF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.139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15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ko-KR" altLang="en-US" sz="1200" dirty="0" err="1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할당사례수</a:t>
                      </a: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비율</a:t>
                      </a: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4757.9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(66.0)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1551.6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(21.5)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894.0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(12.4)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ko-KR" altLang="en-US" sz="3200" dirty="0" smtClean="0"/>
              <a:t>결과제시 </a:t>
            </a:r>
            <a:r>
              <a:rPr lang="en-US" altLang="ko-KR" sz="3200" dirty="0" smtClean="0"/>
              <a:t>3: Graph</a:t>
            </a:r>
            <a:endParaRPr lang="ko-KR" altLang="en-US" sz="3200" dirty="0" smtClean="0"/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3971" name="Picture 3" descr="K:\김사현\백업자료_3\연구\서울복지패널\잠재집단모형 그래프_0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73890"/>
            <a:ext cx="8064896" cy="4291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/>
            <a:r>
              <a:rPr lang="ko-KR" altLang="en-US" sz="3200" dirty="0" smtClean="0"/>
              <a:t>결과제시 </a:t>
            </a:r>
            <a:r>
              <a:rPr lang="en-US" altLang="ko-KR" sz="3200" dirty="0" smtClean="0"/>
              <a:t>4: </a:t>
            </a:r>
            <a:r>
              <a:rPr lang="ko-KR" altLang="en-US" sz="3200" dirty="0" smtClean="0"/>
              <a:t>기술통계</a:t>
            </a: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차트 4"/>
          <p:cNvGraphicFramePr/>
          <p:nvPr/>
        </p:nvGraphicFramePr>
        <p:xfrm>
          <a:off x="0" y="1628800"/>
          <a:ext cx="89644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Latent Class Analysis?</a:t>
            </a:r>
            <a:endParaRPr lang="ko-KR" altLang="en-US" sz="3200" spc="-150" dirty="0" smtClean="0"/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24167" cy="5156471"/>
          </a:xfrm>
        </p:spPr>
        <p:txBody>
          <a:bodyPr/>
          <a:lstStyle/>
          <a:p>
            <a:pPr>
              <a:defRPr/>
            </a:pPr>
            <a:r>
              <a:rPr lang="ko-KR" altLang="en-US" sz="2000" dirty="0" smtClean="0">
                <a:latin typeface="+mn-ea"/>
                <a:cs typeface="Arial Unicode MS" pitchFamily="50" charset="-127"/>
              </a:rPr>
              <a:t>일종의 요인분석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</a:t>
            </a:r>
            <a:r>
              <a:rPr lang="ko-KR" altLang="en-US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관찰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측정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변수들간 관계를 유발하는 잠재적 공통요인을 규명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dirty="0" smtClean="0">
                <a:latin typeface="+mn-ea"/>
                <a:cs typeface="Arial Unicode MS" pitchFamily="50" charset="-127"/>
              </a:rPr>
              <a:t>다만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LCA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는 관찰변수와 잠재변수 모두 범주형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계층분류방법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</a:t>
            </a:r>
            <a:r>
              <a:rPr lang="en-US" altLang="ko-KR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요인분석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</a:t>
            </a:r>
            <a:r>
              <a:rPr lang="en-US" altLang="ko-KR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  <a:sym typeface="Wingdings" pitchFamily="2" charset="2"/>
              </a:rPr>
              <a:t>요인별</a:t>
            </a:r>
            <a:r>
              <a:rPr lang="ko-KR" altLang="en-US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  <a:sym typeface="Wingdings" pitchFamily="2" charset="2"/>
              </a:rPr>
              <a:t>부하량에</a:t>
            </a:r>
            <a:r>
              <a:rPr lang="ko-KR" altLang="en-US" sz="2000" dirty="0" smtClean="0">
                <a:latin typeface="+mn-ea"/>
                <a:cs typeface="Arial Unicode MS" pitchFamily="50" charset="-127"/>
                <a:sym typeface="Wingdings" pitchFamily="2" charset="2"/>
              </a:rPr>
              <a:t> 기초해 각 사례별 요인점수산출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	- LCA :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각 사례별 잠재변수의 범주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(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잠재계층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)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에 속할 확률 도출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		   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확률의 상대적 크기에 기초해 계층분류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             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잠재범주의 계층 수는 모형검증을 통해 도출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" charset="0"/>
              <a:sym typeface="Wingdings" pitchFamily="2" charset="2"/>
            </a:endParaRPr>
          </a:p>
          <a:p>
            <a:pPr>
              <a:defRPr/>
            </a:pP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잠재계층의 의미</a:t>
            </a:r>
            <a:endParaRPr lang="en-US" altLang="ko-KR" sz="2000" dirty="0" smtClean="0">
              <a:latin typeface="+mn-ea"/>
              <a:cs typeface="Arial" charset="0"/>
              <a:sym typeface="Wingdings" pitchFamily="2" charset="2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	- </a:t>
            </a:r>
            <a:r>
              <a:rPr lang="ko-KR" altLang="en-US" sz="2000" dirty="0" smtClean="0">
                <a:latin typeface="+mn-ea"/>
                <a:cs typeface="Arial" charset="0"/>
                <a:sym typeface="Wingdings" pitchFamily="2" charset="2"/>
              </a:rPr>
              <a:t>파악된 계층은 연구자의 판단에 기초해 해석</a:t>
            </a:r>
            <a:r>
              <a:rPr lang="en-US" altLang="ko-KR" sz="2000" dirty="0" smtClean="0">
                <a:latin typeface="+mn-ea"/>
                <a:cs typeface="Arial" charset="0"/>
                <a:sym typeface="Wingdings" pitchFamily="2" charset="2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>
              <a:buNone/>
              <a:defRPr/>
            </a:pPr>
            <a:endParaRPr lang="en-US" altLang="ko-KR" sz="2400" dirty="0" smtClean="0">
              <a:latin typeface="+mn-ea"/>
              <a:cs typeface="Arial Unicode MS" pitchFamily="50" charset="-127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7544" y="1772816"/>
            <a:ext cx="8424935" cy="4874242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Fundamental equation</a:t>
            </a:r>
          </a:p>
          <a:p>
            <a:pPr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for 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 marL="1260475" indent="-1260475"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관찰값이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i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B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&amp;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속할 결합확률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6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관찰값이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잠재변수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속할 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</a:t>
            </a: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속한 사례들이 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에서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i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인 조건확률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16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-         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속한 사례들이 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B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에서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인 조건확률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899592" y="2204864"/>
          <a:ext cx="3600400" cy="648072"/>
        </p:xfrm>
        <a:graphic>
          <a:graphicData uri="http://schemas.openxmlformats.org/presentationml/2006/ole">
            <p:oleObj spid="_x0000_s49154" name="수식" r:id="rId3" imgW="1180800" imgH="266400" progId="Equation.3">
              <p:embed/>
            </p:oleObj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/>
        </p:nvGraphicFramePr>
        <p:xfrm>
          <a:off x="1979712" y="3068960"/>
          <a:ext cx="3375375" cy="288032"/>
        </p:xfrm>
        <a:graphic>
          <a:graphicData uri="http://schemas.openxmlformats.org/presentationml/2006/ole">
            <p:oleObj spid="_x0000_s49156" name="수식" r:id="rId4" imgW="1904760" imgH="203040" progId="Equation.3">
              <p:embed/>
            </p:oleObj>
          </a:graphicData>
        </a:graphic>
      </p:graphicFrame>
      <p:graphicFrame>
        <p:nvGraphicFramePr>
          <p:cNvPr id="49158" name="Object 6"/>
          <p:cNvGraphicFramePr>
            <a:graphicFrameLocks noChangeAspect="1"/>
          </p:cNvGraphicFramePr>
          <p:nvPr/>
        </p:nvGraphicFramePr>
        <p:xfrm>
          <a:off x="1115616" y="3714227"/>
          <a:ext cx="586507" cy="434853"/>
        </p:xfrm>
        <a:graphic>
          <a:graphicData uri="http://schemas.openxmlformats.org/presentationml/2006/ole">
            <p:oleObj spid="_x0000_s49158" name="수식" r:id="rId5" imgW="342720" imgH="253800" progId="Equation.3">
              <p:embed/>
            </p:oleObj>
          </a:graphicData>
        </a:graphic>
      </p:graphicFrame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1193205" y="5082257"/>
          <a:ext cx="498475" cy="434975"/>
        </p:xfrm>
        <a:graphic>
          <a:graphicData uri="http://schemas.openxmlformats.org/presentationml/2006/ole">
            <p:oleObj spid="_x0000_s49159" name="수식" r:id="rId6" imgW="291960" imgH="253800" progId="Equation.3">
              <p:embed/>
            </p:oleObj>
          </a:graphicData>
        </a:graphic>
      </p:graphicFrame>
      <p:graphicFrame>
        <p:nvGraphicFramePr>
          <p:cNvPr id="49160" name="Object 8"/>
          <p:cNvGraphicFramePr>
            <a:graphicFrameLocks noChangeAspect="1"/>
          </p:cNvGraphicFramePr>
          <p:nvPr/>
        </p:nvGraphicFramePr>
        <p:xfrm>
          <a:off x="1187624" y="4581128"/>
          <a:ext cx="390525" cy="414338"/>
        </p:xfrm>
        <a:graphic>
          <a:graphicData uri="http://schemas.openxmlformats.org/presentationml/2006/ole">
            <p:oleObj spid="_x0000_s49160" name="수식" r:id="rId7" imgW="228600" imgH="241200" progId="Equation.3">
              <p:embed/>
            </p:oleObj>
          </a:graphicData>
        </a:graphic>
      </p:graphicFrame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1198601" y="5708104"/>
          <a:ext cx="498475" cy="457200"/>
        </p:xfrm>
        <a:graphic>
          <a:graphicData uri="http://schemas.openxmlformats.org/presentationml/2006/ole">
            <p:oleObj spid="_x0000_s49161" name="수식" r:id="rId8" imgW="291960" imgH="266400" progId="Equation.3">
              <p:embed/>
            </p:oleObj>
          </a:graphicData>
        </a:graphic>
      </p:graphicFrame>
      <p:sp>
        <p:nvSpPr>
          <p:cNvPr id="13" name="타원 12"/>
          <p:cNvSpPr/>
          <p:nvPr/>
        </p:nvSpPr>
        <p:spPr>
          <a:xfrm>
            <a:off x="5796136" y="1484784"/>
            <a:ext cx="2988840" cy="17281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49163" name="Object 11"/>
          <p:cNvGraphicFramePr>
            <a:graphicFrameLocks noChangeAspect="1"/>
          </p:cNvGraphicFramePr>
          <p:nvPr/>
        </p:nvGraphicFramePr>
        <p:xfrm>
          <a:off x="6156176" y="1916832"/>
          <a:ext cx="2520826" cy="936104"/>
        </p:xfrm>
        <a:graphic>
          <a:graphicData uri="http://schemas.openxmlformats.org/presentationml/2006/ole">
            <p:oleObj spid="_x0000_s49163" name="수식" r:id="rId9" imgW="9270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568183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Local independence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B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는 잠재변수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각 범주에서 각각 조건부 독립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즉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범주에 속한 사례들이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err="1" smtClean="0">
                <a:latin typeface="+mn-ea"/>
                <a:cs typeface="Arial Unicode MS" pitchFamily="50" charset="-127"/>
              </a:rPr>
              <a:t>i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 &amp; B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범주</a:t>
            </a:r>
            <a:endParaRPr lang="en-US" altLang="ko-KR" sz="16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                   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에 속할 조건부확률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A, B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간 상관이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잠재변수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X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의해 발생하는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LCA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는 두 범주형 변수의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지역독립성을 성립하는 잠재계층을 찾는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※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지역독립성 가정이 충족하지 않으면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LCA model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은 성립 안됨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1331640" y="2636714"/>
          <a:ext cx="4824263" cy="504254"/>
        </p:xfrm>
        <a:graphic>
          <a:graphicData uri="http://schemas.openxmlformats.org/presentationml/2006/ole">
            <p:oleObj spid="_x0000_s50178" name="수식" r:id="rId3" imgW="1752480" imgH="266400" progId="Equation.3">
              <p:embed/>
            </p:oleObj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1547664" y="3284984"/>
          <a:ext cx="736600" cy="377825"/>
        </p:xfrm>
        <a:graphic>
          <a:graphicData uri="http://schemas.openxmlformats.org/presentationml/2006/ole">
            <p:oleObj spid="_x0000_s50183" name="수식" r:id="rId4" imgW="35532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568183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Parameter Estimates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모형모수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잠재계층확률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 : T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조건확률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  : I×T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    : J×T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결국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추정해야 할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모수는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T + (T×I) + (T×J)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과파악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(over-identification)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필요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즉 자유도가 있어야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….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최대우도추정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 추정치는 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관찰비율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 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),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모형의 예측 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  )</a:t>
            </a:r>
          </a:p>
          <a:p>
            <a:pPr>
              <a:buNone/>
              <a:defRPr/>
            </a:pPr>
            <a:endParaRPr lang="en-US" altLang="ko-KR" sz="1000" dirty="0" smtClean="0">
              <a:latin typeface="+mn-ea"/>
              <a:cs typeface="Arial Unicode MS" pitchFamily="50" charset="-127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을 충족하는 모형모수들을 추정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EM-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알고리즘 활용하여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Iterative proportional fitting.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변화의 크기가 무의미할 때까지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우도함수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(ex. 2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 문항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):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n</a:t>
            </a:r>
            <a:r>
              <a:rPr lang="en-US" altLang="ko-KR" sz="2000" baseline="-25000" dirty="0" err="1" smtClean="0">
                <a:latin typeface="+mn-ea"/>
                <a:cs typeface="Arial Unicode MS" pitchFamily="50" charset="-127"/>
              </a:rPr>
              <a:t>ij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다항분포한다는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가정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1600" dirty="0" smtClean="0">
                <a:latin typeface="+mn-ea"/>
                <a:cs typeface="Arial Unicode MS" pitchFamily="50" charset="-127"/>
              </a:rPr>
              <a:t>          ※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모수는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우도함수의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편미분값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=0. (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다만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지역최대 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vs.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전체최대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초기값이 중요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)</a:t>
            </a:r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/>
        </p:nvGraphicFramePr>
        <p:xfrm>
          <a:off x="3912777" y="2077101"/>
          <a:ext cx="288032" cy="304034"/>
        </p:xfrm>
        <a:graphic>
          <a:graphicData uri="http://schemas.openxmlformats.org/presentationml/2006/ole">
            <p:oleObj spid="_x0000_s54277" name="수식" r:id="rId3" imgW="228600" imgH="241200" progId="Equation.3">
              <p:embed/>
            </p:oleObj>
          </a:graphicData>
        </a:graphic>
      </p:graphicFrame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6125614" y="2071999"/>
          <a:ext cx="368300" cy="320675"/>
        </p:xfrm>
        <a:graphic>
          <a:graphicData uri="http://schemas.openxmlformats.org/presentationml/2006/ole">
            <p:oleObj spid="_x0000_s54279" name="수식" r:id="rId4" imgW="291960" imgH="253800" progId="Equation.3">
              <p:embed/>
            </p:oleObj>
          </a:graphicData>
        </a:graphic>
      </p:graphicFrame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7444060" y="2071999"/>
          <a:ext cx="368300" cy="336550"/>
        </p:xfrm>
        <a:graphic>
          <a:graphicData uri="http://schemas.openxmlformats.org/presentationml/2006/ole">
            <p:oleObj spid="_x0000_s54280" name="수식" r:id="rId5" imgW="291960" imgH="266400" progId="Equation.3">
              <p:embed/>
            </p:oleObj>
          </a:graphicData>
        </a:graphic>
      </p:graphicFrame>
      <p:graphicFrame>
        <p:nvGraphicFramePr>
          <p:cNvPr id="54282" name="Object 10"/>
          <p:cNvGraphicFramePr>
            <a:graphicFrameLocks noChangeAspect="1"/>
          </p:cNvGraphicFramePr>
          <p:nvPr/>
        </p:nvGraphicFramePr>
        <p:xfrm>
          <a:off x="1531411" y="3489857"/>
          <a:ext cx="503545" cy="382342"/>
        </p:xfrm>
        <a:graphic>
          <a:graphicData uri="http://schemas.openxmlformats.org/presentationml/2006/ole">
            <p:oleObj spid="_x0000_s54282" name="수식" r:id="rId6" imgW="266400" imgH="253800" progId="Equation.3">
              <p:embed/>
            </p:oleObj>
          </a:graphicData>
        </a:graphic>
      </p:graphicFrame>
      <p:graphicFrame>
        <p:nvGraphicFramePr>
          <p:cNvPr id="14" name="개체 13"/>
          <p:cNvGraphicFramePr>
            <a:graphicFrameLocks noChangeAspect="1"/>
          </p:cNvGraphicFramePr>
          <p:nvPr/>
        </p:nvGraphicFramePr>
        <p:xfrm>
          <a:off x="4933934" y="3511067"/>
          <a:ext cx="288032" cy="342038"/>
        </p:xfrm>
        <a:graphic>
          <a:graphicData uri="http://schemas.openxmlformats.org/presentationml/2006/ole">
            <p:oleObj spid="_x0000_s54283" name="수식" r:id="rId7" imgW="203040" imgH="241200" progId="Equation.3">
              <p:embed/>
            </p:oleObj>
          </a:graphicData>
        </a:graphic>
      </p:graphicFrame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7836556" y="3531619"/>
          <a:ext cx="360040" cy="342895"/>
        </p:xfrm>
        <a:graphic>
          <a:graphicData uri="http://schemas.openxmlformats.org/presentationml/2006/ole">
            <p:oleObj spid="_x0000_s54284" name="수식" r:id="rId8" imgW="266400" imgH="253800" progId="Equation.3">
              <p:embed/>
            </p:oleObj>
          </a:graphicData>
        </a:graphic>
      </p:graphicFrame>
      <p:graphicFrame>
        <p:nvGraphicFramePr>
          <p:cNvPr id="54285" name="Object 13"/>
          <p:cNvGraphicFramePr>
            <a:graphicFrameLocks noChangeAspect="1"/>
          </p:cNvGraphicFramePr>
          <p:nvPr/>
        </p:nvGraphicFramePr>
        <p:xfrm>
          <a:off x="1547664" y="4024525"/>
          <a:ext cx="1306512" cy="342900"/>
        </p:xfrm>
        <a:graphic>
          <a:graphicData uri="http://schemas.openxmlformats.org/presentationml/2006/ole">
            <p:oleObj spid="_x0000_s54285" name="수식" r:id="rId9" imgW="965160" imgH="253800" progId="Equation.3">
              <p:embed/>
            </p:oleObj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/>
        </p:nvGraphicFramePr>
        <p:xfrm>
          <a:off x="1619672" y="5661249"/>
          <a:ext cx="4896544" cy="576064"/>
        </p:xfrm>
        <a:graphic>
          <a:graphicData uri="http://schemas.openxmlformats.org/presentationml/2006/ole">
            <p:oleObj spid="_x0000_s54286" name="수식" r:id="rId10" imgW="27176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568183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Model testing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모형과 자료의 합치도 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와      의 합치도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).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Pearson Chi-square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                                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en-US" altLang="ko-KR" sz="2000" dirty="0" smtClean="0">
                <a:solidFill>
                  <a:srgbClr val="FF0000"/>
                </a:solidFill>
                <a:latin typeface="+mn-ea"/>
                <a:cs typeface="Arial Unicode MS" pitchFamily="50" charset="-127"/>
              </a:rPr>
              <a:t>No Significant !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Likelihood ratio Chi-square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12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검증에 관련된 두 가지 특성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    와      의 차이가 클수록     값이 커짐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모형의 자료설명력 ↓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N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이 클수록     값 커짐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모형설명력과 무관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6061866" y="2060848"/>
          <a:ext cx="360040" cy="342895"/>
        </p:xfrm>
        <a:graphic>
          <a:graphicData uri="http://schemas.openxmlformats.org/presentationml/2006/ole">
            <p:oleObj spid="_x0000_s55303" name="수식" r:id="rId3" imgW="266400" imgH="253800" progId="Equation.3">
              <p:embed/>
            </p:oleObj>
          </a:graphicData>
        </a:graphic>
      </p:graphicFrame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5386390" y="2060848"/>
          <a:ext cx="287338" cy="341313"/>
        </p:xfrm>
        <a:graphic>
          <a:graphicData uri="http://schemas.openxmlformats.org/presentationml/2006/ole">
            <p:oleObj spid="_x0000_s55307" name="수식" r:id="rId4" imgW="203040" imgH="241200" progId="Equation.3">
              <p:embed/>
            </p:oleObj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/>
        </p:nvGraphicFramePr>
        <p:xfrm>
          <a:off x="1691680" y="2852936"/>
          <a:ext cx="1917874" cy="936105"/>
        </p:xfrm>
        <a:graphic>
          <a:graphicData uri="http://schemas.openxmlformats.org/presentationml/2006/ole">
            <p:oleObj spid="_x0000_s55308" name="수식" r:id="rId5" imgW="1066680" imgH="520560" progId="Equation.3">
              <p:embed/>
            </p:oleObj>
          </a:graphicData>
        </a:graphic>
      </p:graphicFrame>
      <p:graphicFrame>
        <p:nvGraphicFramePr>
          <p:cNvPr id="55309" name="Object 13"/>
          <p:cNvGraphicFramePr>
            <a:graphicFrameLocks noChangeAspect="1"/>
          </p:cNvGraphicFramePr>
          <p:nvPr/>
        </p:nvGraphicFramePr>
        <p:xfrm>
          <a:off x="1616075" y="4293096"/>
          <a:ext cx="2214563" cy="912813"/>
        </p:xfrm>
        <a:graphic>
          <a:graphicData uri="http://schemas.openxmlformats.org/presentationml/2006/ole">
            <p:oleObj spid="_x0000_s55309" name="수식" r:id="rId6" imgW="1231560" imgH="507960" progId="Equation.3">
              <p:embed/>
            </p:oleObj>
          </a:graphicData>
        </a:graphic>
      </p:graphicFrame>
      <p:graphicFrame>
        <p:nvGraphicFramePr>
          <p:cNvPr id="17" name="개체 16"/>
          <p:cNvGraphicFramePr>
            <a:graphicFrameLocks noChangeAspect="1"/>
          </p:cNvGraphicFramePr>
          <p:nvPr/>
        </p:nvGraphicFramePr>
        <p:xfrm>
          <a:off x="7812360" y="2049697"/>
          <a:ext cx="296033" cy="333037"/>
        </p:xfrm>
        <a:graphic>
          <a:graphicData uri="http://schemas.openxmlformats.org/presentationml/2006/ole">
            <p:oleObj spid="_x0000_s55310" name="수식" r:id="rId7" imgW="203040" imgH="228600" progId="Equation.3">
              <p:embed/>
            </p:oleObj>
          </a:graphicData>
        </a:graphic>
      </p:graphicFrame>
      <p:graphicFrame>
        <p:nvGraphicFramePr>
          <p:cNvPr id="55312" name="Object 16"/>
          <p:cNvGraphicFramePr>
            <a:graphicFrameLocks noChangeAspect="1"/>
          </p:cNvGraphicFramePr>
          <p:nvPr/>
        </p:nvGraphicFramePr>
        <p:xfrm>
          <a:off x="1619672" y="5733256"/>
          <a:ext cx="287337" cy="341313"/>
        </p:xfrm>
        <a:graphic>
          <a:graphicData uri="http://schemas.openxmlformats.org/presentationml/2006/ole">
            <p:oleObj spid="_x0000_s55312" name="수식" r:id="rId8" imgW="203040" imgH="241200" progId="Equation.3">
              <p:embed/>
            </p:oleObj>
          </a:graphicData>
        </a:graphic>
      </p:graphicFrame>
      <p:graphicFrame>
        <p:nvGraphicFramePr>
          <p:cNvPr id="55313" name="Object 17"/>
          <p:cNvGraphicFramePr>
            <a:graphicFrameLocks noChangeAspect="1"/>
          </p:cNvGraphicFramePr>
          <p:nvPr/>
        </p:nvGraphicFramePr>
        <p:xfrm>
          <a:off x="2267744" y="5733256"/>
          <a:ext cx="360363" cy="342900"/>
        </p:xfrm>
        <a:graphic>
          <a:graphicData uri="http://schemas.openxmlformats.org/presentationml/2006/ole">
            <p:oleObj spid="_x0000_s55313" name="수식" r:id="rId9" imgW="266400" imgH="253800" progId="Equation.3">
              <p:embed/>
            </p:oleObj>
          </a:graphicData>
        </a:graphic>
      </p:graphicFrame>
      <p:graphicFrame>
        <p:nvGraphicFramePr>
          <p:cNvPr id="55316" name="Object 20"/>
          <p:cNvGraphicFramePr>
            <a:graphicFrameLocks noChangeAspect="1"/>
          </p:cNvGraphicFramePr>
          <p:nvPr/>
        </p:nvGraphicFramePr>
        <p:xfrm>
          <a:off x="4716016" y="5733256"/>
          <a:ext cx="296862" cy="333375"/>
        </p:xfrm>
        <a:graphic>
          <a:graphicData uri="http://schemas.openxmlformats.org/presentationml/2006/ole">
            <p:oleObj spid="_x0000_s55316" name="수식" r:id="rId10" imgW="203040" imgH="228600" progId="Equation.3">
              <p:embed/>
            </p:oleObj>
          </a:graphicData>
        </a:graphic>
      </p:graphicFrame>
      <p:graphicFrame>
        <p:nvGraphicFramePr>
          <p:cNvPr id="55317" name="Object 21"/>
          <p:cNvGraphicFramePr>
            <a:graphicFrameLocks noChangeAspect="1"/>
          </p:cNvGraphicFramePr>
          <p:nvPr/>
        </p:nvGraphicFramePr>
        <p:xfrm>
          <a:off x="2987824" y="6093296"/>
          <a:ext cx="296862" cy="333375"/>
        </p:xfrm>
        <a:graphic>
          <a:graphicData uri="http://schemas.openxmlformats.org/presentationml/2006/ole">
            <p:oleObj spid="_x0000_s55317" name="수식" r:id="rId11" imgW="203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24167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Model selection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Akaike’s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Information Criterion(AIC)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정보량과 복잡성을 동시에 반영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모형의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간명성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강조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 0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에 가까울수록 좋은 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∴ 절대값이 작은 것이 간명모형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단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X</a:t>
            </a:r>
            <a:r>
              <a:rPr lang="en-US" altLang="ko-KR" sz="2000" baseline="30000" dirty="0" smtClean="0">
                <a:latin typeface="+mn-ea"/>
                <a:cs typeface="Arial Unicode MS" pitchFamily="50" charset="-127"/>
              </a:rPr>
              <a:t>2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검증에서 유의하지 않은 것만을 비교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Bayesian Information Criterion(BIC)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복잡성의 가중치를 조정한 기준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AIC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와 동일 기준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Lo-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Mendell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-Rubin Adjusted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Liklihood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Ratio Test(LRT)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K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 계층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K-1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계층의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우도비를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비교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2×(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우도비차이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값을 검증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유의하면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K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개 계층 유의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기타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Entropy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지수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(1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에 근접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LCA </a:t>
            </a:r>
            <a:r>
              <a:rPr lang="ko-KR" altLang="en-US" sz="3200" spc="-150" dirty="0" smtClean="0"/>
              <a:t>기초 이론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en-US" altLang="ko-KR" sz="2000" b="1" dirty="0" smtClean="0">
                <a:latin typeface="+mn-ea"/>
                <a:cs typeface="Arial Unicode MS" pitchFamily="50" charset="-127"/>
              </a:rPr>
              <a:t>Posterior Probability &amp; Case Assignment</a:t>
            </a:r>
          </a:p>
          <a:p>
            <a:pPr>
              <a:defRPr/>
            </a:pPr>
            <a:endParaRPr lang="en-US" altLang="ko-KR" sz="8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사후확률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추정된 </a:t>
            </a:r>
            <a:r>
              <a:rPr lang="ko-KR" altLang="en-US" sz="2000" spc="-90" dirty="0" err="1" smtClean="0">
                <a:latin typeface="+mn-ea"/>
                <a:cs typeface="Arial Unicode MS" pitchFamily="50" charset="-127"/>
              </a:rPr>
              <a:t>모수를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 활용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,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 사례들이 각 잠재계층에 속할 확률 도출</a:t>
            </a:r>
            <a:endParaRPr lang="en-US" altLang="ko-KR" sz="2000" spc="-9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                      (</a:t>
            </a:r>
            <a:r>
              <a:rPr lang="en-US" altLang="ko-KR" sz="2000" spc="-90" dirty="0" err="1" smtClean="0">
                <a:latin typeface="+mn-ea"/>
                <a:cs typeface="Arial Unicode MS" pitchFamily="50" charset="-127"/>
              </a:rPr>
              <a:t>Bayes’s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theorem).</a:t>
            </a:r>
          </a:p>
          <a:p>
            <a:pPr>
              <a:buNone/>
              <a:defRPr/>
            </a:pPr>
            <a:endParaRPr lang="en-US" altLang="ko-KR" sz="2000" spc="-9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							    (               )	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→ 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관찰변수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A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의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</a:t>
            </a:r>
            <a:r>
              <a:rPr lang="en-US" altLang="ko-KR" sz="2000" spc="-90" dirty="0" err="1" smtClean="0">
                <a:latin typeface="+mn-ea"/>
                <a:cs typeface="Arial Unicode MS" pitchFamily="50" charset="-127"/>
              </a:rPr>
              <a:t>i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 &amp; B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j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에 반응한 사례가 잠재계층 </a:t>
            </a:r>
            <a:r>
              <a:rPr lang="en-US" altLang="ko-KR" sz="2000" spc="-90" dirty="0" smtClean="0">
                <a:latin typeface="+mn-ea"/>
                <a:cs typeface="Arial Unicode MS" pitchFamily="50" charset="-127"/>
              </a:rPr>
              <a:t>t</a:t>
            </a:r>
            <a:r>
              <a:rPr lang="ko-KR" altLang="en-US" sz="2000" spc="-90" dirty="0" smtClean="0">
                <a:latin typeface="+mn-ea"/>
                <a:cs typeface="Arial Unicode MS" pitchFamily="50" charset="-127"/>
              </a:rPr>
              <a:t>에 속할 확률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사례할당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사후확률이 가장 높은 잠재계층에 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오류할당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설정된 잠재계층 모형이 사례들을 잘 못 할당하는 것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2411760" y="2852936"/>
          <a:ext cx="3537394" cy="1080120"/>
        </p:xfrm>
        <a:graphic>
          <a:graphicData uri="http://schemas.openxmlformats.org/presentationml/2006/ole">
            <p:oleObj spid="_x0000_s57346" name="수식" r:id="rId3" imgW="1663560" imgH="507960" progId="Equation.3">
              <p:embed/>
            </p:oleObj>
          </a:graphicData>
        </a:graphic>
      </p:graphicFrame>
      <p:graphicFrame>
        <p:nvGraphicFramePr>
          <p:cNvPr id="5" name="개체 4"/>
          <p:cNvGraphicFramePr>
            <a:graphicFrameLocks noChangeAspect="1"/>
          </p:cNvGraphicFramePr>
          <p:nvPr/>
        </p:nvGraphicFramePr>
        <p:xfrm>
          <a:off x="6444208" y="3212976"/>
          <a:ext cx="1170130" cy="288032"/>
        </p:xfrm>
        <a:graphic>
          <a:graphicData uri="http://schemas.openxmlformats.org/presentationml/2006/ole">
            <p:oleObj spid="_x0000_s57347" name="수식" r:id="rId4" imgW="825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922337"/>
          </a:xfrm>
        </p:spPr>
        <p:txBody>
          <a:bodyPr/>
          <a:lstStyle/>
          <a:p>
            <a:pPr algn="l">
              <a:defRPr/>
            </a:pPr>
            <a:r>
              <a:rPr lang="en-US" altLang="ko-KR" sz="3200" spc="-150" dirty="0" smtClean="0"/>
              <a:t>M-plus </a:t>
            </a:r>
            <a:r>
              <a:rPr lang="ko-KR" altLang="en-US" sz="3200" spc="-150" dirty="0" smtClean="0"/>
              <a:t>실행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>
          <a:xfrm>
            <a:off x="468313" y="1512888"/>
            <a:ext cx="8496175" cy="5156471"/>
          </a:xfrm>
        </p:spPr>
        <p:txBody>
          <a:bodyPr/>
          <a:lstStyle/>
          <a:p>
            <a:pPr>
              <a:defRPr/>
            </a:pPr>
            <a:r>
              <a:rPr lang="ko-KR" altLang="en-US" sz="2000" b="1" dirty="0" smtClean="0">
                <a:latin typeface="+mj-lt"/>
                <a:cs typeface="Arial Unicode MS" pitchFamily="50" charset="-127"/>
              </a:rPr>
              <a:t>준비사항</a:t>
            </a:r>
            <a:endParaRPr lang="en-US" altLang="ko-KR" sz="2000" b="1" dirty="0" smtClean="0">
              <a:latin typeface="+mj-lt"/>
              <a:cs typeface="Arial Unicode MS" pitchFamily="50" charset="-127"/>
            </a:endParaRPr>
          </a:p>
          <a:p>
            <a:pPr>
              <a:defRPr/>
            </a:pPr>
            <a:endParaRPr lang="en-US" altLang="ko-KR" sz="800" dirty="0" smtClean="0">
              <a:latin typeface="+mj-lt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①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data file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text or ASCII file. </a:t>
            </a:r>
            <a:r>
              <a:rPr lang="ko-KR" altLang="en-US" sz="2000" dirty="0" err="1" smtClean="0">
                <a:latin typeface="+mn-ea"/>
                <a:cs typeface="Arial Unicode MS" pitchFamily="50" charset="-127"/>
              </a:rPr>
              <a:t>변수명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 삭제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Excel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의 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CSV(comma separated values) file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유용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②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 syntax file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- title, data, variable(name,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usevariables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, classes, categorical…)</a:t>
            </a: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      analysis, model, output, plot &amp; </a:t>
            </a:r>
            <a:r>
              <a:rPr lang="en-US" altLang="ko-KR" sz="2000" dirty="0" err="1" smtClean="0">
                <a:latin typeface="+mn-ea"/>
                <a:cs typeface="Arial Unicode MS" pitchFamily="50" charset="-127"/>
              </a:rPr>
              <a:t>savedata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로 구성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  <a:p>
            <a:pPr>
              <a:buNone/>
              <a:defRPr/>
            </a:pP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defRPr/>
            </a:pPr>
            <a:r>
              <a:rPr lang="ko-KR" altLang="en-US" sz="2000" b="1" dirty="0" smtClean="0">
                <a:cs typeface="Arial Unicode MS" pitchFamily="50" charset="-127"/>
              </a:rPr>
              <a:t>분석종류</a:t>
            </a:r>
            <a:endParaRPr lang="en-US" altLang="ko-KR" sz="2000" b="1" dirty="0" smtClean="0">
              <a:cs typeface="Arial Unicode MS" pitchFamily="50" charset="-127"/>
            </a:endParaRPr>
          </a:p>
          <a:p>
            <a:pPr>
              <a:defRPr/>
            </a:pPr>
            <a:endParaRPr lang="en-US" altLang="ko-KR" sz="800" dirty="0" smtClean="0"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	-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일요인 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한 변수의 계층 수를 고려하는 분석</a:t>
            </a:r>
            <a:endParaRPr lang="en-US" altLang="ko-KR" sz="2000" dirty="0" smtClean="0">
              <a:latin typeface="+mn-ea"/>
              <a:cs typeface="Arial Unicode MS" pitchFamily="50" charset="-127"/>
            </a:endParaRPr>
          </a:p>
          <a:p>
            <a:pPr>
              <a:buNone/>
              <a:defRPr/>
            </a:pPr>
            <a:r>
              <a:rPr lang="en-US" altLang="ko-KR" sz="2000" dirty="0" smtClean="0">
                <a:latin typeface="+mn-ea"/>
                <a:cs typeface="Arial Unicode MS" pitchFamily="50" charset="-127"/>
              </a:rPr>
              <a:t>    - covariate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모형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: </a:t>
            </a:r>
            <a:r>
              <a:rPr lang="ko-KR" altLang="en-US" sz="2000" dirty="0" smtClean="0">
                <a:latin typeface="+mn-ea"/>
                <a:cs typeface="Arial Unicode MS" pitchFamily="50" charset="-127"/>
              </a:rPr>
              <a:t>잠재변수와 다른 변수와의 관계성 분석</a:t>
            </a:r>
            <a:r>
              <a:rPr lang="en-US" altLang="ko-KR" sz="2000" dirty="0" smtClean="0">
                <a:latin typeface="+mn-ea"/>
                <a:cs typeface="Arial Unicode MS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137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B137">
    <a:majorFont>
      <a:latin typeface="-윤명조240"/>
      <a:ea typeface="-윤명조240"/>
      <a:cs typeface=""/>
    </a:majorFont>
    <a:minorFont>
      <a:latin typeface="-윤명조240"/>
      <a:ea typeface="-윤명조240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7151</TotalTime>
  <Words>483</Words>
  <Application>Microsoft Office PowerPoint</Application>
  <PresentationFormat>화면 슬라이드 쇼(4:3)</PresentationFormat>
  <Paragraphs>302</Paragraphs>
  <Slides>18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2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디자인 사용자 지정</vt:lpstr>
      <vt:lpstr>수식</vt:lpstr>
      <vt:lpstr>Microsoft Clip Gallery</vt:lpstr>
      <vt:lpstr>Latent Class Analysis(LCA) Methods</vt:lpstr>
      <vt:lpstr>Latent Class Analysis?</vt:lpstr>
      <vt:lpstr>LCA 기초 이론</vt:lpstr>
      <vt:lpstr>LCA 기초 이론</vt:lpstr>
      <vt:lpstr>LCA 기초 이론</vt:lpstr>
      <vt:lpstr>LCA 기초 이론</vt:lpstr>
      <vt:lpstr>LCA 기초 이론</vt:lpstr>
      <vt:lpstr>LCA 기초 이론</vt:lpstr>
      <vt:lpstr>M-plus 실행</vt:lpstr>
      <vt:lpstr>※ 자료특성</vt:lpstr>
      <vt:lpstr>M-plus 실행: 일요인 모형</vt:lpstr>
      <vt:lpstr>M-plus 실행: covariate 모형</vt:lpstr>
      <vt:lpstr>M-plus Output 1</vt:lpstr>
      <vt:lpstr>M-plus Output 2</vt:lpstr>
      <vt:lpstr>결과제시 1: 잠재계층결정</vt:lpstr>
      <vt:lpstr>결과제시 2: 잠재계층의 조건부 응답확률</vt:lpstr>
      <vt:lpstr>결과제시 3: Graph</vt:lpstr>
      <vt:lpstr>결과제시 4: 기술통계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Obesity and Asthma; Possible Links</dc:title>
  <dc:creator>Microsoft Corporation</dc:creator>
  <cp:lastModifiedBy>user</cp:lastModifiedBy>
  <cp:revision>568</cp:revision>
  <dcterms:created xsi:type="dcterms:W3CDTF">2006-10-05T04:04:58Z</dcterms:created>
  <dcterms:modified xsi:type="dcterms:W3CDTF">2013-02-21T17:00:21Z</dcterms:modified>
</cp:coreProperties>
</file>