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318" r:id="rId3"/>
    <p:sldId id="471" r:id="rId4"/>
    <p:sldId id="478" r:id="rId5"/>
    <p:sldId id="479" r:id="rId6"/>
    <p:sldId id="480" r:id="rId7"/>
    <p:sldId id="481" r:id="rId8"/>
    <p:sldId id="482" r:id="rId9"/>
    <p:sldId id="483" r:id="rId10"/>
    <p:sldId id="485" r:id="rId11"/>
    <p:sldId id="486" r:id="rId12"/>
    <p:sldId id="484" r:id="rId13"/>
    <p:sldId id="490" r:id="rId14"/>
    <p:sldId id="487" r:id="rId15"/>
    <p:sldId id="488" r:id="rId16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김사일" initials="김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050"/>
    <a:srgbClr val="1E48FA"/>
    <a:srgbClr val="FF66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밝은 스타일 1 - 강조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A488322-F2BA-4B5B-9748-0D474271808F}" styleName="보통 스타일 3 - 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97122" autoAdjust="0"/>
  </p:normalViewPr>
  <p:slideViewPr>
    <p:cSldViewPr>
      <p:cViewPr varScale="1">
        <p:scale>
          <a:sx n="85" d="100"/>
          <a:sy n="85" d="100"/>
        </p:scale>
        <p:origin x="-133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1578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4.wmf"/><Relationship Id="rId1" Type="http://schemas.openxmlformats.org/officeDocument/2006/relationships/image" Target="../media/image15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4E1B633-64A6-4152-B104-8CA6A2F8B429}" type="datetimeFigureOut">
              <a:rPr lang="ko-KR" altLang="en-US"/>
              <a:pPr>
                <a:defRPr/>
              </a:pPr>
              <a:t>2012-06-04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8BB2973-E76E-4A1F-BD32-78BF4097E29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 userDrawn="1"/>
        </p:nvSpPr>
        <p:spPr>
          <a:xfrm>
            <a:off x="428625" y="3740150"/>
            <a:ext cx="8286750" cy="460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0070C0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B91F1-FB0E-4E19-A1B0-FDACB76BD927}" type="datetimeFigureOut">
              <a:rPr lang="ko-KR" altLang="en-US"/>
              <a:pPr>
                <a:defRPr/>
              </a:pPr>
              <a:t>2012-06-04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3F0C6-7BD7-4CFB-B1B7-11BB554C2BB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D86C8-20C2-479F-9666-4C551D0F99A8}" type="datetimeFigureOut">
              <a:rPr lang="ko-KR" altLang="en-US"/>
              <a:pPr>
                <a:defRPr/>
              </a:pPr>
              <a:t>2012-06-04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E3459-7A86-4C9B-90AC-84A97D81FE7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0AF50-E444-492C-A572-3A192484A241}" type="datetimeFigureOut">
              <a:rPr lang="ko-KR" altLang="en-US"/>
              <a:pPr>
                <a:defRPr/>
              </a:pPr>
              <a:t>2012-06-04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36E1E-23E9-4078-A1F1-9FA57F0F2E1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ECDB8-C87F-4E8E-BBAB-AF2FCC1E89C0}" type="datetimeFigureOut">
              <a:rPr lang="ko-KR" altLang="en-US"/>
              <a:pPr>
                <a:defRPr/>
              </a:pPr>
              <a:t>2012-06-04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03936-3862-4AE0-A0F1-1D64C3DBD45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D7490-5E8F-4312-BB93-FC18205039C2}" type="datetimeFigureOut">
              <a:rPr lang="ko-KR" altLang="en-US"/>
              <a:pPr>
                <a:defRPr/>
              </a:pPr>
              <a:t>2012-06-04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6194A-E1F8-433E-8382-4B1DD3F1007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B18AC-A7DA-4591-A1E9-5065E38DC34D}" type="datetimeFigureOut">
              <a:rPr lang="ko-KR" altLang="en-US"/>
              <a:pPr>
                <a:defRPr/>
              </a:pPr>
              <a:t>2012-06-04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BC74D-C40A-43F0-85F8-2246F5B17B9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E4AF8-CF42-4923-AAFB-A7D2052DB69F}" type="datetimeFigureOut">
              <a:rPr lang="ko-KR" altLang="en-US"/>
              <a:pPr>
                <a:defRPr/>
              </a:pPr>
              <a:t>2012-06-04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D6FE5-D3C4-41A5-AC20-FDB8EE20B14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63C12-B11C-46DB-9B91-E15529FD5292}" type="datetimeFigureOut">
              <a:rPr lang="ko-KR" altLang="en-US"/>
              <a:pPr>
                <a:defRPr/>
              </a:pPr>
              <a:t>2012-06-04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7D0EF-200C-40E4-9672-B851D163ACE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24EE7-6A16-4905-8C0C-F6BD88492D8E}" type="datetimeFigureOut">
              <a:rPr lang="ko-KR" altLang="en-US"/>
              <a:pPr>
                <a:defRPr/>
              </a:pPr>
              <a:t>2012-06-04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09598-25CE-4FB4-B6B1-446D5505A34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41079-1C6C-494E-B2E9-5D0F456CD7D0}" type="datetimeFigureOut">
              <a:rPr lang="ko-KR" altLang="en-US"/>
              <a:pPr>
                <a:defRPr/>
              </a:pPr>
              <a:t>2012-06-04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D4135-10D9-4496-BBF3-DBE5D4119FC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63708-1512-47F4-BD6C-AD78A2C906B7}" type="datetimeFigureOut">
              <a:rPr lang="ko-KR" altLang="en-US"/>
              <a:pPr>
                <a:defRPr/>
              </a:pPr>
              <a:t>2012-06-04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92280-7535-42A0-8162-E5073E72E2C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 userDrawn="1"/>
        </p:nvSpPr>
        <p:spPr>
          <a:xfrm>
            <a:off x="438150" y="1327150"/>
            <a:ext cx="8286750" cy="460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>
            <a:lvl1pPr>
              <a:defRPr b="1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5511" y="1484784"/>
            <a:ext cx="8229600" cy="4752528"/>
          </a:xfrm>
        </p:spPr>
        <p:txBody>
          <a:bodyPr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E24C0-3005-4A90-888A-A51B6AF0BACC}" type="datetimeFigureOut">
              <a:rPr lang="ko-KR" altLang="en-US"/>
              <a:pPr>
                <a:defRPr/>
              </a:pPr>
              <a:t>2012-06-04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 b="1" i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B837A-0B2F-4151-8209-F2F383B50AA8}" type="datetimeFigureOut">
              <a:rPr lang="ko-KR" altLang="en-US"/>
              <a:pPr>
                <a:defRPr/>
              </a:pPr>
              <a:t>2012-06-04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1A691-894B-4355-BB38-1CD4487EFB4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C9609-4E05-4B03-AE84-84CB4E56F0B7}" type="datetimeFigureOut">
              <a:rPr lang="ko-KR" altLang="en-US"/>
              <a:pPr>
                <a:defRPr/>
              </a:pPr>
              <a:t>2012-06-04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4292-F921-454C-9ED7-47F41D7BCFD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D8131-4E0E-41F4-9DBE-C4B2737F48E1}" type="datetimeFigureOut">
              <a:rPr lang="ko-KR" altLang="en-US"/>
              <a:pPr>
                <a:defRPr/>
              </a:pPr>
              <a:t>2012-06-04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15D03-D53E-4F81-9DE3-B0B3F40C452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D268C-69E8-4DCA-AA13-28760A260658}" type="datetimeFigureOut">
              <a:rPr lang="ko-KR" altLang="en-US"/>
              <a:pPr>
                <a:defRPr/>
              </a:pPr>
              <a:t>2012-06-04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557B2-E678-408F-9EF5-209169D7649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D068A-4BD9-4A33-A9F2-883A0F741D5D}" type="datetimeFigureOut">
              <a:rPr lang="ko-KR" altLang="en-US"/>
              <a:pPr>
                <a:defRPr/>
              </a:pPr>
              <a:t>2012-06-04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693F0-3E82-4B25-A444-B9C9573562A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57FF3-EA08-4D5F-ABB7-0FAF7B823358}" type="datetimeFigureOut">
              <a:rPr lang="ko-KR" altLang="en-US"/>
              <a:pPr>
                <a:defRPr/>
              </a:pPr>
              <a:t>2012-06-04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3823E-CFB8-416A-A81B-19D1ACDF836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5BC7D-94EC-4BDC-BDF4-F8FEEF6A52B5}" type="datetimeFigureOut">
              <a:rPr lang="ko-KR" altLang="en-US"/>
              <a:pPr>
                <a:defRPr/>
              </a:pPr>
              <a:t>2012-06-04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FA899-C176-4879-969E-90B03D76CC0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C831D-60C2-4DED-B821-EF950CEA1725}" type="datetimeFigureOut">
              <a:rPr lang="ko-KR" altLang="en-US"/>
              <a:pPr>
                <a:defRPr/>
              </a:pPr>
              <a:t>2012-06-04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B1E60-AD92-4D10-BE22-C090EA3F18F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5BE46-D5BC-423A-ADE7-DCD856B7A46B}" type="datetimeFigureOut">
              <a:rPr lang="ko-KR" altLang="en-US"/>
              <a:pPr>
                <a:defRPr/>
              </a:pPr>
              <a:t>2012-06-04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2A67B-FC86-4B7D-9833-769B1AC8D1F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416CB-D47A-4B9F-BAFA-FB57918380F8}" type="datetimeFigureOut">
              <a:rPr lang="ko-KR" altLang="en-US"/>
              <a:pPr>
                <a:defRPr/>
              </a:pPr>
              <a:t>2012-06-04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280DE-3060-4126-9964-EA95882D39A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EB579A0-114B-4743-AB36-BA05D15FE7A6}" type="datetimeFigureOut">
              <a:rPr lang="ko-KR" altLang="en-US"/>
              <a:pPr>
                <a:defRPr/>
              </a:pPr>
              <a:t>2012-06-04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EBC099C-196A-4407-9DBD-0349B8E9B96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82" r:id="rId1"/>
    <p:sldLayoutId id="2147484583" r:id="rId2"/>
    <p:sldLayoutId id="2147484562" r:id="rId3"/>
    <p:sldLayoutId id="2147484563" r:id="rId4"/>
    <p:sldLayoutId id="2147484564" r:id="rId5"/>
    <p:sldLayoutId id="2147484565" r:id="rId6"/>
    <p:sldLayoutId id="2147484566" r:id="rId7"/>
    <p:sldLayoutId id="2147484567" r:id="rId8"/>
    <p:sldLayoutId id="2147484568" r:id="rId9"/>
    <p:sldLayoutId id="2147484569" r:id="rId10"/>
    <p:sldLayoutId id="2147484570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5B46836-9B85-4598-B3F6-13730A45F2D1}" type="datetimeFigureOut">
              <a:rPr lang="ko-KR" altLang="en-US"/>
              <a:pPr>
                <a:defRPr/>
              </a:pPr>
              <a:t>2012-06-04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62F5ED5-3141-4B2F-9A20-326DE3B2FBC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1" r:id="rId1"/>
    <p:sldLayoutId id="2147484572" r:id="rId2"/>
    <p:sldLayoutId id="2147484573" r:id="rId3"/>
    <p:sldLayoutId id="2147484574" r:id="rId4"/>
    <p:sldLayoutId id="2147484575" r:id="rId5"/>
    <p:sldLayoutId id="2147484576" r:id="rId6"/>
    <p:sldLayoutId id="2147484577" r:id="rId7"/>
    <p:sldLayoutId id="2147484578" r:id="rId8"/>
    <p:sldLayoutId id="2147484579" r:id="rId9"/>
    <p:sldLayoutId id="2147484580" r:id="rId10"/>
    <p:sldLayoutId id="2147484581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9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1.bin"/><Relationship Id="rId9" Type="http://schemas.openxmlformats.org/officeDocument/2006/relationships/oleObject" Target="../embeddings/oleObject16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1.bin"/><Relationship Id="rId11" Type="http://schemas.openxmlformats.org/officeDocument/2006/relationships/oleObject" Target="../embeddings/oleObject26.bin"/><Relationship Id="rId5" Type="http://schemas.openxmlformats.org/officeDocument/2006/relationships/oleObject" Target="../embeddings/oleObject20.bin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19.bin"/><Relationship Id="rId9" Type="http://schemas.openxmlformats.org/officeDocument/2006/relationships/oleObject" Target="../embeddings/oleObject24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28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3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제목 3"/>
          <p:cNvSpPr>
            <a:spLocks noGrp="1"/>
          </p:cNvSpPr>
          <p:nvPr>
            <p:ph type="ctrTitle"/>
          </p:nvPr>
        </p:nvSpPr>
        <p:spPr>
          <a:xfrm>
            <a:off x="642938" y="1785938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en-US" altLang="ko-KR" sz="3200" spc="-150" dirty="0" smtClean="0">
                <a:ea typeface="HY울릉도B" pitchFamily="18" charset="-127"/>
              </a:rPr>
              <a:t>Latent Class Analysis(LCA) Methods</a:t>
            </a:r>
          </a:p>
        </p:txBody>
      </p:sp>
      <p:sp>
        <p:nvSpPr>
          <p:cNvPr id="5123" name="부제목 4"/>
          <p:cNvSpPr>
            <a:spLocks noGrp="1"/>
          </p:cNvSpPr>
          <p:nvPr>
            <p:ph type="subTitle" idx="1"/>
          </p:nvPr>
        </p:nvSpPr>
        <p:spPr>
          <a:xfrm>
            <a:off x="714375" y="3886200"/>
            <a:ext cx="7858125" cy="1752600"/>
          </a:xfrm>
        </p:spPr>
        <p:txBody>
          <a:bodyPr/>
          <a:lstStyle/>
          <a:p>
            <a:endParaRPr lang="en-US" altLang="ko-KR" sz="2400" dirty="0" smtClean="0"/>
          </a:p>
          <a:p>
            <a:pPr eaLnBrk="1" hangingPunct="1"/>
            <a:r>
              <a:rPr lang="en-US" altLang="ko-KR" sz="2400" u="sng" dirty="0" smtClean="0"/>
              <a:t>Sa-Hyun Kim</a:t>
            </a:r>
            <a:endParaRPr lang="en-US" altLang="ko-KR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ko-KR" sz="1600" b="0" i="1" dirty="0" smtClean="0">
                <a:latin typeface="Times New Roman" pitchFamily="18" charset="0"/>
                <a:cs typeface="Times New Roman" pitchFamily="18" charset="0"/>
              </a:rPr>
              <a:t>Department of  Social Welfare, </a:t>
            </a:r>
            <a:r>
              <a:rPr lang="en-US" altLang="ko-KR" sz="1600" b="0" i="1" dirty="0" err="1" smtClean="0">
                <a:latin typeface="Times New Roman" pitchFamily="18" charset="0"/>
                <a:cs typeface="Times New Roman" pitchFamily="18" charset="0"/>
              </a:rPr>
              <a:t>Daegu</a:t>
            </a:r>
            <a:r>
              <a:rPr lang="en-US" altLang="ko-KR" sz="1600" b="0" i="1" dirty="0" smtClean="0">
                <a:latin typeface="Times New Roman" pitchFamily="18" charset="0"/>
                <a:cs typeface="Times New Roman" pitchFamily="18" charset="0"/>
              </a:rPr>
              <a:t> University </a:t>
            </a:r>
            <a:br>
              <a:rPr lang="en-US" altLang="ko-KR" sz="1600" b="0" i="1" dirty="0" smtClean="0">
                <a:latin typeface="Times New Roman" pitchFamily="18" charset="0"/>
                <a:cs typeface="Times New Roman" pitchFamily="18" charset="0"/>
              </a:rPr>
            </a:br>
            <a:endParaRPr lang="ko-KR" altLang="en-US" sz="1600" b="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ko-KR" altLang="en-US" sz="1800" b="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>
              <a:defRPr/>
            </a:pPr>
            <a:r>
              <a:rPr lang="en-US" altLang="ko-KR" sz="3200" spc="-150" dirty="0" smtClean="0"/>
              <a:t>M-plus </a:t>
            </a:r>
            <a:r>
              <a:rPr lang="ko-KR" altLang="en-US" sz="3200" spc="-150" dirty="0" smtClean="0"/>
              <a:t>실행</a:t>
            </a:r>
          </a:p>
        </p:txBody>
      </p:sp>
      <p:sp>
        <p:nvSpPr>
          <p:cNvPr id="6147" name="내용 개체 틀 2"/>
          <p:cNvSpPr>
            <a:spLocks noGrp="1"/>
          </p:cNvSpPr>
          <p:nvPr>
            <p:ph idx="1"/>
          </p:nvPr>
        </p:nvSpPr>
        <p:spPr>
          <a:xfrm>
            <a:off x="468313" y="1512888"/>
            <a:ext cx="8496175" cy="5156471"/>
          </a:xfrm>
        </p:spPr>
        <p:txBody>
          <a:bodyPr/>
          <a:lstStyle/>
          <a:p>
            <a:pPr>
              <a:defRPr/>
            </a:pPr>
            <a:r>
              <a:rPr lang="ko-KR" altLang="en-US" sz="2000" b="1" dirty="0" smtClean="0">
                <a:latin typeface="+mj-lt"/>
                <a:cs typeface="Arial Unicode MS" pitchFamily="50" charset="-127"/>
              </a:rPr>
              <a:t>준비사항</a:t>
            </a:r>
            <a:endParaRPr lang="en-US" altLang="ko-KR" sz="2000" b="1" dirty="0" smtClean="0">
              <a:latin typeface="+mj-lt"/>
              <a:cs typeface="Arial Unicode MS" pitchFamily="50" charset="-127"/>
            </a:endParaRPr>
          </a:p>
          <a:p>
            <a:pPr>
              <a:defRPr/>
            </a:pPr>
            <a:endParaRPr lang="en-US" altLang="ko-KR" sz="800" dirty="0" smtClean="0">
              <a:latin typeface="+mj-lt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①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data file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- text or ASCII file.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변수명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 삭제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- Excel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의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CSV(comma separated values) file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유용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②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syntax file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- title, data, variable(name, </a:t>
            </a:r>
            <a:r>
              <a:rPr lang="en-US" altLang="ko-KR" sz="2000" dirty="0" err="1" smtClean="0">
                <a:latin typeface="+mn-ea"/>
                <a:cs typeface="Arial Unicode MS" pitchFamily="50" charset="-127"/>
              </a:rPr>
              <a:t>usevariables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, classes, categorical…)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 analysis, model, output, plot &amp; </a:t>
            </a:r>
            <a:r>
              <a:rPr lang="en-US" altLang="ko-KR" sz="2000" dirty="0" err="1" smtClean="0">
                <a:latin typeface="+mn-ea"/>
                <a:cs typeface="Arial Unicode MS" pitchFamily="50" charset="-127"/>
              </a:rPr>
              <a:t>savedata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로 구성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defRPr/>
            </a:pPr>
            <a:r>
              <a:rPr lang="ko-KR" altLang="en-US" sz="2000" b="1" dirty="0" smtClean="0">
                <a:cs typeface="Arial Unicode MS" pitchFamily="50" charset="-127"/>
              </a:rPr>
              <a:t>분석종류</a:t>
            </a:r>
            <a:endParaRPr lang="en-US" altLang="ko-KR" sz="2000" b="1" dirty="0" smtClean="0">
              <a:cs typeface="Arial Unicode MS" pitchFamily="50" charset="-127"/>
            </a:endParaRPr>
          </a:p>
          <a:p>
            <a:pPr>
              <a:defRPr/>
            </a:pPr>
            <a:endParaRPr lang="en-US" altLang="ko-KR" sz="800" dirty="0" smtClean="0"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일요인 모형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: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한 변수의 계층 수를 고려하는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분석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- covariate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모형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: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잠재변수와 다른 변수와의 관계성 분석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/>
            <a:r>
              <a:rPr lang="en-US" altLang="ko-KR" sz="3200" dirty="0" smtClean="0"/>
              <a:t>M-plus </a:t>
            </a:r>
            <a:r>
              <a:rPr lang="ko-KR" altLang="en-US" sz="3200" dirty="0" smtClean="0"/>
              <a:t>실행</a:t>
            </a:r>
            <a:r>
              <a:rPr lang="en-US" altLang="ko-KR" sz="3200" dirty="0" smtClean="0"/>
              <a:t>: </a:t>
            </a:r>
            <a:r>
              <a:rPr lang="ko-KR" altLang="en-US" sz="3200" dirty="0" smtClean="0"/>
              <a:t>일요인 모형</a:t>
            </a:r>
            <a:endParaRPr lang="ko-KR" altLang="en-US" sz="3200" dirty="0" smtClean="0"/>
          </a:p>
        </p:txBody>
      </p:sp>
      <p:pic>
        <p:nvPicPr>
          <p:cNvPr id="5837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5"/>
            <a:ext cx="820891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/>
            <a:r>
              <a:rPr lang="en-US" altLang="ko-KR" sz="3200" dirty="0" smtClean="0"/>
              <a:t>M-plus </a:t>
            </a:r>
            <a:r>
              <a:rPr lang="ko-KR" altLang="en-US" sz="3200" dirty="0" smtClean="0"/>
              <a:t>실행</a:t>
            </a:r>
            <a:r>
              <a:rPr lang="en-US" altLang="ko-KR" sz="3200" dirty="0" smtClean="0"/>
              <a:t>: covariate </a:t>
            </a:r>
            <a:r>
              <a:rPr lang="ko-KR" altLang="en-US" sz="3200" dirty="0" smtClean="0"/>
              <a:t>모형</a:t>
            </a:r>
            <a:endParaRPr lang="ko-KR" altLang="en-US" sz="32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828092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/>
            <a:r>
              <a:rPr lang="en-US" altLang="ko-KR" sz="3200" dirty="0" smtClean="0"/>
              <a:t>M-plus </a:t>
            </a:r>
            <a:r>
              <a:rPr lang="en-US" altLang="ko-KR" sz="3200" dirty="0" smtClean="0"/>
              <a:t>Output 1</a:t>
            </a:r>
            <a:endParaRPr lang="ko-KR" altLang="en-US" sz="3200" dirty="0" smtClean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8313" y="1512888"/>
            <a:ext cx="8496175" cy="5156471"/>
          </a:xfrm>
        </p:spPr>
        <p:txBody>
          <a:bodyPr/>
          <a:lstStyle/>
          <a:p>
            <a:pPr>
              <a:defRPr/>
            </a:pPr>
            <a:r>
              <a:rPr lang="en-US" altLang="ko-KR" sz="2000" b="1" dirty="0" smtClean="0">
                <a:latin typeface="+mj-lt"/>
                <a:cs typeface="Arial Unicode MS" pitchFamily="50" charset="-127"/>
              </a:rPr>
              <a:t>Estimate result</a:t>
            </a:r>
            <a:endParaRPr lang="en-US" altLang="ko-KR" sz="2000" b="1" dirty="0" smtClean="0">
              <a:latin typeface="+mj-lt"/>
              <a:cs typeface="Arial Unicode MS" pitchFamily="50" charset="-127"/>
            </a:endParaRPr>
          </a:p>
          <a:p>
            <a:pPr>
              <a:defRPr/>
            </a:pPr>
            <a:endParaRPr lang="en-US" altLang="ko-KR" sz="800" dirty="0" smtClean="0">
              <a:latin typeface="+mj-lt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①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Model fit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-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Pearson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Chi-square,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Likelihood ratio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Chi-square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의 검증결과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-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AIC, BIC,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Lo-</a:t>
            </a:r>
            <a:r>
              <a:rPr lang="en-US" altLang="ko-KR" sz="2000" dirty="0" err="1" smtClean="0">
                <a:latin typeface="+mn-ea"/>
                <a:cs typeface="Arial Unicode MS" pitchFamily="50" charset="-127"/>
              </a:rPr>
              <a:t>Mendell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-Rubin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LRT,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이론적 해석 가능성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등을 고려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하여 잠재계층의 수 결정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반복적 작업이 불가피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11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②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Conditional probability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각 측정항목의 잠재계층에 대한 조건부 확률 확인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 조건부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확률값이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1.0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이면 계층분류가 안된다는 의미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조건부 확률에 기초해 계층의 특성파악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계층명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 부여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11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③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기타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계층별 분포 확인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그래프 등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     </a:t>
            </a:r>
            <a:r>
              <a:rPr lang="en-US" altLang="ko-KR" sz="2000" dirty="0" smtClean="0">
                <a:solidFill>
                  <a:srgbClr val="FF0000"/>
                </a:solidFill>
                <a:latin typeface="+mn-ea"/>
                <a:cs typeface="Arial Unicode MS" pitchFamily="50" charset="-127"/>
              </a:rPr>
              <a:t>※</a:t>
            </a:r>
            <a:r>
              <a:rPr lang="ko-KR" altLang="en-US" sz="2000" dirty="0" smtClean="0">
                <a:solidFill>
                  <a:srgbClr val="FF0000"/>
                </a:solidFill>
                <a:latin typeface="+mn-ea"/>
                <a:cs typeface="Arial Unicode MS" pitchFamily="50" charset="-127"/>
              </a:rPr>
              <a:t> 자동저장 안됨</a:t>
            </a:r>
            <a:r>
              <a:rPr lang="en-US" altLang="ko-KR" sz="2000" dirty="0" smtClean="0">
                <a:solidFill>
                  <a:srgbClr val="FF0000"/>
                </a:solidFill>
                <a:latin typeface="+mn-ea"/>
                <a:cs typeface="Arial Unicode MS" pitchFamily="50" charset="-127"/>
              </a:rPr>
              <a:t>. </a:t>
            </a:r>
            <a:r>
              <a:rPr lang="ko-KR" altLang="en-US" sz="2000" dirty="0" smtClean="0">
                <a:solidFill>
                  <a:srgbClr val="FF0000"/>
                </a:solidFill>
                <a:latin typeface="+mn-ea"/>
                <a:cs typeface="Arial Unicode MS" pitchFamily="50" charset="-127"/>
              </a:rPr>
              <a:t>직접 저장</a:t>
            </a:r>
            <a:r>
              <a:rPr lang="en-US" altLang="ko-KR" sz="2000" dirty="0" smtClean="0">
                <a:solidFill>
                  <a:srgbClr val="FF0000"/>
                </a:solidFill>
                <a:latin typeface="+mn-ea"/>
                <a:cs typeface="Arial Unicode MS" pitchFamily="50" charset="-127"/>
              </a:rPr>
              <a:t>!</a:t>
            </a:r>
            <a:endParaRPr lang="en-US" altLang="ko-KR" sz="2000" dirty="0" smtClean="0">
              <a:solidFill>
                <a:srgbClr val="FF0000"/>
              </a:solidFill>
              <a:latin typeface="+mn-ea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/>
            <a:r>
              <a:rPr lang="en-US" altLang="ko-KR" sz="3200" dirty="0" smtClean="0"/>
              <a:t>M-plus </a:t>
            </a:r>
            <a:r>
              <a:rPr lang="en-US" altLang="ko-KR" sz="3200" dirty="0" smtClean="0"/>
              <a:t>Output 2</a:t>
            </a:r>
            <a:endParaRPr lang="ko-KR" altLang="en-US" sz="3200" dirty="0" smtClean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8313" y="1512888"/>
            <a:ext cx="8424167" cy="5156471"/>
          </a:xfrm>
        </p:spPr>
        <p:txBody>
          <a:bodyPr/>
          <a:lstStyle/>
          <a:p>
            <a:pPr>
              <a:defRPr/>
            </a:pPr>
            <a:r>
              <a:rPr lang="en-US" altLang="ko-KR" sz="2000" b="1" dirty="0" smtClean="0">
                <a:latin typeface="+mj-lt"/>
                <a:cs typeface="Arial Unicode MS" pitchFamily="50" charset="-127"/>
              </a:rPr>
              <a:t>Output data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명령문 작성시 저장명령 해야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…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- text file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로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제공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 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raw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data,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계층별 조건부확률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,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할당계층에 대한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정보 포함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자료들을 활용해 다양한 분석 가능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 ex)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기술통계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,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다항로짓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 등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defRPr/>
            </a:pPr>
            <a:r>
              <a:rPr lang="en-US" altLang="ko-KR" sz="2000" b="1" dirty="0" smtClean="0">
                <a:cs typeface="Arial Unicode MS" pitchFamily="50" charset="-127"/>
              </a:rPr>
              <a:t>Graph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각 잠재계층에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대한 조건부확률을 도표로 제시가능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graph/view graph/estimates probability.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필요에  따라 편집가능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>
              <a:defRPr/>
            </a:pPr>
            <a:r>
              <a:rPr lang="en-US" altLang="ko-KR" sz="3200" spc="-150" dirty="0" smtClean="0"/>
              <a:t>Latent Class Analysis?</a:t>
            </a:r>
            <a:endParaRPr lang="ko-KR" altLang="en-US" sz="3200" spc="-150" dirty="0" smtClean="0"/>
          </a:p>
        </p:txBody>
      </p:sp>
      <p:sp>
        <p:nvSpPr>
          <p:cNvPr id="6147" name="내용 개체 틀 2"/>
          <p:cNvSpPr>
            <a:spLocks noGrp="1"/>
          </p:cNvSpPr>
          <p:nvPr>
            <p:ph idx="1"/>
          </p:nvPr>
        </p:nvSpPr>
        <p:spPr>
          <a:xfrm>
            <a:off x="468313" y="1512888"/>
            <a:ext cx="8424167" cy="5156471"/>
          </a:xfrm>
        </p:spPr>
        <p:txBody>
          <a:bodyPr/>
          <a:lstStyle/>
          <a:p>
            <a:pPr>
              <a:defRPr/>
            </a:pPr>
            <a:r>
              <a:rPr lang="ko-KR" altLang="en-US" sz="2000" dirty="0" smtClean="0">
                <a:latin typeface="+mn-ea"/>
                <a:cs typeface="Arial Unicode MS" pitchFamily="50" charset="-127"/>
              </a:rPr>
              <a:t>일종의 요인분석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</a:t>
            </a:r>
            <a:r>
              <a:rPr lang="ko-KR" altLang="en-US" sz="2000" dirty="0" smtClean="0">
                <a:latin typeface="+mn-ea"/>
                <a:cs typeface="Arial Unicode MS" pitchFamily="50" charset="-127"/>
                <a:sym typeface="Wingdings" pitchFamily="2" charset="2"/>
              </a:rPr>
              <a:t>→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관찰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(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측정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)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변수들간 관계를 유발하는 잠재적 공통요인을 규명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defRPr/>
            </a:pPr>
            <a:r>
              <a:rPr lang="ko-KR" altLang="en-US" sz="2000" dirty="0" smtClean="0">
                <a:latin typeface="+mn-ea"/>
                <a:cs typeface="Arial Unicode MS" pitchFamily="50" charset="-127"/>
              </a:rPr>
              <a:t>다만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, LCA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는 관찰변수와 잠재변수 모두 범주형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defRPr/>
            </a:pPr>
            <a:r>
              <a:rPr lang="ko-KR" altLang="en-US" sz="2000" dirty="0" smtClean="0">
                <a:latin typeface="+mn-ea"/>
                <a:cs typeface="Arial Unicode MS" pitchFamily="50" charset="-127"/>
              </a:rPr>
              <a:t>계층분류방법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</a:t>
            </a:r>
            <a:r>
              <a:rPr lang="en-US" altLang="ko-KR" sz="2000" dirty="0" smtClean="0">
                <a:latin typeface="+mn-ea"/>
                <a:cs typeface="Arial Unicode MS" pitchFamily="50" charset="-127"/>
                <a:sym typeface="Wingdings" pitchFamily="2" charset="2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요인분석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:</a:t>
            </a:r>
            <a:r>
              <a:rPr lang="en-US" altLang="ko-KR" sz="2000" dirty="0" smtClean="0">
                <a:latin typeface="+mn-ea"/>
                <a:cs typeface="Arial Unicode MS" pitchFamily="50" charset="-127"/>
                <a:sym typeface="Wingdings" pitchFamily="2" charset="2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  <a:sym typeface="Wingdings" pitchFamily="2" charset="2"/>
              </a:rPr>
              <a:t>각 사례별 요인점수산출</a:t>
            </a:r>
            <a:r>
              <a:rPr lang="en-US" altLang="ko-KR" sz="2000" dirty="0" smtClean="0">
                <a:latin typeface="+mn-ea"/>
                <a:cs typeface="Arial" charset="0"/>
                <a:sym typeface="Wingdings" pitchFamily="2" charset="2"/>
              </a:rPr>
              <a:t>.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" charset="0"/>
                <a:sym typeface="Wingdings" pitchFamily="2" charset="2"/>
              </a:rPr>
              <a:t>	- LCA : </a:t>
            </a:r>
            <a:r>
              <a:rPr lang="ko-KR" altLang="en-US" sz="2000" dirty="0" smtClean="0">
                <a:latin typeface="+mn-ea"/>
                <a:cs typeface="Arial" charset="0"/>
                <a:sym typeface="Wingdings" pitchFamily="2" charset="2"/>
              </a:rPr>
              <a:t>각 사례별 잠재변수의 범주</a:t>
            </a:r>
            <a:r>
              <a:rPr lang="en-US" altLang="ko-KR" sz="2000" dirty="0" smtClean="0">
                <a:latin typeface="+mn-ea"/>
                <a:cs typeface="Arial" charset="0"/>
                <a:sym typeface="Wingdings" pitchFamily="2" charset="2"/>
              </a:rPr>
              <a:t>(</a:t>
            </a:r>
            <a:r>
              <a:rPr lang="ko-KR" altLang="en-US" sz="2000" dirty="0" smtClean="0">
                <a:latin typeface="+mn-ea"/>
                <a:cs typeface="Arial" charset="0"/>
                <a:sym typeface="Wingdings" pitchFamily="2" charset="2"/>
              </a:rPr>
              <a:t>잠재계층</a:t>
            </a:r>
            <a:r>
              <a:rPr lang="en-US" altLang="ko-KR" sz="2000" dirty="0" smtClean="0">
                <a:latin typeface="+mn-ea"/>
                <a:cs typeface="Arial" charset="0"/>
                <a:sym typeface="Wingdings" pitchFamily="2" charset="2"/>
              </a:rPr>
              <a:t>)</a:t>
            </a:r>
            <a:r>
              <a:rPr lang="ko-KR" altLang="en-US" sz="2000" dirty="0" smtClean="0">
                <a:latin typeface="+mn-ea"/>
                <a:cs typeface="Arial" charset="0"/>
                <a:sym typeface="Wingdings" pitchFamily="2" charset="2"/>
              </a:rPr>
              <a:t>에 속할 확률 도출</a:t>
            </a:r>
            <a:r>
              <a:rPr lang="en-US" altLang="ko-KR" sz="2000" dirty="0" smtClean="0">
                <a:latin typeface="+mn-ea"/>
                <a:cs typeface="Arial" charset="0"/>
                <a:sym typeface="Wingdings" pitchFamily="2" charset="2"/>
              </a:rPr>
              <a:t>.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" charset="0"/>
                <a:sym typeface="Wingdings" pitchFamily="2" charset="2"/>
              </a:rPr>
              <a:t>		    </a:t>
            </a:r>
            <a:r>
              <a:rPr lang="ko-KR" altLang="en-US" sz="2000" dirty="0" smtClean="0">
                <a:latin typeface="+mn-ea"/>
                <a:cs typeface="Arial" charset="0"/>
                <a:sym typeface="Wingdings" pitchFamily="2" charset="2"/>
              </a:rPr>
              <a:t>확률의 상대적 크기에 기초해 계층분류</a:t>
            </a:r>
            <a:r>
              <a:rPr lang="en-US" altLang="ko-KR" sz="2000" dirty="0" smtClean="0">
                <a:latin typeface="+mn-ea"/>
                <a:cs typeface="Arial" charset="0"/>
                <a:sym typeface="Wingdings" pitchFamily="2" charset="2"/>
              </a:rPr>
              <a:t>. 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" charset="0"/>
                <a:sym typeface="Wingdings" pitchFamily="2" charset="2"/>
              </a:rPr>
              <a:t>              </a:t>
            </a:r>
            <a:r>
              <a:rPr lang="ko-KR" altLang="en-US" sz="2000" dirty="0" smtClean="0">
                <a:latin typeface="+mn-ea"/>
                <a:cs typeface="Arial" charset="0"/>
                <a:sym typeface="Wingdings" pitchFamily="2" charset="2"/>
              </a:rPr>
              <a:t>잠재범주의 </a:t>
            </a:r>
            <a:r>
              <a:rPr lang="ko-KR" altLang="en-US" sz="2000" dirty="0" smtClean="0">
                <a:latin typeface="+mn-ea"/>
                <a:cs typeface="Arial" charset="0"/>
                <a:sym typeface="Wingdings" pitchFamily="2" charset="2"/>
              </a:rPr>
              <a:t>계층 수는 모형검증을 통해 도출</a:t>
            </a:r>
            <a:r>
              <a:rPr lang="en-US" altLang="ko-KR" sz="2000" dirty="0" smtClean="0">
                <a:latin typeface="+mn-ea"/>
                <a:cs typeface="Arial" charset="0"/>
                <a:sym typeface="Wingdings" pitchFamily="2" charset="2"/>
              </a:rPr>
              <a:t>.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" charset="0"/>
              <a:sym typeface="Wingdings" pitchFamily="2" charset="2"/>
            </a:endParaRPr>
          </a:p>
          <a:p>
            <a:pPr>
              <a:defRPr/>
            </a:pPr>
            <a:r>
              <a:rPr lang="ko-KR" altLang="en-US" sz="2000" dirty="0" smtClean="0">
                <a:latin typeface="+mn-ea"/>
                <a:cs typeface="Arial" charset="0"/>
                <a:sym typeface="Wingdings" pitchFamily="2" charset="2"/>
              </a:rPr>
              <a:t>잠재계층의 의미</a:t>
            </a:r>
            <a:endParaRPr lang="en-US" altLang="ko-KR" sz="2000" dirty="0" smtClean="0">
              <a:latin typeface="+mn-ea"/>
              <a:cs typeface="Arial" charset="0"/>
              <a:sym typeface="Wingdings" pitchFamily="2" charset="2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" charset="0"/>
                <a:sym typeface="Wingdings" pitchFamily="2" charset="2"/>
              </a:rPr>
              <a:t>	- </a:t>
            </a:r>
            <a:r>
              <a:rPr lang="ko-KR" altLang="en-US" sz="2000" dirty="0" smtClean="0">
                <a:latin typeface="+mn-ea"/>
                <a:cs typeface="Arial" charset="0"/>
                <a:sym typeface="Wingdings" pitchFamily="2" charset="2"/>
              </a:rPr>
              <a:t>파악된 계층은 연구자의 판단에 기초해 해석</a:t>
            </a:r>
            <a:r>
              <a:rPr lang="en-US" altLang="ko-KR" sz="2000" dirty="0" smtClean="0">
                <a:latin typeface="+mn-ea"/>
                <a:cs typeface="Arial" charset="0"/>
                <a:sym typeface="Wingdings" pitchFamily="2" charset="2"/>
              </a:rPr>
              <a:t>.</a:t>
            </a:r>
          </a:p>
          <a:p>
            <a:pPr>
              <a:buNone/>
              <a:defRPr/>
            </a:pPr>
            <a:endParaRPr lang="en-US" altLang="ko-KR" sz="2000" dirty="0" smtClean="0">
              <a:latin typeface="Arial" charset="0"/>
              <a:cs typeface="Arial" charset="0"/>
              <a:sym typeface="Wingdings" pitchFamily="2" charset="2"/>
            </a:endParaRPr>
          </a:p>
          <a:p>
            <a:pPr>
              <a:buNone/>
              <a:defRPr/>
            </a:pPr>
            <a:endParaRPr lang="en-US" altLang="ko-KR" sz="2000" dirty="0" smtClean="0">
              <a:latin typeface="Arial" charset="0"/>
              <a:cs typeface="Arial" charset="0"/>
              <a:sym typeface="Wingdings" pitchFamily="2" charset="2"/>
            </a:endParaRPr>
          </a:p>
          <a:p>
            <a:pPr>
              <a:buNone/>
              <a:defRPr/>
            </a:pPr>
            <a:endParaRPr lang="en-US" altLang="ko-KR" sz="2400" dirty="0" smtClean="0">
              <a:latin typeface="+mn-ea"/>
              <a:cs typeface="Arial Unicode MS" pitchFamily="50" charset="-127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>
              <a:defRPr/>
            </a:pPr>
            <a:r>
              <a:rPr lang="en-US" altLang="ko-KR" sz="3200" spc="-150" dirty="0" smtClean="0"/>
              <a:t>LCA </a:t>
            </a:r>
            <a:r>
              <a:rPr lang="ko-KR" altLang="en-US" sz="3200" spc="-150" dirty="0" smtClean="0"/>
              <a:t>기초 이론</a:t>
            </a:r>
          </a:p>
        </p:txBody>
      </p:sp>
      <p:sp>
        <p:nvSpPr>
          <p:cNvPr id="6147" name="내용 개체 틀 2"/>
          <p:cNvSpPr>
            <a:spLocks noGrp="1"/>
          </p:cNvSpPr>
          <p:nvPr>
            <p:ph idx="1"/>
          </p:nvPr>
        </p:nvSpPr>
        <p:spPr>
          <a:xfrm>
            <a:off x="467544" y="1772816"/>
            <a:ext cx="8424935" cy="4874242"/>
          </a:xfrm>
        </p:spPr>
        <p:txBody>
          <a:bodyPr/>
          <a:lstStyle/>
          <a:p>
            <a:pPr>
              <a:defRPr/>
            </a:pPr>
            <a:r>
              <a:rPr lang="en-US" altLang="ko-KR" sz="2000" b="1" dirty="0" smtClean="0">
                <a:latin typeface="+mn-ea"/>
                <a:cs typeface="Arial Unicode MS" pitchFamily="50" charset="-127"/>
              </a:rPr>
              <a:t>Fundamental equation</a:t>
            </a:r>
          </a:p>
          <a:p>
            <a:pPr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endParaRPr lang="en-US" altLang="ko-KR" sz="8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 for 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 marL="1260475" indent="-1260475">
              <a:buNone/>
              <a:defRPr/>
            </a:pPr>
            <a:r>
              <a:rPr lang="en-US" altLang="ko-KR" sz="1600" dirty="0" smtClean="0">
                <a:latin typeface="+mn-ea"/>
                <a:cs typeface="Arial Unicode MS" pitchFamily="50" charset="-127"/>
              </a:rPr>
              <a:t>      -         : </a:t>
            </a:r>
            <a:r>
              <a:rPr lang="ko-KR" altLang="en-US" sz="1600" dirty="0" err="1" smtClean="0">
                <a:latin typeface="+mn-ea"/>
                <a:cs typeface="Arial Unicode MS" pitchFamily="50" charset="-127"/>
              </a:rPr>
              <a:t>관찰값이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 관찰변수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A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의 </a:t>
            </a:r>
            <a:r>
              <a:rPr lang="en-US" altLang="ko-KR" sz="1600" dirty="0" err="1" smtClean="0">
                <a:latin typeface="+mn-ea"/>
                <a:cs typeface="Arial Unicode MS" pitchFamily="50" charset="-127"/>
              </a:rPr>
              <a:t>i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범주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, 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관찰변수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B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의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j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범주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, &amp; 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잠재변수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X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의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 t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범주에 속할 결합확률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16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1600" dirty="0" smtClean="0">
                <a:latin typeface="+mn-ea"/>
                <a:cs typeface="Arial Unicode MS" pitchFamily="50" charset="-127"/>
              </a:rPr>
              <a:t>      -         : </a:t>
            </a:r>
            <a:r>
              <a:rPr lang="ko-KR" altLang="en-US" sz="1600" dirty="0" err="1" smtClean="0">
                <a:latin typeface="+mn-ea"/>
                <a:cs typeface="Arial Unicode MS" pitchFamily="50" charset="-127"/>
              </a:rPr>
              <a:t>관찰값이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 잠재변수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 X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의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t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범주에 속할 확률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r>
              <a:rPr lang="en-US" altLang="ko-KR" sz="1600" dirty="0" smtClean="0">
                <a:latin typeface="+mn-ea"/>
                <a:cs typeface="Arial Unicode MS" pitchFamily="50" charset="-127"/>
              </a:rPr>
              <a:t> </a:t>
            </a:r>
          </a:p>
          <a:p>
            <a:pPr>
              <a:buNone/>
              <a:defRPr/>
            </a:pPr>
            <a:r>
              <a:rPr lang="en-US" altLang="ko-KR" sz="1600" dirty="0" smtClean="0">
                <a:latin typeface="+mn-ea"/>
                <a:cs typeface="Arial Unicode MS" pitchFamily="50" charset="-127"/>
              </a:rPr>
              <a:t>      -         : 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잠재변수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X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의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 t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범주에 속한 사례들이 관찰변수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A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에서 </a:t>
            </a:r>
            <a:r>
              <a:rPr lang="en-US" altLang="ko-KR" sz="1600" dirty="0" err="1" smtClean="0">
                <a:latin typeface="+mn-ea"/>
                <a:cs typeface="Arial Unicode MS" pitchFamily="50" charset="-127"/>
              </a:rPr>
              <a:t>i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인 조건확률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16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1600" dirty="0" smtClean="0">
                <a:latin typeface="+mn-ea"/>
                <a:cs typeface="Arial Unicode MS" pitchFamily="50" charset="-127"/>
              </a:rPr>
              <a:t>      -         : 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잠재변수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X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의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 t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범주에 속한 사례들이 관찰변수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B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에서 </a:t>
            </a:r>
            <a:r>
              <a:rPr lang="en-US" altLang="ko-KR" sz="1600" dirty="0" err="1" smtClean="0">
                <a:latin typeface="+mn-ea"/>
                <a:cs typeface="Arial Unicode MS" pitchFamily="50" charset="-127"/>
              </a:rPr>
              <a:t>j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인 조건확률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.</a:t>
            </a:r>
          </a:p>
        </p:txBody>
      </p:sp>
      <p:graphicFrame>
        <p:nvGraphicFramePr>
          <p:cNvPr id="4" name="개체 3"/>
          <p:cNvGraphicFramePr>
            <a:graphicFrameLocks noChangeAspect="1"/>
          </p:cNvGraphicFramePr>
          <p:nvPr/>
        </p:nvGraphicFramePr>
        <p:xfrm>
          <a:off x="899592" y="2204864"/>
          <a:ext cx="3600400" cy="648072"/>
        </p:xfrm>
        <a:graphic>
          <a:graphicData uri="http://schemas.openxmlformats.org/presentationml/2006/ole">
            <p:oleObj spid="_x0000_s49154" name="수식" r:id="rId3" imgW="1180800" imgH="266400" progId="Equation.3">
              <p:embed/>
            </p:oleObj>
          </a:graphicData>
        </a:graphic>
      </p:graphicFrame>
      <p:graphicFrame>
        <p:nvGraphicFramePr>
          <p:cNvPr id="6" name="개체 5"/>
          <p:cNvGraphicFramePr>
            <a:graphicFrameLocks noChangeAspect="1"/>
          </p:cNvGraphicFramePr>
          <p:nvPr/>
        </p:nvGraphicFramePr>
        <p:xfrm>
          <a:off x="1979712" y="3068960"/>
          <a:ext cx="3375375" cy="288032"/>
        </p:xfrm>
        <a:graphic>
          <a:graphicData uri="http://schemas.openxmlformats.org/presentationml/2006/ole">
            <p:oleObj spid="_x0000_s49156" name="수식" r:id="rId4" imgW="1904760" imgH="203040" progId="Equation.3">
              <p:embed/>
            </p:oleObj>
          </a:graphicData>
        </a:graphic>
      </p:graphicFrame>
      <p:graphicFrame>
        <p:nvGraphicFramePr>
          <p:cNvPr id="49158" name="Object 6"/>
          <p:cNvGraphicFramePr>
            <a:graphicFrameLocks noChangeAspect="1"/>
          </p:cNvGraphicFramePr>
          <p:nvPr/>
        </p:nvGraphicFramePr>
        <p:xfrm>
          <a:off x="1115616" y="3714227"/>
          <a:ext cx="586507" cy="434853"/>
        </p:xfrm>
        <a:graphic>
          <a:graphicData uri="http://schemas.openxmlformats.org/presentationml/2006/ole">
            <p:oleObj spid="_x0000_s49158" name="수식" r:id="rId5" imgW="342720" imgH="253800" progId="Equation.3">
              <p:embed/>
            </p:oleObj>
          </a:graphicData>
        </a:graphic>
      </p:graphicFrame>
      <p:graphicFrame>
        <p:nvGraphicFramePr>
          <p:cNvPr id="49159" name="Object 7"/>
          <p:cNvGraphicFramePr>
            <a:graphicFrameLocks noChangeAspect="1"/>
          </p:cNvGraphicFramePr>
          <p:nvPr/>
        </p:nvGraphicFramePr>
        <p:xfrm>
          <a:off x="1193205" y="5082257"/>
          <a:ext cx="498475" cy="434975"/>
        </p:xfrm>
        <a:graphic>
          <a:graphicData uri="http://schemas.openxmlformats.org/presentationml/2006/ole">
            <p:oleObj spid="_x0000_s49159" name="수식" r:id="rId6" imgW="291960" imgH="253800" progId="Equation.3">
              <p:embed/>
            </p:oleObj>
          </a:graphicData>
        </a:graphic>
      </p:graphicFrame>
      <p:graphicFrame>
        <p:nvGraphicFramePr>
          <p:cNvPr id="49160" name="Object 8"/>
          <p:cNvGraphicFramePr>
            <a:graphicFrameLocks noChangeAspect="1"/>
          </p:cNvGraphicFramePr>
          <p:nvPr/>
        </p:nvGraphicFramePr>
        <p:xfrm>
          <a:off x="1187624" y="4581128"/>
          <a:ext cx="390525" cy="414338"/>
        </p:xfrm>
        <a:graphic>
          <a:graphicData uri="http://schemas.openxmlformats.org/presentationml/2006/ole">
            <p:oleObj spid="_x0000_s49160" name="수식" r:id="rId7" imgW="228600" imgH="241200" progId="Equation.3">
              <p:embed/>
            </p:oleObj>
          </a:graphicData>
        </a:graphic>
      </p:graphicFrame>
      <p:graphicFrame>
        <p:nvGraphicFramePr>
          <p:cNvPr id="49161" name="Object 9"/>
          <p:cNvGraphicFramePr>
            <a:graphicFrameLocks noChangeAspect="1"/>
          </p:cNvGraphicFramePr>
          <p:nvPr/>
        </p:nvGraphicFramePr>
        <p:xfrm>
          <a:off x="1198601" y="5708104"/>
          <a:ext cx="498475" cy="457200"/>
        </p:xfrm>
        <a:graphic>
          <a:graphicData uri="http://schemas.openxmlformats.org/presentationml/2006/ole">
            <p:oleObj spid="_x0000_s49161" name="수식" r:id="rId8" imgW="291960" imgH="266400" progId="Equation.3">
              <p:embed/>
            </p:oleObj>
          </a:graphicData>
        </a:graphic>
      </p:graphicFrame>
      <p:sp>
        <p:nvSpPr>
          <p:cNvPr id="13" name="타원 12"/>
          <p:cNvSpPr/>
          <p:nvPr/>
        </p:nvSpPr>
        <p:spPr>
          <a:xfrm>
            <a:off x="5796136" y="1484784"/>
            <a:ext cx="2988840" cy="172819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aphicFrame>
        <p:nvGraphicFramePr>
          <p:cNvPr id="49163" name="Object 11"/>
          <p:cNvGraphicFramePr>
            <a:graphicFrameLocks noChangeAspect="1"/>
          </p:cNvGraphicFramePr>
          <p:nvPr/>
        </p:nvGraphicFramePr>
        <p:xfrm>
          <a:off x="6156176" y="1916832"/>
          <a:ext cx="2520826" cy="936104"/>
        </p:xfrm>
        <a:graphic>
          <a:graphicData uri="http://schemas.openxmlformats.org/presentationml/2006/ole">
            <p:oleObj spid="_x0000_s49163" name="수식" r:id="rId9" imgW="92700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>
              <a:defRPr/>
            </a:pPr>
            <a:r>
              <a:rPr lang="en-US" altLang="ko-KR" sz="3200" spc="-150" dirty="0" smtClean="0"/>
              <a:t>LCA </a:t>
            </a:r>
            <a:r>
              <a:rPr lang="ko-KR" altLang="en-US" sz="3200" spc="-150" dirty="0" smtClean="0"/>
              <a:t>기초 이론</a:t>
            </a:r>
          </a:p>
        </p:txBody>
      </p:sp>
      <p:sp>
        <p:nvSpPr>
          <p:cNvPr id="6147" name="내용 개체 틀 2"/>
          <p:cNvSpPr>
            <a:spLocks noGrp="1"/>
          </p:cNvSpPr>
          <p:nvPr>
            <p:ph idx="1"/>
          </p:nvPr>
        </p:nvSpPr>
        <p:spPr>
          <a:xfrm>
            <a:off x="468313" y="1512888"/>
            <a:ext cx="8568183" cy="5156471"/>
          </a:xfrm>
        </p:spPr>
        <p:txBody>
          <a:bodyPr/>
          <a:lstStyle/>
          <a:p>
            <a:pPr>
              <a:defRPr/>
            </a:pPr>
            <a:r>
              <a:rPr lang="en-US" altLang="ko-KR" sz="2000" b="1" dirty="0" smtClean="0">
                <a:latin typeface="+mn-ea"/>
                <a:cs typeface="Arial Unicode MS" pitchFamily="50" charset="-127"/>
              </a:rPr>
              <a:t>Local independence</a:t>
            </a:r>
          </a:p>
          <a:p>
            <a:pPr>
              <a:defRPr/>
            </a:pPr>
            <a:endParaRPr lang="en-US" altLang="ko-KR" sz="8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A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와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B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는 잠재변수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X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의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각 범주에서 각각 조건부 독립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즉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,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endParaRPr lang="en-US" altLang="ko-KR" sz="8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: 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잠재변수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X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의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t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범주에 속한 사례들이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, 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관찰변수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A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의 </a:t>
            </a:r>
            <a:r>
              <a:rPr lang="en-US" altLang="ko-KR" sz="1600" dirty="0" err="1" smtClean="0">
                <a:latin typeface="+mn-ea"/>
                <a:cs typeface="Arial Unicode MS" pitchFamily="50" charset="-127"/>
              </a:rPr>
              <a:t>i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범주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 &amp; B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의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j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범주</a:t>
            </a:r>
            <a:endParaRPr lang="en-US" altLang="ko-KR" sz="16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1600" dirty="0" smtClean="0">
                <a:latin typeface="+mn-ea"/>
                <a:cs typeface="Arial Unicode MS" pitchFamily="50" charset="-127"/>
              </a:rPr>
              <a:t>                          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에 속할 조건부확률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.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관찰변수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A, B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간 상관이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잠재변수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X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에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의해 발생하는 것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LCA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는 두 범주형 변수의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지역독립성을 성립하는 잠재계층을 찾는 것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※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지역독립성 가정이 충족하지 않으면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LCA model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은 성립 안됨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</a:t>
            </a:r>
          </a:p>
        </p:txBody>
      </p:sp>
      <p:graphicFrame>
        <p:nvGraphicFramePr>
          <p:cNvPr id="4" name="개체 3"/>
          <p:cNvGraphicFramePr>
            <a:graphicFrameLocks noChangeAspect="1"/>
          </p:cNvGraphicFramePr>
          <p:nvPr/>
        </p:nvGraphicFramePr>
        <p:xfrm>
          <a:off x="1331640" y="2636714"/>
          <a:ext cx="4824263" cy="504254"/>
        </p:xfrm>
        <a:graphic>
          <a:graphicData uri="http://schemas.openxmlformats.org/presentationml/2006/ole">
            <p:oleObj spid="_x0000_s50178" name="수식" r:id="rId3" imgW="1752480" imgH="266400" progId="Equation.3">
              <p:embed/>
            </p:oleObj>
          </a:graphicData>
        </a:graphic>
      </p:graphicFrame>
      <p:graphicFrame>
        <p:nvGraphicFramePr>
          <p:cNvPr id="50183" name="Object 7"/>
          <p:cNvGraphicFramePr>
            <a:graphicFrameLocks noChangeAspect="1"/>
          </p:cNvGraphicFramePr>
          <p:nvPr/>
        </p:nvGraphicFramePr>
        <p:xfrm>
          <a:off x="1547664" y="3284984"/>
          <a:ext cx="736600" cy="377825"/>
        </p:xfrm>
        <a:graphic>
          <a:graphicData uri="http://schemas.openxmlformats.org/presentationml/2006/ole">
            <p:oleObj spid="_x0000_s50183" name="수식" r:id="rId4" imgW="355320" imgH="266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>
              <a:defRPr/>
            </a:pPr>
            <a:r>
              <a:rPr lang="en-US" altLang="ko-KR" sz="3200" spc="-150" dirty="0" smtClean="0"/>
              <a:t>LCA </a:t>
            </a:r>
            <a:r>
              <a:rPr lang="ko-KR" altLang="en-US" sz="3200" spc="-150" dirty="0" smtClean="0"/>
              <a:t>기초 이론</a:t>
            </a:r>
          </a:p>
        </p:txBody>
      </p:sp>
      <p:sp>
        <p:nvSpPr>
          <p:cNvPr id="6147" name="내용 개체 틀 2"/>
          <p:cNvSpPr>
            <a:spLocks noGrp="1"/>
          </p:cNvSpPr>
          <p:nvPr>
            <p:ph idx="1"/>
          </p:nvPr>
        </p:nvSpPr>
        <p:spPr>
          <a:xfrm>
            <a:off x="468313" y="1512888"/>
            <a:ext cx="8568183" cy="5156471"/>
          </a:xfrm>
        </p:spPr>
        <p:txBody>
          <a:bodyPr/>
          <a:lstStyle/>
          <a:p>
            <a:pPr>
              <a:defRPr/>
            </a:pPr>
            <a:r>
              <a:rPr lang="en-US" altLang="ko-KR" sz="2000" b="1" dirty="0" smtClean="0">
                <a:latin typeface="+mn-ea"/>
                <a:cs typeface="Arial Unicode MS" pitchFamily="50" charset="-127"/>
              </a:rPr>
              <a:t>Parameter Estimates</a:t>
            </a:r>
          </a:p>
          <a:p>
            <a:pPr>
              <a:defRPr/>
            </a:pPr>
            <a:endParaRPr lang="en-US" altLang="ko-KR" sz="8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모형모수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: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잠재계층확률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(    : T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개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),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조건확률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(     : I×T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개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,     : J×T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개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)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    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 결국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,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추정해야 할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모수는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T + (T×I) + (T×J)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개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           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-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과파악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(over-identification)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모형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필요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즉 자유도가 있어야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….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최대우도추정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의 추정치는 ①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관찰비율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(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  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),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②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모형의 예측 확률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(     )</a:t>
            </a:r>
          </a:p>
          <a:p>
            <a:pPr>
              <a:buNone/>
              <a:defRPr/>
            </a:pPr>
            <a:endParaRPr lang="en-US" altLang="ko-KR" sz="1000" dirty="0" smtClean="0">
              <a:latin typeface="+mn-ea"/>
              <a:cs typeface="Arial Unicode MS" pitchFamily="50" charset="-127"/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          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을 충족하는 모형모수들을 추정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8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EM-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알고리즘 활용하여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Iterative proportional fitting. 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변화의 크기가 무의미할 때까지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..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우도함수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(ex. 2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개 문항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): </a:t>
            </a:r>
            <a:r>
              <a:rPr lang="en-US" altLang="ko-KR" sz="2000" dirty="0" err="1" smtClean="0">
                <a:latin typeface="+mn-ea"/>
                <a:cs typeface="Arial Unicode MS" pitchFamily="50" charset="-127"/>
              </a:rPr>
              <a:t>n</a:t>
            </a:r>
            <a:r>
              <a:rPr lang="en-US" altLang="ko-KR" sz="2000" baseline="-25000" dirty="0" err="1" smtClean="0">
                <a:latin typeface="+mn-ea"/>
                <a:cs typeface="Arial Unicode MS" pitchFamily="50" charset="-127"/>
              </a:rPr>
              <a:t>ij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가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다항분포한다는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 가정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 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1600" dirty="0" smtClean="0">
                <a:latin typeface="+mn-ea"/>
                <a:cs typeface="Arial Unicode MS" pitchFamily="50" charset="-127"/>
              </a:rPr>
              <a:t>          ※ </a:t>
            </a:r>
            <a:r>
              <a:rPr lang="ko-KR" altLang="en-US" sz="1600" dirty="0" err="1" smtClean="0">
                <a:latin typeface="+mn-ea"/>
                <a:cs typeface="Arial Unicode MS" pitchFamily="50" charset="-127"/>
              </a:rPr>
              <a:t>모수는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1600" dirty="0" err="1" smtClean="0">
                <a:latin typeface="+mn-ea"/>
                <a:cs typeface="Arial Unicode MS" pitchFamily="50" charset="-127"/>
              </a:rPr>
              <a:t>우도함수의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1600" dirty="0" err="1" smtClean="0">
                <a:latin typeface="+mn-ea"/>
                <a:cs typeface="Arial Unicode MS" pitchFamily="50" charset="-127"/>
              </a:rPr>
              <a:t>편미분값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=0. (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다만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, 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지역최대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vs. 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전체최대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: 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초기값이 중요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)</a:t>
            </a:r>
          </a:p>
        </p:txBody>
      </p:sp>
      <p:graphicFrame>
        <p:nvGraphicFramePr>
          <p:cNvPr id="8" name="개체 7"/>
          <p:cNvGraphicFramePr>
            <a:graphicFrameLocks noChangeAspect="1"/>
          </p:cNvGraphicFramePr>
          <p:nvPr/>
        </p:nvGraphicFramePr>
        <p:xfrm>
          <a:off x="3912777" y="2077101"/>
          <a:ext cx="288032" cy="304034"/>
        </p:xfrm>
        <a:graphic>
          <a:graphicData uri="http://schemas.openxmlformats.org/presentationml/2006/ole">
            <p:oleObj spid="_x0000_s54277" name="수식" r:id="rId3" imgW="228600" imgH="241200" progId="Equation.3">
              <p:embed/>
            </p:oleObj>
          </a:graphicData>
        </a:graphic>
      </p:graphicFrame>
      <p:graphicFrame>
        <p:nvGraphicFramePr>
          <p:cNvPr id="54279" name="Object 7"/>
          <p:cNvGraphicFramePr>
            <a:graphicFrameLocks noChangeAspect="1"/>
          </p:cNvGraphicFramePr>
          <p:nvPr/>
        </p:nvGraphicFramePr>
        <p:xfrm>
          <a:off x="6125614" y="2071999"/>
          <a:ext cx="368300" cy="320675"/>
        </p:xfrm>
        <a:graphic>
          <a:graphicData uri="http://schemas.openxmlformats.org/presentationml/2006/ole">
            <p:oleObj spid="_x0000_s54279" name="수식" r:id="rId4" imgW="291960" imgH="253800" progId="Equation.3">
              <p:embed/>
            </p:oleObj>
          </a:graphicData>
        </a:graphic>
      </p:graphicFrame>
      <p:graphicFrame>
        <p:nvGraphicFramePr>
          <p:cNvPr id="54280" name="Object 8"/>
          <p:cNvGraphicFramePr>
            <a:graphicFrameLocks noChangeAspect="1"/>
          </p:cNvGraphicFramePr>
          <p:nvPr/>
        </p:nvGraphicFramePr>
        <p:xfrm>
          <a:off x="7444060" y="2071999"/>
          <a:ext cx="368300" cy="336550"/>
        </p:xfrm>
        <a:graphic>
          <a:graphicData uri="http://schemas.openxmlformats.org/presentationml/2006/ole">
            <p:oleObj spid="_x0000_s54280" name="수식" r:id="rId5" imgW="291960" imgH="266400" progId="Equation.3">
              <p:embed/>
            </p:oleObj>
          </a:graphicData>
        </a:graphic>
      </p:graphicFrame>
      <p:graphicFrame>
        <p:nvGraphicFramePr>
          <p:cNvPr id="54282" name="Object 10"/>
          <p:cNvGraphicFramePr>
            <a:graphicFrameLocks noChangeAspect="1"/>
          </p:cNvGraphicFramePr>
          <p:nvPr/>
        </p:nvGraphicFramePr>
        <p:xfrm>
          <a:off x="1531411" y="3489857"/>
          <a:ext cx="503545" cy="382342"/>
        </p:xfrm>
        <a:graphic>
          <a:graphicData uri="http://schemas.openxmlformats.org/presentationml/2006/ole">
            <p:oleObj spid="_x0000_s54282" name="수식" r:id="rId6" imgW="266400" imgH="253800" progId="Equation.3">
              <p:embed/>
            </p:oleObj>
          </a:graphicData>
        </a:graphic>
      </p:graphicFrame>
      <p:graphicFrame>
        <p:nvGraphicFramePr>
          <p:cNvPr id="14" name="개체 13"/>
          <p:cNvGraphicFramePr>
            <a:graphicFrameLocks noChangeAspect="1"/>
          </p:cNvGraphicFramePr>
          <p:nvPr/>
        </p:nvGraphicFramePr>
        <p:xfrm>
          <a:off x="4933934" y="3511067"/>
          <a:ext cx="288032" cy="342038"/>
        </p:xfrm>
        <a:graphic>
          <a:graphicData uri="http://schemas.openxmlformats.org/presentationml/2006/ole">
            <p:oleObj spid="_x0000_s54283" name="수식" r:id="rId7" imgW="203040" imgH="241200" progId="Equation.3">
              <p:embed/>
            </p:oleObj>
          </a:graphicData>
        </a:graphic>
      </p:graphicFrame>
      <p:graphicFrame>
        <p:nvGraphicFramePr>
          <p:cNvPr id="15" name="개체 14"/>
          <p:cNvGraphicFramePr>
            <a:graphicFrameLocks noChangeAspect="1"/>
          </p:cNvGraphicFramePr>
          <p:nvPr/>
        </p:nvGraphicFramePr>
        <p:xfrm>
          <a:off x="7836556" y="3531619"/>
          <a:ext cx="360040" cy="342895"/>
        </p:xfrm>
        <a:graphic>
          <a:graphicData uri="http://schemas.openxmlformats.org/presentationml/2006/ole">
            <p:oleObj spid="_x0000_s54284" name="수식" r:id="rId8" imgW="266400" imgH="253800" progId="Equation.3">
              <p:embed/>
            </p:oleObj>
          </a:graphicData>
        </a:graphic>
      </p:graphicFrame>
      <p:graphicFrame>
        <p:nvGraphicFramePr>
          <p:cNvPr id="54285" name="Object 13"/>
          <p:cNvGraphicFramePr>
            <a:graphicFrameLocks noChangeAspect="1"/>
          </p:cNvGraphicFramePr>
          <p:nvPr/>
        </p:nvGraphicFramePr>
        <p:xfrm>
          <a:off x="1547664" y="4024525"/>
          <a:ext cx="1306512" cy="342900"/>
        </p:xfrm>
        <a:graphic>
          <a:graphicData uri="http://schemas.openxmlformats.org/presentationml/2006/ole">
            <p:oleObj spid="_x0000_s54285" name="수식" r:id="rId9" imgW="965160" imgH="253800" progId="Equation.3">
              <p:embed/>
            </p:oleObj>
          </a:graphicData>
        </a:graphic>
      </p:graphicFrame>
      <p:graphicFrame>
        <p:nvGraphicFramePr>
          <p:cNvPr id="11" name="개체 10"/>
          <p:cNvGraphicFramePr>
            <a:graphicFrameLocks noChangeAspect="1"/>
          </p:cNvGraphicFramePr>
          <p:nvPr/>
        </p:nvGraphicFramePr>
        <p:xfrm>
          <a:off x="1619672" y="5661249"/>
          <a:ext cx="4896544" cy="576064"/>
        </p:xfrm>
        <a:graphic>
          <a:graphicData uri="http://schemas.openxmlformats.org/presentationml/2006/ole">
            <p:oleObj spid="_x0000_s54286" name="수식" r:id="rId10" imgW="271764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>
              <a:defRPr/>
            </a:pPr>
            <a:r>
              <a:rPr lang="en-US" altLang="ko-KR" sz="3200" spc="-150" dirty="0" smtClean="0"/>
              <a:t>LCA </a:t>
            </a:r>
            <a:r>
              <a:rPr lang="ko-KR" altLang="en-US" sz="3200" spc="-150" dirty="0" smtClean="0"/>
              <a:t>기초 이론</a:t>
            </a:r>
          </a:p>
        </p:txBody>
      </p:sp>
      <p:sp>
        <p:nvSpPr>
          <p:cNvPr id="6147" name="내용 개체 틀 2"/>
          <p:cNvSpPr>
            <a:spLocks noGrp="1"/>
          </p:cNvSpPr>
          <p:nvPr>
            <p:ph idx="1"/>
          </p:nvPr>
        </p:nvSpPr>
        <p:spPr>
          <a:xfrm>
            <a:off x="468313" y="1512888"/>
            <a:ext cx="8568183" cy="5156471"/>
          </a:xfrm>
        </p:spPr>
        <p:txBody>
          <a:bodyPr/>
          <a:lstStyle/>
          <a:p>
            <a:pPr>
              <a:defRPr/>
            </a:pPr>
            <a:r>
              <a:rPr lang="en-US" altLang="ko-KR" sz="2000" b="1" dirty="0" smtClean="0">
                <a:latin typeface="+mn-ea"/>
                <a:cs typeface="Arial Unicode MS" pitchFamily="50" charset="-127"/>
              </a:rPr>
              <a:t>Model testing</a:t>
            </a:r>
          </a:p>
          <a:p>
            <a:pPr>
              <a:defRPr/>
            </a:pPr>
            <a:endParaRPr lang="en-US" altLang="ko-KR" sz="8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모형검증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: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모형과 자료의 합치도 검증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(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와      의 합치도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).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검증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 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①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Pearson Chi-square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 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   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                                   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 </a:t>
            </a:r>
            <a:r>
              <a:rPr lang="en-US" altLang="ko-KR" sz="2000" dirty="0" smtClean="0">
                <a:solidFill>
                  <a:srgbClr val="FF0000"/>
                </a:solidFill>
                <a:latin typeface="+mn-ea"/>
                <a:cs typeface="Arial Unicode MS" pitchFamily="50" charset="-127"/>
              </a:rPr>
              <a:t>No Significant !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②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Likelihood ratio Chi-square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endParaRPr lang="en-US" altLang="ko-KR" sz="12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endParaRPr lang="en-US" altLang="ko-KR" sz="8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검증에 관련된 두 가지 특성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①    와      의 차이가 클수록     값이 커짐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: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모형의 자료설명력 ↓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②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N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이 클수록     값 커짐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: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모형설명력과 무관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</p:txBody>
      </p:sp>
      <p:graphicFrame>
        <p:nvGraphicFramePr>
          <p:cNvPr id="15" name="개체 14"/>
          <p:cNvGraphicFramePr>
            <a:graphicFrameLocks noChangeAspect="1"/>
          </p:cNvGraphicFramePr>
          <p:nvPr/>
        </p:nvGraphicFramePr>
        <p:xfrm>
          <a:off x="6061866" y="2060848"/>
          <a:ext cx="360040" cy="342895"/>
        </p:xfrm>
        <a:graphic>
          <a:graphicData uri="http://schemas.openxmlformats.org/presentationml/2006/ole">
            <p:oleObj spid="_x0000_s55303" name="수식" r:id="rId3" imgW="266400" imgH="253800" progId="Equation.3">
              <p:embed/>
            </p:oleObj>
          </a:graphicData>
        </a:graphic>
      </p:graphicFrame>
      <p:graphicFrame>
        <p:nvGraphicFramePr>
          <p:cNvPr id="55307" name="Object 11"/>
          <p:cNvGraphicFramePr>
            <a:graphicFrameLocks noChangeAspect="1"/>
          </p:cNvGraphicFramePr>
          <p:nvPr/>
        </p:nvGraphicFramePr>
        <p:xfrm>
          <a:off x="5386390" y="2060848"/>
          <a:ext cx="287338" cy="341313"/>
        </p:xfrm>
        <a:graphic>
          <a:graphicData uri="http://schemas.openxmlformats.org/presentationml/2006/ole">
            <p:oleObj spid="_x0000_s55307" name="수식" r:id="rId4" imgW="203040" imgH="241200" progId="Equation.3">
              <p:embed/>
            </p:oleObj>
          </a:graphicData>
        </a:graphic>
      </p:graphicFrame>
      <p:graphicFrame>
        <p:nvGraphicFramePr>
          <p:cNvPr id="16" name="개체 15"/>
          <p:cNvGraphicFramePr>
            <a:graphicFrameLocks noChangeAspect="1"/>
          </p:cNvGraphicFramePr>
          <p:nvPr/>
        </p:nvGraphicFramePr>
        <p:xfrm>
          <a:off x="1691680" y="2852936"/>
          <a:ext cx="1917874" cy="936105"/>
        </p:xfrm>
        <a:graphic>
          <a:graphicData uri="http://schemas.openxmlformats.org/presentationml/2006/ole">
            <p:oleObj spid="_x0000_s55308" name="수식" r:id="rId5" imgW="1066680" imgH="520560" progId="Equation.3">
              <p:embed/>
            </p:oleObj>
          </a:graphicData>
        </a:graphic>
      </p:graphicFrame>
      <p:graphicFrame>
        <p:nvGraphicFramePr>
          <p:cNvPr id="55309" name="Object 13"/>
          <p:cNvGraphicFramePr>
            <a:graphicFrameLocks noChangeAspect="1"/>
          </p:cNvGraphicFramePr>
          <p:nvPr/>
        </p:nvGraphicFramePr>
        <p:xfrm>
          <a:off x="1616075" y="4293096"/>
          <a:ext cx="2214563" cy="912813"/>
        </p:xfrm>
        <a:graphic>
          <a:graphicData uri="http://schemas.openxmlformats.org/presentationml/2006/ole">
            <p:oleObj spid="_x0000_s55309" name="수식" r:id="rId6" imgW="1231560" imgH="507960" progId="Equation.3">
              <p:embed/>
            </p:oleObj>
          </a:graphicData>
        </a:graphic>
      </p:graphicFrame>
      <p:graphicFrame>
        <p:nvGraphicFramePr>
          <p:cNvPr id="17" name="개체 16"/>
          <p:cNvGraphicFramePr>
            <a:graphicFrameLocks noChangeAspect="1"/>
          </p:cNvGraphicFramePr>
          <p:nvPr/>
        </p:nvGraphicFramePr>
        <p:xfrm>
          <a:off x="7812360" y="2049697"/>
          <a:ext cx="296033" cy="333037"/>
        </p:xfrm>
        <a:graphic>
          <a:graphicData uri="http://schemas.openxmlformats.org/presentationml/2006/ole">
            <p:oleObj spid="_x0000_s55310" name="수식" r:id="rId7" imgW="203040" imgH="228600" progId="Equation.3">
              <p:embed/>
            </p:oleObj>
          </a:graphicData>
        </a:graphic>
      </p:graphicFrame>
      <p:graphicFrame>
        <p:nvGraphicFramePr>
          <p:cNvPr id="55312" name="Object 16"/>
          <p:cNvGraphicFramePr>
            <a:graphicFrameLocks noChangeAspect="1"/>
          </p:cNvGraphicFramePr>
          <p:nvPr/>
        </p:nvGraphicFramePr>
        <p:xfrm>
          <a:off x="1619672" y="5733256"/>
          <a:ext cx="287337" cy="341313"/>
        </p:xfrm>
        <a:graphic>
          <a:graphicData uri="http://schemas.openxmlformats.org/presentationml/2006/ole">
            <p:oleObj spid="_x0000_s55312" name="수식" r:id="rId8" imgW="203040" imgH="241200" progId="Equation.3">
              <p:embed/>
            </p:oleObj>
          </a:graphicData>
        </a:graphic>
      </p:graphicFrame>
      <p:graphicFrame>
        <p:nvGraphicFramePr>
          <p:cNvPr id="55313" name="Object 17"/>
          <p:cNvGraphicFramePr>
            <a:graphicFrameLocks noChangeAspect="1"/>
          </p:cNvGraphicFramePr>
          <p:nvPr/>
        </p:nvGraphicFramePr>
        <p:xfrm>
          <a:off x="2267744" y="5733256"/>
          <a:ext cx="360363" cy="342900"/>
        </p:xfrm>
        <a:graphic>
          <a:graphicData uri="http://schemas.openxmlformats.org/presentationml/2006/ole">
            <p:oleObj spid="_x0000_s55313" name="수식" r:id="rId9" imgW="266400" imgH="253800" progId="Equation.3">
              <p:embed/>
            </p:oleObj>
          </a:graphicData>
        </a:graphic>
      </p:graphicFrame>
      <p:graphicFrame>
        <p:nvGraphicFramePr>
          <p:cNvPr id="55316" name="Object 20"/>
          <p:cNvGraphicFramePr>
            <a:graphicFrameLocks noChangeAspect="1"/>
          </p:cNvGraphicFramePr>
          <p:nvPr/>
        </p:nvGraphicFramePr>
        <p:xfrm>
          <a:off x="4716016" y="5733256"/>
          <a:ext cx="296862" cy="333375"/>
        </p:xfrm>
        <a:graphic>
          <a:graphicData uri="http://schemas.openxmlformats.org/presentationml/2006/ole">
            <p:oleObj spid="_x0000_s55316" name="수식" r:id="rId10" imgW="203040" imgH="228600" progId="Equation.3">
              <p:embed/>
            </p:oleObj>
          </a:graphicData>
        </a:graphic>
      </p:graphicFrame>
      <p:graphicFrame>
        <p:nvGraphicFramePr>
          <p:cNvPr id="55317" name="Object 21"/>
          <p:cNvGraphicFramePr>
            <a:graphicFrameLocks noChangeAspect="1"/>
          </p:cNvGraphicFramePr>
          <p:nvPr/>
        </p:nvGraphicFramePr>
        <p:xfrm>
          <a:off x="2987824" y="6093296"/>
          <a:ext cx="296862" cy="333375"/>
        </p:xfrm>
        <a:graphic>
          <a:graphicData uri="http://schemas.openxmlformats.org/presentationml/2006/ole">
            <p:oleObj spid="_x0000_s55317" name="수식" r:id="rId11" imgW="20304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>
              <a:defRPr/>
            </a:pPr>
            <a:r>
              <a:rPr lang="en-US" altLang="ko-KR" sz="3200" spc="-150" dirty="0" smtClean="0"/>
              <a:t>LCA </a:t>
            </a:r>
            <a:r>
              <a:rPr lang="ko-KR" altLang="en-US" sz="3200" spc="-150" dirty="0" smtClean="0"/>
              <a:t>기초 이론</a:t>
            </a:r>
          </a:p>
        </p:txBody>
      </p:sp>
      <p:sp>
        <p:nvSpPr>
          <p:cNvPr id="6147" name="내용 개체 틀 2"/>
          <p:cNvSpPr>
            <a:spLocks noGrp="1"/>
          </p:cNvSpPr>
          <p:nvPr>
            <p:ph idx="1"/>
          </p:nvPr>
        </p:nvSpPr>
        <p:spPr>
          <a:xfrm>
            <a:off x="468313" y="1512888"/>
            <a:ext cx="8424167" cy="5156471"/>
          </a:xfrm>
        </p:spPr>
        <p:txBody>
          <a:bodyPr/>
          <a:lstStyle/>
          <a:p>
            <a:pPr>
              <a:defRPr/>
            </a:pPr>
            <a:r>
              <a:rPr lang="en-US" altLang="ko-KR" sz="2000" b="1" dirty="0" smtClean="0">
                <a:latin typeface="+mn-ea"/>
                <a:cs typeface="Arial Unicode MS" pitchFamily="50" charset="-127"/>
              </a:rPr>
              <a:t>Model selection</a:t>
            </a:r>
          </a:p>
          <a:p>
            <a:pPr>
              <a:defRPr/>
            </a:pPr>
            <a:endParaRPr lang="en-US" altLang="ko-KR" sz="8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en-US" altLang="ko-KR" sz="2000" dirty="0" err="1" smtClean="0">
                <a:latin typeface="+mn-ea"/>
                <a:cs typeface="Arial Unicode MS" pitchFamily="50" charset="-127"/>
              </a:rPr>
              <a:t>Akaike’s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Information Criterion(AIC)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정보량과 복잡성을 동시에 반영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모형의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간명성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 강조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  0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에 가까울수록 좋은 모형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∴ 절대값이 작은 것이 간명모형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 단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,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우도비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X</a:t>
            </a:r>
            <a:r>
              <a:rPr lang="en-US" altLang="ko-KR" sz="2000" baseline="30000" dirty="0" smtClean="0">
                <a:latin typeface="+mn-ea"/>
                <a:cs typeface="Arial Unicode MS" pitchFamily="50" charset="-127"/>
              </a:rPr>
              <a:t>2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검증에서 유의하지 않은 것만을 비교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8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Bayesian Information Criterion(BIC)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 복잡성의 가중치를 조정한 기준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 AIC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와 동일 기준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8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Lo-</a:t>
            </a:r>
            <a:r>
              <a:rPr lang="en-US" altLang="ko-KR" sz="2000" dirty="0" err="1" smtClean="0">
                <a:latin typeface="+mn-ea"/>
                <a:cs typeface="Arial Unicode MS" pitchFamily="50" charset="-127"/>
              </a:rPr>
              <a:t>Mendell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-Rubin Adjusted </a:t>
            </a:r>
            <a:r>
              <a:rPr lang="en-US" altLang="ko-KR" sz="2000" dirty="0" err="1" smtClean="0">
                <a:latin typeface="+mn-ea"/>
                <a:cs typeface="Arial Unicode MS" pitchFamily="50" charset="-127"/>
              </a:rPr>
              <a:t>Liklihood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Ratio Test(LRT)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K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개 계층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우도비와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K-1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개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계층의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우도비를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 비교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 2×(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우도비차이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)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값을 검증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유의하면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, K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개 계층 유의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8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기타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: Entropy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지수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(1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에 근접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>
              <a:defRPr/>
            </a:pPr>
            <a:r>
              <a:rPr lang="en-US" altLang="ko-KR" sz="3200" spc="-150" dirty="0" smtClean="0"/>
              <a:t>LCA </a:t>
            </a:r>
            <a:r>
              <a:rPr lang="ko-KR" altLang="en-US" sz="3200" spc="-150" dirty="0" smtClean="0"/>
              <a:t>기초 이론</a:t>
            </a:r>
          </a:p>
        </p:txBody>
      </p:sp>
      <p:sp>
        <p:nvSpPr>
          <p:cNvPr id="6147" name="내용 개체 틀 2"/>
          <p:cNvSpPr>
            <a:spLocks noGrp="1"/>
          </p:cNvSpPr>
          <p:nvPr>
            <p:ph idx="1"/>
          </p:nvPr>
        </p:nvSpPr>
        <p:spPr>
          <a:xfrm>
            <a:off x="468313" y="1512888"/>
            <a:ext cx="8496175" cy="5156471"/>
          </a:xfrm>
        </p:spPr>
        <p:txBody>
          <a:bodyPr/>
          <a:lstStyle/>
          <a:p>
            <a:pPr>
              <a:defRPr/>
            </a:pPr>
            <a:r>
              <a:rPr lang="en-US" altLang="ko-KR" sz="2000" b="1" dirty="0" smtClean="0">
                <a:latin typeface="+mn-ea"/>
                <a:cs typeface="Arial Unicode MS" pitchFamily="50" charset="-127"/>
              </a:rPr>
              <a:t>Posterior Probability &amp; Case Assignment</a:t>
            </a:r>
          </a:p>
          <a:p>
            <a:pPr>
              <a:defRPr/>
            </a:pPr>
            <a:endParaRPr lang="en-US" altLang="ko-KR" sz="8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사후확률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: </a:t>
            </a:r>
            <a:r>
              <a:rPr lang="ko-KR" altLang="en-US" sz="2000" spc="-90" dirty="0" smtClean="0">
                <a:latin typeface="+mn-ea"/>
                <a:cs typeface="Arial Unicode MS" pitchFamily="50" charset="-127"/>
              </a:rPr>
              <a:t>추정된 </a:t>
            </a:r>
            <a:r>
              <a:rPr lang="ko-KR" altLang="en-US" sz="2000" spc="-90" dirty="0" err="1" smtClean="0">
                <a:latin typeface="+mn-ea"/>
                <a:cs typeface="Arial Unicode MS" pitchFamily="50" charset="-127"/>
              </a:rPr>
              <a:t>모수를</a:t>
            </a:r>
            <a:r>
              <a:rPr lang="ko-KR" altLang="en-US" sz="2000" spc="-90" dirty="0" smtClean="0">
                <a:latin typeface="+mn-ea"/>
                <a:cs typeface="Arial Unicode MS" pitchFamily="50" charset="-127"/>
              </a:rPr>
              <a:t> 활용</a:t>
            </a:r>
            <a:r>
              <a:rPr lang="en-US" altLang="ko-KR" sz="2000" spc="-90" dirty="0" smtClean="0">
                <a:latin typeface="+mn-ea"/>
                <a:cs typeface="Arial Unicode MS" pitchFamily="50" charset="-127"/>
              </a:rPr>
              <a:t>,</a:t>
            </a:r>
            <a:r>
              <a:rPr lang="ko-KR" altLang="en-US" sz="2000" spc="-90" dirty="0" smtClean="0">
                <a:latin typeface="+mn-ea"/>
                <a:cs typeface="Arial Unicode MS" pitchFamily="50" charset="-127"/>
              </a:rPr>
              <a:t> 사례들이 각 잠재계층에 속할 확률 도출</a:t>
            </a:r>
            <a:endParaRPr lang="en-US" altLang="ko-KR" sz="2000" spc="-9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spc="-90" dirty="0" smtClean="0">
                <a:latin typeface="+mn-ea"/>
                <a:cs typeface="Arial Unicode MS" pitchFamily="50" charset="-127"/>
              </a:rPr>
              <a:t>                       (</a:t>
            </a:r>
            <a:r>
              <a:rPr lang="en-US" altLang="ko-KR" sz="2000" spc="-90" dirty="0" err="1" smtClean="0">
                <a:latin typeface="+mn-ea"/>
                <a:cs typeface="Arial Unicode MS" pitchFamily="50" charset="-127"/>
              </a:rPr>
              <a:t>Bayes’s</a:t>
            </a:r>
            <a:r>
              <a:rPr lang="en-US" altLang="ko-KR" sz="2000" spc="-90" dirty="0" smtClean="0">
                <a:latin typeface="+mn-ea"/>
                <a:cs typeface="Arial Unicode MS" pitchFamily="50" charset="-127"/>
              </a:rPr>
              <a:t> theorem).</a:t>
            </a:r>
          </a:p>
          <a:p>
            <a:pPr>
              <a:buNone/>
              <a:defRPr/>
            </a:pPr>
            <a:endParaRPr lang="en-US" altLang="ko-KR" sz="2000" spc="-9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spc="-90" dirty="0" smtClean="0">
                <a:latin typeface="+mn-ea"/>
                <a:cs typeface="Arial Unicode MS" pitchFamily="50" charset="-127"/>
              </a:rPr>
              <a:t>							    (               )	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 </a:t>
            </a:r>
            <a:r>
              <a:rPr lang="ko-KR" altLang="en-US" sz="2000" spc="-90" dirty="0" smtClean="0">
                <a:latin typeface="+mn-ea"/>
                <a:cs typeface="Arial Unicode MS" pitchFamily="50" charset="-127"/>
              </a:rPr>
              <a:t>관찰변수 </a:t>
            </a:r>
            <a:r>
              <a:rPr lang="en-US" altLang="ko-KR" sz="2000" spc="-90" dirty="0" smtClean="0">
                <a:latin typeface="+mn-ea"/>
                <a:cs typeface="Arial Unicode MS" pitchFamily="50" charset="-127"/>
              </a:rPr>
              <a:t>A</a:t>
            </a:r>
            <a:r>
              <a:rPr lang="ko-KR" altLang="en-US" sz="2000" spc="-90" dirty="0" smtClean="0">
                <a:latin typeface="+mn-ea"/>
                <a:cs typeface="Arial Unicode MS" pitchFamily="50" charset="-127"/>
              </a:rPr>
              <a:t>의</a:t>
            </a:r>
            <a:r>
              <a:rPr lang="en-US" altLang="ko-KR" sz="2000" spc="-90" dirty="0" smtClean="0">
                <a:latin typeface="+mn-ea"/>
                <a:cs typeface="Arial Unicode MS" pitchFamily="50" charset="-127"/>
              </a:rPr>
              <a:t> </a:t>
            </a:r>
            <a:r>
              <a:rPr lang="en-US" altLang="ko-KR" sz="2000" spc="-90" dirty="0" err="1" smtClean="0">
                <a:latin typeface="+mn-ea"/>
                <a:cs typeface="Arial Unicode MS" pitchFamily="50" charset="-127"/>
              </a:rPr>
              <a:t>i</a:t>
            </a:r>
            <a:r>
              <a:rPr lang="en-US" altLang="ko-KR" sz="2000" spc="-90" dirty="0" smtClean="0">
                <a:latin typeface="+mn-ea"/>
                <a:cs typeface="Arial Unicode MS" pitchFamily="50" charset="-127"/>
              </a:rPr>
              <a:t> &amp; B</a:t>
            </a:r>
            <a:r>
              <a:rPr lang="ko-KR" altLang="en-US" sz="2000" spc="-90" dirty="0" smtClean="0">
                <a:latin typeface="+mn-ea"/>
                <a:cs typeface="Arial Unicode MS" pitchFamily="50" charset="-127"/>
              </a:rPr>
              <a:t>의 </a:t>
            </a:r>
            <a:r>
              <a:rPr lang="en-US" altLang="ko-KR" sz="2000" spc="-90" dirty="0" smtClean="0">
                <a:latin typeface="+mn-ea"/>
                <a:cs typeface="Arial Unicode MS" pitchFamily="50" charset="-127"/>
              </a:rPr>
              <a:t>j</a:t>
            </a:r>
            <a:r>
              <a:rPr lang="ko-KR" altLang="en-US" sz="2000" spc="-90" dirty="0" smtClean="0">
                <a:latin typeface="+mn-ea"/>
                <a:cs typeface="Arial Unicode MS" pitchFamily="50" charset="-127"/>
              </a:rPr>
              <a:t>에 반응한 사례가 잠재계층 </a:t>
            </a:r>
            <a:r>
              <a:rPr lang="en-US" altLang="ko-KR" sz="2000" spc="-90" dirty="0" smtClean="0">
                <a:latin typeface="+mn-ea"/>
                <a:cs typeface="Arial Unicode MS" pitchFamily="50" charset="-127"/>
              </a:rPr>
              <a:t>t</a:t>
            </a:r>
            <a:r>
              <a:rPr lang="ko-KR" altLang="en-US" sz="2000" spc="-90" dirty="0" smtClean="0">
                <a:latin typeface="+mn-ea"/>
                <a:cs typeface="Arial Unicode MS" pitchFamily="50" charset="-127"/>
              </a:rPr>
              <a:t>에 속할 확률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사례할당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: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사후확률이 가장 높은 잠재계층에 할당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오류할당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: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설정된 잠재계층 모형이 사례들을 잘 못 할당하는 것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</p:txBody>
      </p:sp>
      <p:graphicFrame>
        <p:nvGraphicFramePr>
          <p:cNvPr id="4" name="개체 3"/>
          <p:cNvGraphicFramePr>
            <a:graphicFrameLocks noChangeAspect="1"/>
          </p:cNvGraphicFramePr>
          <p:nvPr/>
        </p:nvGraphicFramePr>
        <p:xfrm>
          <a:off x="2411760" y="2852936"/>
          <a:ext cx="3537394" cy="1080120"/>
        </p:xfrm>
        <a:graphic>
          <a:graphicData uri="http://schemas.openxmlformats.org/presentationml/2006/ole">
            <p:oleObj spid="_x0000_s57346" name="수식" r:id="rId3" imgW="1663560" imgH="507960" progId="Equation.3">
              <p:embed/>
            </p:oleObj>
          </a:graphicData>
        </a:graphic>
      </p:graphicFrame>
      <p:graphicFrame>
        <p:nvGraphicFramePr>
          <p:cNvPr id="5" name="개체 4"/>
          <p:cNvGraphicFramePr>
            <a:graphicFrameLocks noChangeAspect="1"/>
          </p:cNvGraphicFramePr>
          <p:nvPr/>
        </p:nvGraphicFramePr>
        <p:xfrm>
          <a:off x="6444208" y="3212976"/>
          <a:ext cx="1170130" cy="288032"/>
        </p:xfrm>
        <a:graphic>
          <a:graphicData uri="http://schemas.openxmlformats.org/presentationml/2006/ole">
            <p:oleObj spid="_x0000_s57347" name="수식" r:id="rId4" imgW="82548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>
              <a:defRPr/>
            </a:pPr>
            <a:r>
              <a:rPr lang="en-US" altLang="ko-KR" sz="3200" spc="-150" dirty="0" smtClean="0"/>
              <a:t>LCA </a:t>
            </a:r>
            <a:r>
              <a:rPr lang="ko-KR" altLang="en-US" sz="3200" spc="-150" dirty="0" smtClean="0"/>
              <a:t>기초 이론</a:t>
            </a:r>
          </a:p>
        </p:txBody>
      </p:sp>
      <p:sp>
        <p:nvSpPr>
          <p:cNvPr id="6147" name="내용 개체 틀 2"/>
          <p:cNvSpPr>
            <a:spLocks noGrp="1"/>
          </p:cNvSpPr>
          <p:nvPr>
            <p:ph idx="1"/>
          </p:nvPr>
        </p:nvSpPr>
        <p:spPr>
          <a:xfrm>
            <a:off x="468313" y="1512888"/>
            <a:ext cx="8496175" cy="5156471"/>
          </a:xfrm>
        </p:spPr>
        <p:txBody>
          <a:bodyPr/>
          <a:lstStyle/>
          <a:p>
            <a:pPr>
              <a:defRPr/>
            </a:pPr>
            <a:r>
              <a:rPr lang="en-US" altLang="ko-KR" sz="2000" b="1" dirty="0" smtClean="0">
                <a:latin typeface="+mn-ea"/>
                <a:cs typeface="Arial Unicode MS" pitchFamily="50" charset="-127"/>
              </a:rPr>
              <a:t>Posterior Probability &amp; Case Assignment</a:t>
            </a:r>
          </a:p>
          <a:p>
            <a:pPr>
              <a:defRPr/>
            </a:pPr>
            <a:endParaRPr lang="en-US" altLang="ko-KR" sz="8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사후확률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: </a:t>
            </a:r>
            <a:r>
              <a:rPr lang="ko-KR" altLang="en-US" sz="2000" spc="-90" dirty="0" smtClean="0">
                <a:latin typeface="+mn-ea"/>
                <a:cs typeface="Arial Unicode MS" pitchFamily="50" charset="-127"/>
              </a:rPr>
              <a:t>추정된 </a:t>
            </a:r>
            <a:r>
              <a:rPr lang="ko-KR" altLang="en-US" sz="2000" spc="-90" dirty="0" err="1" smtClean="0">
                <a:latin typeface="+mn-ea"/>
                <a:cs typeface="Arial Unicode MS" pitchFamily="50" charset="-127"/>
              </a:rPr>
              <a:t>모수를</a:t>
            </a:r>
            <a:r>
              <a:rPr lang="ko-KR" altLang="en-US" sz="2000" spc="-90" dirty="0" smtClean="0">
                <a:latin typeface="+mn-ea"/>
                <a:cs typeface="Arial Unicode MS" pitchFamily="50" charset="-127"/>
              </a:rPr>
              <a:t> 활용</a:t>
            </a:r>
            <a:r>
              <a:rPr lang="en-US" altLang="ko-KR" sz="2000" spc="-90" dirty="0" smtClean="0">
                <a:latin typeface="+mn-ea"/>
                <a:cs typeface="Arial Unicode MS" pitchFamily="50" charset="-127"/>
              </a:rPr>
              <a:t>,</a:t>
            </a:r>
            <a:r>
              <a:rPr lang="ko-KR" altLang="en-US" sz="2000" spc="-90" dirty="0" smtClean="0">
                <a:latin typeface="+mn-ea"/>
                <a:cs typeface="Arial Unicode MS" pitchFamily="50" charset="-127"/>
              </a:rPr>
              <a:t> 사례들이 각 잠재계층에 속할 확률 도출</a:t>
            </a:r>
            <a:endParaRPr lang="en-US" altLang="ko-KR" sz="2000" spc="-9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spc="-90" dirty="0" smtClean="0">
                <a:latin typeface="+mn-ea"/>
                <a:cs typeface="Arial Unicode MS" pitchFamily="50" charset="-127"/>
              </a:rPr>
              <a:t>                       (</a:t>
            </a:r>
            <a:r>
              <a:rPr lang="en-US" altLang="ko-KR" sz="2000" spc="-90" dirty="0" err="1" smtClean="0">
                <a:latin typeface="+mn-ea"/>
                <a:cs typeface="Arial Unicode MS" pitchFamily="50" charset="-127"/>
              </a:rPr>
              <a:t>Bayes’s</a:t>
            </a:r>
            <a:r>
              <a:rPr lang="en-US" altLang="ko-KR" sz="2000" spc="-90" dirty="0" smtClean="0">
                <a:latin typeface="+mn-ea"/>
                <a:cs typeface="Arial Unicode MS" pitchFamily="50" charset="-127"/>
              </a:rPr>
              <a:t> theorem).</a:t>
            </a:r>
          </a:p>
          <a:p>
            <a:pPr>
              <a:buNone/>
              <a:defRPr/>
            </a:pPr>
            <a:endParaRPr lang="en-US" altLang="ko-KR" sz="2000" spc="-9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spc="-90" dirty="0" smtClean="0">
                <a:latin typeface="+mn-ea"/>
                <a:cs typeface="Arial Unicode MS" pitchFamily="50" charset="-127"/>
              </a:rPr>
              <a:t>							    (               )	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 </a:t>
            </a:r>
            <a:r>
              <a:rPr lang="ko-KR" altLang="en-US" sz="2000" spc="-90" dirty="0" smtClean="0">
                <a:latin typeface="+mn-ea"/>
                <a:cs typeface="Arial Unicode MS" pitchFamily="50" charset="-127"/>
              </a:rPr>
              <a:t>관찰변수 </a:t>
            </a:r>
            <a:r>
              <a:rPr lang="en-US" altLang="ko-KR" sz="2000" spc="-90" dirty="0" smtClean="0">
                <a:latin typeface="+mn-ea"/>
                <a:cs typeface="Arial Unicode MS" pitchFamily="50" charset="-127"/>
              </a:rPr>
              <a:t>A</a:t>
            </a:r>
            <a:r>
              <a:rPr lang="ko-KR" altLang="en-US" sz="2000" spc="-90" dirty="0" smtClean="0">
                <a:latin typeface="+mn-ea"/>
                <a:cs typeface="Arial Unicode MS" pitchFamily="50" charset="-127"/>
              </a:rPr>
              <a:t>의</a:t>
            </a:r>
            <a:r>
              <a:rPr lang="en-US" altLang="ko-KR" sz="2000" spc="-90" dirty="0" smtClean="0">
                <a:latin typeface="+mn-ea"/>
                <a:cs typeface="Arial Unicode MS" pitchFamily="50" charset="-127"/>
              </a:rPr>
              <a:t> </a:t>
            </a:r>
            <a:r>
              <a:rPr lang="en-US" altLang="ko-KR" sz="2000" spc="-90" dirty="0" err="1" smtClean="0">
                <a:latin typeface="+mn-ea"/>
                <a:cs typeface="Arial Unicode MS" pitchFamily="50" charset="-127"/>
              </a:rPr>
              <a:t>i</a:t>
            </a:r>
            <a:r>
              <a:rPr lang="en-US" altLang="ko-KR" sz="2000" spc="-90" dirty="0" smtClean="0">
                <a:latin typeface="+mn-ea"/>
                <a:cs typeface="Arial Unicode MS" pitchFamily="50" charset="-127"/>
              </a:rPr>
              <a:t> &amp; B</a:t>
            </a:r>
            <a:r>
              <a:rPr lang="ko-KR" altLang="en-US" sz="2000" spc="-90" dirty="0" smtClean="0">
                <a:latin typeface="+mn-ea"/>
                <a:cs typeface="Arial Unicode MS" pitchFamily="50" charset="-127"/>
              </a:rPr>
              <a:t>의 </a:t>
            </a:r>
            <a:r>
              <a:rPr lang="en-US" altLang="ko-KR" sz="2000" spc="-90" dirty="0" smtClean="0">
                <a:latin typeface="+mn-ea"/>
                <a:cs typeface="Arial Unicode MS" pitchFamily="50" charset="-127"/>
              </a:rPr>
              <a:t>j</a:t>
            </a:r>
            <a:r>
              <a:rPr lang="ko-KR" altLang="en-US" sz="2000" spc="-90" dirty="0" smtClean="0">
                <a:latin typeface="+mn-ea"/>
                <a:cs typeface="Arial Unicode MS" pitchFamily="50" charset="-127"/>
              </a:rPr>
              <a:t>에 반응한 사례가 잠재계층 </a:t>
            </a:r>
            <a:r>
              <a:rPr lang="en-US" altLang="ko-KR" sz="2000" spc="-90" dirty="0" smtClean="0">
                <a:latin typeface="+mn-ea"/>
                <a:cs typeface="Arial Unicode MS" pitchFamily="50" charset="-127"/>
              </a:rPr>
              <a:t>t</a:t>
            </a:r>
            <a:r>
              <a:rPr lang="ko-KR" altLang="en-US" sz="2000" spc="-90" dirty="0" smtClean="0">
                <a:latin typeface="+mn-ea"/>
                <a:cs typeface="Arial Unicode MS" pitchFamily="50" charset="-127"/>
              </a:rPr>
              <a:t>에 속할 확률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사례할당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: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사후확률이 가장 높은 잠재계층에 할당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오류할당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: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설정된 잠재계층 모형이 사례들을 잘 못 할당하는 것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</p:txBody>
      </p:sp>
      <p:graphicFrame>
        <p:nvGraphicFramePr>
          <p:cNvPr id="4" name="개체 3"/>
          <p:cNvGraphicFramePr>
            <a:graphicFrameLocks noChangeAspect="1"/>
          </p:cNvGraphicFramePr>
          <p:nvPr/>
        </p:nvGraphicFramePr>
        <p:xfrm>
          <a:off x="2411760" y="2852936"/>
          <a:ext cx="3537394" cy="1080120"/>
        </p:xfrm>
        <a:graphic>
          <a:graphicData uri="http://schemas.openxmlformats.org/presentationml/2006/ole">
            <p:oleObj spid="_x0000_s59394" name="수식" r:id="rId3" imgW="1663560" imgH="507960" progId="Equation.3">
              <p:embed/>
            </p:oleObj>
          </a:graphicData>
        </a:graphic>
      </p:graphicFrame>
      <p:graphicFrame>
        <p:nvGraphicFramePr>
          <p:cNvPr id="5" name="개체 4"/>
          <p:cNvGraphicFramePr>
            <a:graphicFrameLocks noChangeAspect="1"/>
          </p:cNvGraphicFramePr>
          <p:nvPr/>
        </p:nvGraphicFramePr>
        <p:xfrm>
          <a:off x="6444208" y="3212976"/>
          <a:ext cx="1170130" cy="288032"/>
        </p:xfrm>
        <a:graphic>
          <a:graphicData uri="http://schemas.openxmlformats.org/presentationml/2006/ole">
            <p:oleObj spid="_x0000_s59395" name="수식" r:id="rId4" imgW="82548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6863</TotalTime>
  <Words>181</Words>
  <Application>Microsoft Office PowerPoint</Application>
  <PresentationFormat>화면 슬라이드 쇼(4:3)</PresentationFormat>
  <Paragraphs>169</Paragraphs>
  <Slides>14</Slides>
  <Notes>0</Notes>
  <HiddenSlides>0</HiddenSlides>
  <MMClips>0</MMClips>
  <ScaleCrop>false</ScaleCrop>
  <HeadingPairs>
    <vt:vector size="6" baseType="variant">
      <vt:variant>
        <vt:lpstr>테마</vt:lpstr>
      </vt:variant>
      <vt:variant>
        <vt:i4>2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7" baseType="lpstr">
      <vt:lpstr>Office 테마</vt:lpstr>
      <vt:lpstr>디자인 사용자 지정</vt:lpstr>
      <vt:lpstr>수식</vt:lpstr>
      <vt:lpstr>Latent Class Analysis(LCA) Methods</vt:lpstr>
      <vt:lpstr>Latent Class Analysis?</vt:lpstr>
      <vt:lpstr>LCA 기초 이론</vt:lpstr>
      <vt:lpstr>LCA 기초 이론</vt:lpstr>
      <vt:lpstr>LCA 기초 이론</vt:lpstr>
      <vt:lpstr>LCA 기초 이론</vt:lpstr>
      <vt:lpstr>LCA 기초 이론</vt:lpstr>
      <vt:lpstr>LCA 기초 이론</vt:lpstr>
      <vt:lpstr>LCA 기초 이론</vt:lpstr>
      <vt:lpstr>M-plus 실행</vt:lpstr>
      <vt:lpstr>M-plus 실행: 일요인 모형</vt:lpstr>
      <vt:lpstr>M-plus 실행: covariate 모형</vt:lpstr>
      <vt:lpstr>M-plus Output 1</vt:lpstr>
      <vt:lpstr>M-plus Output 2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Obesity and Asthma; Possible Links</dc:title>
  <dc:creator>Microsoft Corporation</dc:creator>
  <cp:lastModifiedBy>user</cp:lastModifiedBy>
  <cp:revision>559</cp:revision>
  <dcterms:created xsi:type="dcterms:W3CDTF">2006-10-05T04:04:58Z</dcterms:created>
  <dcterms:modified xsi:type="dcterms:W3CDTF">2012-06-04T04:48:27Z</dcterms:modified>
</cp:coreProperties>
</file>