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91" r:id="rId3"/>
    <p:sldId id="310" r:id="rId4"/>
    <p:sldId id="292" r:id="rId5"/>
    <p:sldId id="300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9" r:id="rId14"/>
    <p:sldId id="301" r:id="rId15"/>
    <p:sldId id="302" r:id="rId16"/>
    <p:sldId id="303" r:id="rId17"/>
    <p:sldId id="304" r:id="rId18"/>
    <p:sldId id="311" r:id="rId19"/>
    <p:sldId id="305" r:id="rId20"/>
    <p:sldId id="306" r:id="rId21"/>
    <p:sldId id="307" r:id="rId22"/>
    <p:sldId id="308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5EFB2-5DEB-46EE-8C91-50373AFE5A9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45C2129-EB17-4BDB-AA39-40CA3303EF8A}">
      <dgm:prSet phldrT="[텍스트]"/>
      <dgm:spPr>
        <a:solidFill>
          <a:schemeClr val="bg2">
            <a:lumMod val="90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국민주의</a:t>
          </a:r>
          <a:endParaRPr lang="ko-KR" altLang="en-US" b="1" dirty="0">
            <a:solidFill>
              <a:schemeClr val="tx1"/>
            </a:solidFill>
          </a:endParaRPr>
        </a:p>
      </dgm:t>
    </dgm:pt>
    <dgm:pt modelId="{BB754328-DCF5-4141-AB18-9F6228B4107F}" type="parTrans" cxnId="{FDD231DA-3496-41F9-804E-9F470BEC2022}">
      <dgm:prSet/>
      <dgm:spPr/>
      <dgm:t>
        <a:bodyPr/>
        <a:lstStyle/>
        <a:p>
          <a:pPr latinLnBrk="1"/>
          <a:endParaRPr lang="ko-KR" altLang="en-US"/>
        </a:p>
      </dgm:t>
    </dgm:pt>
    <dgm:pt modelId="{2828BDD3-956D-4A53-B108-36C2187A1F34}" type="sibTrans" cxnId="{FDD231DA-3496-41F9-804E-9F470BEC2022}">
      <dgm:prSet/>
      <dgm:spPr/>
      <dgm:t>
        <a:bodyPr/>
        <a:lstStyle/>
        <a:p>
          <a:pPr latinLnBrk="1"/>
          <a:endParaRPr lang="ko-KR" altLang="en-US"/>
        </a:p>
      </dgm:t>
    </dgm:pt>
    <dgm:pt modelId="{A6BC77BD-4D72-43AD-B0B6-7034F634AF3A}">
      <dgm:prSet phldrT="[텍스트]"/>
      <dgm:spPr>
        <a:solidFill>
          <a:schemeClr val="bg2">
            <a:lumMod val="90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국가주의</a:t>
          </a:r>
          <a:endParaRPr lang="ko-KR" altLang="en-US" b="1" dirty="0">
            <a:solidFill>
              <a:schemeClr val="tx1"/>
            </a:solidFill>
          </a:endParaRPr>
        </a:p>
      </dgm:t>
    </dgm:pt>
    <dgm:pt modelId="{42A90798-82F8-43E0-8FA6-EC079B29CC6B}" type="parTrans" cxnId="{4A2D04E9-7A77-4D3C-83EA-028A0D75C978}">
      <dgm:prSet/>
      <dgm:spPr/>
      <dgm:t>
        <a:bodyPr/>
        <a:lstStyle/>
        <a:p>
          <a:pPr latinLnBrk="1"/>
          <a:endParaRPr lang="ko-KR" altLang="en-US"/>
        </a:p>
      </dgm:t>
    </dgm:pt>
    <dgm:pt modelId="{CB946B48-3B22-4AE8-924E-EB460E74BF37}" type="sibTrans" cxnId="{4A2D04E9-7A77-4D3C-83EA-028A0D75C978}">
      <dgm:prSet/>
      <dgm:spPr/>
      <dgm:t>
        <a:bodyPr/>
        <a:lstStyle/>
        <a:p>
          <a:pPr latinLnBrk="1"/>
          <a:endParaRPr lang="ko-KR" altLang="en-US"/>
        </a:p>
      </dgm:t>
    </dgm:pt>
    <dgm:pt modelId="{6678E39A-796B-43D2-BCBB-DB87CB6EB25F}">
      <dgm:prSet phldrT="[텍스트]"/>
      <dgm:spPr>
        <a:solidFill>
          <a:schemeClr val="bg2">
            <a:lumMod val="90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민족주의</a:t>
          </a:r>
          <a:endParaRPr lang="ko-KR" altLang="en-US" b="1" dirty="0">
            <a:solidFill>
              <a:schemeClr val="tx1"/>
            </a:solidFill>
          </a:endParaRPr>
        </a:p>
      </dgm:t>
    </dgm:pt>
    <dgm:pt modelId="{4AC47004-EF1F-4C74-9C9C-C1767BE04DB3}" type="parTrans" cxnId="{37F42FC4-26B7-4111-85F3-35ED3C62DCD1}">
      <dgm:prSet/>
      <dgm:spPr/>
      <dgm:t>
        <a:bodyPr/>
        <a:lstStyle/>
        <a:p>
          <a:pPr latinLnBrk="1"/>
          <a:endParaRPr lang="ko-KR" altLang="en-US"/>
        </a:p>
      </dgm:t>
    </dgm:pt>
    <dgm:pt modelId="{323FD9C0-D7A2-4185-BBDC-E4BD4327A136}" type="sibTrans" cxnId="{37F42FC4-26B7-4111-85F3-35ED3C62DCD1}">
      <dgm:prSet/>
      <dgm:spPr/>
      <dgm:t>
        <a:bodyPr/>
        <a:lstStyle/>
        <a:p>
          <a:pPr latinLnBrk="1"/>
          <a:endParaRPr lang="ko-KR" altLang="en-US"/>
        </a:p>
      </dgm:t>
    </dgm:pt>
    <dgm:pt modelId="{C38662FC-72A8-4E44-8980-FC74890F9592}" type="pres">
      <dgm:prSet presAssocID="{80A5EFB2-5DEB-46EE-8C91-50373AFE5A9F}" presName="compositeShape" presStyleCnt="0">
        <dgm:presLayoutVars>
          <dgm:chMax val="7"/>
          <dgm:dir/>
          <dgm:resizeHandles val="exact"/>
        </dgm:presLayoutVars>
      </dgm:prSet>
      <dgm:spPr/>
    </dgm:pt>
    <dgm:pt modelId="{B10CE055-BC41-4B0D-A797-5C47CA238B72}" type="pres">
      <dgm:prSet presAssocID="{80A5EFB2-5DEB-46EE-8C91-50373AFE5A9F}" presName="wedge1" presStyleLbl="node1" presStyleIdx="0" presStyleCnt="3" custScaleX="105747"/>
      <dgm:spPr/>
      <dgm:t>
        <a:bodyPr/>
        <a:lstStyle/>
        <a:p>
          <a:pPr latinLnBrk="1"/>
          <a:endParaRPr lang="ko-KR" altLang="en-US"/>
        </a:p>
      </dgm:t>
    </dgm:pt>
    <dgm:pt modelId="{7A876511-7974-441A-A45C-9A10F35B4E3C}" type="pres">
      <dgm:prSet presAssocID="{80A5EFB2-5DEB-46EE-8C91-50373AFE5A9F}" presName="dummy1a" presStyleCnt="0"/>
      <dgm:spPr/>
    </dgm:pt>
    <dgm:pt modelId="{0F58AADE-0FBC-4764-B11D-ED452D717E70}" type="pres">
      <dgm:prSet presAssocID="{80A5EFB2-5DEB-46EE-8C91-50373AFE5A9F}" presName="dummy1b" presStyleCnt="0"/>
      <dgm:spPr/>
    </dgm:pt>
    <dgm:pt modelId="{256B5BF6-EE7B-442F-89B4-7CFE7C7013C0}" type="pres">
      <dgm:prSet presAssocID="{80A5EFB2-5DEB-46EE-8C91-50373AFE5A9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1AF2D1-C5E1-4157-B7C0-552139B61459}" type="pres">
      <dgm:prSet presAssocID="{80A5EFB2-5DEB-46EE-8C91-50373AFE5A9F}" presName="wedge2" presStyleLbl="node1" presStyleIdx="1" presStyleCnt="3" custScaleY="100972"/>
      <dgm:spPr/>
      <dgm:t>
        <a:bodyPr/>
        <a:lstStyle/>
        <a:p>
          <a:pPr latinLnBrk="1"/>
          <a:endParaRPr lang="ko-KR" altLang="en-US"/>
        </a:p>
      </dgm:t>
    </dgm:pt>
    <dgm:pt modelId="{C70ABCA1-E510-4BA6-BEF9-9943BB8D6D4A}" type="pres">
      <dgm:prSet presAssocID="{80A5EFB2-5DEB-46EE-8C91-50373AFE5A9F}" presName="dummy2a" presStyleCnt="0"/>
      <dgm:spPr/>
    </dgm:pt>
    <dgm:pt modelId="{50812B2E-773B-4F86-A57B-DB13730AED69}" type="pres">
      <dgm:prSet presAssocID="{80A5EFB2-5DEB-46EE-8C91-50373AFE5A9F}" presName="dummy2b" presStyleCnt="0"/>
      <dgm:spPr/>
    </dgm:pt>
    <dgm:pt modelId="{7D7DA1D8-74BE-44F8-AFA5-9C2A794D757F}" type="pres">
      <dgm:prSet presAssocID="{80A5EFB2-5DEB-46EE-8C91-50373AFE5A9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FDF2E6-B80B-4A58-B10D-6449FC1280EF}" type="pres">
      <dgm:prSet presAssocID="{80A5EFB2-5DEB-46EE-8C91-50373AFE5A9F}" presName="wedge3" presStyleLbl="node1" presStyleIdx="2" presStyleCnt="3" custScaleX="106953"/>
      <dgm:spPr/>
      <dgm:t>
        <a:bodyPr/>
        <a:lstStyle/>
        <a:p>
          <a:pPr latinLnBrk="1"/>
          <a:endParaRPr lang="ko-KR" altLang="en-US"/>
        </a:p>
      </dgm:t>
    </dgm:pt>
    <dgm:pt modelId="{AF35297E-82AC-46B8-860E-ADCB23950887}" type="pres">
      <dgm:prSet presAssocID="{80A5EFB2-5DEB-46EE-8C91-50373AFE5A9F}" presName="dummy3a" presStyleCnt="0"/>
      <dgm:spPr/>
    </dgm:pt>
    <dgm:pt modelId="{5523E3DA-450E-4CD0-A9C3-E1EA6B42A2A7}" type="pres">
      <dgm:prSet presAssocID="{80A5EFB2-5DEB-46EE-8C91-50373AFE5A9F}" presName="dummy3b" presStyleCnt="0"/>
      <dgm:spPr/>
    </dgm:pt>
    <dgm:pt modelId="{A216D955-703C-4017-8526-3BAA969FDC8F}" type="pres">
      <dgm:prSet presAssocID="{80A5EFB2-5DEB-46EE-8C91-50373AFE5A9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555E30-DAB9-4788-9B03-F1998E8D5679}" type="pres">
      <dgm:prSet presAssocID="{2828BDD3-956D-4A53-B108-36C2187A1F34}" presName="arrowWedge1" presStyleLbl="fgSibTrans2D1" presStyleIdx="0" presStyleCnt="3"/>
      <dgm:spPr>
        <a:solidFill>
          <a:schemeClr val="bg2">
            <a:lumMod val="50000"/>
          </a:schemeClr>
        </a:solidFill>
      </dgm:spPr>
    </dgm:pt>
    <dgm:pt modelId="{23A2AC48-B672-4E3A-A76E-05ABC1AB46CD}" type="pres">
      <dgm:prSet presAssocID="{CB946B48-3B22-4AE8-924E-EB460E74BF37}" presName="arrowWedge2" presStyleLbl="fgSibTrans2D1" presStyleIdx="1" presStyleCnt="3"/>
      <dgm:spPr>
        <a:solidFill>
          <a:schemeClr val="bg2">
            <a:lumMod val="50000"/>
          </a:schemeClr>
        </a:solidFill>
      </dgm:spPr>
    </dgm:pt>
    <dgm:pt modelId="{27900F7D-86E8-49F8-972E-4200F0BC8717}" type="pres">
      <dgm:prSet presAssocID="{323FD9C0-D7A2-4185-BBDC-E4BD4327A136}" presName="arrowWedge3" presStyleLbl="fgSibTrans2D1" presStyleIdx="2" presStyleCnt="3"/>
      <dgm:spPr>
        <a:solidFill>
          <a:schemeClr val="bg2">
            <a:lumMod val="50000"/>
          </a:schemeClr>
        </a:solidFill>
      </dgm:spPr>
    </dgm:pt>
  </dgm:ptLst>
  <dgm:cxnLst>
    <dgm:cxn modelId="{52DE32DC-334D-41E5-9FB9-AA370759C3F5}" type="presOf" srcId="{6678E39A-796B-43D2-BCBB-DB87CB6EB25F}" destId="{92FDF2E6-B80B-4A58-B10D-6449FC1280EF}" srcOrd="0" destOrd="0" presId="urn:microsoft.com/office/officeart/2005/8/layout/cycle8"/>
    <dgm:cxn modelId="{C84EDFDF-B19A-4BE0-902C-8DD83340D554}" type="presOf" srcId="{A6BC77BD-4D72-43AD-B0B6-7034F634AF3A}" destId="{7D7DA1D8-74BE-44F8-AFA5-9C2A794D757F}" srcOrd="1" destOrd="0" presId="urn:microsoft.com/office/officeart/2005/8/layout/cycle8"/>
    <dgm:cxn modelId="{FDD231DA-3496-41F9-804E-9F470BEC2022}" srcId="{80A5EFB2-5DEB-46EE-8C91-50373AFE5A9F}" destId="{845C2129-EB17-4BDB-AA39-40CA3303EF8A}" srcOrd="0" destOrd="0" parTransId="{BB754328-DCF5-4141-AB18-9F6228B4107F}" sibTransId="{2828BDD3-956D-4A53-B108-36C2187A1F34}"/>
    <dgm:cxn modelId="{470DDF10-08FE-4572-947D-52370D52E105}" type="presOf" srcId="{A6BC77BD-4D72-43AD-B0B6-7034F634AF3A}" destId="{3E1AF2D1-C5E1-4157-B7C0-552139B61459}" srcOrd="0" destOrd="0" presId="urn:microsoft.com/office/officeart/2005/8/layout/cycle8"/>
    <dgm:cxn modelId="{4A2D04E9-7A77-4D3C-83EA-028A0D75C978}" srcId="{80A5EFB2-5DEB-46EE-8C91-50373AFE5A9F}" destId="{A6BC77BD-4D72-43AD-B0B6-7034F634AF3A}" srcOrd="1" destOrd="0" parTransId="{42A90798-82F8-43E0-8FA6-EC079B29CC6B}" sibTransId="{CB946B48-3B22-4AE8-924E-EB460E74BF37}"/>
    <dgm:cxn modelId="{B045B777-77A7-40FE-954F-7674090CA5E4}" type="presOf" srcId="{80A5EFB2-5DEB-46EE-8C91-50373AFE5A9F}" destId="{C38662FC-72A8-4E44-8980-FC74890F9592}" srcOrd="0" destOrd="0" presId="urn:microsoft.com/office/officeart/2005/8/layout/cycle8"/>
    <dgm:cxn modelId="{35F3F326-42C5-4A31-BB9E-7A6CDF38CB32}" type="presOf" srcId="{6678E39A-796B-43D2-BCBB-DB87CB6EB25F}" destId="{A216D955-703C-4017-8526-3BAA969FDC8F}" srcOrd="1" destOrd="0" presId="urn:microsoft.com/office/officeart/2005/8/layout/cycle8"/>
    <dgm:cxn modelId="{7F1D516C-5056-4AA9-99E5-9E0954748C45}" type="presOf" srcId="{845C2129-EB17-4BDB-AA39-40CA3303EF8A}" destId="{B10CE055-BC41-4B0D-A797-5C47CA238B72}" srcOrd="0" destOrd="0" presId="urn:microsoft.com/office/officeart/2005/8/layout/cycle8"/>
    <dgm:cxn modelId="{37F42FC4-26B7-4111-85F3-35ED3C62DCD1}" srcId="{80A5EFB2-5DEB-46EE-8C91-50373AFE5A9F}" destId="{6678E39A-796B-43D2-BCBB-DB87CB6EB25F}" srcOrd="2" destOrd="0" parTransId="{4AC47004-EF1F-4C74-9C9C-C1767BE04DB3}" sibTransId="{323FD9C0-D7A2-4185-BBDC-E4BD4327A136}"/>
    <dgm:cxn modelId="{A3F6CB21-8F58-4A7A-9866-AE5B810A669C}" type="presOf" srcId="{845C2129-EB17-4BDB-AA39-40CA3303EF8A}" destId="{256B5BF6-EE7B-442F-89B4-7CFE7C7013C0}" srcOrd="1" destOrd="0" presId="urn:microsoft.com/office/officeart/2005/8/layout/cycle8"/>
    <dgm:cxn modelId="{A78BDB14-93A3-4711-8EBA-A75D68EEFC18}" type="presParOf" srcId="{C38662FC-72A8-4E44-8980-FC74890F9592}" destId="{B10CE055-BC41-4B0D-A797-5C47CA238B72}" srcOrd="0" destOrd="0" presId="urn:microsoft.com/office/officeart/2005/8/layout/cycle8"/>
    <dgm:cxn modelId="{FCC2C5BE-A388-4AFD-9295-5FA1B7EEA0D6}" type="presParOf" srcId="{C38662FC-72A8-4E44-8980-FC74890F9592}" destId="{7A876511-7974-441A-A45C-9A10F35B4E3C}" srcOrd="1" destOrd="0" presId="urn:microsoft.com/office/officeart/2005/8/layout/cycle8"/>
    <dgm:cxn modelId="{5782C685-1F99-4AB2-AB10-326829508AB1}" type="presParOf" srcId="{C38662FC-72A8-4E44-8980-FC74890F9592}" destId="{0F58AADE-0FBC-4764-B11D-ED452D717E70}" srcOrd="2" destOrd="0" presId="urn:microsoft.com/office/officeart/2005/8/layout/cycle8"/>
    <dgm:cxn modelId="{400999A1-DF50-498B-B67A-6E552E967AC0}" type="presParOf" srcId="{C38662FC-72A8-4E44-8980-FC74890F9592}" destId="{256B5BF6-EE7B-442F-89B4-7CFE7C7013C0}" srcOrd="3" destOrd="0" presId="urn:microsoft.com/office/officeart/2005/8/layout/cycle8"/>
    <dgm:cxn modelId="{4E9165F3-631B-4271-ABEB-301B5DCF062F}" type="presParOf" srcId="{C38662FC-72A8-4E44-8980-FC74890F9592}" destId="{3E1AF2D1-C5E1-4157-B7C0-552139B61459}" srcOrd="4" destOrd="0" presId="urn:microsoft.com/office/officeart/2005/8/layout/cycle8"/>
    <dgm:cxn modelId="{D4652464-E8A2-4A66-8277-6BA5D2DF133D}" type="presParOf" srcId="{C38662FC-72A8-4E44-8980-FC74890F9592}" destId="{C70ABCA1-E510-4BA6-BEF9-9943BB8D6D4A}" srcOrd="5" destOrd="0" presId="urn:microsoft.com/office/officeart/2005/8/layout/cycle8"/>
    <dgm:cxn modelId="{2CCFE53A-ACF2-4CEC-BB73-6AA0066AAD4A}" type="presParOf" srcId="{C38662FC-72A8-4E44-8980-FC74890F9592}" destId="{50812B2E-773B-4F86-A57B-DB13730AED69}" srcOrd="6" destOrd="0" presId="urn:microsoft.com/office/officeart/2005/8/layout/cycle8"/>
    <dgm:cxn modelId="{1B463902-0BAB-4F73-8FE5-31EFE3E0AFB5}" type="presParOf" srcId="{C38662FC-72A8-4E44-8980-FC74890F9592}" destId="{7D7DA1D8-74BE-44F8-AFA5-9C2A794D757F}" srcOrd="7" destOrd="0" presId="urn:microsoft.com/office/officeart/2005/8/layout/cycle8"/>
    <dgm:cxn modelId="{BFE4B205-43E0-448C-891D-FFBD8AEB5111}" type="presParOf" srcId="{C38662FC-72A8-4E44-8980-FC74890F9592}" destId="{92FDF2E6-B80B-4A58-B10D-6449FC1280EF}" srcOrd="8" destOrd="0" presId="urn:microsoft.com/office/officeart/2005/8/layout/cycle8"/>
    <dgm:cxn modelId="{057D3D1A-31C4-49FB-B010-726979DE03D4}" type="presParOf" srcId="{C38662FC-72A8-4E44-8980-FC74890F9592}" destId="{AF35297E-82AC-46B8-860E-ADCB23950887}" srcOrd="9" destOrd="0" presId="urn:microsoft.com/office/officeart/2005/8/layout/cycle8"/>
    <dgm:cxn modelId="{039A589A-F272-4DCE-9407-D615768C97F1}" type="presParOf" srcId="{C38662FC-72A8-4E44-8980-FC74890F9592}" destId="{5523E3DA-450E-4CD0-A9C3-E1EA6B42A2A7}" srcOrd="10" destOrd="0" presId="urn:microsoft.com/office/officeart/2005/8/layout/cycle8"/>
    <dgm:cxn modelId="{87D1DB6D-FE40-41BA-A331-43E7FFB7AA64}" type="presParOf" srcId="{C38662FC-72A8-4E44-8980-FC74890F9592}" destId="{A216D955-703C-4017-8526-3BAA969FDC8F}" srcOrd="11" destOrd="0" presId="urn:microsoft.com/office/officeart/2005/8/layout/cycle8"/>
    <dgm:cxn modelId="{B031D4EF-52C5-48E9-984A-DFC5B2BC8DAB}" type="presParOf" srcId="{C38662FC-72A8-4E44-8980-FC74890F9592}" destId="{7D555E30-DAB9-4788-9B03-F1998E8D5679}" srcOrd="12" destOrd="0" presId="urn:microsoft.com/office/officeart/2005/8/layout/cycle8"/>
    <dgm:cxn modelId="{825AB774-1AD8-48B2-AFEF-28E9B81D974F}" type="presParOf" srcId="{C38662FC-72A8-4E44-8980-FC74890F9592}" destId="{23A2AC48-B672-4E3A-A76E-05ABC1AB46CD}" srcOrd="13" destOrd="0" presId="urn:microsoft.com/office/officeart/2005/8/layout/cycle8"/>
    <dgm:cxn modelId="{2C665502-DC81-4B4D-AF44-0DB1585B390C}" type="presParOf" srcId="{C38662FC-72A8-4E44-8980-FC74890F9592}" destId="{27900F7D-86E8-49F8-972E-4200F0BC871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CE055-BC41-4B0D-A797-5C47CA238B72}">
      <dsp:nvSpPr>
        <dsp:cNvPr id="0" name=""/>
        <dsp:cNvSpPr/>
      </dsp:nvSpPr>
      <dsp:spPr>
        <a:xfrm>
          <a:off x="1941014" y="222143"/>
          <a:ext cx="3134181" cy="2963849"/>
        </a:xfrm>
        <a:prstGeom prst="pie">
          <a:avLst>
            <a:gd name="adj1" fmla="val 16200000"/>
            <a:gd name="adj2" fmla="val 180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국민주의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3592802" y="850197"/>
        <a:ext cx="1119350" cy="882098"/>
      </dsp:txXfrm>
    </dsp:sp>
    <dsp:sp modelId="{3E1AF2D1-C5E1-4157-B7C0-552139B61459}">
      <dsp:nvSpPr>
        <dsp:cNvPr id="0" name=""/>
        <dsp:cNvSpPr/>
      </dsp:nvSpPr>
      <dsp:spPr>
        <a:xfrm>
          <a:off x="1965139" y="313590"/>
          <a:ext cx="2963849" cy="2992657"/>
        </a:xfrm>
        <a:prstGeom prst="pie">
          <a:avLst>
            <a:gd name="adj1" fmla="val 1800000"/>
            <a:gd name="adj2" fmla="val 900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국가주의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2670817" y="2255255"/>
        <a:ext cx="1587776" cy="783791"/>
      </dsp:txXfrm>
    </dsp:sp>
    <dsp:sp modelId="{92FDF2E6-B80B-4A58-B10D-6449FC1280EF}">
      <dsp:nvSpPr>
        <dsp:cNvPr id="0" name=""/>
        <dsp:cNvSpPr/>
      </dsp:nvSpPr>
      <dsp:spPr>
        <a:xfrm>
          <a:off x="1801059" y="222143"/>
          <a:ext cx="3169925" cy="2963849"/>
        </a:xfrm>
        <a:prstGeom prst="pie">
          <a:avLst>
            <a:gd name="adj1" fmla="val 9000000"/>
            <a:gd name="adj2" fmla="val 1620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민족주의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2168243" y="850197"/>
        <a:ext cx="1132116" cy="882098"/>
      </dsp:txXfrm>
    </dsp:sp>
    <dsp:sp modelId="{7D555E30-DAB9-4788-9B03-F1998E8D5679}">
      <dsp:nvSpPr>
        <dsp:cNvPr id="0" name=""/>
        <dsp:cNvSpPr/>
      </dsp:nvSpPr>
      <dsp:spPr>
        <a:xfrm>
          <a:off x="1841914" y="38666"/>
          <a:ext cx="3330802" cy="333080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2AC48-B672-4E3A-A76E-05ABC1AB46CD}">
      <dsp:nvSpPr>
        <dsp:cNvPr id="0" name=""/>
        <dsp:cNvSpPr/>
      </dsp:nvSpPr>
      <dsp:spPr>
        <a:xfrm>
          <a:off x="1781662" y="144156"/>
          <a:ext cx="3330802" cy="333080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00F7D-86E8-49F8-972E-4200F0BC8717}">
      <dsp:nvSpPr>
        <dsp:cNvPr id="0" name=""/>
        <dsp:cNvSpPr/>
      </dsp:nvSpPr>
      <dsp:spPr>
        <a:xfrm>
          <a:off x="1719125" y="38666"/>
          <a:ext cx="3330802" cy="333080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85D98-0EE0-423B-97F8-715A88AF5663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F560-2342-4B28-8F76-832C354C1E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528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C5BC79-EF63-4F20-BB0F-7E0636D5A4F4}" type="datetimeFigureOut">
              <a:rPr lang="ko-KR" altLang="en-US" smtClean="0"/>
              <a:pPr/>
              <a:t>2014-04-10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624736" cy="841977"/>
          </a:xfrm>
        </p:spPr>
        <p:txBody>
          <a:bodyPr>
            <a:noAutofit/>
          </a:bodyPr>
          <a:lstStyle/>
          <a:p>
            <a:r>
              <a:rPr lang="ko-KR" altLang="en-US" sz="5800" b="1" dirty="0" smtClean="0">
                <a:latin typeface="+mn-ea"/>
                <a:ea typeface="+mn-ea"/>
              </a:rPr>
              <a:t>일본의 정치적 특성</a:t>
            </a:r>
            <a:endParaRPr lang="ko-KR" altLang="en-US" sz="5800" b="1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395771" cy="844506"/>
          </a:xfrm>
        </p:spPr>
        <p:txBody>
          <a:bodyPr>
            <a:normAutofit/>
          </a:bodyPr>
          <a:lstStyle/>
          <a:p>
            <a:pPr algn="r"/>
            <a:r>
              <a:rPr lang="ko-KR" altLang="en-US" b="1" dirty="0" smtClean="0">
                <a:solidFill>
                  <a:schemeClr val="tx1"/>
                </a:solidFill>
              </a:rPr>
              <a:t>조원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전종모</a:t>
            </a:r>
            <a:r>
              <a:rPr lang="en-US" altLang="ko-KR" b="1" dirty="0" smtClean="0">
                <a:solidFill>
                  <a:schemeClr val="tx1"/>
                </a:solidFill>
              </a:rPr>
              <a:t>,</a:t>
            </a:r>
            <a:r>
              <a:rPr lang="ko-KR" altLang="en-US" b="1" dirty="0" smtClean="0">
                <a:solidFill>
                  <a:schemeClr val="tx1"/>
                </a:solidFill>
              </a:rPr>
              <a:t>김준형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김지훈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조미선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최현지 </a:t>
            </a:r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6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b="1" dirty="0" smtClean="0">
                <a:latin typeface="+mn-ea"/>
                <a:ea typeface="+mn-ea"/>
              </a:rPr>
              <a:t>일본 내셔널리즘의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9" name="그림 8" descr="Cap 2014-04-10 01-13-25-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3600400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544522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+mn-ea"/>
              </a:rPr>
              <a:t>2. 26</a:t>
            </a:r>
            <a:r>
              <a:rPr lang="ko-KR" altLang="en-US" sz="2000" b="1" dirty="0" smtClean="0">
                <a:latin typeface="+mn-ea"/>
              </a:rPr>
              <a:t>사건 이후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육군 보수파</a:t>
            </a:r>
            <a:r>
              <a:rPr lang="ko-KR" altLang="en-US" sz="2000" b="1" dirty="0" smtClean="0">
                <a:latin typeface="+mn-ea"/>
              </a:rPr>
              <a:t>가</a:t>
            </a:r>
            <a:endParaRPr lang="en-US" altLang="ko-KR" sz="2000" b="1" dirty="0" smtClean="0">
              <a:latin typeface="+mn-ea"/>
            </a:endParaRPr>
          </a:p>
          <a:p>
            <a:pPr algn="ctr"/>
            <a:r>
              <a:rPr lang="ko-KR" altLang="en-US" sz="2000" b="1" dirty="0" smtClean="0">
                <a:latin typeface="+mn-ea"/>
              </a:rPr>
              <a:t>국가주의 사상의 방향을 좌지우지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18448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n-ea"/>
              </a:rPr>
              <a:t>2. 26 </a:t>
            </a:r>
            <a:r>
              <a:rPr lang="ko-KR" altLang="en-US" sz="2400" b="1" dirty="0" smtClean="0">
                <a:latin typeface="+mn-ea"/>
              </a:rPr>
              <a:t>사건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12" name="그림 11" descr="Cap 2014-04-10 01-18-22-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1" y="2348880"/>
            <a:ext cx="3528393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b="1" dirty="0" smtClean="0">
                <a:latin typeface="+mn-ea"/>
                <a:ea typeface="+mn-ea"/>
              </a:rPr>
              <a:t>일본 내셔널리즘의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3" name="그림 2" descr="Cap 2014-04-10 01-21-08-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2564904"/>
            <a:ext cx="3744415" cy="3577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9168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패전 이후</a:t>
            </a:r>
            <a:endParaRPr lang="ko-KR" altLang="en-US" sz="2400" b="1" dirty="0"/>
          </a:p>
        </p:txBody>
      </p:sp>
      <p:sp>
        <p:nvSpPr>
          <p:cNvPr id="6" name="직사각형 5"/>
          <p:cNvSpPr/>
          <p:nvPr/>
        </p:nvSpPr>
        <p:spPr>
          <a:xfrm>
            <a:off x="4860032" y="2708920"/>
            <a:ext cx="3312368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자국 중심주의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6084168" y="3789040"/>
            <a:ext cx="720080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빗면 7"/>
          <p:cNvSpPr/>
          <p:nvPr/>
        </p:nvSpPr>
        <p:spPr>
          <a:xfrm>
            <a:off x="4860032" y="4581128"/>
            <a:ext cx="3384376" cy="1368152"/>
          </a:xfrm>
          <a:prstGeom prst="beve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rgbClr val="FF0000"/>
                </a:solidFill>
              </a:rPr>
              <a:t>탈내셔널리즘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지향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403648" y="2998976"/>
            <a:ext cx="6408712" cy="29523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547664" y="2710944"/>
            <a:ext cx="2376264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/>
              <a:t>민족주의</a:t>
            </a:r>
            <a:endParaRPr lang="ko-KR" altLang="en-US" sz="3000" dirty="0"/>
          </a:p>
        </p:txBody>
      </p:sp>
      <p:sp>
        <p:nvSpPr>
          <p:cNvPr id="6" name="타원 5"/>
          <p:cNvSpPr/>
          <p:nvPr/>
        </p:nvSpPr>
        <p:spPr>
          <a:xfrm>
            <a:off x="4860032" y="3287008"/>
            <a:ext cx="2520280" cy="24482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국수주의적인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민족주의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835696" y="3287008"/>
            <a:ext cx="2520280" cy="244827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제국주의 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전체주의 사상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폭발 1 10"/>
          <p:cNvSpPr/>
          <p:nvPr/>
        </p:nvSpPr>
        <p:spPr>
          <a:xfrm rot="1468146">
            <a:off x="6179042" y="2463189"/>
            <a:ext cx="2221926" cy="1287597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rgbClr val="FF0000"/>
                </a:solidFill>
              </a:rPr>
              <a:t>파시즘과유사</a:t>
            </a:r>
            <a:endParaRPr lang="ko-KR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일본 내셔널리즘의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203123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일본 내셔널리즘의 전과 후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514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115616" y="2708920"/>
            <a:ext cx="6965245" cy="120248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 smtClean="0">
                <a:latin typeface="+mn-ea"/>
                <a:cs typeface="+mj-cs"/>
              </a:rPr>
              <a:t>2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. </a:t>
            </a:r>
            <a:r>
              <a:rPr lang="ko-KR" altLang="en-US" sz="4400" b="1" dirty="0" smtClean="0">
                <a:latin typeface="+mn-ea"/>
              </a:rPr>
              <a:t>일본의 헌법체제</a:t>
            </a:r>
            <a:endParaRPr lang="en-US" altLang="ko-KR" sz="4400" b="1" dirty="0" smtClean="0">
              <a:latin typeface="+mn-ea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59" y="620688"/>
            <a:ext cx="7447023" cy="70399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r>
              <a:rPr lang="ko-KR" altLang="en-US" sz="4900" b="1" dirty="0" smtClean="0">
                <a:latin typeface="+mn-ea"/>
                <a:ea typeface="+mn-ea"/>
              </a:rPr>
              <a:t>일본 국회의 탄생</a:t>
            </a:r>
            <a:endParaRPr lang="ko-KR" altLang="en-US" sz="4900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7" y="1124745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메이지 국가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국가목표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부국강명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907704" y="1844824"/>
            <a:ext cx="2410940" cy="97725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촌락 공동체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가족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비 정치적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907704" y="2780928"/>
            <a:ext cx="2410940" cy="45605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이상</a:t>
            </a:r>
            <a:endParaRPr lang="ko-KR" altLang="en-US" dirty="0"/>
          </a:p>
        </p:txBody>
      </p:sp>
      <p:sp>
        <p:nvSpPr>
          <p:cNvPr id="7" name="오각형 6"/>
          <p:cNvSpPr/>
          <p:nvPr/>
        </p:nvSpPr>
        <p:spPr>
          <a:xfrm>
            <a:off x="4355976" y="1988840"/>
            <a:ext cx="2410940" cy="65150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자유인권운동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부국강병책 반대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876256" y="1916832"/>
            <a:ext cx="1368372" cy="7818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촌락 공동체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6876256" y="2636912"/>
            <a:ext cx="1368372" cy="39090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현실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2204864"/>
            <a:ext cx="461665" cy="1440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국회 개설</a:t>
            </a:r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>
            <a:off x="827583" y="1772816"/>
            <a:ext cx="716766" cy="2280253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근대헌법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27583" y="4365104"/>
            <a:ext cx="2932225" cy="13030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제국 헌법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2" y="1628800"/>
            <a:ext cx="72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국가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1700808"/>
            <a:ext cx="142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지방 자치제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3" y="4077072"/>
            <a:ext cx="150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천황제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pic>
        <p:nvPicPr>
          <p:cNvPr id="18" name="그림 17" descr="Japanese_diet_outside_Kokkaigijido-19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3528392" cy="491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733819"/>
            <a:ext cx="7053943" cy="534941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 smtClean="0">
                <a:latin typeface="+mn-ea"/>
                <a:ea typeface="+mn-ea"/>
              </a:rPr>
              <a:t>천황제와</a:t>
            </a:r>
            <a:r>
              <a:rPr lang="ko-KR" altLang="en-US" b="1" dirty="0" smtClean="0">
                <a:latin typeface="+mn-ea"/>
                <a:ea typeface="+mn-ea"/>
              </a:rPr>
              <a:t> </a:t>
            </a:r>
            <a:r>
              <a:rPr lang="ko-KR" altLang="en-US" b="1" dirty="0" smtClean="0">
                <a:latin typeface="+mn-ea"/>
                <a:ea typeface="+mn-ea"/>
              </a:rPr>
              <a:t>헌법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115616" y="1556792"/>
            <a:ext cx="1296144" cy="18317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신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bg1"/>
                </a:solidFill>
              </a:rPr>
              <a:t>ㅣ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신의아들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천</a:t>
            </a:r>
            <a:r>
              <a:rPr lang="ko-KR" altLang="en-US" dirty="0">
                <a:solidFill>
                  <a:schemeClr val="bg1"/>
                </a:solidFill>
              </a:rPr>
              <a:t>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3900" y="1196753"/>
            <a:ext cx="94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교육칙어</a:t>
            </a:r>
            <a:endParaRPr lang="ko-KR" altLang="en-US" dirty="0"/>
          </a:p>
        </p:txBody>
      </p:sp>
      <p:sp>
        <p:nvSpPr>
          <p:cNvPr id="33" name="포인트가 6개인 별 32"/>
          <p:cNvSpPr/>
          <p:nvPr/>
        </p:nvSpPr>
        <p:spPr>
          <a:xfrm>
            <a:off x="899592" y="4581128"/>
            <a:ext cx="2592288" cy="1138625"/>
          </a:xfrm>
          <a:prstGeom prst="star6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헌법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입헌 군주제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59632" y="5445224"/>
            <a:ext cx="19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전체주의적 정권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5" name="오른쪽 화살표 34"/>
          <p:cNvSpPr/>
          <p:nvPr/>
        </p:nvSpPr>
        <p:spPr>
          <a:xfrm>
            <a:off x="3903354" y="4869161"/>
            <a:ext cx="2036798" cy="7920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세계대</a:t>
            </a:r>
            <a:r>
              <a:rPr lang="ko-KR" altLang="en-US" dirty="0"/>
              <a:t>전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464782" y="4869161"/>
            <a:ext cx="1851634" cy="792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연합군에 의한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점령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관리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0597" y="4653137"/>
            <a:ext cx="55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패배</a:t>
            </a:r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4034835" y="1412777"/>
            <a:ext cx="4121828" cy="1937100"/>
            <a:chOff x="3995936" y="1412776"/>
            <a:chExt cx="4808799" cy="2817604"/>
          </a:xfrm>
        </p:grpSpPr>
        <p:sp>
          <p:nvSpPr>
            <p:cNvPr id="3" name="웃는 얼굴 2"/>
            <p:cNvSpPr/>
            <p:nvPr/>
          </p:nvSpPr>
          <p:spPr>
            <a:xfrm>
              <a:off x="4788024" y="2132856"/>
              <a:ext cx="1512168" cy="1224136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천</a:t>
              </a:r>
              <a:r>
                <a:rPr lang="ko-KR" altLang="en-US" dirty="0">
                  <a:solidFill>
                    <a:schemeClr val="tx1"/>
                  </a:solidFill>
                </a:rPr>
                <a:t>황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20272" y="2564904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법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정신적 지주</a:t>
              </a:r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141277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행정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2080" y="141277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입법</a:t>
              </a:r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84168" y="148478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사법</a:t>
              </a:r>
              <a:endParaRPr lang="ko-KR" altLang="en-US" dirty="0"/>
            </a:p>
          </p:txBody>
        </p:sp>
        <p:cxnSp>
          <p:nvCxnSpPr>
            <p:cNvPr id="19" name="직선 화살표 연결선 18"/>
            <p:cNvCxnSpPr>
              <a:endCxn id="3" idx="3"/>
            </p:cNvCxnSpPr>
            <p:nvPr/>
          </p:nvCxnSpPr>
          <p:spPr>
            <a:xfrm flipV="1">
              <a:off x="4427984" y="3177722"/>
              <a:ext cx="581492" cy="539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5220072" y="3356992"/>
              <a:ext cx="14401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H="1" flipV="1">
              <a:off x="5796136" y="3356992"/>
              <a:ext cx="28803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endCxn id="3" idx="5"/>
            </p:cNvCxnSpPr>
            <p:nvPr/>
          </p:nvCxnSpPr>
          <p:spPr>
            <a:xfrm flipH="1" flipV="1">
              <a:off x="6078740" y="3177722"/>
              <a:ext cx="581492" cy="467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995936" y="364502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의회</a:t>
              </a:r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60032" y="38610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내각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24128" y="37890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원로원</a:t>
              </a:r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88224" y="35730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중신</a:t>
              </a:r>
              <a:endParaRPr lang="ko-KR" alt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4008" y="335699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보필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144" y="335699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mtClean="0"/>
                <a:t>협</a:t>
              </a:r>
              <a:r>
                <a:rPr lang="ko-KR" altLang="en-US"/>
                <a:t>찬</a:t>
              </a:r>
              <a:endParaRPr lang="ko-KR" altLang="en-US" dirty="0"/>
            </a:p>
          </p:txBody>
        </p:sp>
        <p:sp>
          <p:nvSpPr>
            <p:cNvPr id="38" name="등호 37"/>
            <p:cNvSpPr/>
            <p:nvPr/>
          </p:nvSpPr>
          <p:spPr>
            <a:xfrm>
              <a:off x="6372200" y="2564904"/>
              <a:ext cx="648072" cy="432048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자유형 38"/>
            <p:cNvSpPr/>
            <p:nvPr/>
          </p:nvSpPr>
          <p:spPr>
            <a:xfrm>
              <a:off x="4833257" y="1741714"/>
              <a:ext cx="1553471" cy="703741"/>
            </a:xfrm>
            <a:custGeom>
              <a:avLst/>
              <a:gdLst>
                <a:gd name="connsiteX0" fmla="*/ 0 w 1553471"/>
                <a:gd name="connsiteY0" fmla="*/ 653143 h 703741"/>
                <a:gd name="connsiteX1" fmla="*/ 0 w 1553471"/>
                <a:gd name="connsiteY1" fmla="*/ 653143 h 703741"/>
                <a:gd name="connsiteX2" fmla="*/ 87086 w 1553471"/>
                <a:gd name="connsiteY2" fmla="*/ 644435 h 703741"/>
                <a:gd name="connsiteX3" fmla="*/ 113212 w 1553471"/>
                <a:gd name="connsiteY3" fmla="*/ 635726 h 703741"/>
                <a:gd name="connsiteX4" fmla="*/ 226423 w 1553471"/>
                <a:gd name="connsiteY4" fmla="*/ 627017 h 703741"/>
                <a:gd name="connsiteX5" fmla="*/ 478972 w 1553471"/>
                <a:gd name="connsiteY5" fmla="*/ 635726 h 703741"/>
                <a:gd name="connsiteX6" fmla="*/ 548640 w 1553471"/>
                <a:gd name="connsiteY6" fmla="*/ 644435 h 703741"/>
                <a:gd name="connsiteX7" fmla="*/ 592183 w 1553471"/>
                <a:gd name="connsiteY7" fmla="*/ 653143 h 703741"/>
                <a:gd name="connsiteX8" fmla="*/ 792480 w 1553471"/>
                <a:gd name="connsiteY8" fmla="*/ 661852 h 703741"/>
                <a:gd name="connsiteX9" fmla="*/ 1271452 w 1553471"/>
                <a:gd name="connsiteY9" fmla="*/ 679269 h 703741"/>
                <a:gd name="connsiteX10" fmla="*/ 1524000 w 1553471"/>
                <a:gd name="connsiteY10" fmla="*/ 670560 h 703741"/>
                <a:gd name="connsiteX11" fmla="*/ 1515292 w 1553471"/>
                <a:gd name="connsiteY11" fmla="*/ 574766 h 703741"/>
                <a:gd name="connsiteX12" fmla="*/ 1506583 w 1553471"/>
                <a:gd name="connsiteY12" fmla="*/ 444137 h 703741"/>
                <a:gd name="connsiteX13" fmla="*/ 1506583 w 1553471"/>
                <a:gd name="connsiteY13" fmla="*/ 69669 h 703741"/>
                <a:gd name="connsiteX14" fmla="*/ 1480457 w 1553471"/>
                <a:gd name="connsiteY14" fmla="*/ 87086 h 703741"/>
                <a:gd name="connsiteX15" fmla="*/ 1410789 w 1553471"/>
                <a:gd name="connsiteY15" fmla="*/ 148046 h 703741"/>
                <a:gd name="connsiteX16" fmla="*/ 1384663 w 1553471"/>
                <a:gd name="connsiteY16" fmla="*/ 156755 h 703741"/>
                <a:gd name="connsiteX17" fmla="*/ 1314994 w 1553471"/>
                <a:gd name="connsiteY17" fmla="*/ 209006 h 703741"/>
                <a:gd name="connsiteX18" fmla="*/ 1236617 w 1553471"/>
                <a:gd name="connsiteY18" fmla="*/ 252549 h 703741"/>
                <a:gd name="connsiteX19" fmla="*/ 1210492 w 1553471"/>
                <a:gd name="connsiteY19" fmla="*/ 269966 h 703741"/>
                <a:gd name="connsiteX20" fmla="*/ 1193074 w 1553471"/>
                <a:gd name="connsiteY20" fmla="*/ 287383 h 703741"/>
                <a:gd name="connsiteX21" fmla="*/ 1140823 w 1553471"/>
                <a:gd name="connsiteY21" fmla="*/ 304800 h 703741"/>
                <a:gd name="connsiteX22" fmla="*/ 1088572 w 1553471"/>
                <a:gd name="connsiteY22" fmla="*/ 330926 h 703741"/>
                <a:gd name="connsiteX23" fmla="*/ 1071154 w 1553471"/>
                <a:gd name="connsiteY23" fmla="*/ 313509 h 703741"/>
                <a:gd name="connsiteX24" fmla="*/ 1036320 w 1553471"/>
                <a:gd name="connsiteY24" fmla="*/ 261257 h 703741"/>
                <a:gd name="connsiteX25" fmla="*/ 1018903 w 1553471"/>
                <a:gd name="connsiteY25" fmla="*/ 235132 h 703741"/>
                <a:gd name="connsiteX26" fmla="*/ 1001486 w 1553471"/>
                <a:gd name="connsiteY26" fmla="*/ 209006 h 703741"/>
                <a:gd name="connsiteX27" fmla="*/ 975360 w 1553471"/>
                <a:gd name="connsiteY27" fmla="*/ 182880 h 703741"/>
                <a:gd name="connsiteX28" fmla="*/ 957943 w 1553471"/>
                <a:gd name="connsiteY28" fmla="*/ 156755 h 703741"/>
                <a:gd name="connsiteX29" fmla="*/ 888274 w 1553471"/>
                <a:gd name="connsiteY29" fmla="*/ 104503 h 703741"/>
                <a:gd name="connsiteX30" fmla="*/ 862149 w 1553471"/>
                <a:gd name="connsiteY30" fmla="*/ 87086 h 703741"/>
                <a:gd name="connsiteX31" fmla="*/ 827314 w 1553471"/>
                <a:gd name="connsiteY31" fmla="*/ 43543 h 703741"/>
                <a:gd name="connsiteX32" fmla="*/ 809897 w 1553471"/>
                <a:gd name="connsiteY32" fmla="*/ 17417 h 703741"/>
                <a:gd name="connsiteX33" fmla="*/ 783772 w 1553471"/>
                <a:gd name="connsiteY33" fmla="*/ 0 h 703741"/>
                <a:gd name="connsiteX34" fmla="*/ 740229 w 1553471"/>
                <a:gd name="connsiteY34" fmla="*/ 8709 h 703741"/>
                <a:gd name="connsiteX35" fmla="*/ 696686 w 1553471"/>
                <a:gd name="connsiteY35" fmla="*/ 52252 h 703741"/>
                <a:gd name="connsiteX36" fmla="*/ 670560 w 1553471"/>
                <a:gd name="connsiteY36" fmla="*/ 78377 h 703741"/>
                <a:gd name="connsiteX37" fmla="*/ 644434 w 1553471"/>
                <a:gd name="connsiteY37" fmla="*/ 95795 h 703741"/>
                <a:gd name="connsiteX38" fmla="*/ 600892 w 1553471"/>
                <a:gd name="connsiteY38" fmla="*/ 148046 h 703741"/>
                <a:gd name="connsiteX39" fmla="*/ 557349 w 1553471"/>
                <a:gd name="connsiteY39" fmla="*/ 191589 h 703741"/>
                <a:gd name="connsiteX40" fmla="*/ 539932 w 1553471"/>
                <a:gd name="connsiteY40" fmla="*/ 217715 h 703741"/>
                <a:gd name="connsiteX41" fmla="*/ 496389 w 1553471"/>
                <a:gd name="connsiteY41" fmla="*/ 261257 h 703741"/>
                <a:gd name="connsiteX42" fmla="*/ 478972 w 1553471"/>
                <a:gd name="connsiteY42" fmla="*/ 278675 h 703741"/>
                <a:gd name="connsiteX43" fmla="*/ 426720 w 1553471"/>
                <a:gd name="connsiteY43" fmla="*/ 296092 h 703741"/>
                <a:gd name="connsiteX44" fmla="*/ 400594 w 1553471"/>
                <a:gd name="connsiteY44" fmla="*/ 252549 h 703741"/>
                <a:gd name="connsiteX45" fmla="*/ 383177 w 1553471"/>
                <a:gd name="connsiteY45" fmla="*/ 226423 h 703741"/>
                <a:gd name="connsiteX46" fmla="*/ 357052 w 1553471"/>
                <a:gd name="connsiteY46" fmla="*/ 209006 h 703741"/>
                <a:gd name="connsiteX47" fmla="*/ 313509 w 1553471"/>
                <a:gd name="connsiteY47" fmla="*/ 165463 h 703741"/>
                <a:gd name="connsiteX48" fmla="*/ 261257 w 1553471"/>
                <a:gd name="connsiteY48" fmla="*/ 130629 h 703741"/>
                <a:gd name="connsiteX49" fmla="*/ 235132 w 1553471"/>
                <a:gd name="connsiteY49" fmla="*/ 113212 h 703741"/>
                <a:gd name="connsiteX50" fmla="*/ 165463 w 1553471"/>
                <a:gd name="connsiteY50" fmla="*/ 60960 h 703741"/>
                <a:gd name="connsiteX51" fmla="*/ 139337 w 1553471"/>
                <a:gd name="connsiteY51" fmla="*/ 43543 h 703741"/>
                <a:gd name="connsiteX52" fmla="*/ 113212 w 1553471"/>
                <a:gd name="connsiteY52" fmla="*/ 26126 h 703741"/>
                <a:gd name="connsiteX53" fmla="*/ 87086 w 1553471"/>
                <a:gd name="connsiteY53" fmla="*/ 17417 h 703741"/>
                <a:gd name="connsiteX54" fmla="*/ 78377 w 1553471"/>
                <a:gd name="connsiteY54" fmla="*/ 383177 h 703741"/>
                <a:gd name="connsiteX55" fmla="*/ 69669 w 1553471"/>
                <a:gd name="connsiteY55" fmla="*/ 470263 h 703741"/>
                <a:gd name="connsiteX56" fmla="*/ 52252 w 1553471"/>
                <a:gd name="connsiteY56" fmla="*/ 531223 h 703741"/>
                <a:gd name="connsiteX57" fmla="*/ 43543 w 1553471"/>
                <a:gd name="connsiteY57" fmla="*/ 574766 h 703741"/>
                <a:gd name="connsiteX58" fmla="*/ 0 w 1553471"/>
                <a:gd name="connsiteY58" fmla="*/ 653143 h 70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553471" h="703741">
                  <a:moveTo>
                    <a:pt x="0" y="653143"/>
                  </a:moveTo>
                  <a:lnTo>
                    <a:pt x="0" y="653143"/>
                  </a:lnTo>
                  <a:cubicBezTo>
                    <a:pt x="29029" y="650240"/>
                    <a:pt x="58252" y="648871"/>
                    <a:pt x="87086" y="644435"/>
                  </a:cubicBezTo>
                  <a:cubicBezTo>
                    <a:pt x="96159" y="643039"/>
                    <a:pt x="104103" y="636865"/>
                    <a:pt x="113212" y="635726"/>
                  </a:cubicBezTo>
                  <a:cubicBezTo>
                    <a:pt x="150768" y="631031"/>
                    <a:pt x="188686" y="629920"/>
                    <a:pt x="226423" y="627017"/>
                  </a:cubicBezTo>
                  <a:lnTo>
                    <a:pt x="478972" y="635726"/>
                  </a:lnTo>
                  <a:cubicBezTo>
                    <a:pt x="502341" y="636989"/>
                    <a:pt x="525509" y="640876"/>
                    <a:pt x="548640" y="644435"/>
                  </a:cubicBezTo>
                  <a:cubicBezTo>
                    <a:pt x="563270" y="646686"/>
                    <a:pt x="577419" y="652088"/>
                    <a:pt x="592183" y="653143"/>
                  </a:cubicBezTo>
                  <a:cubicBezTo>
                    <a:pt x="658842" y="657904"/>
                    <a:pt x="725694" y="659467"/>
                    <a:pt x="792480" y="661852"/>
                  </a:cubicBezTo>
                  <a:cubicBezTo>
                    <a:pt x="1338933" y="681368"/>
                    <a:pt x="853935" y="660290"/>
                    <a:pt x="1271452" y="679269"/>
                  </a:cubicBezTo>
                  <a:cubicBezTo>
                    <a:pt x="1355635" y="676366"/>
                    <a:pt x="1446578" y="703741"/>
                    <a:pt x="1524000" y="670560"/>
                  </a:cubicBezTo>
                  <a:cubicBezTo>
                    <a:pt x="1553471" y="657930"/>
                    <a:pt x="1517751" y="606735"/>
                    <a:pt x="1515292" y="574766"/>
                  </a:cubicBezTo>
                  <a:cubicBezTo>
                    <a:pt x="1511945" y="531255"/>
                    <a:pt x="1509486" y="487680"/>
                    <a:pt x="1506583" y="444137"/>
                  </a:cubicBezTo>
                  <a:cubicBezTo>
                    <a:pt x="1507620" y="416150"/>
                    <a:pt x="1525759" y="136784"/>
                    <a:pt x="1506583" y="69669"/>
                  </a:cubicBezTo>
                  <a:cubicBezTo>
                    <a:pt x="1503708" y="59605"/>
                    <a:pt x="1488334" y="80194"/>
                    <a:pt x="1480457" y="87086"/>
                  </a:cubicBezTo>
                  <a:cubicBezTo>
                    <a:pt x="1450191" y="113568"/>
                    <a:pt x="1443449" y="131716"/>
                    <a:pt x="1410789" y="148046"/>
                  </a:cubicBezTo>
                  <a:cubicBezTo>
                    <a:pt x="1402578" y="152151"/>
                    <a:pt x="1392688" y="152297"/>
                    <a:pt x="1384663" y="156755"/>
                  </a:cubicBezTo>
                  <a:cubicBezTo>
                    <a:pt x="1253743" y="229489"/>
                    <a:pt x="1375392" y="163708"/>
                    <a:pt x="1314994" y="209006"/>
                  </a:cubicBezTo>
                  <a:cubicBezTo>
                    <a:pt x="1205157" y="291382"/>
                    <a:pt x="1304505" y="218604"/>
                    <a:pt x="1236617" y="252549"/>
                  </a:cubicBezTo>
                  <a:cubicBezTo>
                    <a:pt x="1227256" y="257230"/>
                    <a:pt x="1218665" y="263428"/>
                    <a:pt x="1210492" y="269966"/>
                  </a:cubicBezTo>
                  <a:cubicBezTo>
                    <a:pt x="1204081" y="275095"/>
                    <a:pt x="1200418" y="283711"/>
                    <a:pt x="1193074" y="287383"/>
                  </a:cubicBezTo>
                  <a:cubicBezTo>
                    <a:pt x="1176653" y="295593"/>
                    <a:pt x="1140823" y="304800"/>
                    <a:pt x="1140823" y="304800"/>
                  </a:cubicBezTo>
                  <a:cubicBezTo>
                    <a:pt x="1132358" y="310443"/>
                    <a:pt x="1102438" y="333699"/>
                    <a:pt x="1088572" y="330926"/>
                  </a:cubicBezTo>
                  <a:cubicBezTo>
                    <a:pt x="1080521" y="329316"/>
                    <a:pt x="1076080" y="320078"/>
                    <a:pt x="1071154" y="313509"/>
                  </a:cubicBezTo>
                  <a:cubicBezTo>
                    <a:pt x="1058594" y="296763"/>
                    <a:pt x="1047931" y="278674"/>
                    <a:pt x="1036320" y="261257"/>
                  </a:cubicBezTo>
                  <a:lnTo>
                    <a:pt x="1018903" y="235132"/>
                  </a:lnTo>
                  <a:cubicBezTo>
                    <a:pt x="1013097" y="226423"/>
                    <a:pt x="1008887" y="216407"/>
                    <a:pt x="1001486" y="209006"/>
                  </a:cubicBezTo>
                  <a:cubicBezTo>
                    <a:pt x="992777" y="200297"/>
                    <a:pt x="983245" y="192341"/>
                    <a:pt x="975360" y="182880"/>
                  </a:cubicBezTo>
                  <a:cubicBezTo>
                    <a:pt x="968660" y="174840"/>
                    <a:pt x="964481" y="164928"/>
                    <a:pt x="957943" y="156755"/>
                  </a:cubicBezTo>
                  <a:cubicBezTo>
                    <a:pt x="939529" y="133738"/>
                    <a:pt x="912163" y="120429"/>
                    <a:pt x="888274" y="104503"/>
                  </a:cubicBezTo>
                  <a:lnTo>
                    <a:pt x="862149" y="87086"/>
                  </a:lnTo>
                  <a:cubicBezTo>
                    <a:pt x="808542" y="6673"/>
                    <a:pt x="876951" y="105588"/>
                    <a:pt x="827314" y="43543"/>
                  </a:cubicBezTo>
                  <a:cubicBezTo>
                    <a:pt x="820776" y="35370"/>
                    <a:pt x="817298" y="24818"/>
                    <a:pt x="809897" y="17417"/>
                  </a:cubicBezTo>
                  <a:cubicBezTo>
                    <a:pt x="802496" y="10016"/>
                    <a:pt x="792480" y="5806"/>
                    <a:pt x="783772" y="0"/>
                  </a:cubicBezTo>
                  <a:cubicBezTo>
                    <a:pt x="769258" y="2903"/>
                    <a:pt x="754088" y="3512"/>
                    <a:pt x="740229" y="8709"/>
                  </a:cubicBezTo>
                  <a:cubicBezTo>
                    <a:pt x="709263" y="20321"/>
                    <a:pt x="716040" y="29028"/>
                    <a:pt x="696686" y="52252"/>
                  </a:cubicBezTo>
                  <a:cubicBezTo>
                    <a:pt x="688802" y="61713"/>
                    <a:pt x="680021" y="70493"/>
                    <a:pt x="670560" y="78377"/>
                  </a:cubicBezTo>
                  <a:cubicBezTo>
                    <a:pt x="662519" y="85078"/>
                    <a:pt x="652475" y="89094"/>
                    <a:pt x="644434" y="95795"/>
                  </a:cubicBezTo>
                  <a:cubicBezTo>
                    <a:pt x="596036" y="136127"/>
                    <a:pt x="637780" y="105888"/>
                    <a:pt x="600892" y="148046"/>
                  </a:cubicBezTo>
                  <a:cubicBezTo>
                    <a:pt x="587375" y="163494"/>
                    <a:pt x="568735" y="174510"/>
                    <a:pt x="557349" y="191589"/>
                  </a:cubicBezTo>
                  <a:cubicBezTo>
                    <a:pt x="551543" y="200298"/>
                    <a:pt x="546824" y="209838"/>
                    <a:pt x="539932" y="217715"/>
                  </a:cubicBezTo>
                  <a:cubicBezTo>
                    <a:pt x="526415" y="233162"/>
                    <a:pt x="510903" y="246743"/>
                    <a:pt x="496389" y="261257"/>
                  </a:cubicBezTo>
                  <a:cubicBezTo>
                    <a:pt x="490583" y="267063"/>
                    <a:pt x="486761" y="276079"/>
                    <a:pt x="478972" y="278675"/>
                  </a:cubicBezTo>
                  <a:lnTo>
                    <a:pt x="426720" y="296092"/>
                  </a:lnTo>
                  <a:cubicBezTo>
                    <a:pt x="411597" y="250720"/>
                    <a:pt x="427919" y="286704"/>
                    <a:pt x="400594" y="252549"/>
                  </a:cubicBezTo>
                  <a:cubicBezTo>
                    <a:pt x="394056" y="244376"/>
                    <a:pt x="390578" y="233824"/>
                    <a:pt x="383177" y="226423"/>
                  </a:cubicBezTo>
                  <a:cubicBezTo>
                    <a:pt x="375776" y="219022"/>
                    <a:pt x="364929" y="215898"/>
                    <a:pt x="357052" y="209006"/>
                  </a:cubicBezTo>
                  <a:cubicBezTo>
                    <a:pt x="341604" y="195489"/>
                    <a:pt x="330588" y="176849"/>
                    <a:pt x="313509" y="165463"/>
                  </a:cubicBezTo>
                  <a:lnTo>
                    <a:pt x="261257" y="130629"/>
                  </a:lnTo>
                  <a:cubicBezTo>
                    <a:pt x="252549" y="124823"/>
                    <a:pt x="242533" y="120612"/>
                    <a:pt x="235132" y="113212"/>
                  </a:cubicBezTo>
                  <a:cubicBezTo>
                    <a:pt x="202913" y="80994"/>
                    <a:pt x="224544" y="100348"/>
                    <a:pt x="165463" y="60960"/>
                  </a:cubicBezTo>
                  <a:lnTo>
                    <a:pt x="139337" y="43543"/>
                  </a:lnTo>
                  <a:cubicBezTo>
                    <a:pt x="130629" y="37737"/>
                    <a:pt x="123141" y="29436"/>
                    <a:pt x="113212" y="26126"/>
                  </a:cubicBezTo>
                  <a:lnTo>
                    <a:pt x="87086" y="17417"/>
                  </a:lnTo>
                  <a:cubicBezTo>
                    <a:pt x="84183" y="139337"/>
                    <a:pt x="83064" y="261313"/>
                    <a:pt x="78377" y="383177"/>
                  </a:cubicBezTo>
                  <a:cubicBezTo>
                    <a:pt x="77256" y="412329"/>
                    <a:pt x="73795" y="441383"/>
                    <a:pt x="69669" y="470263"/>
                  </a:cubicBezTo>
                  <a:cubicBezTo>
                    <a:pt x="64242" y="508255"/>
                    <a:pt x="60520" y="498150"/>
                    <a:pt x="52252" y="531223"/>
                  </a:cubicBezTo>
                  <a:cubicBezTo>
                    <a:pt x="48662" y="545583"/>
                    <a:pt x="44528" y="559997"/>
                    <a:pt x="43543" y="574766"/>
                  </a:cubicBezTo>
                  <a:cubicBezTo>
                    <a:pt x="41612" y="603730"/>
                    <a:pt x="7257" y="640080"/>
                    <a:pt x="0" y="653143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</a:rPr>
              <a:t>일본 패망 직</a:t>
            </a:r>
            <a:r>
              <a:rPr lang="ko-KR" altLang="en-US" b="1" dirty="0">
                <a:solidFill>
                  <a:schemeClr val="bg1"/>
                </a:solidFill>
              </a:rPr>
              <a:t>후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71600" y="1052736"/>
            <a:ext cx="7272808" cy="3600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&quot;없음&quot; 기호 3"/>
          <p:cNvSpPr/>
          <p:nvPr/>
        </p:nvSpPr>
        <p:spPr>
          <a:xfrm>
            <a:off x="1403648" y="1412776"/>
            <a:ext cx="1512168" cy="122413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내무성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1277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지방 공선제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5" idx="2"/>
          </p:cNvCxnSpPr>
          <p:nvPr/>
        </p:nvCxnSpPr>
        <p:spPr>
          <a:xfrm>
            <a:off x="3842131" y="1782108"/>
            <a:ext cx="9789" cy="2787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1840" y="213285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지방 자치제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9269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일본의 민주화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2060848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농노 소득과 </a:t>
            </a:r>
            <a:r>
              <a:rPr lang="ko-KR" altLang="en-US" dirty="0" err="1" smtClean="0"/>
              <a:t>증간층</a:t>
            </a:r>
            <a:r>
              <a:rPr lang="ko-KR" altLang="en-US" dirty="0" smtClean="0"/>
              <a:t> 의식 증가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134076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농지 개혁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13407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노동조합 육성</a:t>
            </a:r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5508104" y="1700808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12" idx="2"/>
          </p:cNvCxnSpPr>
          <p:nvPr/>
        </p:nvCxnSpPr>
        <p:spPr>
          <a:xfrm flipH="1">
            <a:off x="7308304" y="1710100"/>
            <a:ext cx="249643" cy="35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3608" y="3356992"/>
            <a:ext cx="25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교육 제도 개혁</a:t>
            </a:r>
            <a:endParaRPr lang="en-US" altLang="ko-KR" dirty="0" smtClean="0"/>
          </a:p>
          <a:p>
            <a:r>
              <a:rPr lang="ko-KR" altLang="en-US" dirty="0" smtClean="0"/>
              <a:t>국민의 교육 수준 상승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5148064" y="3068960"/>
            <a:ext cx="1656184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재벌계열사</a:t>
            </a:r>
            <a:endParaRPr lang="ko-KR" altLang="en-US" dirty="0"/>
          </a:p>
        </p:txBody>
      </p:sp>
      <p:sp>
        <p:nvSpPr>
          <p:cNvPr id="23" name="자유형 22"/>
          <p:cNvSpPr/>
          <p:nvPr/>
        </p:nvSpPr>
        <p:spPr>
          <a:xfrm>
            <a:off x="6732240" y="2852936"/>
            <a:ext cx="554148" cy="401473"/>
          </a:xfrm>
          <a:custGeom>
            <a:avLst/>
            <a:gdLst>
              <a:gd name="connsiteX0" fmla="*/ 0 w 554148"/>
              <a:gd name="connsiteY0" fmla="*/ 296092 h 401473"/>
              <a:gd name="connsiteX1" fmla="*/ 8709 w 554148"/>
              <a:gd name="connsiteY1" fmla="*/ 330926 h 401473"/>
              <a:gd name="connsiteX2" fmla="*/ 34834 w 554148"/>
              <a:gd name="connsiteY2" fmla="*/ 383178 h 401473"/>
              <a:gd name="connsiteX3" fmla="*/ 60960 w 554148"/>
              <a:gd name="connsiteY3" fmla="*/ 400595 h 401473"/>
              <a:gd name="connsiteX4" fmla="*/ 200297 w 554148"/>
              <a:gd name="connsiteY4" fmla="*/ 391886 h 401473"/>
              <a:gd name="connsiteX5" fmla="*/ 226423 w 554148"/>
              <a:gd name="connsiteY5" fmla="*/ 365760 h 401473"/>
              <a:gd name="connsiteX6" fmla="*/ 243840 w 554148"/>
              <a:gd name="connsiteY6" fmla="*/ 313509 h 401473"/>
              <a:gd name="connsiteX7" fmla="*/ 235131 w 554148"/>
              <a:gd name="connsiteY7" fmla="*/ 217715 h 401473"/>
              <a:gd name="connsiteX8" fmla="*/ 165463 w 554148"/>
              <a:gd name="connsiteY8" fmla="*/ 252549 h 401473"/>
              <a:gd name="connsiteX9" fmla="*/ 217714 w 554148"/>
              <a:gd name="connsiteY9" fmla="*/ 339635 h 401473"/>
              <a:gd name="connsiteX10" fmla="*/ 269966 w 554148"/>
              <a:gd name="connsiteY10" fmla="*/ 357052 h 401473"/>
              <a:gd name="connsiteX11" fmla="*/ 296091 w 554148"/>
              <a:gd name="connsiteY11" fmla="*/ 365760 h 401473"/>
              <a:gd name="connsiteX12" fmla="*/ 374469 w 554148"/>
              <a:gd name="connsiteY12" fmla="*/ 357052 h 401473"/>
              <a:gd name="connsiteX13" fmla="*/ 400594 w 554148"/>
              <a:gd name="connsiteY13" fmla="*/ 348343 h 401473"/>
              <a:gd name="connsiteX14" fmla="*/ 444137 w 554148"/>
              <a:gd name="connsiteY14" fmla="*/ 304800 h 401473"/>
              <a:gd name="connsiteX15" fmla="*/ 452846 w 554148"/>
              <a:gd name="connsiteY15" fmla="*/ 156755 h 401473"/>
              <a:gd name="connsiteX16" fmla="*/ 444137 w 554148"/>
              <a:gd name="connsiteY16" fmla="*/ 130629 h 401473"/>
              <a:gd name="connsiteX17" fmla="*/ 418011 w 554148"/>
              <a:gd name="connsiteY17" fmla="*/ 113212 h 401473"/>
              <a:gd name="connsiteX18" fmla="*/ 391886 w 554148"/>
              <a:gd name="connsiteY18" fmla="*/ 121920 h 401473"/>
              <a:gd name="connsiteX19" fmla="*/ 365760 w 554148"/>
              <a:gd name="connsiteY19" fmla="*/ 165463 h 401473"/>
              <a:gd name="connsiteX20" fmla="*/ 374469 w 554148"/>
              <a:gd name="connsiteY20" fmla="*/ 191589 h 401473"/>
              <a:gd name="connsiteX21" fmla="*/ 470263 w 554148"/>
              <a:gd name="connsiteY21" fmla="*/ 200298 h 401473"/>
              <a:gd name="connsiteX22" fmla="*/ 496389 w 554148"/>
              <a:gd name="connsiteY22" fmla="*/ 191589 h 401473"/>
              <a:gd name="connsiteX23" fmla="*/ 513806 w 554148"/>
              <a:gd name="connsiteY23" fmla="*/ 165463 h 401473"/>
              <a:gd name="connsiteX24" fmla="*/ 531223 w 554148"/>
              <a:gd name="connsiteY24" fmla="*/ 104503 h 401473"/>
              <a:gd name="connsiteX25" fmla="*/ 548640 w 554148"/>
              <a:gd name="connsiteY25" fmla="*/ 0 h 40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4148" h="401473">
                <a:moveTo>
                  <a:pt x="0" y="296092"/>
                </a:moveTo>
                <a:cubicBezTo>
                  <a:pt x="2903" y="307703"/>
                  <a:pt x="5421" y="319418"/>
                  <a:pt x="8709" y="330926"/>
                </a:cubicBezTo>
                <a:cubicBezTo>
                  <a:pt x="14376" y="350759"/>
                  <a:pt x="19566" y="367910"/>
                  <a:pt x="34834" y="383178"/>
                </a:cubicBezTo>
                <a:cubicBezTo>
                  <a:pt x="42235" y="390579"/>
                  <a:pt x="52251" y="394789"/>
                  <a:pt x="60960" y="400595"/>
                </a:cubicBezTo>
                <a:cubicBezTo>
                  <a:pt x="107406" y="397692"/>
                  <a:pt x="154759" y="401473"/>
                  <a:pt x="200297" y="391886"/>
                </a:cubicBezTo>
                <a:cubicBezTo>
                  <a:pt x="212349" y="389349"/>
                  <a:pt x="220442" y="376526"/>
                  <a:pt x="226423" y="365760"/>
                </a:cubicBezTo>
                <a:cubicBezTo>
                  <a:pt x="235339" y="349711"/>
                  <a:pt x="243840" y="313509"/>
                  <a:pt x="243840" y="313509"/>
                </a:cubicBezTo>
                <a:cubicBezTo>
                  <a:pt x="240937" y="281578"/>
                  <a:pt x="253518" y="243982"/>
                  <a:pt x="235131" y="217715"/>
                </a:cubicBezTo>
                <a:cubicBezTo>
                  <a:pt x="206641" y="177015"/>
                  <a:pt x="172470" y="242038"/>
                  <a:pt x="165463" y="252549"/>
                </a:cubicBezTo>
                <a:cubicBezTo>
                  <a:pt x="172633" y="288401"/>
                  <a:pt x="171420" y="324204"/>
                  <a:pt x="217714" y="339635"/>
                </a:cubicBezTo>
                <a:lnTo>
                  <a:pt x="269966" y="357052"/>
                </a:lnTo>
                <a:lnTo>
                  <a:pt x="296091" y="365760"/>
                </a:lnTo>
                <a:cubicBezTo>
                  <a:pt x="322217" y="362857"/>
                  <a:pt x="348540" y="361373"/>
                  <a:pt x="374469" y="357052"/>
                </a:cubicBezTo>
                <a:cubicBezTo>
                  <a:pt x="383524" y="355543"/>
                  <a:pt x="393250" y="353851"/>
                  <a:pt x="400594" y="348343"/>
                </a:cubicBezTo>
                <a:cubicBezTo>
                  <a:pt x="417015" y="336027"/>
                  <a:pt x="444137" y="304800"/>
                  <a:pt x="444137" y="304800"/>
                </a:cubicBezTo>
                <a:cubicBezTo>
                  <a:pt x="469318" y="229258"/>
                  <a:pt x="467365" y="258387"/>
                  <a:pt x="452846" y="156755"/>
                </a:cubicBezTo>
                <a:cubicBezTo>
                  <a:pt x="451548" y="147667"/>
                  <a:pt x="449872" y="137797"/>
                  <a:pt x="444137" y="130629"/>
                </a:cubicBezTo>
                <a:cubicBezTo>
                  <a:pt x="437599" y="122456"/>
                  <a:pt x="426720" y="119018"/>
                  <a:pt x="418011" y="113212"/>
                </a:cubicBezTo>
                <a:cubicBezTo>
                  <a:pt x="409303" y="116115"/>
                  <a:pt x="399757" y="117197"/>
                  <a:pt x="391886" y="121920"/>
                </a:cubicBezTo>
                <a:cubicBezTo>
                  <a:pt x="371964" y="133874"/>
                  <a:pt x="372610" y="144915"/>
                  <a:pt x="365760" y="165463"/>
                </a:cubicBezTo>
                <a:cubicBezTo>
                  <a:pt x="368663" y="174172"/>
                  <a:pt x="368734" y="184421"/>
                  <a:pt x="374469" y="191589"/>
                </a:cubicBezTo>
                <a:cubicBezTo>
                  <a:pt x="400722" y="224406"/>
                  <a:pt x="433466" y="204897"/>
                  <a:pt x="470263" y="200298"/>
                </a:cubicBezTo>
                <a:cubicBezTo>
                  <a:pt x="478972" y="197395"/>
                  <a:pt x="489221" y="197324"/>
                  <a:pt x="496389" y="191589"/>
                </a:cubicBezTo>
                <a:cubicBezTo>
                  <a:pt x="504562" y="185051"/>
                  <a:pt x="509125" y="174825"/>
                  <a:pt x="513806" y="165463"/>
                </a:cubicBezTo>
                <a:cubicBezTo>
                  <a:pt x="521121" y="150833"/>
                  <a:pt x="527039" y="118449"/>
                  <a:pt x="531223" y="104503"/>
                </a:cubicBezTo>
                <a:cubicBezTo>
                  <a:pt x="554148" y="28087"/>
                  <a:pt x="548640" y="77860"/>
                  <a:pt x="54864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 rot="13711303">
            <a:off x="5060883" y="2776715"/>
            <a:ext cx="554148" cy="401473"/>
          </a:xfrm>
          <a:custGeom>
            <a:avLst/>
            <a:gdLst>
              <a:gd name="connsiteX0" fmla="*/ 0 w 554148"/>
              <a:gd name="connsiteY0" fmla="*/ 296092 h 401473"/>
              <a:gd name="connsiteX1" fmla="*/ 8709 w 554148"/>
              <a:gd name="connsiteY1" fmla="*/ 330926 h 401473"/>
              <a:gd name="connsiteX2" fmla="*/ 34834 w 554148"/>
              <a:gd name="connsiteY2" fmla="*/ 383178 h 401473"/>
              <a:gd name="connsiteX3" fmla="*/ 60960 w 554148"/>
              <a:gd name="connsiteY3" fmla="*/ 400595 h 401473"/>
              <a:gd name="connsiteX4" fmla="*/ 200297 w 554148"/>
              <a:gd name="connsiteY4" fmla="*/ 391886 h 401473"/>
              <a:gd name="connsiteX5" fmla="*/ 226423 w 554148"/>
              <a:gd name="connsiteY5" fmla="*/ 365760 h 401473"/>
              <a:gd name="connsiteX6" fmla="*/ 243840 w 554148"/>
              <a:gd name="connsiteY6" fmla="*/ 313509 h 401473"/>
              <a:gd name="connsiteX7" fmla="*/ 235131 w 554148"/>
              <a:gd name="connsiteY7" fmla="*/ 217715 h 401473"/>
              <a:gd name="connsiteX8" fmla="*/ 165463 w 554148"/>
              <a:gd name="connsiteY8" fmla="*/ 252549 h 401473"/>
              <a:gd name="connsiteX9" fmla="*/ 217714 w 554148"/>
              <a:gd name="connsiteY9" fmla="*/ 339635 h 401473"/>
              <a:gd name="connsiteX10" fmla="*/ 269966 w 554148"/>
              <a:gd name="connsiteY10" fmla="*/ 357052 h 401473"/>
              <a:gd name="connsiteX11" fmla="*/ 296091 w 554148"/>
              <a:gd name="connsiteY11" fmla="*/ 365760 h 401473"/>
              <a:gd name="connsiteX12" fmla="*/ 374469 w 554148"/>
              <a:gd name="connsiteY12" fmla="*/ 357052 h 401473"/>
              <a:gd name="connsiteX13" fmla="*/ 400594 w 554148"/>
              <a:gd name="connsiteY13" fmla="*/ 348343 h 401473"/>
              <a:gd name="connsiteX14" fmla="*/ 444137 w 554148"/>
              <a:gd name="connsiteY14" fmla="*/ 304800 h 401473"/>
              <a:gd name="connsiteX15" fmla="*/ 452846 w 554148"/>
              <a:gd name="connsiteY15" fmla="*/ 156755 h 401473"/>
              <a:gd name="connsiteX16" fmla="*/ 444137 w 554148"/>
              <a:gd name="connsiteY16" fmla="*/ 130629 h 401473"/>
              <a:gd name="connsiteX17" fmla="*/ 418011 w 554148"/>
              <a:gd name="connsiteY17" fmla="*/ 113212 h 401473"/>
              <a:gd name="connsiteX18" fmla="*/ 391886 w 554148"/>
              <a:gd name="connsiteY18" fmla="*/ 121920 h 401473"/>
              <a:gd name="connsiteX19" fmla="*/ 365760 w 554148"/>
              <a:gd name="connsiteY19" fmla="*/ 165463 h 401473"/>
              <a:gd name="connsiteX20" fmla="*/ 374469 w 554148"/>
              <a:gd name="connsiteY20" fmla="*/ 191589 h 401473"/>
              <a:gd name="connsiteX21" fmla="*/ 470263 w 554148"/>
              <a:gd name="connsiteY21" fmla="*/ 200298 h 401473"/>
              <a:gd name="connsiteX22" fmla="*/ 496389 w 554148"/>
              <a:gd name="connsiteY22" fmla="*/ 191589 h 401473"/>
              <a:gd name="connsiteX23" fmla="*/ 513806 w 554148"/>
              <a:gd name="connsiteY23" fmla="*/ 165463 h 401473"/>
              <a:gd name="connsiteX24" fmla="*/ 531223 w 554148"/>
              <a:gd name="connsiteY24" fmla="*/ 104503 h 401473"/>
              <a:gd name="connsiteX25" fmla="*/ 548640 w 554148"/>
              <a:gd name="connsiteY25" fmla="*/ 0 h 40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4148" h="401473">
                <a:moveTo>
                  <a:pt x="0" y="296092"/>
                </a:moveTo>
                <a:cubicBezTo>
                  <a:pt x="2903" y="307703"/>
                  <a:pt x="5421" y="319418"/>
                  <a:pt x="8709" y="330926"/>
                </a:cubicBezTo>
                <a:cubicBezTo>
                  <a:pt x="14376" y="350759"/>
                  <a:pt x="19566" y="367910"/>
                  <a:pt x="34834" y="383178"/>
                </a:cubicBezTo>
                <a:cubicBezTo>
                  <a:pt x="42235" y="390579"/>
                  <a:pt x="52251" y="394789"/>
                  <a:pt x="60960" y="400595"/>
                </a:cubicBezTo>
                <a:cubicBezTo>
                  <a:pt x="107406" y="397692"/>
                  <a:pt x="154759" y="401473"/>
                  <a:pt x="200297" y="391886"/>
                </a:cubicBezTo>
                <a:cubicBezTo>
                  <a:pt x="212349" y="389349"/>
                  <a:pt x="220442" y="376526"/>
                  <a:pt x="226423" y="365760"/>
                </a:cubicBezTo>
                <a:cubicBezTo>
                  <a:pt x="235339" y="349711"/>
                  <a:pt x="243840" y="313509"/>
                  <a:pt x="243840" y="313509"/>
                </a:cubicBezTo>
                <a:cubicBezTo>
                  <a:pt x="240937" y="281578"/>
                  <a:pt x="253518" y="243982"/>
                  <a:pt x="235131" y="217715"/>
                </a:cubicBezTo>
                <a:cubicBezTo>
                  <a:pt x="206641" y="177015"/>
                  <a:pt x="172470" y="242038"/>
                  <a:pt x="165463" y="252549"/>
                </a:cubicBezTo>
                <a:cubicBezTo>
                  <a:pt x="172633" y="288401"/>
                  <a:pt x="171420" y="324204"/>
                  <a:pt x="217714" y="339635"/>
                </a:cubicBezTo>
                <a:lnTo>
                  <a:pt x="269966" y="357052"/>
                </a:lnTo>
                <a:lnTo>
                  <a:pt x="296091" y="365760"/>
                </a:lnTo>
                <a:cubicBezTo>
                  <a:pt x="322217" y="362857"/>
                  <a:pt x="348540" y="361373"/>
                  <a:pt x="374469" y="357052"/>
                </a:cubicBezTo>
                <a:cubicBezTo>
                  <a:pt x="383524" y="355543"/>
                  <a:pt x="393250" y="353851"/>
                  <a:pt x="400594" y="348343"/>
                </a:cubicBezTo>
                <a:cubicBezTo>
                  <a:pt x="417015" y="336027"/>
                  <a:pt x="444137" y="304800"/>
                  <a:pt x="444137" y="304800"/>
                </a:cubicBezTo>
                <a:cubicBezTo>
                  <a:pt x="469318" y="229258"/>
                  <a:pt x="467365" y="258387"/>
                  <a:pt x="452846" y="156755"/>
                </a:cubicBezTo>
                <a:cubicBezTo>
                  <a:pt x="451548" y="147667"/>
                  <a:pt x="449872" y="137797"/>
                  <a:pt x="444137" y="130629"/>
                </a:cubicBezTo>
                <a:cubicBezTo>
                  <a:pt x="437599" y="122456"/>
                  <a:pt x="426720" y="119018"/>
                  <a:pt x="418011" y="113212"/>
                </a:cubicBezTo>
                <a:cubicBezTo>
                  <a:pt x="409303" y="116115"/>
                  <a:pt x="399757" y="117197"/>
                  <a:pt x="391886" y="121920"/>
                </a:cubicBezTo>
                <a:cubicBezTo>
                  <a:pt x="371964" y="133874"/>
                  <a:pt x="372610" y="144915"/>
                  <a:pt x="365760" y="165463"/>
                </a:cubicBezTo>
                <a:cubicBezTo>
                  <a:pt x="368663" y="174172"/>
                  <a:pt x="368734" y="184421"/>
                  <a:pt x="374469" y="191589"/>
                </a:cubicBezTo>
                <a:cubicBezTo>
                  <a:pt x="400722" y="224406"/>
                  <a:pt x="433466" y="204897"/>
                  <a:pt x="470263" y="200298"/>
                </a:cubicBezTo>
                <a:cubicBezTo>
                  <a:pt x="478972" y="197395"/>
                  <a:pt x="489221" y="197324"/>
                  <a:pt x="496389" y="191589"/>
                </a:cubicBezTo>
                <a:cubicBezTo>
                  <a:pt x="504562" y="185051"/>
                  <a:pt x="509125" y="174825"/>
                  <a:pt x="513806" y="165463"/>
                </a:cubicBezTo>
                <a:cubicBezTo>
                  <a:pt x="521121" y="150833"/>
                  <a:pt x="527039" y="118449"/>
                  <a:pt x="531223" y="104503"/>
                </a:cubicBezTo>
                <a:cubicBezTo>
                  <a:pt x="554148" y="28087"/>
                  <a:pt x="548640" y="77860"/>
                  <a:pt x="54864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419872" y="263691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정관재계지도자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92280" y="25649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재벌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5364088" y="3501008"/>
            <a:ext cx="14401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6372200" y="3501008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4008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재계 독립</a:t>
            </a:r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868144" y="3645024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경영자 세대 교체</a:t>
            </a:r>
            <a:endParaRPr lang="ko-KR" altLang="en-US"/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5220072" y="4005064"/>
            <a:ext cx="50405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flipH="1">
            <a:off x="6156176" y="3933056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육각형 41"/>
          <p:cNvSpPr/>
          <p:nvPr/>
        </p:nvSpPr>
        <p:spPr>
          <a:xfrm>
            <a:off x="4860032" y="4221088"/>
            <a:ext cx="2088232" cy="432048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기업의 근대화</a:t>
            </a:r>
            <a:endParaRPr lang="ko-KR" altLang="en-US" dirty="0"/>
          </a:p>
        </p:txBody>
      </p:sp>
      <p:sp>
        <p:nvSpPr>
          <p:cNvPr id="44" name="자유형 43"/>
          <p:cNvSpPr/>
          <p:nvPr/>
        </p:nvSpPr>
        <p:spPr>
          <a:xfrm>
            <a:off x="4136571" y="4667795"/>
            <a:ext cx="500911" cy="417389"/>
          </a:xfrm>
          <a:custGeom>
            <a:avLst/>
            <a:gdLst>
              <a:gd name="connsiteX0" fmla="*/ 217715 w 500911"/>
              <a:gd name="connsiteY0" fmla="*/ 0 h 1081899"/>
              <a:gd name="connsiteX1" fmla="*/ 200298 w 500911"/>
              <a:gd name="connsiteY1" fmla="*/ 26126 h 1081899"/>
              <a:gd name="connsiteX2" fmla="*/ 174172 w 500911"/>
              <a:gd name="connsiteY2" fmla="*/ 60960 h 1081899"/>
              <a:gd name="connsiteX3" fmla="*/ 148046 w 500911"/>
              <a:gd name="connsiteY3" fmla="*/ 113212 h 1081899"/>
              <a:gd name="connsiteX4" fmla="*/ 104503 w 500911"/>
              <a:gd name="connsiteY4" fmla="*/ 156755 h 1081899"/>
              <a:gd name="connsiteX5" fmla="*/ 87086 w 500911"/>
              <a:gd name="connsiteY5" fmla="*/ 182880 h 1081899"/>
              <a:gd name="connsiteX6" fmla="*/ 69669 w 500911"/>
              <a:gd name="connsiteY6" fmla="*/ 217715 h 1081899"/>
              <a:gd name="connsiteX7" fmla="*/ 43543 w 500911"/>
              <a:gd name="connsiteY7" fmla="*/ 252549 h 1081899"/>
              <a:gd name="connsiteX8" fmla="*/ 8709 w 500911"/>
              <a:gd name="connsiteY8" fmla="*/ 313509 h 1081899"/>
              <a:gd name="connsiteX9" fmla="*/ 0 w 500911"/>
              <a:gd name="connsiteY9" fmla="*/ 348343 h 1081899"/>
              <a:gd name="connsiteX10" fmla="*/ 8709 w 500911"/>
              <a:gd name="connsiteY10" fmla="*/ 444137 h 1081899"/>
              <a:gd name="connsiteX11" fmla="*/ 26126 w 500911"/>
              <a:gd name="connsiteY11" fmla="*/ 470263 h 1081899"/>
              <a:gd name="connsiteX12" fmla="*/ 43543 w 500911"/>
              <a:gd name="connsiteY12" fmla="*/ 505097 h 1081899"/>
              <a:gd name="connsiteX13" fmla="*/ 69669 w 500911"/>
              <a:gd name="connsiteY13" fmla="*/ 522515 h 1081899"/>
              <a:gd name="connsiteX14" fmla="*/ 139338 w 500911"/>
              <a:gd name="connsiteY14" fmla="*/ 566057 h 1081899"/>
              <a:gd name="connsiteX15" fmla="*/ 191589 w 500911"/>
              <a:gd name="connsiteY15" fmla="*/ 600892 h 1081899"/>
              <a:gd name="connsiteX16" fmla="*/ 261258 w 500911"/>
              <a:gd name="connsiteY16" fmla="*/ 644435 h 1081899"/>
              <a:gd name="connsiteX17" fmla="*/ 304800 w 500911"/>
              <a:gd name="connsiteY17" fmla="*/ 661852 h 1081899"/>
              <a:gd name="connsiteX18" fmla="*/ 339635 w 500911"/>
              <a:gd name="connsiteY18" fmla="*/ 687977 h 1081899"/>
              <a:gd name="connsiteX19" fmla="*/ 374469 w 500911"/>
              <a:gd name="connsiteY19" fmla="*/ 705395 h 1081899"/>
              <a:gd name="connsiteX20" fmla="*/ 426720 w 500911"/>
              <a:gd name="connsiteY20" fmla="*/ 731520 h 1081899"/>
              <a:gd name="connsiteX21" fmla="*/ 487680 w 500911"/>
              <a:gd name="connsiteY21" fmla="*/ 783772 h 1081899"/>
              <a:gd name="connsiteX22" fmla="*/ 487680 w 500911"/>
              <a:gd name="connsiteY22" fmla="*/ 862149 h 1081899"/>
              <a:gd name="connsiteX23" fmla="*/ 478972 w 500911"/>
              <a:gd name="connsiteY23" fmla="*/ 888275 h 1081899"/>
              <a:gd name="connsiteX24" fmla="*/ 452846 w 500911"/>
              <a:gd name="connsiteY24" fmla="*/ 905692 h 1081899"/>
              <a:gd name="connsiteX25" fmla="*/ 435429 w 500911"/>
              <a:gd name="connsiteY25" fmla="*/ 931817 h 1081899"/>
              <a:gd name="connsiteX26" fmla="*/ 365760 w 500911"/>
              <a:gd name="connsiteY26" fmla="*/ 984069 h 1081899"/>
              <a:gd name="connsiteX27" fmla="*/ 339635 w 500911"/>
              <a:gd name="connsiteY27" fmla="*/ 1001486 h 1081899"/>
              <a:gd name="connsiteX28" fmla="*/ 304800 w 500911"/>
              <a:gd name="connsiteY28" fmla="*/ 1045029 h 1081899"/>
              <a:gd name="connsiteX29" fmla="*/ 269966 w 500911"/>
              <a:gd name="connsiteY29" fmla="*/ 1079863 h 108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0911" h="1081899">
                <a:moveTo>
                  <a:pt x="217715" y="0"/>
                </a:moveTo>
                <a:cubicBezTo>
                  <a:pt x="211909" y="8709"/>
                  <a:pt x="206382" y="17609"/>
                  <a:pt x="200298" y="26126"/>
                </a:cubicBezTo>
                <a:cubicBezTo>
                  <a:pt x="191862" y="37937"/>
                  <a:pt x="181373" y="48358"/>
                  <a:pt x="174172" y="60960"/>
                </a:cubicBezTo>
                <a:cubicBezTo>
                  <a:pt x="149023" y="104971"/>
                  <a:pt x="185526" y="70377"/>
                  <a:pt x="148046" y="113212"/>
                </a:cubicBezTo>
                <a:cubicBezTo>
                  <a:pt x="134529" y="128660"/>
                  <a:pt x="115889" y="139676"/>
                  <a:pt x="104503" y="156755"/>
                </a:cubicBezTo>
                <a:cubicBezTo>
                  <a:pt x="98697" y="165463"/>
                  <a:pt x="92279" y="173793"/>
                  <a:pt x="87086" y="182880"/>
                </a:cubicBezTo>
                <a:cubicBezTo>
                  <a:pt x="80645" y="194152"/>
                  <a:pt x="76550" y="206706"/>
                  <a:pt x="69669" y="217715"/>
                </a:cubicBezTo>
                <a:cubicBezTo>
                  <a:pt x="61976" y="230023"/>
                  <a:pt x="51979" y="240738"/>
                  <a:pt x="43543" y="252549"/>
                </a:cubicBezTo>
                <a:cubicBezTo>
                  <a:pt x="30246" y="271165"/>
                  <a:pt x="16765" y="292026"/>
                  <a:pt x="8709" y="313509"/>
                </a:cubicBezTo>
                <a:cubicBezTo>
                  <a:pt x="4506" y="324716"/>
                  <a:pt x="2903" y="336732"/>
                  <a:pt x="0" y="348343"/>
                </a:cubicBezTo>
                <a:cubicBezTo>
                  <a:pt x="2903" y="380274"/>
                  <a:pt x="1991" y="412786"/>
                  <a:pt x="8709" y="444137"/>
                </a:cubicBezTo>
                <a:cubicBezTo>
                  <a:pt x="10902" y="454371"/>
                  <a:pt x="20933" y="461176"/>
                  <a:pt x="26126" y="470263"/>
                </a:cubicBezTo>
                <a:cubicBezTo>
                  <a:pt x="32567" y="481534"/>
                  <a:pt x="35232" y="495124"/>
                  <a:pt x="43543" y="505097"/>
                </a:cubicBezTo>
                <a:cubicBezTo>
                  <a:pt x="50244" y="513138"/>
                  <a:pt x="61152" y="516431"/>
                  <a:pt x="69669" y="522515"/>
                </a:cubicBezTo>
                <a:cubicBezTo>
                  <a:pt x="122421" y="560195"/>
                  <a:pt x="84784" y="538781"/>
                  <a:pt x="139338" y="566057"/>
                </a:cubicBezTo>
                <a:cubicBezTo>
                  <a:pt x="174824" y="601545"/>
                  <a:pt x="135355" y="565746"/>
                  <a:pt x="191589" y="600892"/>
                </a:cubicBezTo>
                <a:cubicBezTo>
                  <a:pt x="251665" y="638439"/>
                  <a:pt x="200153" y="617277"/>
                  <a:pt x="261258" y="644435"/>
                </a:cubicBezTo>
                <a:cubicBezTo>
                  <a:pt x="275543" y="650784"/>
                  <a:pt x="291135" y="654260"/>
                  <a:pt x="304800" y="661852"/>
                </a:cubicBezTo>
                <a:cubicBezTo>
                  <a:pt x="317488" y="668901"/>
                  <a:pt x="327327" y="680284"/>
                  <a:pt x="339635" y="687977"/>
                </a:cubicBezTo>
                <a:cubicBezTo>
                  <a:pt x="350644" y="694857"/>
                  <a:pt x="363198" y="698954"/>
                  <a:pt x="374469" y="705395"/>
                </a:cubicBezTo>
                <a:cubicBezTo>
                  <a:pt x="421733" y="732404"/>
                  <a:pt x="378825" y="715556"/>
                  <a:pt x="426720" y="731520"/>
                </a:cubicBezTo>
                <a:cubicBezTo>
                  <a:pt x="468956" y="773756"/>
                  <a:pt x="447892" y="757246"/>
                  <a:pt x="487680" y="783772"/>
                </a:cubicBezTo>
                <a:cubicBezTo>
                  <a:pt x="500911" y="823462"/>
                  <a:pt x="499941" y="806972"/>
                  <a:pt x="487680" y="862149"/>
                </a:cubicBezTo>
                <a:cubicBezTo>
                  <a:pt x="485689" y="871110"/>
                  <a:pt x="484706" y="881107"/>
                  <a:pt x="478972" y="888275"/>
                </a:cubicBezTo>
                <a:cubicBezTo>
                  <a:pt x="472434" y="896448"/>
                  <a:pt x="461555" y="899886"/>
                  <a:pt x="452846" y="905692"/>
                </a:cubicBezTo>
                <a:cubicBezTo>
                  <a:pt x="447040" y="914400"/>
                  <a:pt x="441967" y="923644"/>
                  <a:pt x="435429" y="931817"/>
                </a:cubicBezTo>
                <a:cubicBezTo>
                  <a:pt x="417015" y="954834"/>
                  <a:pt x="389649" y="968143"/>
                  <a:pt x="365760" y="984069"/>
                </a:cubicBezTo>
                <a:lnTo>
                  <a:pt x="339635" y="1001486"/>
                </a:lnTo>
                <a:cubicBezTo>
                  <a:pt x="286028" y="1081899"/>
                  <a:pt x="354437" y="982984"/>
                  <a:pt x="304800" y="1045029"/>
                </a:cubicBezTo>
                <a:cubicBezTo>
                  <a:pt x="276775" y="1080059"/>
                  <a:pt x="301090" y="1064302"/>
                  <a:pt x="269966" y="107986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 rot="18124364">
            <a:off x="4501453" y="4564282"/>
            <a:ext cx="461665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 smtClean="0"/>
              <a:t>1947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3275856" y="5184576"/>
            <a:ext cx="2160240" cy="3326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</a:t>
            </a:r>
            <a:r>
              <a:rPr lang="ko-KR" altLang="en-US" dirty="0" err="1" smtClean="0"/>
              <a:t>국헌법</a:t>
            </a:r>
            <a:r>
              <a:rPr lang="ko-KR" altLang="en-US" dirty="0" smtClean="0"/>
              <a:t> 제정</a:t>
            </a:r>
            <a:endParaRPr lang="ko-KR" altLang="en-US" dirty="0"/>
          </a:p>
        </p:txBody>
      </p:sp>
      <p:cxnSp>
        <p:nvCxnSpPr>
          <p:cNvPr id="48" name="직선 연결선 47"/>
          <p:cNvCxnSpPr>
            <a:endCxn id="46" idx="1"/>
          </p:cNvCxnSpPr>
          <p:nvPr/>
        </p:nvCxnSpPr>
        <p:spPr>
          <a:xfrm flipV="1">
            <a:off x="2411760" y="5350904"/>
            <a:ext cx="864096" cy="4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H="1">
            <a:off x="4211960" y="5517232"/>
            <a:ext cx="72008" cy="404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V="1">
            <a:off x="5436096" y="5400600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27584" y="511256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국가 주권 원칙</a:t>
            </a:r>
            <a:endParaRPr lang="ko-KR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059832" y="5877272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천황의 국민 통합 상징</a:t>
            </a:r>
            <a:endParaRPr lang="ko-KR" alt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84168" y="51845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지방자치제도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폭발 1 2"/>
          <p:cNvSpPr/>
          <p:nvPr/>
        </p:nvSpPr>
        <p:spPr>
          <a:xfrm>
            <a:off x="1259632" y="548680"/>
            <a:ext cx="1584176" cy="108012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그러나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87824" y="764704"/>
            <a:ext cx="1656184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상징천황제</a:t>
            </a:r>
            <a:endParaRPr lang="ko-KR" altLang="en-US" dirty="0"/>
          </a:p>
        </p:txBody>
      </p:sp>
      <p:cxnSp>
        <p:nvCxnSpPr>
          <p:cNvPr id="6" name="직선 화살표 연결선 5"/>
          <p:cNvCxnSpPr>
            <a:stCxn id="4" idx="3"/>
          </p:cNvCxnSpPr>
          <p:nvPr/>
        </p:nvCxnSpPr>
        <p:spPr>
          <a:xfrm>
            <a:off x="4644008" y="105273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2040" y="6926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지속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836712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전전의 지배방식 존속</a:t>
            </a: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851920" y="2852936"/>
            <a:ext cx="1512168" cy="11521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관료제 기구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강함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0" name="자유형 9"/>
          <p:cNvSpPr/>
          <p:nvPr/>
        </p:nvSpPr>
        <p:spPr>
          <a:xfrm rot="21327470">
            <a:off x="4027499" y="2009702"/>
            <a:ext cx="559345" cy="819310"/>
          </a:xfrm>
          <a:custGeom>
            <a:avLst/>
            <a:gdLst>
              <a:gd name="connsiteX0" fmla="*/ 533219 w 559345"/>
              <a:gd name="connsiteY0" fmla="*/ 819310 h 819310"/>
              <a:gd name="connsiteX1" fmla="*/ 550636 w 559345"/>
              <a:gd name="connsiteY1" fmla="*/ 767058 h 819310"/>
              <a:gd name="connsiteX2" fmla="*/ 559345 w 559345"/>
              <a:gd name="connsiteY2" fmla="*/ 740932 h 819310"/>
              <a:gd name="connsiteX3" fmla="*/ 550636 w 559345"/>
              <a:gd name="connsiteY3" fmla="*/ 584178 h 819310"/>
              <a:gd name="connsiteX4" fmla="*/ 515802 w 559345"/>
              <a:gd name="connsiteY4" fmla="*/ 497092 h 819310"/>
              <a:gd name="connsiteX5" fmla="*/ 489676 w 559345"/>
              <a:gd name="connsiteY5" fmla="*/ 436132 h 819310"/>
              <a:gd name="connsiteX6" fmla="*/ 437425 w 559345"/>
              <a:gd name="connsiteY6" fmla="*/ 383881 h 819310"/>
              <a:gd name="connsiteX7" fmla="*/ 385173 w 559345"/>
              <a:gd name="connsiteY7" fmla="*/ 349047 h 819310"/>
              <a:gd name="connsiteX8" fmla="*/ 332922 w 559345"/>
              <a:gd name="connsiteY8" fmla="*/ 383881 h 819310"/>
              <a:gd name="connsiteX9" fmla="*/ 315505 w 559345"/>
              <a:gd name="connsiteY9" fmla="*/ 436132 h 819310"/>
              <a:gd name="connsiteX10" fmla="*/ 324213 w 559345"/>
              <a:gd name="connsiteY10" fmla="*/ 479675 h 819310"/>
              <a:gd name="connsiteX11" fmla="*/ 428716 w 559345"/>
              <a:gd name="connsiteY11" fmla="*/ 488384 h 819310"/>
              <a:gd name="connsiteX12" fmla="*/ 472259 w 559345"/>
              <a:gd name="connsiteY12" fmla="*/ 436132 h 819310"/>
              <a:gd name="connsiteX13" fmla="*/ 463551 w 559345"/>
              <a:gd name="connsiteY13" fmla="*/ 340338 h 819310"/>
              <a:gd name="connsiteX14" fmla="*/ 446133 w 559345"/>
              <a:gd name="connsiteY14" fmla="*/ 314212 h 819310"/>
              <a:gd name="connsiteX15" fmla="*/ 420008 w 559345"/>
              <a:gd name="connsiteY15" fmla="*/ 279378 h 819310"/>
              <a:gd name="connsiteX16" fmla="*/ 393882 w 559345"/>
              <a:gd name="connsiteY16" fmla="*/ 253252 h 819310"/>
              <a:gd name="connsiteX17" fmla="*/ 359048 w 559345"/>
              <a:gd name="connsiteY17" fmla="*/ 244544 h 819310"/>
              <a:gd name="connsiteX18" fmla="*/ 324213 w 559345"/>
              <a:gd name="connsiteY18" fmla="*/ 227127 h 819310"/>
              <a:gd name="connsiteX19" fmla="*/ 237128 w 559345"/>
              <a:gd name="connsiteY19" fmla="*/ 201001 h 819310"/>
              <a:gd name="connsiteX20" fmla="*/ 167459 w 559345"/>
              <a:gd name="connsiteY20" fmla="*/ 183584 h 819310"/>
              <a:gd name="connsiteX21" fmla="*/ 19413 w 559345"/>
              <a:gd name="connsiteY21" fmla="*/ 192292 h 819310"/>
              <a:gd name="connsiteX22" fmla="*/ 1996 w 559345"/>
              <a:gd name="connsiteY22" fmla="*/ 244544 h 819310"/>
              <a:gd name="connsiteX23" fmla="*/ 10705 w 559345"/>
              <a:gd name="connsiteY23" fmla="*/ 279378 h 819310"/>
              <a:gd name="connsiteX24" fmla="*/ 80373 w 559345"/>
              <a:gd name="connsiteY24" fmla="*/ 261961 h 819310"/>
              <a:gd name="connsiteX25" fmla="*/ 115208 w 559345"/>
              <a:gd name="connsiteY25" fmla="*/ 183584 h 819310"/>
              <a:gd name="connsiteX26" fmla="*/ 123916 w 559345"/>
              <a:gd name="connsiteY26" fmla="*/ 157458 h 819310"/>
              <a:gd name="connsiteX27" fmla="*/ 115208 w 559345"/>
              <a:gd name="connsiteY27" fmla="*/ 79081 h 819310"/>
              <a:gd name="connsiteX28" fmla="*/ 106499 w 559345"/>
              <a:gd name="connsiteY28" fmla="*/ 52955 h 819310"/>
              <a:gd name="connsiteX29" fmla="*/ 36831 w 559345"/>
              <a:gd name="connsiteY29" fmla="*/ 704 h 819310"/>
              <a:gd name="connsiteX30" fmla="*/ 28122 w 559345"/>
              <a:gd name="connsiteY30" fmla="*/ 704 h 8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9345" h="819310">
                <a:moveTo>
                  <a:pt x="533219" y="819310"/>
                </a:moveTo>
                <a:lnTo>
                  <a:pt x="550636" y="767058"/>
                </a:lnTo>
                <a:lnTo>
                  <a:pt x="559345" y="740932"/>
                </a:lnTo>
                <a:cubicBezTo>
                  <a:pt x="556442" y="688681"/>
                  <a:pt x="557127" y="636106"/>
                  <a:pt x="550636" y="584178"/>
                </a:cubicBezTo>
                <a:cubicBezTo>
                  <a:pt x="545972" y="546870"/>
                  <a:pt x="529508" y="529072"/>
                  <a:pt x="515802" y="497092"/>
                </a:cubicBezTo>
                <a:cubicBezTo>
                  <a:pt x="505640" y="473381"/>
                  <a:pt x="507447" y="458345"/>
                  <a:pt x="489676" y="436132"/>
                </a:cubicBezTo>
                <a:cubicBezTo>
                  <a:pt x="474289" y="416898"/>
                  <a:pt x="454842" y="401298"/>
                  <a:pt x="437425" y="383881"/>
                </a:cubicBezTo>
                <a:cubicBezTo>
                  <a:pt x="404808" y="351264"/>
                  <a:pt x="422983" y="361649"/>
                  <a:pt x="385173" y="349047"/>
                </a:cubicBezTo>
                <a:cubicBezTo>
                  <a:pt x="360624" y="357230"/>
                  <a:pt x="347748" y="357194"/>
                  <a:pt x="332922" y="383881"/>
                </a:cubicBezTo>
                <a:cubicBezTo>
                  <a:pt x="324006" y="399930"/>
                  <a:pt x="315505" y="436132"/>
                  <a:pt x="315505" y="436132"/>
                </a:cubicBezTo>
                <a:cubicBezTo>
                  <a:pt x="318408" y="450646"/>
                  <a:pt x="318382" y="466070"/>
                  <a:pt x="324213" y="479675"/>
                </a:cubicBezTo>
                <a:cubicBezTo>
                  <a:pt x="341412" y="519805"/>
                  <a:pt x="407537" y="490502"/>
                  <a:pt x="428716" y="488384"/>
                </a:cubicBezTo>
                <a:cubicBezTo>
                  <a:pt x="434807" y="482293"/>
                  <a:pt x="471326" y="449190"/>
                  <a:pt x="472259" y="436132"/>
                </a:cubicBezTo>
                <a:cubicBezTo>
                  <a:pt x="474544" y="404150"/>
                  <a:pt x="470269" y="371689"/>
                  <a:pt x="463551" y="340338"/>
                </a:cubicBezTo>
                <a:cubicBezTo>
                  <a:pt x="461358" y="330104"/>
                  <a:pt x="452217" y="322729"/>
                  <a:pt x="446133" y="314212"/>
                </a:cubicBezTo>
                <a:cubicBezTo>
                  <a:pt x="437697" y="302401"/>
                  <a:pt x="429454" y="290398"/>
                  <a:pt x="420008" y="279378"/>
                </a:cubicBezTo>
                <a:cubicBezTo>
                  <a:pt x="411993" y="270027"/>
                  <a:pt x="404575" y="259362"/>
                  <a:pt x="393882" y="253252"/>
                </a:cubicBezTo>
                <a:cubicBezTo>
                  <a:pt x="383490" y="247314"/>
                  <a:pt x="370659" y="247447"/>
                  <a:pt x="359048" y="244544"/>
                </a:cubicBezTo>
                <a:cubicBezTo>
                  <a:pt x="347436" y="238738"/>
                  <a:pt x="336267" y="231948"/>
                  <a:pt x="324213" y="227127"/>
                </a:cubicBezTo>
                <a:cubicBezTo>
                  <a:pt x="272475" y="206432"/>
                  <a:pt x="282036" y="213833"/>
                  <a:pt x="237128" y="201001"/>
                </a:cubicBezTo>
                <a:cubicBezTo>
                  <a:pt x="174652" y="183150"/>
                  <a:pt x="255973" y="201286"/>
                  <a:pt x="167459" y="183584"/>
                </a:cubicBezTo>
                <a:cubicBezTo>
                  <a:pt x="118110" y="186487"/>
                  <a:pt x="65799" y="175202"/>
                  <a:pt x="19413" y="192292"/>
                </a:cubicBezTo>
                <a:cubicBezTo>
                  <a:pt x="2186" y="198639"/>
                  <a:pt x="1996" y="244544"/>
                  <a:pt x="1996" y="244544"/>
                </a:cubicBezTo>
                <a:cubicBezTo>
                  <a:pt x="4899" y="256155"/>
                  <a:pt x="0" y="274025"/>
                  <a:pt x="10705" y="279378"/>
                </a:cubicBezTo>
                <a:cubicBezTo>
                  <a:pt x="19114" y="283583"/>
                  <a:pt x="67577" y="266227"/>
                  <a:pt x="80373" y="261961"/>
                </a:cubicBezTo>
                <a:cubicBezTo>
                  <a:pt x="107974" y="220560"/>
                  <a:pt x="94482" y="245763"/>
                  <a:pt x="115208" y="183584"/>
                </a:cubicBezTo>
                <a:lnTo>
                  <a:pt x="123916" y="157458"/>
                </a:lnTo>
                <a:cubicBezTo>
                  <a:pt x="121013" y="131332"/>
                  <a:pt x="119529" y="105010"/>
                  <a:pt x="115208" y="79081"/>
                </a:cubicBezTo>
                <a:cubicBezTo>
                  <a:pt x="113699" y="70026"/>
                  <a:pt x="112007" y="60299"/>
                  <a:pt x="106499" y="52955"/>
                </a:cubicBezTo>
                <a:cubicBezTo>
                  <a:pt x="79703" y="17228"/>
                  <a:pt x="72037" y="9505"/>
                  <a:pt x="36831" y="704"/>
                </a:cubicBezTo>
                <a:cubicBezTo>
                  <a:pt x="34015" y="0"/>
                  <a:pt x="31025" y="704"/>
                  <a:pt x="28122" y="7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87824" y="17728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전전정치</a:t>
            </a:r>
            <a:endParaRPr lang="en-US" altLang="ko-KR" dirty="0" smtClean="0"/>
          </a:p>
          <a:p>
            <a:r>
              <a:rPr lang="ko-KR" altLang="en-US" dirty="0" smtClean="0"/>
              <a:t>지</a:t>
            </a:r>
            <a:r>
              <a:rPr lang="ko-KR" altLang="en-US" dirty="0"/>
              <a:t>도</a:t>
            </a:r>
            <a:r>
              <a:rPr lang="ko-KR" altLang="en-US" dirty="0" smtClean="0"/>
              <a:t>자들</a:t>
            </a:r>
            <a:endParaRPr lang="ko-KR" altLang="en-US" dirty="0"/>
          </a:p>
        </p:txBody>
      </p:sp>
      <p:sp>
        <p:nvSpPr>
          <p:cNvPr id="12" name="줄무늬가 있는 오른쪽 화살표 11"/>
          <p:cNvSpPr/>
          <p:nvPr/>
        </p:nvSpPr>
        <p:spPr>
          <a:xfrm>
            <a:off x="899592" y="2996952"/>
            <a:ext cx="2808312" cy="936104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점령군의 간접 통치</a:t>
            </a: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99592" y="4509120"/>
            <a:ext cx="1584176" cy="16561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권력 약체화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14908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점령군의 생각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>
            <a:off x="2699792" y="4725144"/>
            <a:ext cx="3384376" cy="100811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냉전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권력 회복 상호 요청</a:t>
            </a:r>
            <a:endParaRPr lang="ko-KR" altLang="en-US" dirty="0"/>
          </a:p>
        </p:txBody>
      </p:sp>
      <p:sp>
        <p:nvSpPr>
          <p:cNvPr id="16" name="폭발 2 15"/>
          <p:cNvSpPr/>
          <p:nvPr/>
        </p:nvSpPr>
        <p:spPr>
          <a:xfrm>
            <a:off x="6084168" y="4437112"/>
            <a:ext cx="2232248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역코스의 시작</a:t>
            </a:r>
            <a:endParaRPr lang="ko-KR" altLang="en-US" dirty="0"/>
          </a:p>
        </p:txBody>
      </p:sp>
      <p:pic>
        <p:nvPicPr>
          <p:cNvPr id="18" name="그림 17" descr="98_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272327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ea"/>
                <a:ea typeface="+mn-ea"/>
              </a:rPr>
              <a:t>3. </a:t>
            </a:r>
            <a:r>
              <a:rPr lang="ko-KR" altLang="en-US" b="1" dirty="0" smtClean="0">
                <a:latin typeface="+mn-ea"/>
                <a:ea typeface="+mn-ea"/>
              </a:rPr>
              <a:t>일본의 정치 제도</a:t>
            </a:r>
            <a:endParaRPr lang="ko-KR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Autofit/>
          </a:bodyPr>
          <a:lstStyle/>
          <a:p>
            <a:r>
              <a:rPr lang="ko-KR" altLang="en-US" b="1" dirty="0" smtClean="0">
                <a:latin typeface="+mn-ea"/>
                <a:ea typeface="+mn-ea"/>
              </a:rPr>
              <a:t>입법부</a:t>
            </a:r>
            <a:endParaRPr lang="ko-KR" altLang="en-US" b="1" dirty="0"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40768"/>
            <a:ext cx="5257143" cy="232381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43608" y="3861048"/>
            <a:ext cx="2592288" cy="1800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중의원은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임기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전에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국무총리대신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err="1">
                <a:solidFill>
                  <a:schemeClr val="tx1"/>
                </a:solidFill>
              </a:rPr>
              <a:t>총리</a:t>
            </a:r>
            <a:r>
              <a:rPr lang="en-US" altLang="ko-KR" dirty="0">
                <a:solidFill>
                  <a:schemeClr val="tx1"/>
                </a:solidFill>
              </a:rPr>
              <a:t>)이 </a:t>
            </a:r>
            <a:r>
              <a:rPr lang="en-US" altLang="ko-KR" dirty="0" err="1">
                <a:solidFill>
                  <a:schemeClr val="tx1"/>
                </a:solidFill>
              </a:rPr>
              <a:t>국회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해산권을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발동하면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중의원은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의원직을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상실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톱니 모양의 오른쪽 화살표 5"/>
          <p:cNvSpPr/>
          <p:nvPr/>
        </p:nvSpPr>
        <p:spPr>
          <a:xfrm>
            <a:off x="4139952" y="4293096"/>
            <a:ext cx="1152128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폭발 1 6"/>
          <p:cNvSpPr/>
          <p:nvPr/>
        </p:nvSpPr>
        <p:spPr>
          <a:xfrm>
            <a:off x="5344454" y="3356992"/>
            <a:ext cx="2827946" cy="2880320"/>
          </a:xfrm>
          <a:prstGeom prst="irregularSeal1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일본의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대통령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선거는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수시</a:t>
            </a:r>
            <a:r>
              <a:rPr lang="ko-KR" altLang="en-US" dirty="0" smtClean="0">
                <a:solidFill>
                  <a:schemeClr val="tx1"/>
                </a:solidFill>
              </a:rPr>
              <a:t>로 하게 됨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3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-60000">
            <a:off x="1047524" y="1005943"/>
            <a:ext cx="3236233" cy="476888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latin typeface="+mn-ea"/>
                <a:ea typeface="+mn-ea"/>
              </a:rPr>
              <a:t>일본 정치적 특성</a:t>
            </a:r>
            <a:endParaRPr lang="ko-KR" altLang="en-US" sz="2800" b="1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98072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목      차</a:t>
            </a:r>
            <a:endParaRPr lang="ko-KR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060848"/>
            <a:ext cx="3240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>
                <a:latin typeface="+mn-ea"/>
              </a:rPr>
              <a:t>내</a:t>
            </a:r>
            <a:r>
              <a:rPr lang="ko-KR" altLang="en-US" sz="2000" b="1" dirty="0" smtClean="0">
                <a:latin typeface="+mn-ea"/>
              </a:rPr>
              <a:t>셔널리즘</a:t>
            </a:r>
            <a:endParaRPr lang="en-US" altLang="ko-KR" sz="2000" b="1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sz="2000" b="1" dirty="0" smtClean="0">
                <a:latin typeface="+mn-ea"/>
              </a:rPr>
              <a:t>일본의 헌법체제</a:t>
            </a:r>
            <a:endParaRPr lang="en-US" altLang="ko-KR" sz="2000" b="1" dirty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2000" b="1" dirty="0" smtClean="0">
                <a:latin typeface="+mn-ea"/>
              </a:rPr>
              <a:t>일본의 정치 제도</a:t>
            </a:r>
            <a:endParaRPr lang="en-US" altLang="ko-KR" sz="2000" b="1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>
              <a:latin typeface="+mn-ea"/>
            </a:endParaRPr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pic>
        <p:nvPicPr>
          <p:cNvPr id="7" name="내용 개체 틀 6" descr="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384376" cy="3672408"/>
          </a:xfrm>
        </p:spPr>
      </p:pic>
    </p:spTree>
    <p:extLst>
      <p:ext uri="{BB962C8B-B14F-4D97-AF65-F5344CB8AC3E}">
        <p14:creationId xmlns:p14="http://schemas.microsoft.com/office/powerpoint/2010/main" xmlns="" val="31475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06090"/>
          </a:xfrm>
        </p:spPr>
        <p:txBody>
          <a:bodyPr>
            <a:noAutofit/>
          </a:bodyPr>
          <a:lstStyle/>
          <a:p>
            <a:r>
              <a:rPr lang="ko-KR" altLang="en-US" b="1" dirty="0" smtClean="0">
                <a:latin typeface="+mn-ea"/>
                <a:ea typeface="+mn-ea"/>
              </a:rPr>
              <a:t>의원내각제와 최고재판소</a:t>
            </a:r>
            <a:endParaRPr lang="ko-KR" altLang="en-US" b="1" dirty="0"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7200801" cy="44644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56792"/>
            <a:ext cx="727280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9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8098"/>
          </a:xfrm>
        </p:spPr>
        <p:txBody>
          <a:bodyPr/>
          <a:lstStyle/>
          <a:p>
            <a:r>
              <a:rPr lang="ko-KR" altLang="en-US" b="1" dirty="0" smtClean="0">
                <a:latin typeface="+mn-ea"/>
                <a:ea typeface="+mn-ea"/>
              </a:rPr>
              <a:t>일본헌법과 천황의 위치</a:t>
            </a:r>
            <a:endParaRPr lang="ko-KR" altLang="en-US" b="1" dirty="0"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96752"/>
            <a:ext cx="7488832" cy="3888432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683568" y="4725144"/>
            <a:ext cx="7706669" cy="1656184"/>
            <a:chOff x="683568" y="4725144"/>
            <a:chExt cx="7706669" cy="1656184"/>
          </a:xfrm>
        </p:grpSpPr>
        <p:sp>
          <p:nvSpPr>
            <p:cNvPr id="4" name="폭발 1 3"/>
            <p:cNvSpPr/>
            <p:nvPr/>
          </p:nvSpPr>
          <p:spPr>
            <a:xfrm>
              <a:off x="683568" y="4725144"/>
              <a:ext cx="2088232" cy="1656184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err="1">
                  <a:solidFill>
                    <a:schemeClr val="tx1"/>
                  </a:solidFill>
                </a:rPr>
                <a:t>입법부가</a:t>
              </a:r>
              <a:r>
                <a:rPr lang="en-US" altLang="ko-KR" dirty="0">
                  <a:solidFill>
                    <a:schemeClr val="tx1"/>
                  </a:solidFill>
                </a:rPr>
                <a:t> 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              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소멸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endParaRPr lang="ko-KR" altLang="ko-KR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>
              <a:off x="2483768" y="5517232"/>
              <a:ext cx="828092" cy="99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육각형 6"/>
            <p:cNvSpPr/>
            <p:nvPr/>
          </p:nvSpPr>
          <p:spPr>
            <a:xfrm>
              <a:off x="3311860" y="4984995"/>
              <a:ext cx="1908212" cy="1180309"/>
            </a:xfrm>
            <a:prstGeom prst="hexag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그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자리에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천왕이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위치</a:t>
              </a:r>
              <a:endParaRPr lang="ko-KR" altLang="en-US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5220072" y="5589240"/>
              <a:ext cx="936104" cy="7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순서도: 대체 처리 9"/>
            <p:cNvSpPr/>
            <p:nvPr/>
          </p:nvSpPr>
          <p:spPr>
            <a:xfrm>
              <a:off x="6157989" y="4989352"/>
              <a:ext cx="2232248" cy="1247960"/>
            </a:xfrm>
            <a:prstGeom prst="flowChartAlternate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>
                  <a:solidFill>
                    <a:schemeClr val="tx1"/>
                  </a:solidFill>
                </a:rPr>
                <a:t>기존의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통치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시스템을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그대로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유지천왕의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통치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시대로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직행할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수 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있다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880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6264696" cy="1202485"/>
          </a:xfrm>
        </p:spPr>
        <p:txBody>
          <a:bodyPr>
            <a:noAutofit/>
          </a:bodyPr>
          <a:lstStyle/>
          <a:p>
            <a:r>
              <a:rPr lang="ko-KR" altLang="en-US" sz="8000" b="1" dirty="0" smtClean="0">
                <a:latin typeface="+mn-ea"/>
                <a:ea typeface="+mn-ea"/>
              </a:rPr>
              <a:t>감사합니다</a:t>
            </a:r>
            <a:endParaRPr lang="ko-KR" altLang="en-US" sz="8000" b="1" dirty="0">
              <a:latin typeface="+mn-ea"/>
              <a:ea typeface="+mn-ea"/>
            </a:endParaRPr>
          </a:p>
        </p:txBody>
      </p:sp>
      <p:pic>
        <p:nvPicPr>
          <p:cNvPr id="1026" name="Picture 2" descr="http://blogfiles8.naver.net/data44/2009/6/21/295/6_1_8dc65a97c1c8e70_aura7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280831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115616" y="2708920"/>
            <a:ext cx="6965245" cy="12024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noProof="0" dirty="0" smtClean="0">
                <a:latin typeface="+mn-ea"/>
                <a:cs typeface="+mj-cs"/>
              </a:rPr>
              <a:t>1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일본 내셔널리즘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b="1" dirty="0" smtClean="0">
                <a:latin typeface="+mn-ea"/>
                <a:ea typeface="+mn-ea"/>
              </a:rPr>
              <a:t>일본 내셔널리즘</a:t>
            </a:r>
            <a:endParaRPr lang="ko-KR" altLang="en-US" b="1" dirty="0">
              <a:latin typeface="+mn-ea"/>
              <a:ea typeface="+mn-ea"/>
            </a:endParaRP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1115616" y="2636912"/>
          <a:ext cx="68762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직사각형 15"/>
          <p:cNvSpPr/>
          <p:nvPr/>
        </p:nvSpPr>
        <p:spPr>
          <a:xfrm>
            <a:off x="2339752" y="2492896"/>
            <a:ext cx="4536504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o-KR" altLang="en-US" sz="3000" b="1" dirty="0" smtClean="0"/>
              <a:t>일본의 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내셔널리즘</a:t>
            </a:r>
            <a:endParaRPr lang="en-US" altLang="ko-KR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919542" y="1876744"/>
            <a:ext cx="2500330" cy="11430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민족주의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민족자결주의</a:t>
            </a:r>
            <a:endParaRPr lang="ko-KR" altLang="en-US" sz="2400" b="1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919542" y="3305504"/>
            <a:ext cx="2500330" cy="11430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국민주의</a:t>
            </a:r>
            <a:endParaRPr lang="ko-KR" altLang="en-US" sz="2400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256872" y="2019620"/>
            <a:ext cx="1928826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식민주의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제국주의</a:t>
            </a:r>
            <a:endParaRPr lang="ko-KR" altLang="en-US" sz="2400" b="1" dirty="0"/>
          </a:p>
        </p:txBody>
      </p:sp>
      <p:sp>
        <p:nvSpPr>
          <p:cNvPr id="6" name="왼쪽/오른쪽 화살표 5"/>
          <p:cNvSpPr/>
          <p:nvPr/>
        </p:nvSpPr>
        <p:spPr>
          <a:xfrm>
            <a:off x="4139952" y="2132856"/>
            <a:ext cx="1357322" cy="500066"/>
          </a:xfrm>
          <a:prstGeom prst="leftRightArrow">
            <a:avLst>
              <a:gd name="adj1" fmla="val 50000"/>
              <a:gd name="adj2" fmla="val 4729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19542" y="4734264"/>
            <a:ext cx="2500330" cy="114300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국가주의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국수주의</a:t>
            </a:r>
            <a:endParaRPr lang="ko-KR" altLang="en-US" sz="2400" b="1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6256872" y="3376942"/>
            <a:ext cx="1928826" cy="92869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국제주의</a:t>
            </a:r>
            <a:endParaRPr lang="ko-KR" altLang="en-US" sz="2400" b="1" dirty="0"/>
          </a:p>
        </p:txBody>
      </p:sp>
      <p:sp>
        <p:nvSpPr>
          <p:cNvPr id="9" name="왼쪽/오른쪽 화살표 8"/>
          <p:cNvSpPr/>
          <p:nvPr/>
        </p:nvSpPr>
        <p:spPr>
          <a:xfrm>
            <a:off x="4139952" y="3504998"/>
            <a:ext cx="1357322" cy="500066"/>
          </a:xfrm>
          <a:prstGeom prst="leftRightArrow">
            <a:avLst>
              <a:gd name="adj1" fmla="val 50000"/>
              <a:gd name="adj2" fmla="val 47291"/>
            </a:avLst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327476" y="4893100"/>
            <a:ext cx="3889654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400" dirty="0" smtClean="0"/>
              <a:t>자민족 중심주의가 극단화된 형태</a:t>
            </a:r>
            <a:r>
              <a:rPr lang="en-US" altLang="ko-KR" sz="1400" dirty="0" smtClean="0"/>
              <a:t>.</a:t>
            </a:r>
          </a:p>
          <a:p>
            <a:pPr algn="ctr"/>
            <a:r>
              <a:rPr lang="en-US" altLang="ko-KR" sz="1400" dirty="0" smtClean="0"/>
              <a:t> </a:t>
            </a:r>
            <a:r>
              <a:rPr lang="ko-KR" altLang="en-US" sz="1400" dirty="0" smtClean="0"/>
              <a:t>자기 나라의 역사 </a:t>
            </a:r>
            <a:r>
              <a:rPr lang="en-US" altLang="ko-KR" sz="1400" dirty="0" smtClean="0"/>
              <a:t>· </a:t>
            </a:r>
            <a:r>
              <a:rPr lang="ko-KR" altLang="en-US" sz="1400" dirty="0" smtClean="0"/>
              <a:t>전통 </a:t>
            </a:r>
            <a:r>
              <a:rPr lang="en-US" altLang="ko-KR" sz="1400" dirty="0" smtClean="0"/>
              <a:t>· </a:t>
            </a:r>
            <a:r>
              <a:rPr lang="ko-KR" altLang="en-US" sz="1400" dirty="0" smtClean="0"/>
              <a:t>정치 </a:t>
            </a:r>
            <a:r>
              <a:rPr lang="en-US" altLang="ko-KR" sz="1400" dirty="0" smtClean="0"/>
              <a:t>· </a:t>
            </a:r>
            <a:r>
              <a:rPr lang="ko-KR" altLang="en-US" sz="1400" dirty="0" smtClean="0"/>
              <a:t>문화 등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 국민적 특수성만을 가장 우수한 것으로 믿고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남의 나라 것을 배척하는 주의이다</a:t>
            </a:r>
            <a:r>
              <a:rPr lang="en-US" altLang="ko-KR" sz="1400" dirty="0" smtClean="0"/>
              <a:t>. </a:t>
            </a:r>
            <a:endParaRPr lang="en-US" altLang="ko-KR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259632" y="692696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일본 내셔널리즘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52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b="1" dirty="0" smtClean="0">
                <a:latin typeface="+mn-ea"/>
                <a:ea typeface="+mn-ea"/>
              </a:rPr>
              <a:t>일본 내셔널리즘의</a:t>
            </a:r>
            <a:endParaRPr lang="ko-KR" altLang="en-US" b="1" dirty="0">
              <a:latin typeface="+mn-ea"/>
              <a:ea typeface="+mn-ea"/>
            </a:endParaRPr>
          </a:p>
        </p:txBody>
      </p:sp>
      <p:pic>
        <p:nvPicPr>
          <p:cNvPr id="4" name="그림 3" descr="Cap 2014-04-10 00-48-33-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3600400" cy="352839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004048" y="2708920"/>
            <a:ext cx="3024336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세력의 동진으로 인한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위기의식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6156176" y="3789040"/>
            <a:ext cx="720080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빗면 7"/>
          <p:cNvSpPr/>
          <p:nvPr/>
        </p:nvSpPr>
        <p:spPr>
          <a:xfrm>
            <a:off x="4932040" y="4581128"/>
            <a:ext cx="3168352" cy="1368152"/>
          </a:xfrm>
          <a:prstGeom prst="beve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내셔널리즘 형성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9168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막부 말기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b="1" dirty="0" smtClean="0">
                <a:latin typeface="+mn-ea"/>
                <a:ea typeface="+mn-ea"/>
              </a:rPr>
              <a:t>일본 내셔널리즘의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9168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메이지 시대</a:t>
            </a:r>
            <a:endParaRPr lang="ko-KR" altLang="en-US" sz="2400" b="1" dirty="0"/>
          </a:p>
        </p:txBody>
      </p:sp>
      <p:pic>
        <p:nvPicPr>
          <p:cNvPr id="4" name="그림 3" descr="Cap 2014-04-10 00-57-53-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564904"/>
            <a:ext cx="3456384" cy="338437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004048" y="2708920"/>
            <a:ext cx="3024336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부국강병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을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국가적 목표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6156176" y="3789040"/>
            <a:ext cx="720080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빗면 6"/>
          <p:cNvSpPr/>
          <p:nvPr/>
        </p:nvSpPr>
        <p:spPr>
          <a:xfrm>
            <a:off x="4932040" y="4581128"/>
            <a:ext cx="3168352" cy="1368152"/>
          </a:xfrm>
          <a:prstGeom prst="beve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일본적 내셔널리즘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b="1" dirty="0" smtClean="0">
                <a:latin typeface="+mn-ea"/>
                <a:ea typeface="+mn-ea"/>
              </a:rPr>
              <a:t>일본 내셔널리즘의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9168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/>
              <a:t>중일 전쟁</a:t>
            </a:r>
            <a:endParaRPr lang="ko-KR" altLang="en-US" sz="2400" b="1" dirty="0"/>
          </a:p>
        </p:txBody>
      </p:sp>
      <p:pic>
        <p:nvPicPr>
          <p:cNvPr id="8" name="그림 7" descr="Cap 2014-04-10 01-02-35-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3744416" cy="36004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860032" y="2708920"/>
            <a:ext cx="3312368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일본적 내셔널리즘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6084168" y="3789040"/>
            <a:ext cx="720080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빗면 10"/>
          <p:cNvSpPr/>
          <p:nvPr/>
        </p:nvSpPr>
        <p:spPr>
          <a:xfrm>
            <a:off x="4860032" y="4581128"/>
            <a:ext cx="3384376" cy="1368152"/>
          </a:xfrm>
          <a:prstGeom prst="beve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영토확장주의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로 변질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b="1" dirty="0" smtClean="0">
                <a:latin typeface="+mn-ea"/>
                <a:ea typeface="+mn-ea"/>
              </a:rPr>
              <a:t>일본 내셔널리즘의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9168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/>
              <a:t>러일</a:t>
            </a:r>
            <a:r>
              <a:rPr lang="ko-KR" altLang="en-US" sz="2400" b="1" dirty="0" smtClean="0"/>
              <a:t> 전쟁</a:t>
            </a:r>
            <a:endParaRPr lang="ko-KR" altLang="en-US" sz="2400" b="1" dirty="0"/>
          </a:p>
        </p:txBody>
      </p:sp>
      <p:sp>
        <p:nvSpPr>
          <p:cNvPr id="5" name="직사각형 4"/>
          <p:cNvSpPr/>
          <p:nvPr/>
        </p:nvSpPr>
        <p:spPr>
          <a:xfrm>
            <a:off x="5076056" y="2708920"/>
            <a:ext cx="3024336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서양세력에 대한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열등감과 공포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6228184" y="3789040"/>
            <a:ext cx="720080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빗면 6"/>
          <p:cNvSpPr/>
          <p:nvPr/>
        </p:nvSpPr>
        <p:spPr>
          <a:xfrm>
            <a:off x="5004048" y="4581128"/>
            <a:ext cx="3168352" cy="1368152"/>
          </a:xfrm>
          <a:prstGeom prst="beve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자신감 회복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그림 7" descr="Cap 2014-04-10 01-09-52-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64904"/>
            <a:ext cx="3755132" cy="351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압정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압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1349</TotalTime>
  <Words>373</Words>
  <Application>Microsoft Office PowerPoint</Application>
  <PresentationFormat>화면 슬라이드 쇼(4:3)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압정</vt:lpstr>
      <vt:lpstr>일본의 정치적 특성</vt:lpstr>
      <vt:lpstr>일본 정치적 특성</vt:lpstr>
      <vt:lpstr>슬라이드 3</vt:lpstr>
      <vt:lpstr>1. 일본 내셔널리즘</vt:lpstr>
      <vt:lpstr>슬라이드 5</vt:lpstr>
      <vt:lpstr>1. 일본 내셔널리즘의</vt:lpstr>
      <vt:lpstr>1. 일본 내셔널리즘의</vt:lpstr>
      <vt:lpstr>1. 일본 내셔널리즘의</vt:lpstr>
      <vt:lpstr>1. 일본 내셔널리즘의</vt:lpstr>
      <vt:lpstr>1. 일본 내셔널리즘의</vt:lpstr>
      <vt:lpstr>1. 일본 내셔널리즘의</vt:lpstr>
      <vt:lpstr>슬라이드 12</vt:lpstr>
      <vt:lpstr>슬라이드 13</vt:lpstr>
      <vt:lpstr> 일본 국회의 탄생</vt:lpstr>
      <vt:lpstr>천황제와 헌법</vt:lpstr>
      <vt:lpstr> 일본 패망 직후</vt:lpstr>
      <vt:lpstr>슬라이드 17</vt:lpstr>
      <vt:lpstr>3. 일본의 정치 제도</vt:lpstr>
      <vt:lpstr>입법부</vt:lpstr>
      <vt:lpstr>의원내각제와 최고재판소</vt:lpstr>
      <vt:lpstr>일본헌법과 천황의 위치</vt:lpstr>
      <vt:lpstr>감사합니다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르네상스 창조경영</dc:title>
  <dc:creator>USER</dc:creator>
  <cp:lastModifiedBy>USER</cp:lastModifiedBy>
  <cp:revision>73</cp:revision>
  <dcterms:created xsi:type="dcterms:W3CDTF">2013-05-27T06:49:25Z</dcterms:created>
  <dcterms:modified xsi:type="dcterms:W3CDTF">2014-04-10T05:11:18Z</dcterms:modified>
</cp:coreProperties>
</file>