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31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8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5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4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7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3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5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E559-5A33-472A-B061-8365AF63DEB8}" type="datetimeFigureOut">
              <a:rPr lang="ko-KR" altLang="en-US" smtClean="0"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04.&#50724;&#45796;%20&#45432;&#48512;&#45208;&#44032;-&#51221;&#51652;&#54984;/&#45208;&#44032;&#49884;&#45432;%20&#51204;&#53804;.mp4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rcRect l="34638" t="51692" r="30641" b="20030"/>
          <a:stretch/>
        </p:blipFill>
        <p:spPr>
          <a:xfrm>
            <a:off x="4161454" y="2362831"/>
            <a:ext cx="3898791" cy="28277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4026" y="233265"/>
            <a:ext cx="5265638" cy="728348"/>
          </a:xfrm>
        </p:spPr>
        <p:txBody>
          <a:bodyPr>
            <a:normAutofit fontScale="90000"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5 . 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오다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노부나가의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 중년기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t="50012" r="28070" b="20894"/>
          <a:stretch/>
        </p:blipFill>
        <p:spPr>
          <a:xfrm>
            <a:off x="8060245" y="2362927"/>
            <a:ext cx="3898791" cy="2827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234" y="3247121"/>
            <a:ext cx="4028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궁체 정자체" panose="02030609000101010101" pitchFamily="17" charset="-127"/>
              </a:rPr>
              <a:t>여러 지역을 망명 하던 쇼군 가의 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아시카가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요시아키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’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죠라쿠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上洛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요청 수용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205" y="1106216"/>
            <a:ext cx="392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1567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년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미노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美農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국의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기후성</a:t>
            </a:r>
            <a:r>
              <a:rPr lang="ko-KR" altLang="en-US" sz="2400" dirty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점령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사이토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가 멸망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“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천하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포무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天下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布武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)”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1794750" y="2517763"/>
            <a:ext cx="634484" cy="688393"/>
          </a:xfrm>
          <a:prstGeom prst="downArrow">
            <a:avLst>
              <a:gd name="adj1" fmla="val 47059"/>
              <a:gd name="adj2" fmla="val 362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1234" y="5440468"/>
            <a:ext cx="4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궁체 정자체" panose="02030609000101010101" pitchFamily="17" charset="-127"/>
              </a:rPr>
              <a:t>남</a:t>
            </a:r>
            <a:r>
              <a:rPr lang="en-US" altLang="ko-KR" sz="2400" dirty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오미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近江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국의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롯카쿠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가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이세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伊勢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국 등 </a:t>
            </a:r>
            <a:r>
              <a:rPr lang="en-US" altLang="ko-KR" sz="2400" u="sng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u="sng" dirty="0" err="1" smtClean="0">
                <a:ea typeface="문체부 궁체 정자체" panose="02030609000101010101" pitchFamily="17" charset="-127"/>
              </a:rPr>
              <a:t>기나이</a:t>
            </a:r>
            <a:r>
              <a:rPr lang="en-US" altLang="ko-KR" sz="2400" u="sng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u="sng" dirty="0" smtClean="0">
                <a:ea typeface="문체부 궁체 정자체" panose="02030609000101010101" pitchFamily="17" charset="-127"/>
              </a:rPr>
              <a:t>畿內</a:t>
            </a:r>
            <a:r>
              <a:rPr lang="en-US" altLang="ko-KR" sz="2400" u="sng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2400" u="sng" dirty="0" smtClean="0">
                <a:ea typeface="문체부 궁체 정자체" panose="02030609000101010101" pitchFamily="17" charset="-127"/>
              </a:rPr>
              <a:t>지역</a:t>
            </a:r>
            <a:r>
              <a:rPr lang="en-US" altLang="ko-KR" sz="2400" u="sng" dirty="0" smtClean="0">
                <a:ea typeface="문체부 궁체 정자체" panose="02030609000101010101" pitchFamily="17" charset="-127"/>
              </a:rPr>
              <a:t>’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정벌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648977" y="5745876"/>
            <a:ext cx="779106" cy="558671"/>
          </a:xfrm>
          <a:prstGeom prst="rightArrow">
            <a:avLst>
              <a:gd name="adj1" fmla="val 50000"/>
              <a:gd name="adj2" fmla="val 412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719664" y="5425048"/>
            <a:ext cx="6239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1568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년 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10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월 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교토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京都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 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상경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, ‘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죠라쿠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 성공</a:t>
            </a:r>
            <a:endParaRPr lang="en-US" altLang="ko-KR" sz="2400" dirty="0" smtClean="0">
              <a:ea typeface="문체부 궁체 흘림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15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대 쇼군 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아시카가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요시아키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 옹립</a:t>
            </a:r>
            <a:endParaRPr lang="en-US" altLang="ko-KR" sz="2400" dirty="0" smtClean="0">
              <a:ea typeface="문체부 궁체 흘림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사카이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堺町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)’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 등 상업 도시 인수 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8" name="원형 화살표 17"/>
          <p:cNvSpPr/>
          <p:nvPr/>
        </p:nvSpPr>
        <p:spPr>
          <a:xfrm rot="10146329" flipV="1">
            <a:off x="6461631" y="2892498"/>
            <a:ext cx="1233925" cy="1451426"/>
          </a:xfrm>
          <a:prstGeom prst="circularArrow">
            <a:avLst>
              <a:gd name="adj1" fmla="val 10194"/>
              <a:gd name="adj2" fmla="val 1312421"/>
              <a:gd name="adj3" fmla="val 18473555"/>
              <a:gd name="adj4" fmla="val 14320163"/>
              <a:gd name="adj5" fmla="val 121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아래쪽 화살표 18"/>
          <p:cNvSpPr/>
          <p:nvPr/>
        </p:nvSpPr>
        <p:spPr>
          <a:xfrm rot="21372561">
            <a:off x="6471515" y="3627458"/>
            <a:ext cx="298580" cy="5688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아래쪽 화살표 19"/>
          <p:cNvSpPr/>
          <p:nvPr/>
        </p:nvSpPr>
        <p:spPr>
          <a:xfrm rot="3770360">
            <a:off x="6066975" y="3300169"/>
            <a:ext cx="298580" cy="5688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498903" y="233265"/>
            <a:ext cx="6400801" cy="1938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※ 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상업 항구 도시 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사카이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堺町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)’</a:t>
            </a:r>
          </a:p>
          <a:p>
            <a:r>
              <a:rPr lang="ko-KR" altLang="en-US" sz="2400" dirty="0" smtClean="0">
                <a:ea typeface="문체부 궁체 흘림체" panose="02030609000101010101" pitchFamily="17" charset="-127"/>
              </a:rPr>
              <a:t>경제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·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문화의 중심지 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기나이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畿內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)’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에 위치</a:t>
            </a:r>
            <a:endParaRPr lang="en-US" altLang="ko-KR" sz="2400" dirty="0" smtClean="0">
              <a:latin typeface="바탕" panose="02030600000101010101" pitchFamily="18" charset="-127"/>
              <a:ea typeface="문체부 궁체 흘림체" panose="02030609000101010101" pitchFamily="17" charset="-127"/>
            </a:endParaRPr>
          </a:p>
          <a:p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외국과의 무역 발달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상당한 자금력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, 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신문물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</a:t>
            </a:r>
          </a:p>
          <a:p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라쿠이치라쿠차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樂市樂座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)’ 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정책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자유 상행위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</a:t>
            </a:r>
          </a:p>
          <a:p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신무기 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철포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조총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 제조공장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대량 생산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</a:t>
            </a:r>
          </a:p>
        </p:txBody>
      </p:sp>
      <p:sp>
        <p:nvSpPr>
          <p:cNvPr id="22" name="아래쪽 화살표 21"/>
          <p:cNvSpPr/>
          <p:nvPr/>
        </p:nvSpPr>
        <p:spPr>
          <a:xfrm>
            <a:off x="1794750" y="4658668"/>
            <a:ext cx="634484" cy="688393"/>
          </a:xfrm>
          <a:prstGeom prst="downArrow">
            <a:avLst>
              <a:gd name="adj1" fmla="val 47059"/>
              <a:gd name="adj2" fmla="val 362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027564" y="4760879"/>
            <a:ext cx="2166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『1560</a:t>
            </a:r>
            <a:r>
              <a:rPr lang="ko-KR" altLang="en-US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년 경</a:t>
            </a:r>
            <a:r>
              <a:rPr lang="en-US" altLang="ko-KR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』</a:t>
            </a:r>
            <a:endParaRPr lang="ko-KR" altLang="en-US" sz="2600" b="1" dirty="0">
              <a:solidFill>
                <a:srgbClr val="C00000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26355" y="4760878"/>
            <a:ext cx="2166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『1570</a:t>
            </a:r>
            <a:r>
              <a:rPr lang="ko-KR" altLang="en-US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년 경</a:t>
            </a:r>
            <a:r>
              <a:rPr lang="en-US" altLang="ko-KR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』</a:t>
            </a:r>
            <a:endParaRPr lang="ko-KR" altLang="en-US" sz="2600" b="1" dirty="0">
              <a:solidFill>
                <a:srgbClr val="C00000"/>
              </a:solidFill>
              <a:ea typeface="문체부 궁체 정자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01779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8854" r="18062" b="2477"/>
          <a:stretch/>
        </p:blipFill>
        <p:spPr>
          <a:xfrm>
            <a:off x="2267339" y="989045"/>
            <a:ext cx="7059183" cy="4674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339" y="989045"/>
            <a:ext cx="71243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쇼군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요시아키의</a:t>
            </a:r>
            <a:r>
              <a:rPr lang="ko-KR" altLang="en-US" sz="2400" dirty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권위 회복 시도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노부나가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견제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91786" y="57899"/>
            <a:ext cx="6814519" cy="858976"/>
          </a:xfrm>
        </p:spPr>
        <p:txBody>
          <a:bodyPr>
            <a:normAutofit fontScale="90000"/>
          </a:bodyPr>
          <a:lstStyle/>
          <a:p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6.  </a:t>
            </a:r>
            <a:r>
              <a:rPr lang="ko-KR" altLang="en-US" sz="3400" spc="-150" dirty="0" err="1" smtClean="0">
                <a:ea typeface="문체부 궁체 정자체" panose="02030609000101010101" pitchFamily="17" charset="-127"/>
              </a:rPr>
              <a:t>죠라쿠</a:t>
            </a:r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spc="-150" dirty="0" smtClean="0">
                <a:ea typeface="문체부 궁체 정자체" panose="02030609000101010101" pitchFamily="17" charset="-127"/>
              </a:rPr>
              <a:t>上洛</a:t>
            </a:r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spc="-150" dirty="0" smtClean="0">
                <a:ea typeface="문체부 궁체 정자체" panose="02030609000101010101" pitchFamily="17" charset="-127"/>
              </a:rPr>
              <a:t>와 막부</a:t>
            </a:r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spc="-150" dirty="0" smtClean="0">
                <a:ea typeface="문체부 궁체 정자체" panose="02030609000101010101" pitchFamily="17" charset="-127"/>
              </a:rPr>
              <a:t>幕府</a:t>
            </a:r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spc="-150" dirty="0" smtClean="0">
                <a:ea typeface="문체부 궁체 정자체" panose="02030609000101010101" pitchFamily="17" charset="-127"/>
              </a:rPr>
              <a:t>의 멸망</a:t>
            </a:r>
            <a:endParaRPr lang="ko-KR" altLang="en-US" sz="3400" spc="-150" dirty="0">
              <a:ea typeface="문체부 궁체 정자체" panose="02030609000101010101" pitchFamily="17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2519382" y="1606155"/>
            <a:ext cx="3842136" cy="865682"/>
          </a:xfrm>
          <a:prstGeom prst="wedgeRoundRectCallout">
            <a:avLst>
              <a:gd name="adj1" fmla="val 55495"/>
              <a:gd name="adj2" fmla="val 211884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1570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년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아네카와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姉川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)’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전투</a:t>
            </a:r>
            <a:endParaRPr lang="en-US" altLang="ko-KR" sz="2400" spc="-15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아자이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-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아사쿠라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연합 격파</a:t>
            </a:r>
            <a:endParaRPr lang="ko-KR" altLang="en-US" sz="2400" spc="-15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86365" y="4573703"/>
            <a:ext cx="3347730" cy="1632859"/>
          </a:xfrm>
          <a:prstGeom prst="wedgeRoundRectCallout">
            <a:avLst>
              <a:gd name="adj1" fmla="val 123571"/>
              <a:gd name="adj2" fmla="val -70204"/>
              <a:gd name="adj3" fmla="val 16667"/>
            </a:avLst>
          </a:prstGeom>
          <a:solidFill>
            <a:srgbClr val="FF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잇코슈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一向宗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이시야마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혼간지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의 대항</a:t>
            </a:r>
            <a:endParaRPr lang="en-US" altLang="ko-KR" sz="2400" spc="-15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1571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년 천태종 총본산 </a:t>
            </a:r>
            <a:endParaRPr lang="en-US" altLang="ko-KR" sz="2400" spc="-15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히에이잔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화멸</a:t>
            </a:r>
            <a:endParaRPr lang="ko-KR" altLang="en-US" sz="2400" spc="-15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147319" y="2829271"/>
            <a:ext cx="3344534" cy="647082"/>
          </a:xfrm>
          <a:prstGeom prst="wedgeRoundRectCallout">
            <a:avLst>
              <a:gd name="adj1" fmla="val 69403"/>
              <a:gd name="adj2" fmla="val 60022"/>
              <a:gd name="adj3" fmla="val 16667"/>
            </a:avLst>
          </a:prstGeom>
          <a:solidFill>
            <a:srgbClr val="096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모리 가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잇코슈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원조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7921702" y="1854560"/>
            <a:ext cx="3887860" cy="1240971"/>
          </a:xfrm>
          <a:prstGeom prst="wedgeRoundRectCallout">
            <a:avLst>
              <a:gd name="adj1" fmla="val -49489"/>
              <a:gd name="adj2" fmla="val 1002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1572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10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월 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다케다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신겐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의 거병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미카와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국 침공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</a:t>
            </a: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오다 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노부나가의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위기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3" name="가로로 말린 두루마리 모양 12"/>
          <p:cNvSpPr/>
          <p:nvPr/>
        </p:nvSpPr>
        <p:spPr>
          <a:xfrm>
            <a:off x="4028390" y="6058089"/>
            <a:ext cx="4141313" cy="7528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400" dirty="0">
                <a:solidFill>
                  <a:prstClr val="black"/>
                </a:solidFill>
                <a:latin typeface="바탕" panose="02030600000101010101" pitchFamily="18" charset="-127"/>
              </a:rPr>
              <a:t>『</a:t>
            </a:r>
            <a:r>
              <a:rPr lang="ko-KR" altLang="en-US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반</a:t>
            </a:r>
            <a:r>
              <a:rPr lang="en-US" altLang="ko-KR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反</a:t>
            </a:r>
            <a:r>
              <a:rPr lang="en-US" altLang="ko-KR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) </a:t>
            </a:r>
            <a:r>
              <a:rPr lang="ko-KR" altLang="en-US" sz="2400" dirty="0" err="1">
                <a:solidFill>
                  <a:prstClr val="black"/>
                </a:solidFill>
                <a:ea typeface="문체부 궁체 흘림체" panose="02030609000101010101" pitchFamily="17" charset="-127"/>
              </a:rPr>
              <a:t>노부나가</a:t>
            </a:r>
            <a:r>
              <a:rPr lang="ko-KR" altLang="en-US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포위망</a:t>
            </a:r>
            <a:r>
              <a:rPr lang="en-US" altLang="ko-KR" sz="2400" dirty="0" smtClean="0">
                <a:solidFill>
                  <a:prstClr val="black"/>
                </a:solidFill>
                <a:latin typeface="바탕" panose="02030600000101010101" pitchFamily="18" charset="-127"/>
              </a:rPr>
              <a:t>』</a:t>
            </a:r>
            <a:endParaRPr lang="en-US" altLang="ko-KR" sz="2400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463997" y="3651445"/>
            <a:ext cx="3468886" cy="832630"/>
          </a:xfrm>
          <a:prstGeom prst="roundRect">
            <a:avLst/>
          </a:prstGeom>
          <a:solidFill>
            <a:srgbClr val="66FFFF">
              <a:alpha val="50196"/>
            </a:srgbClr>
          </a:solidFill>
          <a:ln w="38100">
            <a:solidFill>
              <a:srgbClr val="4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1573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년 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4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월 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다케다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신겐의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 병사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病死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로 철수</a:t>
            </a:r>
            <a:endParaRPr lang="ko-KR" altLang="en-US" sz="2400" dirty="0">
              <a:solidFill>
                <a:srgbClr val="FF0000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824851" y="2506913"/>
            <a:ext cx="3237723" cy="795695"/>
          </a:xfrm>
          <a:prstGeom prst="roundRect">
            <a:avLst/>
          </a:prstGeom>
          <a:solidFill>
            <a:srgbClr val="66FFFF">
              <a:alpha val="50196"/>
            </a:srgbClr>
          </a:solidFill>
          <a:ln w="38100">
            <a:solidFill>
              <a:srgbClr val="4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1573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년 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월 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아자이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-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아사쿠라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 가문 멸망 </a:t>
            </a:r>
            <a:endParaRPr lang="ko-KR" altLang="en-US" sz="2400" dirty="0">
              <a:solidFill>
                <a:srgbClr val="FF0000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067748" y="4991253"/>
            <a:ext cx="4062593" cy="1066836"/>
          </a:xfrm>
          <a:prstGeom prst="roundRect">
            <a:avLst/>
          </a:prstGeom>
          <a:solidFill>
            <a:srgbClr val="66FFFF">
              <a:alpha val="50196"/>
            </a:srgbClr>
          </a:solidFill>
          <a:ln w="38100">
            <a:solidFill>
              <a:srgbClr val="4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1574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년</a:t>
            </a:r>
            <a:r>
              <a:rPr lang="en-US" altLang="ko-KR" sz="2400" spc="-150" dirty="0">
                <a:solidFill>
                  <a:srgbClr val="FF0000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이세 나가지마</a:t>
            </a:r>
            <a:r>
              <a:rPr lang="en-US" altLang="ko-KR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, </a:t>
            </a:r>
          </a:p>
          <a:p>
            <a:pPr algn="ctr"/>
            <a:r>
              <a:rPr lang="en-US" altLang="ko-KR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1575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년 </a:t>
            </a:r>
            <a:r>
              <a:rPr lang="ko-KR" altLang="en-US" sz="2400" spc="-15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에치젠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spc="-15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잇코슈</a:t>
            </a:r>
            <a:r>
              <a:rPr lang="ko-KR" altLang="en-US" sz="2400" spc="-150" dirty="0">
                <a:solidFill>
                  <a:srgbClr val="FF0000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대학살</a:t>
            </a:r>
            <a:endParaRPr lang="en-US" altLang="ko-KR" sz="2400" spc="-150" dirty="0" smtClean="0">
              <a:solidFill>
                <a:srgbClr val="FF0000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1" name="위쪽 리본 20"/>
          <p:cNvSpPr/>
          <p:nvPr/>
        </p:nvSpPr>
        <p:spPr>
          <a:xfrm>
            <a:off x="3824851" y="3403714"/>
            <a:ext cx="4548390" cy="1328092"/>
          </a:xfrm>
          <a:prstGeom prst="ribbon2">
            <a:avLst>
              <a:gd name="adj1" fmla="val 0"/>
              <a:gd name="adj2" fmla="val 75000"/>
            </a:avLst>
          </a:prstGeom>
          <a:solidFill>
            <a:srgbClr val="FF66CC"/>
          </a:solidFill>
          <a:ln w="190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1573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년 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7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월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아시카가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쇼군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츄코쿠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中國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지역 추방</a:t>
            </a:r>
            <a:endParaRPr lang="en-US" altLang="ko-KR" sz="2400" spc="-150" dirty="0" smtClean="0">
              <a:solidFill>
                <a:schemeClr val="tx1"/>
              </a:solidFill>
              <a:ea typeface="문체부 궁체 흘림체" panose="02030609000101010101" pitchFamily="17" charset="-127"/>
            </a:endParaRPr>
          </a:p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“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무로마치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막부 멸망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”</a:t>
            </a:r>
            <a:endParaRPr lang="ko-KR" altLang="en-US" sz="2400" spc="-150" dirty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57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18" y="95137"/>
            <a:ext cx="7250135" cy="1073580"/>
          </a:xfrm>
        </p:spPr>
        <p:txBody>
          <a:bodyPr>
            <a:normAutofit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7 .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아즈치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-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모모야마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安土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-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桃山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dirty="0">
                <a:ea typeface="문체부 궁체 정자체" panose="02030609000101010101" pitchFamily="17" charset="-127"/>
              </a:rPr>
              <a:t> 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시대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52" y="3637734"/>
            <a:ext cx="1731030" cy="22686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80" y="4029824"/>
            <a:ext cx="6772493" cy="26449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449" r="67118"/>
          <a:stretch/>
        </p:blipFill>
        <p:spPr>
          <a:xfrm>
            <a:off x="9730036" y="320792"/>
            <a:ext cx="2286000" cy="35242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066" y="991552"/>
            <a:ext cx="4492443" cy="235549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rcRect l="2985" r="33334"/>
          <a:stretch/>
        </p:blipFill>
        <p:spPr>
          <a:xfrm>
            <a:off x="246220" y="3492949"/>
            <a:ext cx="3065443" cy="241340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/>
          <a:srcRect l="6624" t="8431" r="807" b="16813"/>
          <a:stretch/>
        </p:blipFill>
        <p:spPr>
          <a:xfrm>
            <a:off x="250656" y="991552"/>
            <a:ext cx="4706121" cy="1782147"/>
          </a:xfrm>
          <a:prstGeom prst="rect">
            <a:avLst/>
          </a:prstGeom>
        </p:spPr>
      </p:pic>
      <p:sp>
        <p:nvSpPr>
          <p:cNvPr id="12" name="폭발 2 11">
            <a:hlinkClick r:id="rId8" action="ppaction://hlinkfile"/>
          </p:cNvPr>
          <p:cNvSpPr/>
          <p:nvPr/>
        </p:nvSpPr>
        <p:spPr>
          <a:xfrm rot="488744">
            <a:off x="5290664" y="2432242"/>
            <a:ext cx="4604076" cy="1561387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4" name="TextBox 13">
            <a:hlinkClick r:id="rId8" action="ppaction://hlinkfile"/>
          </p:cNvPr>
          <p:cNvSpPr txBox="1"/>
          <p:nvPr/>
        </p:nvSpPr>
        <p:spPr>
          <a:xfrm>
            <a:off x="5997200" y="2364398"/>
            <a:ext cx="294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ea typeface="문체부 궁체 흘림체" panose="02030609000101010101" pitchFamily="17" charset="-127"/>
            </a:endParaRPr>
          </a:p>
          <a:p>
            <a:pPr algn="ctr"/>
            <a:r>
              <a:rPr lang="en-US" altLang="ko-KR" sz="2400" dirty="0" smtClean="0">
                <a:ea typeface="문체부 궁체 흘림체" panose="02030609000101010101" pitchFamily="17" charset="-127"/>
              </a:rPr>
              <a:t>1575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년 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5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월</a:t>
            </a:r>
            <a:endParaRPr lang="en-US" altLang="ko-KR" sz="2400" dirty="0" smtClean="0">
              <a:ea typeface="문체부 궁체 흘림체" panose="02030609000101010101" pitchFamily="17" charset="-127"/>
            </a:endParaRPr>
          </a:p>
          <a:p>
            <a:pPr algn="ctr"/>
            <a:r>
              <a:rPr lang="ko-KR" altLang="en-US" sz="2400" dirty="0" err="1" smtClean="0">
                <a:ea typeface="문체부 궁체 흘림체" panose="02030609000101010101" pitchFamily="17" charset="-127"/>
              </a:rPr>
              <a:t>나가시노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/>
              <a:t>長篠</a:t>
            </a:r>
            <a:r>
              <a:rPr lang="en-US" altLang="ko-KR" sz="2400" dirty="0" smtClean="0"/>
              <a:t>) 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전투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7" name="가로로 말린 두루마리 모양 16"/>
          <p:cNvSpPr/>
          <p:nvPr/>
        </p:nvSpPr>
        <p:spPr>
          <a:xfrm>
            <a:off x="9466489" y="3175392"/>
            <a:ext cx="2694327" cy="1163209"/>
          </a:xfrm>
          <a:prstGeom prst="horizontalScroll">
            <a:avLst>
              <a:gd name="adj" fmla="val 14573"/>
            </a:avLst>
          </a:prstGeom>
          <a:solidFill>
            <a:srgbClr val="7532A8"/>
          </a:solidFill>
          <a:ln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쇠퇴 후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, 1582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년 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3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월</a:t>
            </a:r>
            <a:endParaRPr lang="en-US" altLang="ko-KR" sz="2400" spc="-300" dirty="0" smtClean="0">
              <a:solidFill>
                <a:schemeClr val="tx1"/>
              </a:solidFill>
              <a:ea typeface="문체부 궁체 흘림체" panose="02030609000101010101" pitchFamily="17" charset="-127"/>
            </a:endParaRPr>
          </a:p>
          <a:p>
            <a:pPr algn="ctr"/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다케다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武田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 멸망</a:t>
            </a:r>
            <a:endParaRPr lang="en-US" altLang="ko-KR" sz="2400" spc="-300" dirty="0" smtClean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70938" y="2691438"/>
            <a:ext cx="2537092" cy="905381"/>
          </a:xfrm>
          <a:prstGeom prst="homePlate">
            <a:avLst>
              <a:gd name="adj" fmla="val 3570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다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케다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가츠요리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</a:t>
            </a:r>
          </a:p>
          <a:p>
            <a:pPr algn="ctr"/>
            <a:r>
              <a:rPr lang="ko-KR" altLang="en-US" sz="2400" spc="-3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나가시노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 성 침공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2624964" y="2691438"/>
            <a:ext cx="2699268" cy="905381"/>
          </a:xfrm>
          <a:prstGeom prst="homePlate">
            <a:avLst>
              <a:gd name="adj" fmla="val 3952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400" spc="-3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300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스네에몬</a:t>
            </a:r>
            <a:r>
              <a:rPr lang="en-US" altLang="ko-KR" sz="2400" spc="-3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sz="2400" spc="-3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의</a:t>
            </a:r>
            <a:r>
              <a:rPr lang="en-US" altLang="ko-KR" sz="2400" spc="-3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3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탈출</a:t>
            </a:r>
            <a:endParaRPr lang="en-US" altLang="ko-KR" sz="2400" spc="-300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lvl="0" algn="ctr"/>
            <a:r>
              <a:rPr lang="ko-KR" altLang="en-US" sz="2400" spc="-3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오다 군에 지원요청</a:t>
            </a:r>
            <a:endParaRPr lang="ko-KR" altLang="en-US" sz="2400" spc="-300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07210" y="5682065"/>
            <a:ext cx="4258088" cy="834113"/>
          </a:xfrm>
          <a:prstGeom prst="roundRect">
            <a:avLst>
              <a:gd name="adj" fmla="val 23906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1578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년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우에스기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켄신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병사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病死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)</a:t>
            </a:r>
          </a:p>
          <a:p>
            <a:pPr algn="ctr"/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1580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년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이시야마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   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혼간지와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화의</a:t>
            </a:r>
            <a:endParaRPr lang="en-US" altLang="ko-KR" sz="2400" spc="-300" dirty="0" smtClean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1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t="3426"/>
          <a:stretch/>
        </p:blipFill>
        <p:spPr>
          <a:xfrm>
            <a:off x="681135" y="802257"/>
            <a:ext cx="6727371" cy="582283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24013" y="-11704"/>
            <a:ext cx="7766242" cy="896299"/>
          </a:xfrm>
        </p:spPr>
        <p:txBody>
          <a:bodyPr>
            <a:normAutofit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4 . 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오다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노부나가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織田信長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의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초년기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t="3426"/>
          <a:stretch/>
        </p:blipFill>
        <p:spPr>
          <a:xfrm>
            <a:off x="7408506" y="802257"/>
            <a:ext cx="2691685" cy="5822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1135" y="2206569"/>
            <a:ext cx="5346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1560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년 </a:t>
            </a:r>
            <a:r>
              <a:rPr lang="ko-KR" altLang="en-US" sz="2400" dirty="0" err="1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오와리국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 평정</a:t>
            </a:r>
            <a:endParaRPr lang="en-US" altLang="ko-KR" sz="2400" dirty="0" smtClean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이마가와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요시모토</a:t>
            </a:r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今川義元</a:t>
            </a:r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)’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의 침공</a:t>
            </a:r>
            <a:endParaRPr lang="en-US" altLang="ko-KR" sz="2400" dirty="0" smtClean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r>
              <a:rPr lang="en-US" altLang="ko-KR" sz="2400" dirty="0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오케하자마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桶狹間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정자체" panose="02030609000101010101" pitchFamily="17" charset="-127"/>
              </a:rPr>
              <a:t>)’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기습 승리</a:t>
            </a:r>
            <a:endParaRPr lang="en-US" altLang="ko-KR" sz="2400" dirty="0" smtClean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97250" y="810883"/>
            <a:ext cx="4417848" cy="1327186"/>
          </a:xfrm>
          <a:prstGeom prst="rect">
            <a:avLst/>
          </a:prstGeom>
          <a:solidFill>
            <a:srgbClr val="FF66CC"/>
          </a:solidFill>
          <a:ln w="38100">
            <a:solidFill>
              <a:srgbClr val="03ED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1543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년 </a:t>
            </a:r>
            <a:r>
              <a:rPr lang="ko-KR" altLang="en-US" sz="2400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토카이도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東海道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 </a:t>
            </a:r>
          </a:p>
          <a:p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오와리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尾張</a:t>
            </a:r>
            <a:r>
              <a:rPr lang="en-US" altLang="ko-KR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국 </a:t>
            </a:r>
            <a:r>
              <a:rPr lang="ko-KR" altLang="en-US" sz="2400" dirty="0" err="1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나고야성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 출생</a:t>
            </a:r>
            <a:endParaRPr lang="en-US" altLang="ko-KR" sz="2400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2" name="도넛 11"/>
          <p:cNvSpPr/>
          <p:nvPr/>
        </p:nvSpPr>
        <p:spPr>
          <a:xfrm>
            <a:off x="4585801" y="4009516"/>
            <a:ext cx="797964" cy="746449"/>
          </a:xfrm>
          <a:prstGeom prst="donut">
            <a:avLst>
              <a:gd name="adj" fmla="val 81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0251908" y="900457"/>
            <a:ext cx="1576873" cy="5504501"/>
            <a:chOff x="10341106" y="896299"/>
            <a:chExt cx="1576873" cy="5261331"/>
          </a:xfrm>
        </p:grpSpPr>
        <p:sp>
          <p:nvSpPr>
            <p:cNvPr id="19" name="세로로 말린 두루마리 모양 18"/>
            <p:cNvSpPr/>
            <p:nvPr/>
          </p:nvSpPr>
          <p:spPr>
            <a:xfrm>
              <a:off x="10341106" y="896299"/>
              <a:ext cx="1576873" cy="5261331"/>
            </a:xfrm>
            <a:prstGeom prst="verticalScroll">
              <a:avLst>
                <a:gd name="adj" fmla="val 10207"/>
              </a:avLst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D98E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83212" y="1114570"/>
              <a:ext cx="1292662" cy="491813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en-US" altLang="ko-KR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1562</a:t>
              </a:r>
              <a:r>
                <a:rPr lang="ko-KR" altLang="en-US" sz="2400" dirty="0" err="1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년당시</a:t>
              </a:r>
              <a:r>
                <a:rPr lang="ko-KR" altLang="en-US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 </a:t>
              </a:r>
              <a:r>
                <a:rPr lang="ko-KR" altLang="en-US" sz="2400" dirty="0" err="1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이마가와</a:t>
              </a:r>
              <a:r>
                <a:rPr lang="ko-KR" altLang="en-US" sz="2400" dirty="0" err="1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에</a:t>
              </a:r>
              <a:r>
                <a:rPr lang="ko-KR" altLang="en-US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 항복해있던</a:t>
              </a:r>
              <a:endPara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endParaRPr>
            </a:p>
            <a:p>
              <a:r>
                <a:rPr lang="ko-KR" altLang="en-US" sz="2400" dirty="0" err="1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마츠다이라</a:t>
              </a:r>
              <a:r>
                <a:rPr lang="ko-KR" altLang="en-US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 </a:t>
              </a:r>
              <a:r>
                <a:rPr lang="ko-KR" altLang="en-US" sz="2400" dirty="0" err="1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모토야스</a:t>
              </a:r>
              <a:r>
                <a:rPr lang="en-US" altLang="ko-KR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(</a:t>
              </a:r>
              <a:r>
                <a:rPr lang="ko-KR" altLang="en-US" sz="2400" dirty="0" err="1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도쿠가와</a:t>
              </a:r>
              <a:r>
                <a:rPr lang="ko-KR" altLang="en-US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 </a:t>
              </a:r>
              <a:r>
                <a:rPr lang="en-US" altLang="ko-KR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)</a:t>
              </a:r>
            </a:p>
            <a:p>
              <a:r>
                <a:rPr lang="ko-KR" altLang="en-US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자립하여 오다 </a:t>
              </a:r>
              <a:r>
                <a:rPr lang="ko-KR" altLang="en-US" sz="2400" dirty="0" err="1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노부나가와</a:t>
              </a:r>
              <a:r>
                <a:rPr lang="ko-KR" altLang="en-US" sz="2400" dirty="0" smtClean="0">
                  <a:solidFill>
                    <a:prstClr val="black"/>
                  </a:solidFill>
                  <a:ea typeface="문체부 궁체 정자체" panose="02030609000101010101" pitchFamily="17" charset="-127"/>
                </a:rPr>
                <a:t> 동맹체결  </a:t>
              </a:r>
              <a:endParaRPr lang="ko-KR" altLang="en-US" sz="2400" dirty="0">
                <a:solidFill>
                  <a:prstClr val="black"/>
                </a:solidFill>
                <a:ea typeface="문체부 궁체 정자체" panose="02030609000101010101" pitchFamily="17" charset="-127"/>
              </a:endParaRPr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/>
          <a:srcRect l="504" t="949" r="55107" b="545"/>
          <a:stretch/>
        </p:blipFill>
        <p:spPr>
          <a:xfrm>
            <a:off x="7834471" y="802257"/>
            <a:ext cx="1833825" cy="185468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105" y="1474360"/>
            <a:ext cx="6216941" cy="4560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34580" y="5455466"/>
            <a:ext cx="4953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이마가와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요시모토</a:t>
            </a:r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今川義元</a:t>
            </a:r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 사망</a:t>
            </a:r>
            <a:r>
              <a:rPr lang="en-US" altLang="ko-KR" sz="24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’</a:t>
            </a:r>
            <a:endParaRPr lang="ko-KR" altLang="en-US" sz="2400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328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411</Words>
  <Application>Microsoft Office PowerPoint</Application>
  <PresentationFormat>사용자 지정</PresentationFormat>
  <Paragraphs>54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5 . 오다 노부나가의 중년기</vt:lpstr>
      <vt:lpstr>6.  죠라쿠(上洛)와 막부(幕府)의 멸망</vt:lpstr>
      <vt:lpstr>7 . 아즈치-모모야마(安土-桃山) 시대</vt:lpstr>
      <vt:lpstr>4 . 오다 노부나가(織田信長)의 초년기</vt:lpstr>
    </vt:vector>
  </TitlesOfParts>
  <Company>롯데건설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guman</dc:creator>
  <cp:lastModifiedBy>Seung min</cp:lastModifiedBy>
  <cp:revision>51</cp:revision>
  <dcterms:created xsi:type="dcterms:W3CDTF">2017-02-03T06:09:13Z</dcterms:created>
  <dcterms:modified xsi:type="dcterms:W3CDTF">2017-12-09T10:16:50Z</dcterms:modified>
</cp:coreProperties>
</file>