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2" r:id="rId2"/>
    <p:sldId id="310" r:id="rId3"/>
    <p:sldId id="298" r:id="rId4"/>
    <p:sldId id="314" r:id="rId5"/>
    <p:sldId id="301" r:id="rId6"/>
    <p:sldId id="325" r:id="rId7"/>
    <p:sldId id="324" r:id="rId8"/>
    <p:sldId id="316" r:id="rId9"/>
    <p:sldId id="312" r:id="rId10"/>
    <p:sldId id="320" r:id="rId11"/>
    <p:sldId id="321" r:id="rId12"/>
    <p:sldId id="322" r:id="rId13"/>
    <p:sldId id="323" r:id="rId14"/>
    <p:sldId id="300" r:id="rId15"/>
  </p:sldIdLst>
  <p:sldSz cx="9144000" cy="6858000" type="screen4x3"/>
  <p:notesSz cx="6769100" cy="9906000"/>
  <p:embeddedFontLst>
    <p:embeddedFont>
      <p:font typeface="나눔명조" charset="-127"/>
      <p:regular r:id="rId17"/>
      <p:bold r:id="rId18"/>
    </p:embeddedFont>
    <p:embeddedFont>
      <p:font typeface="맑은 고딕" pitchFamily="50" charset="-127"/>
      <p:regular r:id="rId19"/>
      <p:bold r:id="rId20"/>
    </p:embeddedFont>
    <p:embeddedFont>
      <p:font typeface="나눔고딕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AC2"/>
    <a:srgbClr val="E8E8E8"/>
    <a:srgbClr val="E2E2E2"/>
    <a:srgbClr val="E4EFF4"/>
    <a:srgbClr val="CEE2EA"/>
    <a:srgbClr val="A1C8D7"/>
    <a:srgbClr val="9966FF"/>
    <a:srgbClr val="7747B7"/>
    <a:srgbClr val="9999FF"/>
    <a:srgbClr val="1FE5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483" autoAdjust="0"/>
    <p:restoredTop sz="94660"/>
  </p:normalViewPr>
  <p:slideViewPr>
    <p:cSldViewPr>
      <p:cViewPr varScale="1">
        <p:scale>
          <a:sx n="109" d="100"/>
          <a:sy n="109" d="100"/>
        </p:scale>
        <p:origin x="-2112" y="-90"/>
      </p:cViewPr>
      <p:guideLst>
        <p:guide orient="horz" pos="572"/>
        <p:guide orient="horz" pos="1480"/>
        <p:guide orient="horz" pos="845"/>
        <p:guide pos="3288"/>
        <p:guide pos="68"/>
        <p:guide pos="1565"/>
        <p:guide pos="476"/>
        <p:guide pos="1882"/>
        <p:guide pos="2018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586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70C5-E39E-4D4A-8B97-122E944BE205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62BB-DACB-4090-9EB0-C718CC4DFD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62BB-DACB-4090-9EB0-C718CC4DFD5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 userDrawn="1"/>
        </p:nvSpPr>
        <p:spPr>
          <a:xfrm>
            <a:off x="3563888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spc="-30" dirty="0" err="1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815722" y="1006854"/>
            <a:ext cx="3556478" cy="4582386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0"/>
          </a:gradFill>
          <a:ln>
            <a:noFill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203575" y="1654200"/>
            <a:ext cx="2016125" cy="2232248"/>
          </a:xfrm>
        </p:spPr>
        <p:txBody>
          <a:bodyPr anchor="t">
            <a:normAutofit/>
          </a:bodyPr>
          <a:lstStyle>
            <a:lvl1pPr algn="l">
              <a:defRPr sz="4200"/>
            </a:lvl1pPr>
          </a:lstStyle>
          <a:p>
            <a:r>
              <a:rPr lang="ko-KR" altLang="en-US" smtClean="0"/>
              <a:t>문서의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ko-KR" altLang="en-US" smtClean="0"/>
              <a:t>제목</a:t>
            </a:r>
            <a:endParaRPr lang="ko-KR" altLang="en-US"/>
          </a:p>
        </p:txBody>
      </p:sp>
      <p:sp>
        <p:nvSpPr>
          <p:cNvPr id="2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03575" y="1196752"/>
            <a:ext cx="2016125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6EAAC2"/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소제목</a:t>
            </a:r>
            <a:endParaRPr lang="ko-KR" altLang="en-US"/>
          </a:p>
        </p:txBody>
      </p:sp>
      <p:sp>
        <p:nvSpPr>
          <p:cNvPr id="25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203575" y="5013176"/>
            <a:ext cx="2016125" cy="288032"/>
          </a:xfrm>
        </p:spPr>
        <p:txBody>
          <a:bodyPr/>
          <a:lstStyle>
            <a:lvl1pPr marL="0" indent="0">
              <a:buNone/>
              <a:defRPr sz="1100" b="1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작성자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작성일</a:t>
            </a:r>
            <a:endParaRPr lang="en-US" altLang="ko-KR" dirty="0" smtClean="0"/>
          </a:p>
          <a:p>
            <a:pPr lvl="0"/>
            <a:endParaRPr lang="en-US" altLang="ko-KR" dirty="0" smtClean="0"/>
          </a:p>
        </p:txBody>
      </p:sp>
      <p:sp>
        <p:nvSpPr>
          <p:cNvPr id="1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7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nhn\바탕 화면\하늘수채\그림3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69900" y="2798316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|</a:t>
            </a:r>
            <a:r>
              <a:rPr lang="ko-KR" altLang="en-US" dirty="0" smtClean="0"/>
              <a:t>꼭지제목</a:t>
            </a:r>
            <a:r>
              <a:rPr lang="en-US" altLang="ko-KR" dirty="0" smtClean="0"/>
              <a:t>|</a:t>
            </a:r>
            <a:endParaRPr lang="ko-KR" altLang="en-US" dirty="0"/>
          </a:p>
        </p:txBody>
      </p:sp>
      <p:sp>
        <p:nvSpPr>
          <p:cNvPr id="8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473052" y="646088"/>
            <a:ext cx="2736478" cy="648072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ko-KR" altLang="en-US" smtClean="0"/>
              <a:t>시의제목</a:t>
            </a:r>
            <a:endParaRPr lang="ko-KR" altLang="en-US"/>
          </a:p>
        </p:txBody>
      </p:sp>
      <p:sp>
        <p:nvSpPr>
          <p:cNvPr id="1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477416" y="2017980"/>
            <a:ext cx="2742284" cy="2131099"/>
          </a:xfrm>
        </p:spPr>
        <p:txBody>
          <a:bodyPr/>
          <a:lstStyle>
            <a:lvl1pPr marL="0" indent="0">
              <a:buNone/>
              <a:defRPr sz="11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내용을  작성하세요</a:t>
            </a:r>
            <a:r>
              <a:rPr lang="en-US" altLang="ko-KR" smtClean="0"/>
              <a:t>.</a:t>
            </a:r>
          </a:p>
          <a:p>
            <a:pPr lvl="0"/>
            <a:endParaRPr lang="en-US" altLang="ko-KR" smtClean="0"/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14" hasCustomPrompt="1"/>
          </p:nvPr>
        </p:nvSpPr>
        <p:spPr>
          <a:xfrm>
            <a:off x="2474245" y="1300510"/>
            <a:ext cx="2745456" cy="288032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작가의 이름</a:t>
            </a:r>
          </a:p>
        </p:txBody>
      </p:sp>
      <p:sp>
        <p:nvSpPr>
          <p:cNvPr id="1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018282" y="764704"/>
            <a:ext cx="1466156" cy="432048"/>
          </a:xfr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r>
              <a:rPr lang="ko-KR" altLang="en-US" smtClean="0"/>
              <a:t>작가소개</a:t>
            </a:r>
            <a:endParaRPr lang="ko-KR" altLang="en-US"/>
          </a:p>
        </p:txBody>
      </p:sp>
      <p:sp>
        <p:nvSpPr>
          <p:cNvPr id="12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843808" y="2819028"/>
            <a:ext cx="2375892" cy="970012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내용을 작성하세요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3" name="텍스트 개체 틀 3"/>
          <p:cNvSpPr>
            <a:spLocks noGrp="1"/>
          </p:cNvSpPr>
          <p:nvPr>
            <p:ph type="body" sz="half" idx="13" hasCustomPrompt="1"/>
          </p:nvPr>
        </p:nvSpPr>
        <p:spPr>
          <a:xfrm>
            <a:off x="1019793" y="1239618"/>
            <a:ext cx="1464645" cy="317173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| </a:t>
            </a:r>
            <a:r>
              <a:rPr lang="ko-KR" altLang="en-US" smtClean="0"/>
              <a:t>작가이름 </a:t>
            </a:r>
            <a:r>
              <a:rPr lang="en-US" altLang="ko-KR" smtClean="0"/>
              <a:t>|</a:t>
            </a:r>
            <a:endParaRPr lang="ko-KR" altLang="en-US" smtClean="0"/>
          </a:p>
        </p:txBody>
      </p:sp>
      <p:sp>
        <p:nvSpPr>
          <p:cNvPr id="14" name="텍스트 개체 틀 3"/>
          <p:cNvSpPr>
            <a:spLocks noGrp="1"/>
          </p:cNvSpPr>
          <p:nvPr>
            <p:ph type="body" sz="half" idx="14" hasCustomPrompt="1"/>
          </p:nvPr>
        </p:nvSpPr>
        <p:spPr>
          <a:xfrm>
            <a:off x="2836599" y="2436128"/>
            <a:ext cx="2383101" cy="34480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약력</a:t>
            </a:r>
            <a:endParaRPr lang="en-US" altLang="ko-KR" smtClean="0"/>
          </a:p>
        </p:txBody>
      </p:sp>
      <p:pic>
        <p:nvPicPr>
          <p:cNvPr id="16" name="Picture 2" descr="C:\Documents and Settings\nhn\바탕 화면\현대시문학자료\은하랑.jpg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lum contrast="5000"/>
          </a:blip>
          <a:srcRect/>
          <a:stretch>
            <a:fillRect/>
          </a:stretch>
        </p:blipFill>
        <p:spPr bwMode="auto">
          <a:xfrm>
            <a:off x="1151476" y="1981613"/>
            <a:ext cx="1404399" cy="1809759"/>
          </a:xfrm>
          <a:prstGeom prst="rect">
            <a:avLst/>
          </a:prstGeom>
          <a:noFill/>
        </p:spPr>
      </p:pic>
      <p:sp>
        <p:nvSpPr>
          <p:cNvPr id="11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하늘수채\그림4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843808" y="823938"/>
            <a:ext cx="3139752" cy="804862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내용을 작성하세요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14" hasCustomPrompt="1"/>
          </p:nvPr>
        </p:nvSpPr>
        <p:spPr>
          <a:xfrm>
            <a:off x="1071240" y="1230660"/>
            <a:ext cx="864022" cy="57549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|</a:t>
            </a:r>
            <a:r>
              <a:rPr lang="ko-KR" altLang="en-US" smtClean="0"/>
              <a:t>시의 제목</a:t>
            </a:r>
            <a:r>
              <a:rPr lang="en-US" altLang="ko-KR" smtClean="0"/>
              <a:t>|</a:t>
            </a:r>
          </a:p>
          <a:p>
            <a:pPr lvl="0"/>
            <a:r>
              <a:rPr lang="ko-KR" altLang="en-US" smtClean="0"/>
              <a:t>작가이름 作</a:t>
            </a:r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  <p:sp>
        <p:nvSpPr>
          <p:cNvPr id="18" name="텍스트 개체 틀 3"/>
          <p:cNvSpPr>
            <a:spLocks noGrp="1"/>
          </p:cNvSpPr>
          <p:nvPr>
            <p:ph type="body" sz="half" idx="17" hasCustomPrompt="1"/>
          </p:nvPr>
        </p:nvSpPr>
        <p:spPr>
          <a:xfrm>
            <a:off x="1080438" y="838200"/>
            <a:ext cx="864095" cy="371252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시평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하늘수채\그림2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하늘수채\그림3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하늘수채\그림4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하늘수채\그림1_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14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1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텍스트 개체 틀 3"/>
          <p:cNvSpPr>
            <a:spLocks noGrp="1"/>
          </p:cNvSpPr>
          <p:nvPr>
            <p:ph type="body" sz="half" idx="16" hasCustomPrompt="1"/>
          </p:nvPr>
        </p:nvSpPr>
        <p:spPr>
          <a:xfrm>
            <a:off x="2843808" y="6371802"/>
            <a:ext cx="864022" cy="338963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800" b="1">
                <a:latin typeface="나눔명조" pitchFamily="18" charset="-127"/>
                <a:ea typeface="나눔명조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바닥글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2019-11-10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  <p:sldLayoutId id="2147483670" r:id="rId3"/>
    <p:sldLayoutId id="2147483666" r:id="rId4"/>
    <p:sldLayoutId id="2147483683" r:id="rId5"/>
    <p:sldLayoutId id="2147483664" r:id="rId6"/>
    <p:sldLayoutId id="2147483665" r:id="rId7"/>
    <p:sldLayoutId id="2147483684" r:id="rId8"/>
    <p:sldLayoutId id="2147483685" r:id="rId9"/>
    <p:sldLayoutId id="2147483661" r:id="rId10"/>
    <p:sldLayoutId id="214748364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나눔명조" pitchFamily="18" charset="-127"/>
          <a:ea typeface="나눔명조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UMJR0jbKW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hn\바탕 화면\하늘수채\그림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815722" y="1006854"/>
            <a:ext cx="3556478" cy="4582386"/>
          </a:xfrm>
          <a:prstGeom prst="rect">
            <a:avLst/>
          </a:prstGeom>
          <a:gradFill>
            <a:gsLst>
              <a:gs pos="0">
                <a:srgbClr val="E8E8E8"/>
              </a:gs>
              <a:gs pos="56000">
                <a:schemeClr val="bg1"/>
              </a:gs>
            </a:gsLst>
            <a:lin ang="3600000" scaled="0"/>
          </a:gradFill>
          <a:ln>
            <a:noFill/>
          </a:ln>
          <a:effectLst>
            <a:outerShdw blurRad="3556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55781" y="1691283"/>
            <a:ext cx="2880917" cy="1320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ko-KR" altLang="en-US" sz="42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전후</a:t>
            </a:r>
            <a:endParaRPr lang="en-US" altLang="ko-KR" sz="4200" spc="-1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95000"/>
              </a:lnSpc>
            </a:pPr>
            <a:r>
              <a:rPr lang="ko-KR" altLang="en-US" sz="42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일본의 행정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286116" y="4500570"/>
            <a:ext cx="2351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spc="-100" dirty="0" smtClean="0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rPr>
              <a:t>21780120</a:t>
            </a:r>
            <a:r>
              <a:rPr lang="ko-KR" altLang="en-US" sz="1600" b="1" spc="-100" dirty="0" smtClean="0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1600" b="1" spc="-100" dirty="0" smtClean="0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rPr>
              <a:t> /  </a:t>
            </a:r>
            <a:r>
              <a:rPr lang="ko-KR" altLang="en-US" sz="1600" b="1" spc="-100" dirty="0" err="1" smtClean="0">
                <a:solidFill>
                  <a:schemeClr val="bg1">
                    <a:lumMod val="6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이하얀나래봄</a:t>
            </a:r>
            <a:endParaRPr lang="ko-KR" altLang="en-US" sz="1600" b="1" dirty="0" smtClean="0">
              <a:solidFill>
                <a:schemeClr val="bg1">
                  <a:lumMod val="6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26225" y="1119066"/>
            <a:ext cx="3335473" cy="4357963"/>
          </a:xfrm>
          <a:prstGeom prst="rect">
            <a:avLst/>
          </a:prstGeom>
          <a:noFill/>
          <a:ln w="63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977790" y="1168647"/>
            <a:ext cx="3232342" cy="4258800"/>
          </a:xfrm>
          <a:prstGeom prst="rect">
            <a:avLst/>
          </a:prstGeom>
          <a:noFill/>
          <a:ln w="31750">
            <a:gradFill>
              <a:gsLst>
                <a:gs pos="0">
                  <a:srgbClr val="A1C8D7"/>
                </a:gs>
                <a:gs pos="100000">
                  <a:srgbClr val="CEE2E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174132" y="1305217"/>
            <a:ext cx="1933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spc="-80" dirty="0" smtClean="0">
                <a:solidFill>
                  <a:srgbClr val="6EAAC2"/>
                </a:solidFill>
                <a:latin typeface="나눔명조" pitchFamily="18" charset="-127"/>
                <a:ea typeface="나눔명조" pitchFamily="18" charset="-127"/>
              </a:rPr>
              <a:t>전후 일본의 정치와 경제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46" y="6000768"/>
            <a:ext cx="492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PPT </a:t>
            </a:r>
            <a:r>
              <a:rPr lang="ko-KR" altLang="en-US" sz="1200" dirty="0" smtClean="0"/>
              <a:t>템플릿 출처</a:t>
            </a:r>
            <a:r>
              <a:rPr lang="en-US" altLang="ko-KR" sz="1200" dirty="0" smtClean="0"/>
              <a:t>: https://blog.naver.com/start-work/221601207316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1357290" y="1643050"/>
            <a:ext cx="6215106" cy="444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 행정 개혁 추진 심의회에서는 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 조사회의 제언에 대해 제대로 실행하고 있는지를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감시하고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지방분권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재정개혁 등에 대하여 의견을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내었다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다른 의견들 중에서도 가장 중요한 점을 지방분권으로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꼽았다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중앙정부의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권력이 타 지방 정부들에 비해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과대하기에 행정개혁의 일환으로 정부 간 관계 상임위원회를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설치해 지방 분권화를 추진하였으나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이러한 관계 재정립을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위한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시도들은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좌절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되었다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중앙정부의 일부 관료들과 행정개혁추진심의회의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일부 위원들이 반대하였기 때문이다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2432648" y="774147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</a:t>
            </a: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74219">
            <a:off x="7250351" y="4982345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7534">
            <a:off x="6962673" y="4217605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1357290" y="1643050"/>
            <a:ext cx="6429420" cy="444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그러나 이로 인해 눈에 띄게 성공한 결과 또한 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바로 일본철도의 민영화이다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 당시의 일본철도는 정부로부터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보조금을 받았으나 적자 폭이 계속해서 커지고 있었다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1986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일본철도는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6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개의 회사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하나의 화물 운송회사 등으로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나누어져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있었지만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민영화 이후 일본 철도의 생산성은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향상되었고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1990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년대 중반에는 생산성이 민간 소유의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철도회사와 거의 비슷해졌다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  <a:hlinkClick r:id="rId3"/>
              </a:rPr>
              <a:t>https://youtu.be/7UMJR0jbKW0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2432648" y="774147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</a:t>
            </a: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74219">
            <a:off x="7250351" y="4982345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27534">
            <a:off x="6962673" y="4217605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1357290" y="1643050"/>
            <a:ext cx="6429420" cy="444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임시행정개혁추진심의회에서는 행정조정실을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만듦으로써 행정관리의 조정기능을 강화하고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이를 통해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내각의 기능 또한 간접적으로 강화하였다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marL="514350" indent="-514350"/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다케시다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내각은 행정개혁의 일환으로 경제구조를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재편할 목적으로 규제완화를 실행했다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1500166" y="785794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</a:t>
            </a: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74219">
            <a:off x="7250351" y="4982345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7534">
            <a:off x="6962673" y="4217605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8" name="부제목 3"/>
          <p:cNvSpPr txBox="1">
            <a:spLocks/>
          </p:cNvSpPr>
          <p:nvPr/>
        </p:nvSpPr>
        <p:spPr>
          <a:xfrm>
            <a:off x="1357290" y="4429132"/>
            <a:ext cx="642942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임시행정개혁추진심의회에서는 규제완화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특수 법인의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개혁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등에 관한 제언이 이루어졌다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또한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93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월에는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행정수속법이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제정되어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행정의 투명성과 공정성을 확보하는 기초가 되었다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13" name="부제목 3"/>
          <p:cNvSpPr txBox="1">
            <a:spLocks/>
          </p:cNvSpPr>
          <p:nvPr/>
        </p:nvSpPr>
        <p:spPr>
          <a:xfrm>
            <a:off x="1428728" y="3786190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1357290" y="1643050"/>
            <a:ext cx="6429420" cy="444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임시행정개혁추진심의회에서는 규제완화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특수 법인의 개혁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성청의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재편 등에 관한 제언이 이루어졌다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또한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93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월에는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행정수속법이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제정되어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행정의 투명성과 공정성을 확보하는 기초가 되었다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2432648" y="774147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임시행정개혁추진심의회</a:t>
            </a: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74219">
            <a:off x="7250351" y="4982345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7534">
            <a:off x="6962673" y="4217605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058736"/>
            <a:ext cx="9144000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감사합니다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pic>
        <p:nvPicPr>
          <p:cNvPr id="11" name="그림 10" descr="pe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36477">
            <a:off x="5087695" y="4017046"/>
            <a:ext cx="3960764" cy="256594"/>
          </a:xfrm>
          <a:prstGeom prst="rect">
            <a:avLst/>
          </a:prstGeom>
          <a:effectLst>
            <a:outerShdw blurRad="127000" dist="127000" dir="114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13" name="그림 12" descr="잉크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645024"/>
            <a:ext cx="1498413" cy="132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2" name="부제목 3"/>
          <p:cNvSpPr>
            <a:spLocks noGrp="1"/>
          </p:cNvSpPr>
          <p:nvPr>
            <p:ph type="subTitle" idx="1"/>
          </p:nvPr>
        </p:nvSpPr>
        <p:spPr>
          <a:xfrm>
            <a:off x="2817142" y="1785926"/>
            <a:ext cx="4494724" cy="3748406"/>
          </a:xfrm>
        </p:spPr>
        <p:txBody>
          <a:bodyPr>
            <a:noAutofit/>
          </a:bodyPr>
          <a:lstStyle/>
          <a:p>
            <a:pPr indent="-514350" algn="l"/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indent="-514350" algn="l">
              <a:buAutoNum type="arabicPeriod"/>
            </a:pP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일본의 주요 행정 개혁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/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2.1 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임시행정조사회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/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2.2 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임시행정조사회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indent="-514350" algn="l"/>
            <a:endParaRPr lang="en-US" altLang="ko-K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indent="-514350" algn="l"/>
            <a:r>
              <a:rPr lang="en-US" altLang="ko-K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2.      </a:t>
            </a:r>
            <a:r>
              <a:rPr lang="ko-KR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임시행정개혁 추진 심의회</a:t>
            </a:r>
            <a:endParaRPr lang="en-US" altLang="ko-KR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endParaRPr lang="en-US" altLang="ko-KR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3.1 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행정 개혁 추진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3.2 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행정 개혁 추진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lvl="2" indent="-514350" algn="l"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3.3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제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행정 개혁 추진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878066" y="1791492"/>
            <a:ext cx="1029638" cy="1160073"/>
            <a:chOff x="878066" y="1367046"/>
            <a:chExt cx="1029638" cy="1160073"/>
          </a:xfrm>
        </p:grpSpPr>
        <p:sp>
          <p:nvSpPr>
            <p:cNvPr id="34" name="TextBox 33"/>
            <p:cNvSpPr txBox="1"/>
            <p:nvPr/>
          </p:nvSpPr>
          <p:spPr>
            <a:xfrm>
              <a:off x="878066" y="1646397"/>
              <a:ext cx="10296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o-KR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목차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1158885" y="1367046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1158885" y="2527119"/>
              <a:ext cx="4680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hn\바탕 화면\하늘수채\그림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0" y="2960298"/>
            <a:ext cx="9144000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 </a:t>
            </a:r>
            <a:r>
              <a:rPr lang="ko-KR" altLang="en-US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일본의 주요 행정 개혁</a:t>
            </a: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</a:t>
            </a:r>
          </a:p>
        </p:txBody>
      </p:sp>
      <p:pic>
        <p:nvPicPr>
          <p:cNvPr id="16" name="그림 15" descr="낙옆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2680">
            <a:off x="6146617" y="2742093"/>
            <a:ext cx="1377721" cy="1079999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부제목 3"/>
          <p:cNvSpPr txBox="1">
            <a:spLocks/>
          </p:cNvSpPr>
          <p:nvPr/>
        </p:nvSpPr>
        <p:spPr>
          <a:xfrm>
            <a:off x="1043608" y="810427"/>
            <a:ext cx="2885450" cy="40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</a:t>
            </a:r>
            <a:r>
              <a:rPr lang="ko-KR" altLang="en-US" sz="24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임시행정조사회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2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2" name="부제목 3"/>
          <p:cNvSpPr txBox="1">
            <a:spLocks/>
          </p:cNvSpPr>
          <p:nvPr/>
        </p:nvSpPr>
        <p:spPr>
          <a:xfrm>
            <a:off x="4214810" y="2714620"/>
            <a:ext cx="4357718" cy="2452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ts val="2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1962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이케다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하야토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일본의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58~60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대 총리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)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내각에 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>
              <a:lnSpc>
                <a:spcPts val="2000"/>
              </a:lnSpc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의해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 행정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조사회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(1961-1964)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가 주도됨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>
              <a:lnSpc>
                <a:spcPts val="2000"/>
              </a:lnSpc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전후 일본의 가장 첫 번째 행정개혁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13" name="부제목 3"/>
          <p:cNvSpPr txBox="1">
            <a:spLocks/>
          </p:cNvSpPr>
          <p:nvPr/>
        </p:nvSpPr>
        <p:spPr>
          <a:xfrm>
            <a:off x="1043608" y="1221380"/>
            <a:ext cx="864096" cy="33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sz="1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sz="1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026" name="Picture 2" descr="C:\Documents and Settings\nhn\바탕 화면\현대시문학자료\은하랑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1857364"/>
            <a:ext cx="3090118" cy="4252458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4143372" y="1857364"/>
            <a:ext cx="4286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2000"/>
              </a:lnSpc>
            </a:pPr>
            <a:r>
              <a:rPr lang="ko-KR" alt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이케다</a:t>
            </a:r>
            <a:r>
              <a:rPr lang="ko-KR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하야토</a:t>
            </a:r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(1899.12.03.~1965.08.13.)</a:t>
            </a:r>
          </a:p>
          <a:p>
            <a:pPr marL="514350" indent="-514350">
              <a:lnSpc>
                <a:spcPts val="2000"/>
              </a:lnSpc>
            </a:pPr>
            <a:r>
              <a:rPr lang="ko-KR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총리 재임기간</a:t>
            </a:r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:1960.07.19.~1964.11.09.</a:t>
            </a:r>
          </a:p>
          <a:p>
            <a:pPr marL="514350" indent="-514350">
              <a:lnSpc>
                <a:spcPts val="2000"/>
              </a:lnSpc>
            </a:pP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1214414" y="1357298"/>
            <a:ext cx="7000924" cy="4369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미국의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31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번째 대통령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허버트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후버의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행정부문 재편성 위원회를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모델로 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전직 고위관료를 포함한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7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명의 위원과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21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명의 전문 위원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그리고 상당수의 조사원으로 구성되었고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장기간의 조사와 심의를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거쳐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1964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9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월에 행정개혁을 위한 의견을 제출했다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 의견 중 주요한 내용은 할거주의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*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의 해소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행정의 민주화 강화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행정 운영에 있어서의 합리화와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능률화의 추진 등이 있었다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할거주의</a:t>
            </a:r>
            <a:r>
              <a:rPr lang="en-US" altLang="ko-KR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:</a:t>
            </a:r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관료제의 구조적 특성 때문에  조직구성원들이 자신이 소속된 </a:t>
            </a:r>
          </a:p>
          <a:p>
            <a:pPr marL="514350" indent="-514350"/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기관과 부서만을 생각하고  다른 부서에 대해 배려하지 않는 편협한 </a:t>
            </a:r>
            <a:endParaRPr lang="en-US" altLang="ko-KR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태도를 취하는 현상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1214414" y="642918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 행정 </a:t>
            </a:r>
            <a:r>
              <a:rPr lang="ko-KR" altLang="en-US" sz="24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조사회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2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74219">
            <a:off x="7250351" y="4982345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7534">
            <a:off x="6962673" y="4217605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1214414" y="1357298"/>
            <a:ext cx="7000924" cy="4369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실제로 제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임시행정조사회에서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낸 의견은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‘행정개혁의 바이블’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로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불릴 만큼 학문적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실무적으로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수준이 상당히 높았다고 한다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그러나 이 의견에 따라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가지 권고안이 이행되어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1968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한 성에서 한 개의 기관을 줄이게 함으로써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20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개의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기관을 줄이고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국가 공무원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총정원법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(1969)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 제정 되었을 뿐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나머지 대부분의 내용은 실천에 옮겨지지 않았다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이후 오히려 고도경제성장에 수반되어 행정의 합리화와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능률화는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커녕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점점 팽창해나가기만 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1214414" y="642918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 행정 </a:t>
            </a:r>
            <a:r>
              <a:rPr lang="ko-KR" altLang="en-US" sz="24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조사회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2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74219">
            <a:off x="7250351" y="4982345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7534">
            <a:off x="6962673" y="4217605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부제목 3"/>
          <p:cNvSpPr txBox="1">
            <a:spLocks/>
          </p:cNvSpPr>
          <p:nvPr/>
        </p:nvSpPr>
        <p:spPr>
          <a:xfrm>
            <a:off x="1043608" y="810427"/>
            <a:ext cx="2885450" cy="40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</a:t>
            </a:r>
            <a:r>
              <a:rPr lang="ko-KR" altLang="en-US" sz="24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임시행정조사회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2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2" name="부제목 3"/>
          <p:cNvSpPr txBox="1">
            <a:spLocks/>
          </p:cNvSpPr>
          <p:nvPr/>
        </p:nvSpPr>
        <p:spPr>
          <a:xfrm>
            <a:off x="4214810" y="2714620"/>
            <a:ext cx="4357718" cy="2452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ts val="2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1981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월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스즈키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젠코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일본의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70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대 내각 총리 대신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) </a:t>
            </a:r>
          </a:p>
          <a:p>
            <a:pPr marL="514350" indent="-514350">
              <a:lnSpc>
                <a:spcPts val="2000"/>
              </a:lnSpc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내각 하에 새롭게 제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임시 행정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조사회가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설치됨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13" name="부제목 3"/>
          <p:cNvSpPr txBox="1">
            <a:spLocks/>
          </p:cNvSpPr>
          <p:nvPr/>
        </p:nvSpPr>
        <p:spPr>
          <a:xfrm>
            <a:off x="1043608" y="1221380"/>
            <a:ext cx="864096" cy="33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sz="1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sz="1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43372" y="1857364"/>
            <a:ext cx="4286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2000"/>
              </a:lnSpc>
            </a:pPr>
            <a:r>
              <a:rPr lang="ko-KR" alt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스즈키</a:t>
            </a:r>
            <a:r>
              <a:rPr lang="ko-KR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젠코</a:t>
            </a:r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(1911.01.11 ~ 2004.07.19)</a:t>
            </a:r>
          </a:p>
          <a:p>
            <a:pPr marL="514350" indent="-514350">
              <a:lnSpc>
                <a:spcPts val="2000"/>
              </a:lnSpc>
            </a:pPr>
            <a:r>
              <a:rPr lang="ko-KR" alt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임기</a:t>
            </a:r>
            <a:r>
              <a:rPr lang="en-US" altLang="ko-KR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: 1980.07.17 ~ 1982.11.27</a:t>
            </a:r>
          </a:p>
          <a:p>
            <a:pPr marL="514350" indent="-514350">
              <a:lnSpc>
                <a:spcPts val="2000"/>
              </a:lnSpc>
            </a:pP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8" name="Picture 2" descr="C:\Documents and Settings\nhn\바탕 화면\현대시문학자료\은하랑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85786" y="1857364"/>
            <a:ext cx="3090118" cy="398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nhn\바탕 화면\하늘수채\그림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9" name="부제목 3"/>
          <p:cNvSpPr txBox="1">
            <a:spLocks/>
          </p:cNvSpPr>
          <p:nvPr/>
        </p:nvSpPr>
        <p:spPr>
          <a:xfrm>
            <a:off x="1357290" y="1643050"/>
            <a:ext cx="6072230" cy="4440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일본 정부는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1973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오일쇼크를 겪으며 재정사정이 점차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악화되었다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이후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1979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년 일본은 전체 예산의 약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35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퍼센트를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국채발행으로 충당하기에 이르렀다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</a:t>
            </a:r>
            <a:r>
              <a:rPr lang="ko-KR" alt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임시행정조사회와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같이 다수의 위원과 전문위원 및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조사원이 참여하여 비대한 행정기구의 재검토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악화된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재정을 세금의 증액 없이 재건하는 것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활력 있는 복지사회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국제사회에 적극적인 공헌을 실현하는 것을 목적으로 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특히 재정재건이 중시되었는데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지출의 삭감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인허가의 정리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특수법인의 정리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국가와 지방의 역할 분담 등 다양한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개혁에 대한 의견이 제출되었다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514350" indent="-514350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</a:p>
          <a:p>
            <a:pPr marL="514350" indent="-514350"/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marL="514350" indent="-514350"/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" name="부제목 3"/>
          <p:cNvSpPr txBox="1">
            <a:spLocks/>
          </p:cNvSpPr>
          <p:nvPr/>
        </p:nvSpPr>
        <p:spPr>
          <a:xfrm>
            <a:off x="1428728" y="774147"/>
            <a:ext cx="6139880" cy="108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indent="-5143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제</a:t>
            </a:r>
            <a:r>
              <a:rPr lang="en-US" altLang="ko-KR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차 </a:t>
            </a:r>
            <a:r>
              <a:rPr lang="ko-KR" altLang="en-US" sz="2400" b="1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임시행정조사회</a:t>
            </a:r>
            <a:r>
              <a:rPr lang="ko-KR" altLang="en-US" sz="2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2400" b="1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8" name="부제목 3"/>
          <p:cNvSpPr txBox="1">
            <a:spLocks/>
          </p:cNvSpPr>
          <p:nvPr/>
        </p:nvSpPr>
        <p:spPr>
          <a:xfrm>
            <a:off x="2462877" y="6374200"/>
            <a:ext cx="2016224" cy="333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1" name="그림 10" descr="낙옆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74219">
            <a:off x="7250351" y="4982345"/>
            <a:ext cx="2032348" cy="1598086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2" name="그림 11" descr="낙옆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7534">
            <a:off x="6962673" y="4217605"/>
            <a:ext cx="1849327" cy="1511011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nhn\바탕 화면\하늘수채\그림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0" y="2960298"/>
            <a:ext cx="9144000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 </a:t>
            </a:r>
            <a:r>
              <a:rPr lang="ko-KR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임시행정개혁 추진 심의회 </a:t>
            </a:r>
            <a:r>
              <a:rPr lang="en-US" altLang="ko-KR" sz="32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명조" pitchFamily="18" charset="-127"/>
                <a:ea typeface="나눔명조" pitchFamily="18" charset="-127"/>
              </a:rPr>
              <a:t>|</a:t>
            </a:r>
          </a:p>
        </p:txBody>
      </p:sp>
      <p:pic>
        <p:nvPicPr>
          <p:cNvPr id="16" name="그림 15" descr="낙옆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2680">
            <a:off x="6575245" y="2813531"/>
            <a:ext cx="1377721" cy="1079999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667</Words>
  <Application>Microsoft Office PowerPoint</Application>
  <PresentationFormat>화면 슬라이드 쇼(4:3)</PresentationFormat>
  <Paragraphs>129</Paragraphs>
  <Slides>14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굴림</vt:lpstr>
      <vt:lpstr>Arial</vt:lpstr>
      <vt:lpstr>나눔명조</vt:lpstr>
      <vt:lpstr>맑은 고딕</vt:lpstr>
      <vt:lpstr>나눔고딕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권승자</cp:lastModifiedBy>
  <cp:revision>26</cp:revision>
  <dcterms:created xsi:type="dcterms:W3CDTF">2011-08-23T09:33:59Z</dcterms:created>
  <dcterms:modified xsi:type="dcterms:W3CDTF">2019-11-10T13:29:40Z</dcterms:modified>
</cp:coreProperties>
</file>