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9" r:id="rId4"/>
    <p:sldId id="261" r:id="rId5"/>
    <p:sldId id="258" r:id="rId6"/>
    <p:sldId id="257" r:id="rId7"/>
    <p:sldId id="262" r:id="rId8"/>
    <p:sldId id="264" r:id="rId9"/>
    <p:sldId id="263" r:id="rId10"/>
    <p:sldId id="270" r:id="rId11"/>
    <p:sldId id="269" r:id="rId12"/>
    <p:sldId id="268" r:id="rId13"/>
    <p:sldId id="267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일본의 문화유산 1" id="{BF6EF807-6937-409A-8D1F-FCA7B695F267}">
          <p14:sldIdLst>
            <p14:sldId id="256"/>
            <p14:sldId id="260"/>
            <p14:sldId id="259"/>
            <p14:sldId id="261"/>
            <p14:sldId id="258"/>
            <p14:sldId id="257"/>
            <p14:sldId id="262"/>
            <p14:sldId id="264"/>
            <p14:sldId id="263"/>
            <p14:sldId id="270"/>
            <p14:sldId id="269"/>
            <p14:sldId id="268"/>
            <p14:sldId id="267"/>
            <p14:sldId id="266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B8EBF"/>
    <a:srgbClr val="886228"/>
    <a:srgbClr val="262626"/>
    <a:srgbClr val="1D462E"/>
    <a:srgbClr val="E48B7B"/>
    <a:srgbClr val="A65F12"/>
    <a:srgbClr val="06025A"/>
    <a:srgbClr val="4FB9CD"/>
    <a:srgbClr val="D1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42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17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32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91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28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05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0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20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5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9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56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69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40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C9F9-A193-411C-8CA3-A0F4EC4F78C1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E2F91D-4DDE-45E4-913E-158CC093E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1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microsoft.com/office/2007/relationships/hdphoto" Target="../media/hdphoto2.wdp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jpeg"/><Relationship Id="rId7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7.wdp"/><Relationship Id="rId4" Type="http://schemas.openxmlformats.org/officeDocument/2006/relationships/image" Target="../media/image51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4.wdp"/><Relationship Id="rId3" Type="http://schemas.openxmlformats.org/officeDocument/2006/relationships/image" Target="../media/image58.png"/><Relationship Id="rId7" Type="http://schemas.microsoft.com/office/2007/relationships/hdphoto" Target="../media/hdphoto11.wdp"/><Relationship Id="rId12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microsoft.com/office/2007/relationships/hdphoto" Target="../media/hdphoto13.wdp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Jv6tW8wyw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이걸 읽어두면 OK! 한번에 알 수 있는 후지산 (요시다 루트) 의 등산 ...">
            <a:extLst>
              <a:ext uri="{FF2B5EF4-FFF2-40B4-BE49-F238E27FC236}">
                <a16:creationId xmlns:a16="http://schemas.microsoft.com/office/drawing/2014/main" id="{1A84F432-3823-48BE-8341-C38A0D05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" y="-37816"/>
            <a:ext cx="12006805" cy="68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04A7AEF-84C6-47FA-BDFF-EA8A3EE9F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37" y="655713"/>
            <a:ext cx="8915399" cy="2262781"/>
          </a:xfrm>
        </p:spPr>
        <p:txBody>
          <a:bodyPr>
            <a:normAutofit/>
          </a:bodyPr>
          <a:lstStyle/>
          <a:p>
            <a:r>
              <a:rPr lang="ko-KR" altLang="en-US" sz="72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8407E7-9645-45A8-89E7-59049FA8E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814" y="5076004"/>
            <a:ext cx="7110371" cy="1126283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21401784 </a:t>
            </a:r>
            <a:br>
              <a:rPr lang="en-US" altLang="ko-KR" sz="32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2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중국어 중국학과</a:t>
            </a:r>
            <a:br>
              <a:rPr lang="en-US" altLang="ko-KR" sz="32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2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정지훈</a:t>
            </a:r>
          </a:p>
        </p:txBody>
      </p:sp>
    </p:spTree>
    <p:extLst>
      <p:ext uri="{BB962C8B-B14F-4D97-AF65-F5344CB8AC3E}">
        <p14:creationId xmlns:p14="http://schemas.microsoft.com/office/powerpoint/2010/main" val="33760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098" name="Picture 2" descr="히로시마 평화 기념관(원폭 돔) – 유네스코와 유산">
            <a:extLst>
              <a:ext uri="{FF2B5EF4-FFF2-40B4-BE49-F238E27FC236}">
                <a16:creationId xmlns:a16="http://schemas.microsoft.com/office/drawing/2014/main" id="{E8B31A3D-0B24-40FD-B481-8B257C1A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6" y="1586548"/>
            <a:ext cx="4540043" cy="2842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E29947B-CFAE-4E6F-A609-292582512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17689"/>
              </p:ext>
            </p:extLst>
          </p:nvPr>
        </p:nvGraphicFramePr>
        <p:xfrm>
          <a:off x="312426" y="4715159"/>
          <a:ext cx="517782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827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611997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46090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히로시마 평화 기념관 </a:t>
                      </a:r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원폭돔</a:t>
                      </a:r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2500" b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8326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히로시마시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나카구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b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나카지마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609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1996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15" name="그룹 14">
            <a:extLst>
              <a:ext uri="{FF2B5EF4-FFF2-40B4-BE49-F238E27FC236}">
                <a16:creationId xmlns:a16="http://schemas.microsoft.com/office/drawing/2014/main" id="{60ACC542-1C09-4E0D-A397-7F9DA3DE018B}"/>
              </a:ext>
            </a:extLst>
          </p:cNvPr>
          <p:cNvGrpSpPr/>
          <p:nvPr/>
        </p:nvGrpSpPr>
        <p:grpSpPr>
          <a:xfrm>
            <a:off x="5295422" y="1154561"/>
            <a:ext cx="3722077" cy="1747817"/>
            <a:chOff x="5263422" y="1049874"/>
            <a:chExt cx="3722077" cy="17478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53E93E8-6478-412D-888B-DAFD9500D699}"/>
                </a:ext>
              </a:extLst>
            </p:cNvPr>
            <p:cNvSpPr/>
            <p:nvPr/>
          </p:nvSpPr>
          <p:spPr>
            <a:xfrm>
              <a:off x="5318324" y="1489343"/>
              <a:ext cx="316625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1915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건설된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히로시마의 상업 전시관</a:t>
              </a:r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274F93F8-E644-4D2F-9E6F-2222C8CA8664}"/>
                </a:ext>
              </a:extLst>
            </p:cNvPr>
            <p:cNvSpPr/>
            <p:nvPr/>
          </p:nvSpPr>
          <p:spPr>
            <a:xfrm>
              <a:off x="5263422" y="1049874"/>
              <a:ext cx="3722077" cy="1747817"/>
            </a:xfrm>
            <a:prstGeom prst="rightArrow">
              <a:avLst/>
            </a:prstGeom>
            <a:noFill/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700676-44CC-410F-B2B1-4470534CD956}"/>
              </a:ext>
            </a:extLst>
          </p:cNvPr>
          <p:cNvGrpSpPr/>
          <p:nvPr/>
        </p:nvGrpSpPr>
        <p:grpSpPr>
          <a:xfrm>
            <a:off x="6096000" y="2253784"/>
            <a:ext cx="5929962" cy="1765496"/>
            <a:chOff x="6096000" y="2253784"/>
            <a:chExt cx="5929962" cy="1765496"/>
          </a:xfrm>
        </p:grpSpPr>
        <p:pic>
          <p:nvPicPr>
            <p:cNvPr id="6148" name="Picture 4" descr="일본에 원자폭탄이 투여되자마자 차례로 일어난 일들">
              <a:extLst>
                <a:ext uri="{FF2B5EF4-FFF2-40B4-BE49-F238E27FC236}">
                  <a16:creationId xmlns:a16="http://schemas.microsoft.com/office/drawing/2014/main" id="{C9C1D02E-41AD-4D19-955C-32D9B9135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556499"/>
              <a:ext cx="1938350" cy="10966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47364C9-2403-4C57-8E47-77F0D91D7F4A}"/>
                </a:ext>
              </a:extLst>
            </p:cNvPr>
            <p:cNvGrpSpPr/>
            <p:nvPr/>
          </p:nvGrpSpPr>
          <p:grpSpPr>
            <a:xfrm>
              <a:off x="8057811" y="2253784"/>
              <a:ext cx="3968151" cy="1765496"/>
              <a:chOff x="7528658" y="2590602"/>
              <a:chExt cx="3968151" cy="1765496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98341DD-4EF0-4810-BB22-8ABB0012FAAD}"/>
                  </a:ext>
                </a:extLst>
              </p:cNvPr>
              <p:cNvSpPr/>
              <p:nvPr/>
            </p:nvSpPr>
            <p:spPr>
              <a:xfrm>
                <a:off x="8062961" y="3046134"/>
                <a:ext cx="316625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제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차 세계대전 중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미국이 투하한 원자폭탄</a:t>
                </a:r>
              </a:p>
            </p:txBody>
          </p:sp>
          <p:sp>
            <p:nvSpPr>
              <p:cNvPr id="12" name="화살표: 왼쪽 11">
                <a:extLst>
                  <a:ext uri="{FF2B5EF4-FFF2-40B4-BE49-F238E27FC236}">
                    <a16:creationId xmlns:a16="http://schemas.microsoft.com/office/drawing/2014/main" id="{E292F993-D315-47FE-8A54-CC09EA65BA1C}"/>
                  </a:ext>
                </a:extLst>
              </p:cNvPr>
              <p:cNvSpPr/>
              <p:nvPr/>
            </p:nvSpPr>
            <p:spPr>
              <a:xfrm>
                <a:off x="7528658" y="2590602"/>
                <a:ext cx="3968151" cy="1765496"/>
              </a:xfrm>
              <a:prstGeom prst="leftArrow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3926F34-E8A2-4379-9F8F-07524F236E59}"/>
              </a:ext>
            </a:extLst>
          </p:cNvPr>
          <p:cNvGrpSpPr/>
          <p:nvPr/>
        </p:nvGrpSpPr>
        <p:grpSpPr>
          <a:xfrm>
            <a:off x="6024553" y="3312132"/>
            <a:ext cx="3051951" cy="1985443"/>
            <a:chOff x="6586950" y="4034672"/>
            <a:chExt cx="3051951" cy="1985443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A7DD858-F559-4762-801C-9C085BAF00D1}"/>
                </a:ext>
              </a:extLst>
            </p:cNvPr>
            <p:cNvSpPr/>
            <p:nvPr/>
          </p:nvSpPr>
          <p:spPr>
            <a:xfrm>
              <a:off x="6586950" y="4626759"/>
              <a:ext cx="264046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반파되고 남아있는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전쟁 유적</a:t>
              </a:r>
            </a:p>
          </p:txBody>
        </p: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864E0002-5942-4B3B-A71E-6DDAB7D5F1E3}"/>
                </a:ext>
              </a:extLst>
            </p:cNvPr>
            <p:cNvSpPr/>
            <p:nvPr/>
          </p:nvSpPr>
          <p:spPr>
            <a:xfrm>
              <a:off x="6586950" y="4034672"/>
              <a:ext cx="3051951" cy="1985443"/>
            </a:xfrm>
            <a:prstGeom prst="rightArrow">
              <a:avLst/>
            </a:prstGeom>
            <a:noFill/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9FEACF1-7752-4A1D-AFA9-5275FF169859}"/>
              </a:ext>
            </a:extLst>
          </p:cNvPr>
          <p:cNvGrpSpPr/>
          <p:nvPr/>
        </p:nvGrpSpPr>
        <p:grpSpPr>
          <a:xfrm>
            <a:off x="8206225" y="4414827"/>
            <a:ext cx="2518391" cy="1765496"/>
            <a:chOff x="8833971" y="4396658"/>
            <a:chExt cx="2829233" cy="176549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DBFD9E7-4879-422F-BC10-D93E12124534}"/>
                </a:ext>
              </a:extLst>
            </p:cNvPr>
            <p:cNvSpPr/>
            <p:nvPr/>
          </p:nvSpPr>
          <p:spPr>
            <a:xfrm>
              <a:off x="9312664" y="4866688"/>
              <a:ext cx="228565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2,3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주기로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복원공사 </a:t>
              </a:r>
            </a:p>
          </p:txBody>
        </p:sp>
        <p:sp>
          <p:nvSpPr>
            <p:cNvPr id="24" name="화살표: 왼쪽 23">
              <a:extLst>
                <a:ext uri="{FF2B5EF4-FFF2-40B4-BE49-F238E27FC236}">
                  <a16:creationId xmlns:a16="http://schemas.microsoft.com/office/drawing/2014/main" id="{0A4A51C1-CCCE-44F1-9F11-1735BEC60FB6}"/>
                </a:ext>
              </a:extLst>
            </p:cNvPr>
            <p:cNvSpPr/>
            <p:nvPr/>
          </p:nvSpPr>
          <p:spPr>
            <a:xfrm>
              <a:off x="8833971" y="4396658"/>
              <a:ext cx="2829233" cy="1765496"/>
            </a:xfrm>
            <a:prstGeom prst="leftArrow">
              <a:avLst/>
            </a:prstGeom>
            <a:noFill/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A0ED5FC-E81F-411F-ACCC-02FDC129FF9C}"/>
              </a:ext>
            </a:extLst>
          </p:cNvPr>
          <p:cNvGrpSpPr/>
          <p:nvPr/>
        </p:nvGrpSpPr>
        <p:grpSpPr>
          <a:xfrm>
            <a:off x="6624399" y="5358080"/>
            <a:ext cx="2280864" cy="1586309"/>
            <a:chOff x="6701752" y="5358080"/>
            <a:chExt cx="2280864" cy="158630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4CCCDCC-FD46-4ABD-82A6-C89EFEC6125F}"/>
                </a:ext>
              </a:extLst>
            </p:cNvPr>
            <p:cNvSpPr/>
            <p:nvPr/>
          </p:nvSpPr>
          <p:spPr>
            <a:xfrm>
              <a:off x="6829641" y="5728822"/>
              <a:ext cx="164981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당시 모습 </a:t>
              </a:r>
              <a:b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그대로 보존</a:t>
              </a: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316CCC04-DF6B-48C7-8142-965C7C0134C0}"/>
                </a:ext>
              </a:extLst>
            </p:cNvPr>
            <p:cNvSpPr/>
            <p:nvPr/>
          </p:nvSpPr>
          <p:spPr>
            <a:xfrm>
              <a:off x="6701752" y="5358080"/>
              <a:ext cx="2280864" cy="1586309"/>
            </a:xfrm>
            <a:prstGeom prst="rightArrow">
              <a:avLst/>
            </a:prstGeom>
            <a:noFill/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1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3BF10A9-5F8F-4A5A-9D16-F831D39BE650}"/>
              </a:ext>
            </a:extLst>
          </p:cNvPr>
          <p:cNvGrpSpPr/>
          <p:nvPr/>
        </p:nvGrpSpPr>
        <p:grpSpPr>
          <a:xfrm>
            <a:off x="5999438" y="1255381"/>
            <a:ext cx="5741113" cy="5361489"/>
            <a:chOff x="5999438" y="1255381"/>
            <a:chExt cx="5741113" cy="5361489"/>
          </a:xfrm>
        </p:grpSpPr>
        <p:pic>
          <p:nvPicPr>
            <p:cNvPr id="7182" name="Picture 14" descr="음악의 네모 틀 - 1582864와 (과) 비슷한 무료 클립 아트가 | illustAC">
              <a:extLst>
                <a:ext uri="{FF2B5EF4-FFF2-40B4-BE49-F238E27FC236}">
                  <a16:creationId xmlns:a16="http://schemas.microsoft.com/office/drawing/2014/main" id="{CA1E4140-21AD-4A61-9CF8-B21512CFF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438" y="3920787"/>
              <a:ext cx="5741113" cy="2696083"/>
            </a:xfrm>
            <a:prstGeom prst="rect">
              <a:avLst/>
            </a:prstGeom>
            <a:noFill/>
            <a:ln>
              <a:solidFill>
                <a:srgbClr val="4FB9C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D3EFBFC-ED0B-422C-BF81-3764EDC6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438" y="1255381"/>
              <a:ext cx="5741113" cy="2998617"/>
            </a:xfrm>
            <a:prstGeom prst="rect">
              <a:avLst/>
            </a:prstGeom>
            <a:ln>
              <a:solidFill>
                <a:srgbClr val="4FB9CD"/>
              </a:solidFill>
            </a:ln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8AF90A-0ABE-4586-97FB-BF7BA47D2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85" y="1459905"/>
            <a:ext cx="4603222" cy="2847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CCB9E55-AC20-47FB-9EBE-951F604C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40362"/>
              </p:ext>
            </p:extLst>
          </p:nvPr>
        </p:nvGraphicFramePr>
        <p:xfrm>
          <a:off x="572785" y="4575572"/>
          <a:ext cx="462464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097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2982548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이쓰쿠시마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신사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9C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771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히로시마현 </a:t>
                      </a:r>
                      <a:b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하쓰가이치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시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1996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C0A5C33C-8981-4E2B-B13D-23305A4FBA9D}"/>
              </a:ext>
            </a:extLst>
          </p:cNvPr>
          <p:cNvSpPr/>
          <p:nvPr/>
        </p:nvSpPr>
        <p:spPr>
          <a:xfrm>
            <a:off x="6469618" y="3411025"/>
            <a:ext cx="45704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바다 한가운데에 있는 신사가 상징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2184B8F-E889-427F-91C8-89C1F7454C2C}"/>
              </a:ext>
            </a:extLst>
          </p:cNvPr>
          <p:cNvSpPr/>
          <p:nvPr/>
        </p:nvSpPr>
        <p:spPr>
          <a:xfrm>
            <a:off x="6386403" y="5736385"/>
            <a:ext cx="47468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일본에서 가장 유명한 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곳의 명승지</a:t>
            </a:r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D331E7D-9432-491D-B9C7-A9A2FE7A936E}"/>
              </a:ext>
            </a:extLst>
          </p:cNvPr>
          <p:cNvGrpSpPr/>
          <p:nvPr/>
        </p:nvGrpSpPr>
        <p:grpSpPr>
          <a:xfrm>
            <a:off x="6533052" y="1853232"/>
            <a:ext cx="4210702" cy="1469704"/>
            <a:chOff x="6533052" y="1853232"/>
            <a:chExt cx="4210702" cy="146970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BF4E4B0-DB94-4F69-B19A-049225C63A4B}"/>
                </a:ext>
              </a:extLst>
            </p:cNvPr>
            <p:cNvSpPr/>
            <p:nvPr/>
          </p:nvSpPr>
          <p:spPr>
            <a:xfrm>
              <a:off x="6533052" y="1979093"/>
              <a:ext cx="2903359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헤이안 시대 말</a:t>
              </a:r>
            </a:p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다이라노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기요모리가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세웠다고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전해짐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7172" name="Picture 4" descr="다이라노 기요모리 - 위키백과, 우리 모두의 백과사전">
              <a:extLst>
                <a:ext uri="{FF2B5EF4-FFF2-40B4-BE49-F238E27FC236}">
                  <a16:creationId xmlns:a16="http://schemas.microsoft.com/office/drawing/2014/main" id="{01DFB532-F121-4C78-A686-65D948AD0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129" y="1853232"/>
              <a:ext cx="1199625" cy="146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0A44F40-3B60-4251-9B0E-B4BF65207524}"/>
              </a:ext>
            </a:extLst>
          </p:cNvPr>
          <p:cNvGrpSpPr/>
          <p:nvPr/>
        </p:nvGrpSpPr>
        <p:grpSpPr>
          <a:xfrm>
            <a:off x="6818848" y="4320161"/>
            <a:ext cx="3429144" cy="771957"/>
            <a:chOff x="6818848" y="4320161"/>
            <a:chExt cx="3429144" cy="77195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DE62747-39AA-4BA1-BCA5-FD28344BC339}"/>
                </a:ext>
              </a:extLst>
            </p:cNvPr>
            <p:cNvSpPr/>
            <p:nvPr/>
          </p:nvSpPr>
          <p:spPr>
            <a:xfrm>
              <a:off x="6818848" y="4320161"/>
              <a:ext cx="3429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신사가 있는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이쿠쓰시마섬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6F99C103-6836-443D-821B-A0086B921957}"/>
                </a:ext>
              </a:extLst>
            </p:cNvPr>
            <p:cNvSpPr/>
            <p:nvPr/>
          </p:nvSpPr>
          <p:spPr>
            <a:xfrm rot="5400000">
              <a:off x="8552206" y="4853313"/>
              <a:ext cx="267887" cy="209724"/>
            </a:xfrm>
            <a:prstGeom prst="rightArrow">
              <a:avLst/>
            </a:prstGeom>
            <a:solidFill>
              <a:srgbClr val="4FB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CAE6DDC-6F88-4C92-A126-F2606085E5D4}"/>
              </a:ext>
            </a:extLst>
          </p:cNvPr>
          <p:cNvGrpSpPr/>
          <p:nvPr/>
        </p:nvGrpSpPr>
        <p:grpSpPr>
          <a:xfrm>
            <a:off x="7232866" y="5043123"/>
            <a:ext cx="2640466" cy="899878"/>
            <a:chOff x="7232866" y="5043123"/>
            <a:chExt cx="2640466" cy="89987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EBC2A10-FBD4-4705-8150-32EF89B8CD74}"/>
                </a:ext>
              </a:extLst>
            </p:cNvPr>
            <p:cNvSpPr/>
            <p:nvPr/>
          </p:nvSpPr>
          <p:spPr>
            <a:xfrm>
              <a:off x="7232866" y="5043123"/>
              <a:ext cx="264046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삼경중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하나</a:t>
              </a:r>
            </a:p>
          </p:txBody>
        </p:sp>
        <p:pic>
          <p:nvPicPr>
            <p:cNvPr id="22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D938FBD4-740D-450D-8C04-85069781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rgbClr val="4FB9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84422" flipH="1">
              <a:off x="8470277" y="5288629"/>
              <a:ext cx="691917" cy="65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29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148" name="Picture 4" descr="고대 나라의 역사기념물 – 유네스코와 유산">
            <a:extLst>
              <a:ext uri="{FF2B5EF4-FFF2-40B4-BE49-F238E27FC236}">
                <a16:creationId xmlns:a16="http://schemas.microsoft.com/office/drawing/2014/main" id="{A17DBD58-EDF9-4229-8F80-776C3B60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6" y="1618399"/>
            <a:ext cx="4810603" cy="2784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F40A0B08-A575-4375-8104-19EA58550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35509"/>
              </p:ext>
            </p:extLst>
          </p:nvPr>
        </p:nvGraphicFramePr>
        <p:xfrm>
          <a:off x="516405" y="4824448"/>
          <a:ext cx="4810604" cy="15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83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032821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고대나라의 역사 기념물</a:t>
                      </a:r>
                    </a:p>
                  </a:txBody>
                  <a:tcPr>
                    <a:lnL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나라현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나라시</a:t>
                      </a:r>
                      <a:endParaRPr lang="ko-KR" altLang="en-US" sz="2500" b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1998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5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2CC305B4-A1D5-4AE4-817E-7A0C5306EE07}"/>
              </a:ext>
            </a:extLst>
          </p:cNvPr>
          <p:cNvGrpSpPr/>
          <p:nvPr/>
        </p:nvGrpSpPr>
        <p:grpSpPr>
          <a:xfrm>
            <a:off x="7103371" y="5369961"/>
            <a:ext cx="3340555" cy="1495551"/>
            <a:chOff x="7127708" y="4785712"/>
            <a:chExt cx="3340555" cy="1495551"/>
          </a:xfrm>
        </p:grpSpPr>
        <p:pic>
          <p:nvPicPr>
            <p:cNvPr id="17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D7AE383D-3E60-4925-83DB-1C8EBC47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708" y="4785712"/>
              <a:ext cx="3340555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27623F-12D7-42C9-AE67-3C07690F5842}"/>
                </a:ext>
              </a:extLst>
            </p:cNvPr>
            <p:cNvSpPr/>
            <p:nvPr/>
          </p:nvSpPr>
          <p:spPr>
            <a:xfrm>
              <a:off x="7417428" y="5054500"/>
              <a:ext cx="305083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총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유적이 등록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F0FBC3-3310-4A9C-9039-181EA363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49" y="1676653"/>
            <a:ext cx="3367782" cy="182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997EE9-7624-4981-ACAA-E408F2A61A90}"/>
              </a:ext>
            </a:extLst>
          </p:cNvPr>
          <p:cNvGrpSpPr/>
          <p:nvPr/>
        </p:nvGrpSpPr>
        <p:grpSpPr>
          <a:xfrm>
            <a:off x="9070505" y="1782355"/>
            <a:ext cx="2882960" cy="2375146"/>
            <a:chOff x="9070505" y="1782355"/>
            <a:chExt cx="2882960" cy="237514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788DB26-899F-40E0-8B6A-E259A2304BBE}"/>
                </a:ext>
              </a:extLst>
            </p:cNvPr>
            <p:cNvGrpSpPr/>
            <p:nvPr/>
          </p:nvGrpSpPr>
          <p:grpSpPr>
            <a:xfrm>
              <a:off x="9577024" y="2346190"/>
              <a:ext cx="2376441" cy="988154"/>
              <a:chOff x="6122359" y="4051672"/>
              <a:chExt cx="3569721" cy="988154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C328F2AA-32F7-4869-B4DF-4A3FCE84931D}"/>
                  </a:ext>
                </a:extLst>
              </p:cNvPr>
              <p:cNvSpPr/>
              <p:nvPr/>
            </p:nvSpPr>
            <p:spPr>
              <a:xfrm>
                <a:off x="6122359" y="4114862"/>
                <a:ext cx="237757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나라 시대의 수도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나라현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나라시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705CBA0E-A8D9-4CC5-A9F3-F81F5B5DEF1E}"/>
                  </a:ext>
                </a:extLst>
              </p:cNvPr>
              <p:cNvSpPr/>
              <p:nvPr/>
            </p:nvSpPr>
            <p:spPr>
              <a:xfrm>
                <a:off x="6122359" y="4051672"/>
                <a:ext cx="3569721" cy="988154"/>
              </a:xfrm>
              <a:prstGeom prst="roundRect">
                <a:avLst/>
              </a:prstGeom>
              <a:noFill/>
              <a:ln>
                <a:solidFill>
                  <a:srgbClr val="A65F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3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A944A7BA-DBA9-4BC2-ABF1-1E729589A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2389" flipH="1">
              <a:off x="9044756" y="3234198"/>
              <a:ext cx="949052" cy="89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58A3EA1-A680-4EE5-AD00-497F751B85C5}"/>
                </a:ext>
              </a:extLst>
            </p:cNvPr>
            <p:cNvSpPr/>
            <p:nvPr/>
          </p:nvSpPr>
          <p:spPr>
            <a:xfrm>
              <a:off x="9577024" y="1782355"/>
              <a:ext cx="21210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710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~784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</a:t>
              </a:r>
              <a:endParaRPr lang="ko-KR" altLang="en-US" sz="2500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9CF7F6F-C331-48E1-9088-0570A33E2D1E}"/>
              </a:ext>
            </a:extLst>
          </p:cNvPr>
          <p:cNvGrpSpPr/>
          <p:nvPr/>
        </p:nvGrpSpPr>
        <p:grpSpPr>
          <a:xfrm>
            <a:off x="6490923" y="3892018"/>
            <a:ext cx="3086101" cy="1870412"/>
            <a:chOff x="6490923" y="3892018"/>
            <a:chExt cx="3086101" cy="187041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F144D0D-070F-450C-B68E-8A34F1976AF1}"/>
                </a:ext>
              </a:extLst>
            </p:cNvPr>
            <p:cNvGrpSpPr/>
            <p:nvPr/>
          </p:nvGrpSpPr>
          <p:grpSpPr>
            <a:xfrm>
              <a:off x="6490923" y="3892018"/>
              <a:ext cx="3086101" cy="861774"/>
              <a:chOff x="6566223" y="3801459"/>
              <a:chExt cx="3086101" cy="861774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53EA6C7-02B8-48B8-867F-C8F3CEFF8591}"/>
                  </a:ext>
                </a:extLst>
              </p:cNvPr>
              <p:cNvSpPr/>
              <p:nvPr/>
            </p:nvSpPr>
            <p:spPr>
              <a:xfrm>
                <a:off x="6566223" y="3801459"/>
                <a:ext cx="308610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나라시의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5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곳의 사찰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곳의 궁전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1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곳의 숲</a:t>
                </a:r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F1DF6C2-39B0-43EA-B5D9-483E402F5E1B}"/>
                  </a:ext>
                </a:extLst>
              </p:cNvPr>
              <p:cNvSpPr/>
              <p:nvPr/>
            </p:nvSpPr>
            <p:spPr>
              <a:xfrm>
                <a:off x="6566223" y="3854148"/>
                <a:ext cx="3010801" cy="762001"/>
              </a:xfrm>
              <a:prstGeom prst="roundRect">
                <a:avLst/>
              </a:prstGeom>
              <a:noFill/>
              <a:ln>
                <a:solidFill>
                  <a:srgbClr val="A65F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0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01C8FF8D-923B-4F2E-9DF5-E893E3F38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28276">
              <a:off x="7978557" y="4680834"/>
              <a:ext cx="1199885" cy="963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3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172" name="Picture 4" descr="Daum 블로그">
            <a:extLst>
              <a:ext uri="{FF2B5EF4-FFF2-40B4-BE49-F238E27FC236}">
                <a16:creationId xmlns:a16="http://schemas.microsoft.com/office/drawing/2014/main" id="{486620E5-6918-4D10-920E-5D46312F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" y="1516778"/>
            <a:ext cx="3944286" cy="2511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DBABF31C-807E-4B67-B4EE-ECF233E83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38571"/>
              </p:ext>
            </p:extLst>
          </p:nvPr>
        </p:nvGraphicFramePr>
        <p:xfrm>
          <a:off x="573937" y="4470910"/>
          <a:ext cx="4186064" cy="15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1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2545773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닛코의 신사와 사찰</a:t>
                      </a:r>
                    </a:p>
                  </a:txBody>
                  <a:tcPr>
                    <a:solidFill>
                      <a:srgbClr val="1D46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도치기현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닛코시</a:t>
                      </a:r>
                      <a:endParaRPr lang="ko-KR" altLang="en-US" sz="2500" b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1999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40" name="그룹 39">
            <a:extLst>
              <a:ext uri="{FF2B5EF4-FFF2-40B4-BE49-F238E27FC236}">
                <a16:creationId xmlns:a16="http://schemas.microsoft.com/office/drawing/2014/main" id="{71A15C64-62AE-4B41-B48E-42A9BBA87F2E}"/>
              </a:ext>
            </a:extLst>
          </p:cNvPr>
          <p:cNvGrpSpPr/>
          <p:nvPr/>
        </p:nvGrpSpPr>
        <p:grpSpPr>
          <a:xfrm>
            <a:off x="6096000" y="5336216"/>
            <a:ext cx="5049328" cy="1495551"/>
            <a:chOff x="6096000" y="5336216"/>
            <a:chExt cx="5049328" cy="1495551"/>
          </a:xfrm>
        </p:grpSpPr>
        <p:pic>
          <p:nvPicPr>
            <p:cNvPr id="45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3C9539AF-AAC7-4946-A07E-50F21BD9A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336216"/>
              <a:ext cx="5049328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D97D6574-B898-43BE-8D35-E3967D003D7C}"/>
                </a:ext>
              </a:extLst>
            </p:cNvPr>
            <p:cNvSpPr/>
            <p:nvPr/>
          </p:nvSpPr>
          <p:spPr>
            <a:xfrm>
              <a:off x="6376957" y="5606938"/>
              <a:ext cx="44967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곳이 유네스코 세계유산으로 등록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383FBAE-37C7-4111-8A75-E7DDED222ECD}"/>
              </a:ext>
            </a:extLst>
          </p:cNvPr>
          <p:cNvGrpSpPr/>
          <p:nvPr/>
        </p:nvGrpSpPr>
        <p:grpSpPr>
          <a:xfrm>
            <a:off x="7578983" y="1294599"/>
            <a:ext cx="2102944" cy="3836826"/>
            <a:chOff x="7578983" y="1294599"/>
            <a:chExt cx="2102944" cy="3836826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56CEF90-B661-4B36-8FD8-6F66AAA36366}"/>
                </a:ext>
              </a:extLst>
            </p:cNvPr>
            <p:cNvSpPr/>
            <p:nvPr/>
          </p:nvSpPr>
          <p:spPr>
            <a:xfrm>
              <a:off x="7671382" y="2987640"/>
              <a:ext cx="193835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후타리산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신사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66FA47D-4E9D-4A16-9D23-7BA90AD8217A}"/>
                </a:ext>
              </a:extLst>
            </p:cNvPr>
            <p:cNvGrpSpPr/>
            <p:nvPr/>
          </p:nvGrpSpPr>
          <p:grpSpPr>
            <a:xfrm>
              <a:off x="7578983" y="1294599"/>
              <a:ext cx="2102944" cy="3836826"/>
              <a:chOff x="7578983" y="1294599"/>
              <a:chExt cx="2102944" cy="3836826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17F52AE1-A3C6-4B63-91E7-F466CC54D5ED}"/>
                  </a:ext>
                </a:extLst>
              </p:cNvPr>
              <p:cNvSpPr/>
              <p:nvPr/>
            </p:nvSpPr>
            <p:spPr>
              <a:xfrm>
                <a:off x="7620401" y="3595645"/>
                <a:ext cx="1903085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 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슈겐도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(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일본의 종교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)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   성지</a:t>
                </a:r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FA0E7188-9D23-479A-8118-F84CBFDDBEFA}"/>
                  </a:ext>
                </a:extLst>
              </p:cNvPr>
              <p:cNvGrpSpPr/>
              <p:nvPr/>
            </p:nvGrpSpPr>
            <p:grpSpPr>
              <a:xfrm>
                <a:off x="7578983" y="1294599"/>
                <a:ext cx="2102944" cy="3836826"/>
                <a:chOff x="7578983" y="1294599"/>
                <a:chExt cx="2102944" cy="3836826"/>
              </a:xfrm>
            </p:grpSpPr>
            <p:grpSp>
              <p:nvGrpSpPr>
                <p:cNvPr id="36" name="그룹 35">
                  <a:extLst>
                    <a:ext uri="{FF2B5EF4-FFF2-40B4-BE49-F238E27FC236}">
                      <a16:creationId xmlns:a16="http://schemas.microsoft.com/office/drawing/2014/main" id="{31C5B648-24DF-4F3F-ACD2-606AF0C48602}"/>
                    </a:ext>
                  </a:extLst>
                </p:cNvPr>
                <p:cNvGrpSpPr/>
                <p:nvPr/>
              </p:nvGrpSpPr>
              <p:grpSpPr>
                <a:xfrm>
                  <a:off x="7578983" y="1294599"/>
                  <a:ext cx="2102944" cy="1545942"/>
                  <a:chOff x="7612762" y="1322172"/>
                  <a:chExt cx="2102944" cy="1545942"/>
                </a:xfrm>
              </p:grpSpPr>
              <p:sp>
                <p:nvSpPr>
                  <p:cNvPr id="18" name="사각형: 둥근 모서리 17">
                    <a:extLst>
                      <a:ext uri="{FF2B5EF4-FFF2-40B4-BE49-F238E27FC236}">
                        <a16:creationId xmlns:a16="http://schemas.microsoft.com/office/drawing/2014/main" id="{C4ADAAB3-937E-41F8-BD6C-5ED079344A45}"/>
                      </a:ext>
                    </a:extLst>
                  </p:cNvPr>
                  <p:cNvSpPr/>
                  <p:nvPr/>
                </p:nvSpPr>
                <p:spPr>
                  <a:xfrm>
                    <a:off x="7612762" y="1322172"/>
                    <a:ext cx="2102944" cy="1545942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solidFill>
                      <a:srgbClr val="1D462E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pic>
                <p:nvPicPr>
                  <p:cNvPr id="2056" name="Picture 8" descr="12/31] 토치기현 닛코시 - 닛코산 린노지의 본당 '삼불당(三仏党 ...">
                    <a:extLst>
                      <a:ext uri="{FF2B5EF4-FFF2-40B4-BE49-F238E27FC236}">
                        <a16:creationId xmlns:a16="http://schemas.microsoft.com/office/drawing/2014/main" id="{06CA4143-875E-4C56-BA5B-BA96B7F3CCA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50009" y="1409473"/>
                    <a:ext cx="1828449" cy="1371337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3B363C81-F835-4DE9-9711-0227CA93BADB}"/>
                    </a:ext>
                  </a:extLst>
                </p:cNvPr>
                <p:cNvSpPr/>
                <p:nvPr/>
              </p:nvSpPr>
              <p:spPr>
                <a:xfrm>
                  <a:off x="7585885" y="2895096"/>
                  <a:ext cx="2096042" cy="2236329"/>
                </a:xfrm>
                <a:custGeom>
                  <a:avLst/>
                  <a:gdLst>
                    <a:gd name="connsiteX0" fmla="*/ 250698 w 2387600"/>
                    <a:gd name="connsiteY0" fmla="*/ 0 h 2980266"/>
                    <a:gd name="connsiteX1" fmla="*/ 2136902 w 2387600"/>
                    <a:gd name="connsiteY1" fmla="*/ 0 h 2980266"/>
                    <a:gd name="connsiteX2" fmla="*/ 2387600 w 2387600"/>
                    <a:gd name="connsiteY2" fmla="*/ 250698 h 2980266"/>
                    <a:gd name="connsiteX3" fmla="*/ 2387600 w 2387600"/>
                    <a:gd name="connsiteY3" fmla="*/ 2980266 h 2980266"/>
                    <a:gd name="connsiteX4" fmla="*/ 2387600 w 2387600"/>
                    <a:gd name="connsiteY4" fmla="*/ 2980266 h 2980266"/>
                    <a:gd name="connsiteX5" fmla="*/ 0 w 2387600"/>
                    <a:gd name="connsiteY5" fmla="*/ 2980266 h 2980266"/>
                    <a:gd name="connsiteX6" fmla="*/ 0 w 2387600"/>
                    <a:gd name="connsiteY6" fmla="*/ 2980266 h 2980266"/>
                    <a:gd name="connsiteX7" fmla="*/ 0 w 2387600"/>
                    <a:gd name="connsiteY7" fmla="*/ 250698 h 2980266"/>
                    <a:gd name="connsiteX8" fmla="*/ 250698 w 2387600"/>
                    <a:gd name="connsiteY8" fmla="*/ 0 h 2980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7600" h="2980266">
                      <a:moveTo>
                        <a:pt x="2136902" y="2980266"/>
                      </a:moveTo>
                      <a:lnTo>
                        <a:pt x="250698" y="2980266"/>
                      </a:lnTo>
                      <a:cubicBezTo>
                        <a:pt x="112241" y="2980266"/>
                        <a:pt x="0" y="2868025"/>
                        <a:pt x="0" y="2729568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87600" y="0"/>
                      </a:lnTo>
                      <a:lnTo>
                        <a:pt x="2387600" y="0"/>
                      </a:lnTo>
                      <a:lnTo>
                        <a:pt x="2387600" y="2729568"/>
                      </a:lnTo>
                      <a:cubicBezTo>
                        <a:pt x="2387600" y="2868025"/>
                        <a:pt x="2275359" y="2980266"/>
                        <a:pt x="2136902" y="2980266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1D462E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0795" tIns="277369" rIns="350795" bIns="350795" numCol="1" spcCol="1270" anchor="t" anchorCtr="0">
                  <a:noAutofit/>
                </a:bodyPr>
                <a:lstStyle/>
                <a:p>
                  <a:pPr marL="0" lvl="0" indent="0" algn="ctr" defTabSz="17335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ko-KR" altLang="en-US" sz="3900" kern="1200"/>
                </a:p>
              </p:txBody>
            </p:sp>
          </p:grp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C18448A-E62C-49E7-A2F9-1C38358CB6AC}"/>
              </a:ext>
            </a:extLst>
          </p:cNvPr>
          <p:cNvGrpSpPr/>
          <p:nvPr/>
        </p:nvGrpSpPr>
        <p:grpSpPr>
          <a:xfrm>
            <a:off x="9817301" y="1286429"/>
            <a:ext cx="2102944" cy="3863588"/>
            <a:chOff x="8201394" y="550999"/>
            <a:chExt cx="2102944" cy="3863588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CDF4A49-879E-43BA-A1F4-D01B2BCDD083}"/>
                </a:ext>
              </a:extLst>
            </p:cNvPr>
            <p:cNvSpPr/>
            <p:nvPr/>
          </p:nvSpPr>
          <p:spPr>
            <a:xfrm>
              <a:off x="8773406" y="2283077"/>
              <a:ext cx="95891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린노지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C415ED8C-FF4F-48D5-B866-50298528CA35}"/>
                </a:ext>
              </a:extLst>
            </p:cNvPr>
            <p:cNvGrpSpPr/>
            <p:nvPr/>
          </p:nvGrpSpPr>
          <p:grpSpPr>
            <a:xfrm>
              <a:off x="8201394" y="550999"/>
              <a:ext cx="2102944" cy="3863588"/>
              <a:chOff x="9897587" y="1294599"/>
              <a:chExt cx="2102944" cy="3863588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DD20DFF6-FF56-4E37-86FD-FE7E796E9C88}"/>
                  </a:ext>
                </a:extLst>
              </p:cNvPr>
              <p:cNvSpPr/>
              <p:nvPr/>
            </p:nvSpPr>
            <p:spPr>
              <a:xfrm>
                <a:off x="9991102" y="3609136"/>
                <a:ext cx="194155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766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년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쇼도가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창건한 사찰</a:t>
                </a:r>
              </a:p>
            </p:txBody>
          </p: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92E098A9-A462-436F-B34B-16F120A9B5A4}"/>
                  </a:ext>
                </a:extLst>
              </p:cNvPr>
              <p:cNvGrpSpPr/>
              <p:nvPr/>
            </p:nvGrpSpPr>
            <p:grpSpPr>
              <a:xfrm>
                <a:off x="9897587" y="1294599"/>
                <a:ext cx="2102944" cy="3863588"/>
                <a:chOff x="9897587" y="1294599"/>
                <a:chExt cx="2102944" cy="3863588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0157F920-EB3E-453D-8732-AAD4DEC0A908}"/>
                    </a:ext>
                  </a:extLst>
                </p:cNvPr>
                <p:cNvSpPr/>
                <p:nvPr/>
              </p:nvSpPr>
              <p:spPr>
                <a:xfrm>
                  <a:off x="9897587" y="2921858"/>
                  <a:ext cx="2102944" cy="2236329"/>
                </a:xfrm>
                <a:custGeom>
                  <a:avLst/>
                  <a:gdLst>
                    <a:gd name="connsiteX0" fmla="*/ 250698 w 2387600"/>
                    <a:gd name="connsiteY0" fmla="*/ 0 h 2980266"/>
                    <a:gd name="connsiteX1" fmla="*/ 2136902 w 2387600"/>
                    <a:gd name="connsiteY1" fmla="*/ 0 h 2980266"/>
                    <a:gd name="connsiteX2" fmla="*/ 2387600 w 2387600"/>
                    <a:gd name="connsiteY2" fmla="*/ 250698 h 2980266"/>
                    <a:gd name="connsiteX3" fmla="*/ 2387600 w 2387600"/>
                    <a:gd name="connsiteY3" fmla="*/ 2980266 h 2980266"/>
                    <a:gd name="connsiteX4" fmla="*/ 2387600 w 2387600"/>
                    <a:gd name="connsiteY4" fmla="*/ 2980266 h 2980266"/>
                    <a:gd name="connsiteX5" fmla="*/ 0 w 2387600"/>
                    <a:gd name="connsiteY5" fmla="*/ 2980266 h 2980266"/>
                    <a:gd name="connsiteX6" fmla="*/ 0 w 2387600"/>
                    <a:gd name="connsiteY6" fmla="*/ 2980266 h 2980266"/>
                    <a:gd name="connsiteX7" fmla="*/ 0 w 2387600"/>
                    <a:gd name="connsiteY7" fmla="*/ 250698 h 2980266"/>
                    <a:gd name="connsiteX8" fmla="*/ 250698 w 2387600"/>
                    <a:gd name="connsiteY8" fmla="*/ 0 h 2980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7600" h="2980266">
                      <a:moveTo>
                        <a:pt x="2136902" y="2980266"/>
                      </a:moveTo>
                      <a:lnTo>
                        <a:pt x="250698" y="2980266"/>
                      </a:lnTo>
                      <a:cubicBezTo>
                        <a:pt x="112241" y="2980266"/>
                        <a:pt x="0" y="2868025"/>
                        <a:pt x="0" y="2729568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87600" y="0"/>
                      </a:lnTo>
                      <a:lnTo>
                        <a:pt x="2387600" y="0"/>
                      </a:lnTo>
                      <a:lnTo>
                        <a:pt x="2387600" y="2729568"/>
                      </a:lnTo>
                      <a:cubicBezTo>
                        <a:pt x="2387600" y="2868025"/>
                        <a:pt x="2275359" y="2980266"/>
                        <a:pt x="2136902" y="2980266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1D462E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0795" tIns="277368" rIns="350796" bIns="350795" numCol="1" spcCol="1270" anchor="t" anchorCtr="0">
                  <a:noAutofit/>
                </a:bodyPr>
                <a:lstStyle/>
                <a:p>
                  <a:pPr marL="0" lvl="0" indent="0" algn="ctr" defTabSz="17335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ko-KR" altLang="en-US" sz="3900" b="1" kern="1200" dirty="0"/>
                </a:p>
              </p:txBody>
            </p:sp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568B602D-14B1-4DFA-A212-CA926BC7ED5B}"/>
                    </a:ext>
                  </a:extLst>
                </p:cNvPr>
                <p:cNvGrpSpPr/>
                <p:nvPr/>
              </p:nvGrpSpPr>
              <p:grpSpPr>
                <a:xfrm>
                  <a:off x="9897587" y="1294599"/>
                  <a:ext cx="2102944" cy="1545941"/>
                  <a:chOff x="10068628" y="1277594"/>
                  <a:chExt cx="2102944" cy="1589867"/>
                </a:xfrm>
              </p:grpSpPr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39B954E3-1F5B-4BB0-A8E4-05D81C8B6F48}"/>
                      </a:ext>
                    </a:extLst>
                  </p:cNvPr>
                  <p:cNvSpPr/>
                  <p:nvPr/>
                </p:nvSpPr>
                <p:spPr>
                  <a:xfrm>
                    <a:off x="10068628" y="1277594"/>
                    <a:ext cx="2102944" cy="1589867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solidFill>
                      <a:srgbClr val="1D462E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pic>
                <p:nvPicPr>
                  <p:cNvPr id="2050" name="Picture 2" descr="닛코 후타라산 신사 - 위키백과, 우리 모두의 백과사전">
                    <a:extLst>
                      <a:ext uri="{FF2B5EF4-FFF2-40B4-BE49-F238E27FC236}">
                        <a16:creationId xmlns:a16="http://schemas.microsoft.com/office/drawing/2014/main" id="{6ED3DAF0-88F6-4865-80AC-C9F161FE07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40401" y="1423215"/>
                    <a:ext cx="1959397" cy="130389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</p:grp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93DFD568-0606-41E8-9452-6FAE07DD0547}"/>
              </a:ext>
            </a:extLst>
          </p:cNvPr>
          <p:cNvGrpSpPr/>
          <p:nvPr/>
        </p:nvGrpSpPr>
        <p:grpSpPr>
          <a:xfrm>
            <a:off x="5191369" y="1321520"/>
            <a:ext cx="2127168" cy="3826196"/>
            <a:chOff x="5191369" y="1321520"/>
            <a:chExt cx="2127168" cy="382619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EB1B28B-7776-49C0-89BB-BB885E73A6A5}"/>
                </a:ext>
              </a:extLst>
            </p:cNvPr>
            <p:cNvSpPr/>
            <p:nvPr/>
          </p:nvSpPr>
          <p:spPr>
            <a:xfrm>
              <a:off x="5600591" y="3462362"/>
              <a:ext cx="1675459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도쿠가와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이에야스의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시신이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안장된 능</a:t>
              </a: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8257BF30-8572-45FE-87EB-37BF7D82B58F}"/>
                </a:ext>
              </a:extLst>
            </p:cNvPr>
            <p:cNvGrpSpPr/>
            <p:nvPr/>
          </p:nvGrpSpPr>
          <p:grpSpPr>
            <a:xfrm>
              <a:off x="5191369" y="1321520"/>
              <a:ext cx="2127168" cy="3826196"/>
              <a:chOff x="5191369" y="1321520"/>
              <a:chExt cx="2127168" cy="3826196"/>
            </a:xfrm>
          </p:grpSpPr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EF1BBC8A-4D37-4C6A-9B22-563AD857E697}"/>
                  </a:ext>
                </a:extLst>
              </p:cNvPr>
              <p:cNvGrpSpPr/>
              <p:nvPr/>
            </p:nvGrpSpPr>
            <p:grpSpPr>
              <a:xfrm>
                <a:off x="5191369" y="1321520"/>
                <a:ext cx="2127168" cy="3826196"/>
                <a:chOff x="5191369" y="1321520"/>
                <a:chExt cx="2127168" cy="3826196"/>
              </a:xfrm>
            </p:grpSpPr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7095044E-00B2-4175-8846-01D9A1EED604}"/>
                    </a:ext>
                  </a:extLst>
                </p:cNvPr>
                <p:cNvSpPr/>
                <p:nvPr/>
              </p:nvSpPr>
              <p:spPr>
                <a:xfrm>
                  <a:off x="5215592" y="2911387"/>
                  <a:ext cx="2102945" cy="2236329"/>
                </a:xfrm>
                <a:custGeom>
                  <a:avLst/>
                  <a:gdLst>
                    <a:gd name="connsiteX0" fmla="*/ 250698 w 2387600"/>
                    <a:gd name="connsiteY0" fmla="*/ 0 h 2980266"/>
                    <a:gd name="connsiteX1" fmla="*/ 2136902 w 2387600"/>
                    <a:gd name="connsiteY1" fmla="*/ 0 h 2980266"/>
                    <a:gd name="connsiteX2" fmla="*/ 2387600 w 2387600"/>
                    <a:gd name="connsiteY2" fmla="*/ 250698 h 2980266"/>
                    <a:gd name="connsiteX3" fmla="*/ 2387600 w 2387600"/>
                    <a:gd name="connsiteY3" fmla="*/ 2980266 h 2980266"/>
                    <a:gd name="connsiteX4" fmla="*/ 2387600 w 2387600"/>
                    <a:gd name="connsiteY4" fmla="*/ 2980266 h 2980266"/>
                    <a:gd name="connsiteX5" fmla="*/ 0 w 2387600"/>
                    <a:gd name="connsiteY5" fmla="*/ 2980266 h 2980266"/>
                    <a:gd name="connsiteX6" fmla="*/ 0 w 2387600"/>
                    <a:gd name="connsiteY6" fmla="*/ 2980266 h 2980266"/>
                    <a:gd name="connsiteX7" fmla="*/ 0 w 2387600"/>
                    <a:gd name="connsiteY7" fmla="*/ 250698 h 2980266"/>
                    <a:gd name="connsiteX8" fmla="*/ 250698 w 2387600"/>
                    <a:gd name="connsiteY8" fmla="*/ 0 h 2980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7600" h="2980266">
                      <a:moveTo>
                        <a:pt x="2136902" y="2980266"/>
                      </a:moveTo>
                      <a:lnTo>
                        <a:pt x="250698" y="2980266"/>
                      </a:lnTo>
                      <a:cubicBezTo>
                        <a:pt x="112241" y="2980266"/>
                        <a:pt x="0" y="2868025"/>
                        <a:pt x="0" y="2729568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87600" y="0"/>
                      </a:lnTo>
                      <a:lnTo>
                        <a:pt x="2387600" y="0"/>
                      </a:lnTo>
                      <a:lnTo>
                        <a:pt x="2387600" y="2729568"/>
                      </a:lnTo>
                      <a:cubicBezTo>
                        <a:pt x="2387600" y="2868025"/>
                        <a:pt x="2275359" y="2980266"/>
                        <a:pt x="2136902" y="2980266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1D462E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0795" tIns="277368" rIns="350795" bIns="350795" numCol="1" spcCol="1270" anchor="t" anchorCtr="0">
                  <a:noAutofit/>
                </a:bodyPr>
                <a:lstStyle/>
                <a:p>
                  <a:pPr marL="0" lvl="0" indent="0" algn="ctr" defTabSz="17335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ko-KR" altLang="en-US" sz="3900" kern="1200"/>
                </a:p>
              </p:txBody>
            </p:sp>
            <p:grpSp>
              <p:nvGrpSpPr>
                <p:cNvPr id="33" name="그룹 32">
                  <a:extLst>
                    <a:ext uri="{FF2B5EF4-FFF2-40B4-BE49-F238E27FC236}">
                      <a16:creationId xmlns:a16="http://schemas.microsoft.com/office/drawing/2014/main" id="{2453E4CD-A8ED-44F9-A9E3-8471C792DFFA}"/>
                    </a:ext>
                  </a:extLst>
                </p:cNvPr>
                <p:cNvGrpSpPr/>
                <p:nvPr/>
              </p:nvGrpSpPr>
              <p:grpSpPr>
                <a:xfrm>
                  <a:off x="5191369" y="1321520"/>
                  <a:ext cx="2102943" cy="1545941"/>
                  <a:chOff x="5191369" y="1321520"/>
                  <a:chExt cx="2102943" cy="1545941"/>
                </a:xfrm>
              </p:grpSpPr>
              <p:pic>
                <p:nvPicPr>
                  <p:cNvPr id="32" name="그림 31">
                    <a:extLst>
                      <a:ext uri="{FF2B5EF4-FFF2-40B4-BE49-F238E27FC236}">
                        <a16:creationId xmlns:a16="http://schemas.microsoft.com/office/drawing/2014/main" id="{A46B4A6E-65D7-4A6F-B8B6-E62DC871F2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flipH="1">
                    <a:off x="5354721" y="1423215"/>
                    <a:ext cx="1776238" cy="1332178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CB8135DC-8B78-4CD7-9373-F7EC974E0E79}"/>
                      </a:ext>
                    </a:extLst>
                  </p:cNvPr>
                  <p:cNvSpPr/>
                  <p:nvPr/>
                </p:nvSpPr>
                <p:spPr>
                  <a:xfrm>
                    <a:off x="5191369" y="1321520"/>
                    <a:ext cx="2102943" cy="1545941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solidFill>
                      <a:srgbClr val="1D462E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ko-KR" altLang="en-US" dirty="0"/>
                  </a:p>
                </p:txBody>
              </p:sp>
            </p:grpSp>
          </p:grp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FE1E527-C3BE-4A1A-84DD-67C39C7BCBA5}"/>
                  </a:ext>
                </a:extLst>
              </p:cNvPr>
              <p:cNvSpPr/>
              <p:nvPr/>
            </p:nvSpPr>
            <p:spPr>
              <a:xfrm>
                <a:off x="5417934" y="2979013"/>
                <a:ext cx="1675459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b="1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닛코 </a:t>
                </a:r>
                <a:r>
                  <a:rPr lang="ko-KR" altLang="en-US" sz="2500" b="1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도쇼구</a:t>
                </a:r>
                <a:endPara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9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194" name="Picture 2" descr="구수쿠 유적 및 류큐왕국 유적 Gusuku Sites and Related Properties ...">
            <a:extLst>
              <a:ext uri="{FF2B5EF4-FFF2-40B4-BE49-F238E27FC236}">
                <a16:creationId xmlns:a16="http://schemas.microsoft.com/office/drawing/2014/main" id="{8F2EC7E1-2C13-4C69-B33F-803C258B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0" y="1462701"/>
            <a:ext cx="3970757" cy="2389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7ED86DC-C0EA-4ADD-AB0D-168812860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76675"/>
              </p:ext>
            </p:extLst>
          </p:nvPr>
        </p:nvGraphicFramePr>
        <p:xfrm>
          <a:off x="665623" y="4210147"/>
          <a:ext cx="4131513" cy="196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915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2512598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류큐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왕국의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구수쿠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유적지와 </a:t>
                      </a:r>
                      <a:b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관련 유산</a:t>
                      </a:r>
                    </a:p>
                  </a:txBody>
                  <a:tcPr>
                    <a:lnL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B7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오키나와 섬</a:t>
                      </a:r>
                    </a:p>
                  </a:txBody>
                  <a:tcPr>
                    <a:lnL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2000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C87E896D-BE8C-4E57-9242-F00E8BF63D04}"/>
              </a:ext>
            </a:extLst>
          </p:cNvPr>
          <p:cNvGrpSpPr/>
          <p:nvPr/>
        </p:nvGrpSpPr>
        <p:grpSpPr>
          <a:xfrm>
            <a:off x="7493207" y="5274072"/>
            <a:ext cx="2095793" cy="1495551"/>
            <a:chOff x="7493207" y="5059792"/>
            <a:chExt cx="2095793" cy="1495551"/>
          </a:xfrm>
        </p:grpSpPr>
        <p:pic>
          <p:nvPicPr>
            <p:cNvPr id="20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C4283FC2-AF96-4DFD-B0B9-CF47F9DC0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207" y="5059792"/>
              <a:ext cx="2095793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592386F-2339-4FF7-987E-A9F2426E0B8C}"/>
                </a:ext>
              </a:extLst>
            </p:cNvPr>
            <p:cNvSpPr/>
            <p:nvPr/>
          </p:nvSpPr>
          <p:spPr>
            <a:xfrm>
              <a:off x="7649142" y="5303228"/>
              <a:ext cx="17411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총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9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 등록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F2E0298-14FD-43B7-A0E2-F1F72EEDAF0A}"/>
              </a:ext>
            </a:extLst>
          </p:cNvPr>
          <p:cNvGrpSpPr/>
          <p:nvPr/>
        </p:nvGrpSpPr>
        <p:grpSpPr>
          <a:xfrm>
            <a:off x="10359297" y="2470706"/>
            <a:ext cx="1675459" cy="2051739"/>
            <a:chOff x="10359297" y="2470706"/>
            <a:chExt cx="1675459" cy="205173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48D29AC-F8C4-4143-AF48-0C98F132B44C}"/>
                </a:ext>
              </a:extLst>
            </p:cNvPr>
            <p:cNvSpPr/>
            <p:nvPr/>
          </p:nvSpPr>
          <p:spPr>
            <a:xfrm>
              <a:off x="10359297" y="4045391"/>
              <a:ext cx="167545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현 오키나와</a:t>
              </a:r>
            </a:p>
          </p:txBody>
        </p:sp>
        <p:pic>
          <p:nvPicPr>
            <p:cNvPr id="3078" name="Picture 6" descr="오키나와지도 관광지도 - 스톡일러스트 [43041849] - PIXTA">
              <a:extLst>
                <a:ext uri="{FF2B5EF4-FFF2-40B4-BE49-F238E27FC236}">
                  <a16:creationId xmlns:a16="http://schemas.microsoft.com/office/drawing/2014/main" id="{5E17525A-E1F8-443B-92AF-ACD5A6353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6951" y="2470706"/>
              <a:ext cx="1437825" cy="1495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94D3F63-DA1D-48DD-B09D-AAD3E512B2B8}"/>
              </a:ext>
            </a:extLst>
          </p:cNvPr>
          <p:cNvGrpSpPr/>
          <p:nvPr/>
        </p:nvGrpSpPr>
        <p:grpSpPr>
          <a:xfrm>
            <a:off x="5287291" y="886358"/>
            <a:ext cx="6747465" cy="2604035"/>
            <a:chOff x="5287291" y="886358"/>
            <a:chExt cx="6747465" cy="260403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9FBA243-B6CB-4525-8616-837B9A35E3E8}"/>
                </a:ext>
              </a:extLst>
            </p:cNvPr>
            <p:cNvSpPr/>
            <p:nvPr/>
          </p:nvSpPr>
          <p:spPr>
            <a:xfrm>
              <a:off x="7417650" y="1316245"/>
              <a:ext cx="2377574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12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세기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~17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세기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류큐를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지배했던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류큐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왕국</a:t>
              </a:r>
            </a:p>
          </p:txBody>
        </p:sp>
        <p:pic>
          <p:nvPicPr>
            <p:cNvPr id="3074" name="Picture 2" descr="쇼신 왕">
              <a:extLst>
                <a:ext uri="{FF2B5EF4-FFF2-40B4-BE49-F238E27FC236}">
                  <a16:creationId xmlns:a16="http://schemas.microsoft.com/office/drawing/2014/main" id="{67E8EDDE-5069-4353-BB13-0B13F08CD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291" y="1358565"/>
              <a:ext cx="1986619" cy="17579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그림 2" descr="그리기, 침대이(가) 표시된 사진&#10;&#10;자동 생성된 설명">
              <a:extLst>
                <a:ext uri="{FF2B5EF4-FFF2-40B4-BE49-F238E27FC236}">
                  <a16:creationId xmlns:a16="http://schemas.microsoft.com/office/drawing/2014/main" id="{C7639A58-3781-49C9-A55C-F7F8DAB4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88430" l="10000" r="93182">
                          <a14:foregroundMark x1="35909" y1="51240" x2="47273" y2="67769"/>
                          <a14:foregroundMark x1="45909" y1="53719" x2="38182" y2="79339"/>
                          <a14:foregroundMark x1="40000" y1="71901" x2="45000" y2="74380"/>
                          <a14:foregroundMark x1="44091" y1="74380" x2="46364" y2="75207"/>
                          <a14:foregroundMark x1="41818" y1="76860" x2="43182" y2="75207"/>
                          <a14:foregroundMark x1="44545" y1="75207" x2="58182" y2="74380"/>
                          <a14:foregroundMark x1="62727" y1="70248" x2="67273" y2="68595"/>
                          <a14:foregroundMark x1="61818" y1="69421" x2="65000" y2="58678"/>
                          <a14:foregroundMark x1="63636" y1="74380" x2="62273" y2="78512"/>
                          <a14:foregroundMark x1="61818" y1="69421" x2="71818" y2="61983"/>
                          <a14:foregroundMark x1="69091" y1="63636" x2="79091" y2="61983"/>
                          <a14:foregroundMark x1="73636" y1="63636" x2="76364" y2="61157"/>
                          <a14:foregroundMark x1="51364" y1="69421" x2="58636" y2="62810"/>
                          <a14:foregroundMark x1="45455" y1="61983" x2="52727" y2="56198"/>
                          <a14:foregroundMark x1="44545" y1="59504" x2="56818" y2="43802"/>
                          <a14:foregroundMark x1="44091" y1="50413" x2="56364" y2="40496"/>
                          <a14:foregroundMark x1="38636" y1="43802" x2="51364" y2="38843"/>
                          <a14:foregroundMark x1="30455" y1="48760" x2="61364" y2="39669"/>
                          <a14:foregroundMark x1="50455" y1="42975" x2="61818" y2="38017"/>
                          <a14:foregroundMark x1="37273" y1="37190" x2="70909" y2="48760"/>
                          <a14:foregroundMark x1="52727" y1="37190" x2="63636" y2="37190"/>
                          <a14:foregroundMark x1="51818" y1="39669" x2="76818" y2="47107"/>
                          <a14:foregroundMark x1="76818" y1="47107" x2="76818" y2="47934"/>
                          <a14:foregroundMark x1="62727" y1="47107" x2="67727" y2="45455"/>
                          <a14:foregroundMark x1="42273" y1="45455" x2="34091" y2="52893"/>
                          <a14:foregroundMark x1="42727" y1="50413" x2="71364" y2="49587"/>
                          <a14:foregroundMark x1="71364" y1="49587" x2="25455" y2="76860"/>
                          <a14:foregroundMark x1="25455" y1="76860" x2="55909" y2="71901"/>
                          <a14:foregroundMark x1="55909" y1="71901" x2="48182" y2="80992"/>
                          <a14:foregroundMark x1="45909" y1="83471" x2="52727" y2="85950"/>
                          <a14:foregroundMark x1="15909" y1="87603" x2="25455" y2="81818"/>
                          <a14:foregroundMark x1="25000" y1="85950" x2="31818" y2="85950"/>
                          <a14:foregroundMark x1="27273" y1="87603" x2="11818" y2="89256"/>
                          <a14:foregroundMark x1="41364" y1="85950" x2="61364" y2="83471"/>
                          <a14:foregroundMark x1="56364" y1="87603" x2="79091" y2="87603"/>
                          <a14:foregroundMark x1="69091" y1="85950" x2="87727" y2="85124"/>
                          <a14:foregroundMark x1="87273" y1="85950" x2="92273" y2="85950"/>
                          <a14:foregroundMark x1="80455" y1="69421" x2="78182" y2="43802"/>
                          <a14:foregroundMark x1="86364" y1="47934" x2="90909" y2="47934"/>
                          <a14:foregroundMark x1="92273" y1="47934" x2="92273" y2="47934"/>
                          <a14:foregroundMark x1="92727" y1="47934" x2="92727" y2="47934"/>
                          <a14:foregroundMark x1="93182" y1="47934" x2="93182" y2="47934"/>
                          <a14:foregroundMark x1="75455" y1="31405" x2="76364" y2="31405"/>
                          <a14:foregroundMark x1="76818" y1="31405" x2="79545" y2="31405"/>
                          <a14:foregroundMark x1="41818" y1="31405" x2="23182" y2="31405"/>
                          <a14:foregroundMark x1="20909" y1="55372" x2="11364" y2="47107"/>
                          <a14:foregroundMark x1="10455" y1="46281" x2="10000" y2="45455"/>
                          <a14:foregroundMark x1="78636" y1="48760" x2="55455" y2="51240"/>
                          <a14:foregroundMark x1="55455" y1="51240" x2="55455" y2="51240"/>
                          <a14:foregroundMark x1="81818" y1="45455" x2="91364" y2="49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964" y="886358"/>
              <a:ext cx="2095792" cy="1152686"/>
            </a:xfrm>
            <a:prstGeom prst="rect">
              <a:avLst/>
            </a:prstGeom>
          </p:spPr>
        </p:pic>
        <p:pic>
          <p:nvPicPr>
            <p:cNvPr id="16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4237A72D-9CD8-4ED4-8D33-4C5E2D4C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prstClr val="black"/>
                <a:srgbClr val="E48B7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13550" y="2092386"/>
              <a:ext cx="1550900" cy="124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947332D-1CDD-4F99-A640-ACEEE7627E91}"/>
              </a:ext>
            </a:extLst>
          </p:cNvPr>
          <p:cNvGrpSpPr/>
          <p:nvPr/>
        </p:nvGrpSpPr>
        <p:grpSpPr>
          <a:xfrm>
            <a:off x="5245726" y="3832231"/>
            <a:ext cx="4833014" cy="1086369"/>
            <a:chOff x="4991450" y="4450365"/>
            <a:chExt cx="4833014" cy="1086369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EF01C53-0C6C-4CA4-AFA1-8ECB7A31FDEA}"/>
                </a:ext>
              </a:extLst>
            </p:cNvPr>
            <p:cNvSpPr/>
            <p:nvPr/>
          </p:nvSpPr>
          <p:spPr>
            <a:xfrm>
              <a:off x="5018254" y="4591557"/>
              <a:ext cx="475322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류큐왕국의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구수쿠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성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),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석조 기념물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문화유적</a:t>
              </a: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78A7A7D-56CF-4241-9A20-5FEC1C2CC1DF}"/>
                </a:ext>
              </a:extLst>
            </p:cNvPr>
            <p:cNvSpPr/>
            <p:nvPr/>
          </p:nvSpPr>
          <p:spPr>
            <a:xfrm>
              <a:off x="4991450" y="4450365"/>
              <a:ext cx="4833014" cy="1086369"/>
            </a:xfrm>
            <a:prstGeom prst="roundRect">
              <a:avLst/>
            </a:prstGeom>
            <a:noFill/>
            <a:ln>
              <a:solidFill>
                <a:srgbClr val="E48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9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D4DE12-B8F1-41E0-BD8E-EFDF3C7E67C7}"/>
              </a:ext>
            </a:extLst>
          </p:cNvPr>
          <p:cNvSpPr/>
          <p:nvPr/>
        </p:nvSpPr>
        <p:spPr>
          <a:xfrm>
            <a:off x="4162804" y="864673"/>
            <a:ext cx="8128000" cy="5418667"/>
          </a:xfrm>
          <a:prstGeom prst="rect">
            <a:avLst/>
          </a:prstGeom>
          <a:noFill/>
        </p:spPr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910B6A69-6838-46F0-AAFA-B63449BD9540}"/>
              </a:ext>
            </a:extLst>
          </p:cNvPr>
          <p:cNvSpPr/>
          <p:nvPr/>
        </p:nvSpPr>
        <p:spPr>
          <a:xfrm>
            <a:off x="8784332" y="2127063"/>
            <a:ext cx="3220313" cy="1625600"/>
          </a:xfrm>
          <a:custGeom>
            <a:avLst/>
            <a:gdLst>
              <a:gd name="connsiteX0" fmla="*/ 0 w 3220313"/>
              <a:gd name="connsiteY0" fmla="*/ 270939 h 1625600"/>
              <a:gd name="connsiteX1" fmla="*/ 270939 w 3220313"/>
              <a:gd name="connsiteY1" fmla="*/ 0 h 1625600"/>
              <a:gd name="connsiteX2" fmla="*/ 2949374 w 3220313"/>
              <a:gd name="connsiteY2" fmla="*/ 0 h 1625600"/>
              <a:gd name="connsiteX3" fmla="*/ 3220313 w 3220313"/>
              <a:gd name="connsiteY3" fmla="*/ 270939 h 1625600"/>
              <a:gd name="connsiteX4" fmla="*/ 3220313 w 3220313"/>
              <a:gd name="connsiteY4" fmla="*/ 1354661 h 1625600"/>
              <a:gd name="connsiteX5" fmla="*/ 2949374 w 3220313"/>
              <a:gd name="connsiteY5" fmla="*/ 1625600 h 1625600"/>
              <a:gd name="connsiteX6" fmla="*/ 270939 w 3220313"/>
              <a:gd name="connsiteY6" fmla="*/ 1625600 h 1625600"/>
              <a:gd name="connsiteX7" fmla="*/ 0 w 3220313"/>
              <a:gd name="connsiteY7" fmla="*/ 1354661 h 1625600"/>
              <a:gd name="connsiteX8" fmla="*/ 0 w 3220313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0313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2949374" y="0"/>
                </a:lnTo>
                <a:cubicBezTo>
                  <a:pt x="3099009" y="0"/>
                  <a:pt x="3220313" y="121304"/>
                  <a:pt x="3220313" y="270939"/>
                </a:cubicBezTo>
                <a:lnTo>
                  <a:pt x="3220313" y="1354661"/>
                </a:lnTo>
                <a:cubicBezTo>
                  <a:pt x="3220313" y="1504296"/>
                  <a:pt x="3099009" y="1625600"/>
                  <a:pt x="2949374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noFill/>
          <a:ln>
            <a:solidFill>
              <a:srgbClr val="1D462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715" tIns="165715" rIns="165715" bIns="165715" numCol="1" spcCol="1270" anchor="ctr" anchorCtr="0">
            <a:noAutofit/>
          </a:bodyPr>
          <a:lstStyle/>
          <a:p>
            <a:pPr marL="0" lvl="0" indent="0" algn="ctr" defTabSz="1511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4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34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개의 영지를 </a:t>
            </a:r>
            <a:br>
              <a:rPr lang="en-US" altLang="ko-KR" sz="34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4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이어주는 </a:t>
            </a:r>
            <a:r>
              <a:rPr lang="ko-KR" altLang="en-US" sz="3400" kern="1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참배길</a:t>
            </a:r>
            <a:endParaRPr lang="ko-KR" altLang="en-US" sz="3400" kern="1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FAC70-787F-4244-B694-96C5825B47E9}"/>
              </a:ext>
            </a:extLst>
          </p:cNvPr>
          <p:cNvGrpSpPr/>
          <p:nvPr/>
        </p:nvGrpSpPr>
        <p:grpSpPr>
          <a:xfrm>
            <a:off x="7603724" y="946840"/>
            <a:ext cx="2972295" cy="1257805"/>
            <a:chOff x="7603724" y="946840"/>
            <a:chExt cx="2972295" cy="1257805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95ED9CE-AE26-4F95-AB8C-B05264A0B4D2}"/>
                </a:ext>
              </a:extLst>
            </p:cNvPr>
            <p:cNvSpPr/>
            <p:nvPr/>
          </p:nvSpPr>
          <p:spPr>
            <a:xfrm rot="13950792">
              <a:off x="9166772" y="1828953"/>
              <a:ext cx="75138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51385" y="0"/>
                  </a:lnTo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A9FD9091-A20C-4560-9F18-5E9B76B466E4}"/>
                </a:ext>
              </a:extLst>
            </p:cNvPr>
            <p:cNvSpPr/>
            <p:nvPr/>
          </p:nvSpPr>
          <p:spPr>
            <a:xfrm>
              <a:off x="7603724" y="946840"/>
              <a:ext cx="2972295" cy="584003"/>
            </a:xfrm>
            <a:custGeom>
              <a:avLst/>
              <a:gdLst>
                <a:gd name="connsiteX0" fmla="*/ 0 w 2972295"/>
                <a:gd name="connsiteY0" fmla="*/ 97336 h 584003"/>
                <a:gd name="connsiteX1" fmla="*/ 97336 w 2972295"/>
                <a:gd name="connsiteY1" fmla="*/ 0 h 584003"/>
                <a:gd name="connsiteX2" fmla="*/ 2874959 w 2972295"/>
                <a:gd name="connsiteY2" fmla="*/ 0 h 584003"/>
                <a:gd name="connsiteX3" fmla="*/ 2972295 w 2972295"/>
                <a:gd name="connsiteY3" fmla="*/ 97336 h 584003"/>
                <a:gd name="connsiteX4" fmla="*/ 2972295 w 2972295"/>
                <a:gd name="connsiteY4" fmla="*/ 486667 h 584003"/>
                <a:gd name="connsiteX5" fmla="*/ 2874959 w 2972295"/>
                <a:gd name="connsiteY5" fmla="*/ 584003 h 584003"/>
                <a:gd name="connsiteX6" fmla="*/ 97336 w 2972295"/>
                <a:gd name="connsiteY6" fmla="*/ 584003 h 584003"/>
                <a:gd name="connsiteX7" fmla="*/ 0 w 2972295"/>
                <a:gd name="connsiteY7" fmla="*/ 486667 h 584003"/>
                <a:gd name="connsiteX8" fmla="*/ 0 w 2972295"/>
                <a:gd name="connsiteY8" fmla="*/ 97336 h 58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95" h="584003">
                  <a:moveTo>
                    <a:pt x="0" y="97336"/>
                  </a:moveTo>
                  <a:cubicBezTo>
                    <a:pt x="0" y="43579"/>
                    <a:pt x="43579" y="0"/>
                    <a:pt x="97336" y="0"/>
                  </a:cubicBezTo>
                  <a:lnTo>
                    <a:pt x="2874959" y="0"/>
                  </a:lnTo>
                  <a:cubicBezTo>
                    <a:pt x="2928716" y="0"/>
                    <a:pt x="2972295" y="43579"/>
                    <a:pt x="2972295" y="97336"/>
                  </a:cubicBezTo>
                  <a:lnTo>
                    <a:pt x="2972295" y="486667"/>
                  </a:lnTo>
                  <a:cubicBezTo>
                    <a:pt x="2972295" y="540424"/>
                    <a:pt x="2928716" y="584003"/>
                    <a:pt x="2874959" y="584003"/>
                  </a:cubicBezTo>
                  <a:lnTo>
                    <a:pt x="97336" y="584003"/>
                  </a:lnTo>
                  <a:cubicBezTo>
                    <a:pt x="43579" y="584003"/>
                    <a:pt x="0" y="540424"/>
                    <a:pt x="0" y="486667"/>
                  </a:cubicBezTo>
                  <a:lnTo>
                    <a:pt x="0" y="97336"/>
                  </a:lnTo>
                  <a:close/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009" tIns="92009" rIns="92009" bIns="92009" numCol="1" spcCol="1270" anchor="ctr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나라현</a:t>
              </a:r>
              <a:r>
                <a:rPr lang="ko-KR" altLang="en-US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요시노</a:t>
              </a:r>
              <a:r>
                <a:rPr lang="en-US" altLang="ko-KR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/</a:t>
              </a: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오미네</a:t>
              </a:r>
              <a:endParaRPr lang="ko-KR" altLang="en-US" sz="25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B0EFB9F-6A36-4661-8177-439333CCCB5D}"/>
              </a:ext>
            </a:extLst>
          </p:cNvPr>
          <p:cNvGrpSpPr/>
          <p:nvPr/>
        </p:nvGrpSpPr>
        <p:grpSpPr>
          <a:xfrm>
            <a:off x="5447185" y="1803646"/>
            <a:ext cx="3345213" cy="956994"/>
            <a:chOff x="5447185" y="1803646"/>
            <a:chExt cx="3345213" cy="956994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2353AD3-B6F7-4055-9197-0E58B52BA7B9}"/>
                </a:ext>
              </a:extLst>
            </p:cNvPr>
            <p:cNvSpPr/>
            <p:nvPr/>
          </p:nvSpPr>
          <p:spPr>
            <a:xfrm rot="11384704">
              <a:off x="7674364" y="2568709"/>
              <a:ext cx="111803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118034" y="0"/>
                  </a:lnTo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83B00A0-3ED1-4D32-8878-56B4D50E8E69}"/>
                </a:ext>
              </a:extLst>
            </p:cNvPr>
            <p:cNvSpPr/>
            <p:nvPr/>
          </p:nvSpPr>
          <p:spPr>
            <a:xfrm>
              <a:off x="5447185" y="1803646"/>
              <a:ext cx="2235245" cy="956994"/>
            </a:xfrm>
            <a:custGeom>
              <a:avLst/>
              <a:gdLst>
                <a:gd name="connsiteX0" fmla="*/ 0 w 2235245"/>
                <a:gd name="connsiteY0" fmla="*/ 159502 h 956994"/>
                <a:gd name="connsiteX1" fmla="*/ 159502 w 2235245"/>
                <a:gd name="connsiteY1" fmla="*/ 0 h 956994"/>
                <a:gd name="connsiteX2" fmla="*/ 2075743 w 2235245"/>
                <a:gd name="connsiteY2" fmla="*/ 0 h 956994"/>
                <a:gd name="connsiteX3" fmla="*/ 2235245 w 2235245"/>
                <a:gd name="connsiteY3" fmla="*/ 159502 h 956994"/>
                <a:gd name="connsiteX4" fmla="*/ 2235245 w 2235245"/>
                <a:gd name="connsiteY4" fmla="*/ 797492 h 956994"/>
                <a:gd name="connsiteX5" fmla="*/ 2075743 w 2235245"/>
                <a:gd name="connsiteY5" fmla="*/ 956994 h 956994"/>
                <a:gd name="connsiteX6" fmla="*/ 159502 w 2235245"/>
                <a:gd name="connsiteY6" fmla="*/ 956994 h 956994"/>
                <a:gd name="connsiteX7" fmla="*/ 0 w 2235245"/>
                <a:gd name="connsiteY7" fmla="*/ 797492 h 956994"/>
                <a:gd name="connsiteX8" fmla="*/ 0 w 2235245"/>
                <a:gd name="connsiteY8" fmla="*/ 159502 h 95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45" h="956994">
                  <a:moveTo>
                    <a:pt x="0" y="159502"/>
                  </a:moveTo>
                  <a:cubicBezTo>
                    <a:pt x="0" y="71411"/>
                    <a:pt x="71411" y="0"/>
                    <a:pt x="159502" y="0"/>
                  </a:cubicBezTo>
                  <a:lnTo>
                    <a:pt x="2075743" y="0"/>
                  </a:lnTo>
                  <a:cubicBezTo>
                    <a:pt x="2163834" y="0"/>
                    <a:pt x="2235245" y="71411"/>
                    <a:pt x="2235245" y="159502"/>
                  </a:cubicBezTo>
                  <a:lnTo>
                    <a:pt x="2235245" y="797492"/>
                  </a:lnTo>
                  <a:cubicBezTo>
                    <a:pt x="2235245" y="885583"/>
                    <a:pt x="2163834" y="956994"/>
                    <a:pt x="2075743" y="956994"/>
                  </a:cubicBezTo>
                  <a:lnTo>
                    <a:pt x="159502" y="956994"/>
                  </a:lnTo>
                  <a:cubicBezTo>
                    <a:pt x="71411" y="956994"/>
                    <a:pt x="0" y="885583"/>
                    <a:pt x="0" y="797492"/>
                  </a:cubicBezTo>
                  <a:lnTo>
                    <a:pt x="0" y="159502"/>
                  </a:lnTo>
                  <a:close/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217" tIns="110217" rIns="110217" bIns="110217" numCol="1" spcCol="1270" anchor="ctr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와카야마현</a:t>
              </a:r>
              <a:r>
                <a:rPr lang="ko-KR" altLang="en-US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남부 </a:t>
              </a: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구마노산잔</a:t>
              </a:r>
              <a:endParaRPr lang="ko-KR" altLang="en-US" sz="25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2BA2DB2-C20E-4185-8C1F-35956713B00C}"/>
              </a:ext>
            </a:extLst>
          </p:cNvPr>
          <p:cNvGrpSpPr/>
          <p:nvPr/>
        </p:nvGrpSpPr>
        <p:grpSpPr>
          <a:xfrm>
            <a:off x="6096004" y="3351569"/>
            <a:ext cx="2698928" cy="939426"/>
            <a:chOff x="6096004" y="3351569"/>
            <a:chExt cx="2698928" cy="939426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5CD6FAC-3539-4BE0-B414-7BE01B001FB2}"/>
                </a:ext>
              </a:extLst>
            </p:cNvPr>
            <p:cNvSpPr/>
            <p:nvPr/>
          </p:nvSpPr>
          <p:spPr>
            <a:xfrm rot="9888835">
              <a:off x="8187816" y="3456432"/>
              <a:ext cx="607116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07116" y="0"/>
                  </a:lnTo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C641321-55F4-4CB0-9610-D1471B1EF6A5}"/>
                </a:ext>
              </a:extLst>
            </p:cNvPr>
            <p:cNvSpPr/>
            <p:nvPr/>
          </p:nvSpPr>
          <p:spPr>
            <a:xfrm>
              <a:off x="6096004" y="3351569"/>
              <a:ext cx="2102412" cy="939426"/>
            </a:xfrm>
            <a:custGeom>
              <a:avLst/>
              <a:gdLst>
                <a:gd name="connsiteX0" fmla="*/ 0 w 2102412"/>
                <a:gd name="connsiteY0" fmla="*/ 156574 h 939426"/>
                <a:gd name="connsiteX1" fmla="*/ 156574 w 2102412"/>
                <a:gd name="connsiteY1" fmla="*/ 0 h 939426"/>
                <a:gd name="connsiteX2" fmla="*/ 1945838 w 2102412"/>
                <a:gd name="connsiteY2" fmla="*/ 0 h 939426"/>
                <a:gd name="connsiteX3" fmla="*/ 2102412 w 2102412"/>
                <a:gd name="connsiteY3" fmla="*/ 156574 h 939426"/>
                <a:gd name="connsiteX4" fmla="*/ 2102412 w 2102412"/>
                <a:gd name="connsiteY4" fmla="*/ 782852 h 939426"/>
                <a:gd name="connsiteX5" fmla="*/ 1945838 w 2102412"/>
                <a:gd name="connsiteY5" fmla="*/ 939426 h 939426"/>
                <a:gd name="connsiteX6" fmla="*/ 156574 w 2102412"/>
                <a:gd name="connsiteY6" fmla="*/ 939426 h 939426"/>
                <a:gd name="connsiteX7" fmla="*/ 0 w 2102412"/>
                <a:gd name="connsiteY7" fmla="*/ 782852 h 939426"/>
                <a:gd name="connsiteX8" fmla="*/ 0 w 2102412"/>
                <a:gd name="connsiteY8" fmla="*/ 156574 h 9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412" h="939426">
                  <a:moveTo>
                    <a:pt x="0" y="156574"/>
                  </a:moveTo>
                  <a:cubicBezTo>
                    <a:pt x="0" y="70101"/>
                    <a:pt x="70101" y="0"/>
                    <a:pt x="156574" y="0"/>
                  </a:cubicBezTo>
                  <a:lnTo>
                    <a:pt x="1945838" y="0"/>
                  </a:lnTo>
                  <a:cubicBezTo>
                    <a:pt x="2032311" y="0"/>
                    <a:pt x="2102412" y="70101"/>
                    <a:pt x="2102412" y="156574"/>
                  </a:cubicBezTo>
                  <a:lnTo>
                    <a:pt x="2102412" y="782852"/>
                  </a:lnTo>
                  <a:cubicBezTo>
                    <a:pt x="2102412" y="869325"/>
                    <a:pt x="2032311" y="939426"/>
                    <a:pt x="1945838" y="939426"/>
                  </a:cubicBezTo>
                  <a:lnTo>
                    <a:pt x="156574" y="939426"/>
                  </a:lnTo>
                  <a:cubicBezTo>
                    <a:pt x="70101" y="939426"/>
                    <a:pt x="0" y="869325"/>
                    <a:pt x="0" y="782852"/>
                  </a:cubicBezTo>
                  <a:lnTo>
                    <a:pt x="0" y="156574"/>
                  </a:lnTo>
                  <a:close/>
                </a:path>
              </a:pathLst>
            </a:custGeom>
            <a:noFill/>
            <a:ln>
              <a:solidFill>
                <a:srgbClr val="1D462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9" tIns="109359" rIns="109359" bIns="109359" numCol="1" spcCol="1270" anchor="ctr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와카야마현</a:t>
              </a:r>
              <a:r>
                <a:rPr lang="ko-KR" altLang="en-US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br>
                <a:rPr lang="en-US" altLang="ko-KR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고야초</a:t>
              </a:r>
              <a:r>
                <a:rPr lang="ko-KR" altLang="en-US" sz="2500" kern="1200" dirty="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ko-KR" altLang="en-US" sz="2500" kern="1200" dirty="0" err="1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고야산</a:t>
              </a:r>
              <a:endParaRPr lang="ko-KR" altLang="en-US" sz="2500" kern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220" name="Picture 4" descr="기이 산지의 영지와 참배길 – 유네스코와 유산">
            <a:extLst>
              <a:ext uri="{FF2B5EF4-FFF2-40B4-BE49-F238E27FC236}">
                <a16:creationId xmlns:a16="http://schemas.microsoft.com/office/drawing/2014/main" id="{EE4F7C62-C48F-4688-AF67-E2F91215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" y="1410077"/>
            <a:ext cx="4310464" cy="2717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B0EEDB21-317E-4169-BADD-77D45E974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00761"/>
              </p:ext>
            </p:extLst>
          </p:nvPr>
        </p:nvGraphicFramePr>
        <p:xfrm>
          <a:off x="610338" y="4417247"/>
          <a:ext cx="440058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826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2976754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기이 산지의 영지와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참배길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와카야마현</a:t>
                      </a:r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나라현</a:t>
                      </a:r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</a:p>
                    <a:p>
                      <a:pPr algn="l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미에현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2004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1C4A043A-78C7-4A76-9B26-C68D59AB5C3C}"/>
              </a:ext>
            </a:extLst>
          </p:cNvPr>
          <p:cNvGrpSpPr/>
          <p:nvPr/>
        </p:nvGrpSpPr>
        <p:grpSpPr>
          <a:xfrm>
            <a:off x="5661984" y="4695907"/>
            <a:ext cx="5796362" cy="1495551"/>
            <a:chOff x="5661984" y="4695907"/>
            <a:chExt cx="5796362" cy="1495551"/>
          </a:xfrm>
        </p:grpSpPr>
        <p:pic>
          <p:nvPicPr>
            <p:cNvPr id="16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AB944467-49E3-423E-9C14-BD16C40B6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984" y="4695907"/>
              <a:ext cx="5796362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C3DD6B6-7E8E-4B11-99AA-6E38824A2DD9}"/>
                </a:ext>
              </a:extLst>
            </p:cNvPr>
            <p:cNvSpPr/>
            <p:nvPr/>
          </p:nvSpPr>
          <p:spPr>
            <a:xfrm>
              <a:off x="6096000" y="4940112"/>
              <a:ext cx="527099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유이한 세계 문화유산으로 지정된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참배길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1495B43-A4D1-48AE-B66A-74BA380A8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88644"/>
              </p:ext>
            </p:extLst>
          </p:nvPr>
        </p:nvGraphicFramePr>
        <p:xfrm>
          <a:off x="772800" y="4466790"/>
          <a:ext cx="4040581" cy="15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136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2506445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이와미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은광과 문화경관</a:t>
                      </a:r>
                    </a:p>
                  </a:txBody>
                  <a:tcPr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시마네현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오다시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2007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EFEA3491-CF5C-4374-A367-5814AA10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9" y="1462724"/>
            <a:ext cx="4040581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1">
            <a:extLst>
              <a:ext uri="{FF2B5EF4-FFF2-40B4-BE49-F238E27FC236}">
                <a16:creationId xmlns:a16="http://schemas.microsoft.com/office/drawing/2014/main" id="{93A9B241-62F7-4A9B-9417-D5800299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84" y="1502438"/>
            <a:ext cx="2309513" cy="17321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E33119-3D6A-4B58-BCFC-3F10C8B81892}"/>
              </a:ext>
            </a:extLst>
          </p:cNvPr>
          <p:cNvGrpSpPr/>
          <p:nvPr/>
        </p:nvGrpSpPr>
        <p:grpSpPr>
          <a:xfrm>
            <a:off x="5243119" y="1375794"/>
            <a:ext cx="6795083" cy="2053206"/>
            <a:chOff x="5243119" y="1375794"/>
            <a:chExt cx="6795083" cy="205320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B8BECF7-4A33-4480-82D0-F2272D7FC139}"/>
                </a:ext>
              </a:extLst>
            </p:cNvPr>
            <p:cNvSpPr/>
            <p:nvPr/>
          </p:nvSpPr>
          <p:spPr>
            <a:xfrm>
              <a:off x="5356273" y="1791479"/>
              <a:ext cx="404469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전국시대 후기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~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에도시대 전기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F1E1CB6-35ED-403B-AFBA-01309872D9D5}"/>
                </a:ext>
              </a:extLst>
            </p:cNvPr>
            <p:cNvSpPr/>
            <p:nvPr/>
          </p:nvSpPr>
          <p:spPr>
            <a:xfrm>
              <a:off x="5880457" y="2513798"/>
              <a:ext cx="307968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 최대 규모의 은광</a:t>
              </a: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9D132659-0DD1-46BF-B0C0-9E40FFB87E23}"/>
                </a:ext>
              </a:extLst>
            </p:cNvPr>
            <p:cNvSpPr/>
            <p:nvPr/>
          </p:nvSpPr>
          <p:spPr>
            <a:xfrm>
              <a:off x="5243119" y="1375794"/>
              <a:ext cx="6795083" cy="2053206"/>
            </a:xfrm>
            <a:prstGeom prst="roundRect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3544CA6-F87F-4E2A-B026-BD2A8458BEE1}"/>
              </a:ext>
            </a:extLst>
          </p:cNvPr>
          <p:cNvGrpSpPr/>
          <p:nvPr/>
        </p:nvGrpSpPr>
        <p:grpSpPr>
          <a:xfrm>
            <a:off x="5116166" y="3728126"/>
            <a:ext cx="7250006" cy="1914573"/>
            <a:chOff x="5116166" y="3728126"/>
            <a:chExt cx="7250006" cy="1914573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75537C6-0030-482F-9EBB-D613B8FC88A2}"/>
                </a:ext>
              </a:extLst>
            </p:cNvPr>
            <p:cNvSpPr/>
            <p:nvPr/>
          </p:nvSpPr>
          <p:spPr>
            <a:xfrm>
              <a:off x="6509221" y="3920879"/>
              <a:ext cx="273023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세기 전반 전성기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4BD3DE6-EDF3-4DB9-8172-D3348A1FA1ED}"/>
                </a:ext>
              </a:extLst>
            </p:cNvPr>
            <p:cNvSpPr/>
            <p:nvPr/>
          </p:nvSpPr>
          <p:spPr>
            <a:xfrm>
              <a:off x="5578679" y="4626280"/>
              <a:ext cx="459132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 세계의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1/15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 달하는 은 산출</a:t>
              </a: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64B1FB6-554B-46FB-ADA9-B9CC817B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2667" y1="31657" x2="42000" y2="43491"/>
                          <a14:foregroundMark x1="12889" y1="29882" x2="33556" y2="44379"/>
                          <a14:foregroundMark x1="33556" y1="44379" x2="34222" y2="44379"/>
                          <a14:foregroundMark x1="22000" y1="37870" x2="39778" y2="56213"/>
                          <a14:foregroundMark x1="39778" y1="56213" x2="49556" y2="58580"/>
                          <a14:foregroundMark x1="43111" y1="49408" x2="59778" y2="59763"/>
                          <a14:foregroundMark x1="62667" y1="50888" x2="73333" y2="54734"/>
                          <a14:foregroundMark x1="64889" y1="52959" x2="70889" y2="57396"/>
                          <a14:foregroundMark x1="64000" y1="57101" x2="68000" y2="59467"/>
                          <a14:foregroundMark x1="61778" y1="56509" x2="64889" y2="54734"/>
                          <a14:foregroundMark x1="64222" y1="57101" x2="66667" y2="58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075" y="3728126"/>
              <a:ext cx="2306097" cy="1732135"/>
            </a:xfrm>
            <a:prstGeom prst="rect">
              <a:avLst/>
            </a:prstGeom>
          </p:spPr>
        </p:pic>
        <p:pic>
          <p:nvPicPr>
            <p:cNvPr id="15" name="Picture 4" descr="반원형 화살표 소재 | 화살, 손 및 인쇄 디자인">
              <a:extLst>
                <a:ext uri="{FF2B5EF4-FFF2-40B4-BE49-F238E27FC236}">
                  <a16:creationId xmlns:a16="http://schemas.microsoft.com/office/drawing/2014/main" id="{72CF32A3-67C5-4C58-B471-5DAD6488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54" r="95000">
                          <a14:foregroundMark x1="9231" y1="40769" x2="7692" y2="46538"/>
                          <a14:foregroundMark x1="5000" y1="50000" x2="1538" y2="54231"/>
                          <a14:foregroundMark x1="3462" y1="60385" x2="3077" y2="68462"/>
                          <a14:foregroundMark x1="76923" y1="60385" x2="83077" y2="63846"/>
                          <a14:foregroundMark x1="94615" y1="68077" x2="95000" y2="61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98602" flipV="1">
              <a:off x="5148779" y="4968672"/>
              <a:ext cx="641414" cy="706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D2FC8AC-DC80-40BF-B2E2-8FFDAB751FBD}"/>
              </a:ext>
            </a:extLst>
          </p:cNvPr>
          <p:cNvGrpSpPr/>
          <p:nvPr/>
        </p:nvGrpSpPr>
        <p:grpSpPr>
          <a:xfrm>
            <a:off x="5760831" y="5106392"/>
            <a:ext cx="3121828" cy="1118662"/>
            <a:chOff x="5760831" y="5106392"/>
            <a:chExt cx="3121828" cy="111866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AE7F3F3-077A-430C-80CD-79A3DD8B32BD}"/>
                </a:ext>
              </a:extLst>
            </p:cNvPr>
            <p:cNvSpPr/>
            <p:nvPr/>
          </p:nvSpPr>
          <p:spPr>
            <a:xfrm>
              <a:off x="5760831" y="5640279"/>
              <a:ext cx="27350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연간 약</a:t>
              </a:r>
              <a:r>
                <a:rPr lang="en-US" altLang="ko-KR" sz="32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38</a:t>
              </a:r>
              <a:r>
                <a:rPr lang="ko-KR" altLang="en-US" sz="32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만톤</a:t>
              </a:r>
              <a:endPara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74DD0A6-A0B7-4B71-9E91-03E876CA7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53" b="46471" l="52719" r="96927">
                          <a14:foregroundMark x1="88416" y1="38529" x2="86525" y2="41176"/>
                          <a14:foregroundMark x1="86525" y1="41471" x2="85343" y2="43235"/>
                          <a14:foregroundMark x1="85106" y1="41765" x2="84634" y2="42647"/>
                          <a14:foregroundMark x1="86288" y1="42059" x2="86288" y2="42059"/>
                          <a14:foregroundMark x1="94799" y1="34706" x2="94799" y2="36765"/>
                          <a14:foregroundMark x1="95272" y1="35882" x2="96690" y2="35588"/>
                          <a14:foregroundMark x1="91726" y1="37941" x2="85106" y2="41765"/>
                          <a14:foregroundMark x1="83452" y1="44412" x2="82742" y2="45588"/>
                          <a14:foregroundMark x1="84870" y1="42941" x2="81797" y2="46471"/>
                          <a14:foregroundMark x1="84870" y1="42941" x2="82270" y2="46176"/>
                          <a14:foregroundMark x1="78487" y1="10000" x2="77069" y2="2647"/>
                          <a14:foregroundMark x1="77541" y1="7059" x2="78487" y2="2647"/>
                          <a14:foregroundMark x1="94090" y1="15294" x2="95272" y2="12353"/>
                          <a14:foregroundMark x1="95272" y1="14706" x2="96690" y2="12353"/>
                          <a14:foregroundMark x1="96690" y1="12353" x2="96927" y2="11471"/>
                          <a14:foregroundMark x1="85816" y1="42353" x2="82506" y2="44118"/>
                          <a14:foregroundMark x1="85106" y1="43824" x2="84161" y2="45294"/>
                        </a14:backgroundRemoval>
                      </a14:imgEffect>
                    </a14:imgLayer>
                  </a14:imgProps>
                </a:ext>
              </a:extLst>
            </a:blip>
            <a:srcRect l="47561" b="53044"/>
            <a:stretch/>
          </p:blipFill>
          <p:spPr>
            <a:xfrm>
              <a:off x="7734649" y="5106392"/>
              <a:ext cx="1148010" cy="826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4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268" name="Picture 4" descr="히라이즈미의 세기 │ 히라이즈미의 역사 │ 역사 문학 │ 히라이즈미 ...">
            <a:extLst>
              <a:ext uri="{FF2B5EF4-FFF2-40B4-BE49-F238E27FC236}">
                <a16:creationId xmlns:a16="http://schemas.microsoft.com/office/drawing/2014/main" id="{1FA5A8B0-CF64-402C-819C-6E2ACC99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" y="1550476"/>
            <a:ext cx="4584651" cy="2750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E0001DF-0365-4535-ACE2-7DBA29A30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94306"/>
              </p:ext>
            </p:extLst>
          </p:nvPr>
        </p:nvGraphicFramePr>
        <p:xfrm>
          <a:off x="426755" y="4631842"/>
          <a:ext cx="4663172" cy="15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678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151494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880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히라이즈미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622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이와테현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히라이즈미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정</a:t>
                      </a:r>
                    </a:p>
                  </a:txBody>
                  <a:tcPr>
                    <a:lnL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2011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38" name="그룹 37">
            <a:extLst>
              <a:ext uri="{FF2B5EF4-FFF2-40B4-BE49-F238E27FC236}">
                <a16:creationId xmlns:a16="http://schemas.microsoft.com/office/drawing/2014/main" id="{953CA1BE-2429-42CB-9D47-228BDF66FEE7}"/>
              </a:ext>
            </a:extLst>
          </p:cNvPr>
          <p:cNvGrpSpPr/>
          <p:nvPr/>
        </p:nvGrpSpPr>
        <p:grpSpPr>
          <a:xfrm>
            <a:off x="5579749" y="5159408"/>
            <a:ext cx="6646928" cy="1495551"/>
            <a:chOff x="5579749" y="5159408"/>
            <a:chExt cx="6646928" cy="1495551"/>
          </a:xfrm>
        </p:grpSpPr>
        <p:pic>
          <p:nvPicPr>
            <p:cNvPr id="40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2A707C3A-1B35-4A5F-A501-368812556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749" y="5159408"/>
              <a:ext cx="6646928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0D7F682-C0EA-47A4-A754-9B3986DBBF00}"/>
                </a:ext>
              </a:extLst>
            </p:cNvPr>
            <p:cNvSpPr/>
            <p:nvPr/>
          </p:nvSpPr>
          <p:spPr>
            <a:xfrm>
              <a:off x="6031684" y="5430130"/>
              <a:ext cx="599875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 정부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4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유적을 확대 등록을 목표 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89E244C-DE62-4A7E-A791-E8AA5917EB0E}"/>
              </a:ext>
            </a:extLst>
          </p:cNvPr>
          <p:cNvGrpSpPr/>
          <p:nvPr/>
        </p:nvGrpSpPr>
        <p:grpSpPr>
          <a:xfrm>
            <a:off x="6121167" y="1423764"/>
            <a:ext cx="4899251" cy="2017935"/>
            <a:chOff x="6121167" y="1423764"/>
            <a:chExt cx="4899251" cy="2017935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1CB630B-EE26-4E53-9291-714FA452B294}"/>
                </a:ext>
              </a:extLst>
            </p:cNvPr>
            <p:cNvSpPr/>
            <p:nvPr/>
          </p:nvSpPr>
          <p:spPr>
            <a:xfrm>
              <a:off x="6121167" y="1423764"/>
              <a:ext cx="360547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이와테현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남서부의 옛 지명</a:t>
              </a:r>
            </a:p>
          </p:txBody>
        </p:sp>
        <p:pic>
          <p:nvPicPr>
            <p:cNvPr id="6152" name="Picture 8" descr="여행지 | VISIT IWATE - 이와테 현의 공식 여행 가이드 - visitiwate.com">
              <a:extLst>
                <a:ext uri="{FF2B5EF4-FFF2-40B4-BE49-F238E27FC236}">
                  <a16:creationId xmlns:a16="http://schemas.microsoft.com/office/drawing/2014/main" id="{28ABC7AF-9614-46C5-82B0-8E2652367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888" y="1459313"/>
              <a:ext cx="959530" cy="19823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308A7A9-E951-43DC-B761-38FBEF5D3606}"/>
              </a:ext>
            </a:extLst>
          </p:cNvPr>
          <p:cNvGrpSpPr/>
          <p:nvPr/>
        </p:nvGrpSpPr>
        <p:grpSpPr>
          <a:xfrm>
            <a:off x="5954801" y="2258376"/>
            <a:ext cx="3829720" cy="1498781"/>
            <a:chOff x="5954801" y="2258376"/>
            <a:chExt cx="3829720" cy="149878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81D7F28-8055-4ACD-8BAB-DAEDA3ECEDD3}"/>
                </a:ext>
              </a:extLst>
            </p:cNvPr>
            <p:cNvSpPr/>
            <p:nvPr/>
          </p:nvSpPr>
          <p:spPr>
            <a:xfrm>
              <a:off x="7230617" y="2418979"/>
              <a:ext cx="2553904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헤이안 시대 말기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오슈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후지와라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집안의 거점</a:t>
              </a:r>
            </a:p>
          </p:txBody>
        </p:sp>
        <p:pic>
          <p:nvPicPr>
            <p:cNvPr id="6154" name="Picture 10" descr="오슈 후지와라씨 - 위키백과, 우리 모두의 백과사전">
              <a:extLst>
                <a:ext uri="{FF2B5EF4-FFF2-40B4-BE49-F238E27FC236}">
                  <a16:creationId xmlns:a16="http://schemas.microsoft.com/office/drawing/2014/main" id="{892423F1-EA01-47EC-8BD2-B2D7591CC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801" y="2258376"/>
              <a:ext cx="1186535" cy="149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25F248AC-3E81-49F7-A7DA-0EE026D7F881}"/>
              </a:ext>
            </a:extLst>
          </p:cNvPr>
          <p:cNvCxnSpPr>
            <a:cxnSpLocks/>
          </p:cNvCxnSpPr>
          <p:nvPr/>
        </p:nvCxnSpPr>
        <p:spPr>
          <a:xfrm>
            <a:off x="6031684" y="2097529"/>
            <a:ext cx="6224632" cy="1764656"/>
          </a:xfrm>
          <a:prstGeom prst="bentConnector3">
            <a:avLst>
              <a:gd name="adj1" fmla="val 58625"/>
            </a:avLst>
          </a:prstGeom>
          <a:ln w="76200">
            <a:solidFill>
              <a:srgbClr val="88622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6E1EF9C-19BF-48AE-89E9-966028AB1384}"/>
              </a:ext>
            </a:extLst>
          </p:cNvPr>
          <p:cNvGrpSpPr/>
          <p:nvPr/>
        </p:nvGrpSpPr>
        <p:grpSpPr>
          <a:xfrm>
            <a:off x="5954801" y="3862185"/>
            <a:ext cx="6237199" cy="564859"/>
            <a:chOff x="5954801" y="3862185"/>
            <a:chExt cx="6237199" cy="564859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3F9B699F-DB11-4EAF-82E0-5EED17614F5C}"/>
                </a:ext>
              </a:extLst>
            </p:cNvPr>
            <p:cNvCxnSpPr>
              <a:cxnSpLocks/>
            </p:cNvCxnSpPr>
            <p:nvPr/>
          </p:nvCxnSpPr>
          <p:spPr>
            <a:xfrm>
              <a:off x="5954801" y="3862185"/>
              <a:ext cx="6237199" cy="6103"/>
            </a:xfrm>
            <a:prstGeom prst="line">
              <a:avLst/>
            </a:prstGeom>
            <a:ln w="76200">
              <a:solidFill>
                <a:srgbClr val="886228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화살표: 위로 굽음 31">
              <a:extLst>
                <a:ext uri="{FF2B5EF4-FFF2-40B4-BE49-F238E27FC236}">
                  <a16:creationId xmlns:a16="http://schemas.microsoft.com/office/drawing/2014/main" id="{D85EEC5C-E601-4F04-92C9-A4F15CBEAB78}"/>
                </a:ext>
              </a:extLst>
            </p:cNvPr>
            <p:cNvSpPr/>
            <p:nvPr/>
          </p:nvSpPr>
          <p:spPr>
            <a:xfrm rot="5400000">
              <a:off x="6496895" y="3913358"/>
              <a:ext cx="564859" cy="462514"/>
            </a:xfrm>
            <a:prstGeom prst="bentUpArrow">
              <a:avLst/>
            </a:prstGeom>
            <a:solidFill>
              <a:srgbClr val="886228"/>
            </a:solidFill>
            <a:ln>
              <a:solidFill>
                <a:srgbClr val="8862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8645CF7-FCC8-4B34-9627-5F78EBB216AB}"/>
              </a:ext>
            </a:extLst>
          </p:cNvPr>
          <p:cNvGrpSpPr/>
          <p:nvPr/>
        </p:nvGrpSpPr>
        <p:grpSpPr>
          <a:xfrm>
            <a:off x="7102075" y="4048653"/>
            <a:ext cx="3647941" cy="861774"/>
            <a:chOff x="7102075" y="4048653"/>
            <a:chExt cx="3647941" cy="86177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2CAE16C-95FF-4280-ACDB-7B20BC55EAA5}"/>
                </a:ext>
              </a:extLst>
            </p:cNvPr>
            <p:cNvSpPr/>
            <p:nvPr/>
          </p:nvSpPr>
          <p:spPr>
            <a:xfrm>
              <a:off x="7141336" y="4048653"/>
              <a:ext cx="3608680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4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사찰과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곳의 산이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유네스코 세계유산 등록 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95EEE09-52A2-4DA1-B08F-2B7BB75E1744}"/>
                </a:ext>
              </a:extLst>
            </p:cNvPr>
            <p:cNvSpPr/>
            <p:nvPr/>
          </p:nvSpPr>
          <p:spPr>
            <a:xfrm>
              <a:off x="7102075" y="4058896"/>
              <a:ext cx="3602277" cy="828584"/>
            </a:xfrm>
            <a:prstGeom prst="roundRect">
              <a:avLst/>
            </a:prstGeom>
            <a:noFill/>
            <a:ln w="38100">
              <a:solidFill>
                <a:srgbClr val="8862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6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292" name="Picture 4" descr="후지산 완벽 가이드] 후지산에서 절경을 만끽하자! 이동 방법, 등산 ...">
            <a:extLst>
              <a:ext uri="{FF2B5EF4-FFF2-40B4-BE49-F238E27FC236}">
                <a16:creationId xmlns:a16="http://schemas.microsoft.com/office/drawing/2014/main" id="{EC030CF5-4BDA-449B-95EA-0BED7FE7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0" y="1836527"/>
            <a:ext cx="4261344" cy="2272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6F61700-40C0-4A60-8DE9-F9497CC7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46885"/>
              </p:ext>
            </p:extLst>
          </p:nvPr>
        </p:nvGraphicFramePr>
        <p:xfrm>
          <a:off x="366435" y="4549502"/>
          <a:ext cx="4733649" cy="158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524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199125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4293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후지산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E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6368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시즈오카현</a:t>
                      </a:r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2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야마나시현</a:t>
                      </a:r>
                      <a:endParaRPr lang="ko-KR" altLang="en-US" sz="2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2013</a:t>
                      </a:r>
                      <a:r>
                        <a:rPr lang="ko-KR" altLang="en-US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8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D4582028-7FD7-4513-A9A9-B151CAF11892}"/>
              </a:ext>
            </a:extLst>
          </p:cNvPr>
          <p:cNvGrpSpPr/>
          <p:nvPr/>
        </p:nvGrpSpPr>
        <p:grpSpPr>
          <a:xfrm>
            <a:off x="6825942" y="4556524"/>
            <a:ext cx="4457700" cy="2068332"/>
            <a:chOff x="6448957" y="3448566"/>
            <a:chExt cx="4457700" cy="2068332"/>
          </a:xfrm>
        </p:grpSpPr>
        <p:pic>
          <p:nvPicPr>
            <p:cNvPr id="7176" name="Picture 8" descr="강조 밑줄 / 동그라미 / 별 / 색연필 / 일러스트파일 : 네이버 블로그">
              <a:extLst>
                <a:ext uri="{FF2B5EF4-FFF2-40B4-BE49-F238E27FC236}">
                  <a16:creationId xmlns:a16="http://schemas.microsoft.com/office/drawing/2014/main" id="{A6ED96E2-0541-4E50-9BBC-C59C0321BD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0"/>
            <a:stretch/>
          </p:blipFill>
          <p:spPr bwMode="auto">
            <a:xfrm>
              <a:off x="6448957" y="3448566"/>
              <a:ext cx="4457700" cy="206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5446A52-938B-4B43-87F2-FB5ACFE08C5A}"/>
                </a:ext>
              </a:extLst>
            </p:cNvPr>
            <p:cNvSpPr/>
            <p:nvPr/>
          </p:nvSpPr>
          <p:spPr>
            <a:xfrm>
              <a:off x="7726259" y="4310975"/>
              <a:ext cx="164981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상징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E2DD1A3-43CF-4FE9-B510-EEB9092C3AB8}"/>
              </a:ext>
            </a:extLst>
          </p:cNvPr>
          <p:cNvGrpSpPr/>
          <p:nvPr/>
        </p:nvGrpSpPr>
        <p:grpSpPr>
          <a:xfrm>
            <a:off x="8489591" y="1211705"/>
            <a:ext cx="2526928" cy="1245113"/>
            <a:chOff x="8279342" y="1038407"/>
            <a:chExt cx="2526928" cy="124511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016737C-DDCB-41AE-A896-EFEDB9EED01E}"/>
                </a:ext>
              </a:extLst>
            </p:cNvPr>
            <p:cNvSpPr/>
            <p:nvPr/>
          </p:nvSpPr>
          <p:spPr>
            <a:xfrm>
              <a:off x="9376070" y="1130911"/>
              <a:ext cx="143020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3,776 m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17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787AFC92-A5C2-4C26-9F38-2B1F1001E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8B8EB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7500">
              <a:off x="8279342" y="1038407"/>
              <a:ext cx="1550900" cy="124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8EAA873-A277-49BE-B560-230DA82D3A41}"/>
              </a:ext>
            </a:extLst>
          </p:cNvPr>
          <p:cNvGrpSpPr/>
          <p:nvPr/>
        </p:nvGrpSpPr>
        <p:grpSpPr>
          <a:xfrm>
            <a:off x="5489571" y="2144741"/>
            <a:ext cx="3489090" cy="477054"/>
            <a:chOff x="5188717" y="1831444"/>
            <a:chExt cx="3489090" cy="477054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0A9636B-F623-4642-B95F-13301781FEDD}"/>
                </a:ext>
              </a:extLst>
            </p:cNvPr>
            <p:cNvSpPr/>
            <p:nvPr/>
          </p:nvSpPr>
          <p:spPr>
            <a:xfrm>
              <a:off x="5598118" y="1831444"/>
              <a:ext cx="307968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일본에서 가장 높은 산</a:t>
              </a:r>
            </a:p>
          </p:txBody>
        </p:sp>
        <p:pic>
          <p:nvPicPr>
            <p:cNvPr id="6" name="그림 5" descr="그리기이(가) 표시된 사진&#10;&#10;자동 생성된 설명">
              <a:extLst>
                <a:ext uri="{FF2B5EF4-FFF2-40B4-BE49-F238E27FC236}">
                  <a16:creationId xmlns:a16="http://schemas.microsoft.com/office/drawing/2014/main" id="{CF27F964-5D4B-4139-8B78-25DAB28E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4" b="93023" l="8929" r="89286">
                          <a14:foregroundMark x1="62500" y1="5814" x2="62500" y2="5814"/>
                          <a14:foregroundMark x1="73214" y1="93023" x2="73214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717" y="1831444"/>
              <a:ext cx="300854" cy="477054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2CD944B-D500-421E-BB1C-41C6331012F1}"/>
              </a:ext>
            </a:extLst>
          </p:cNvPr>
          <p:cNvGrpSpPr/>
          <p:nvPr/>
        </p:nvGrpSpPr>
        <p:grpSpPr>
          <a:xfrm>
            <a:off x="9371818" y="2490630"/>
            <a:ext cx="2519347" cy="1158345"/>
            <a:chOff x="9207497" y="1858683"/>
            <a:chExt cx="2519347" cy="1158345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6C749FA-AC30-4DA9-B567-E5AAB44128F0}"/>
                </a:ext>
              </a:extLst>
            </p:cNvPr>
            <p:cNvSpPr/>
            <p:nvPr/>
          </p:nvSpPr>
          <p:spPr>
            <a:xfrm>
              <a:off x="9710243" y="2395832"/>
              <a:ext cx="97334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휴화산</a:t>
              </a:r>
              <a:endParaRPr lang="ko-KR" altLang="en-US" sz="2500" dirty="0"/>
            </a:p>
          </p:txBody>
        </p:sp>
        <p:pic>
          <p:nvPicPr>
            <p:cNvPr id="7172" name="Picture 4" descr="Il Monte Vulcano Hudson Icone Del Computer Etna - Vulcano 1600 ...">
              <a:extLst>
                <a:ext uri="{FF2B5EF4-FFF2-40B4-BE49-F238E27FC236}">
                  <a16:creationId xmlns:a16="http://schemas.microsoft.com/office/drawing/2014/main" id="{397E8381-4B32-437D-A214-B37CC7E03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6" b="92889" l="8000" r="92889">
                          <a14:foregroundMark x1="50222" y1="58667" x2="43556" y2="75111"/>
                          <a14:foregroundMark x1="42667" y1="55111" x2="33333" y2="78667"/>
                          <a14:foregroundMark x1="33333" y1="78667" x2="33333" y2="79556"/>
                          <a14:foregroundMark x1="36444" y1="61333" x2="24000" y2="86222"/>
                          <a14:foregroundMark x1="29333" y1="65333" x2="21333" y2="80444"/>
                          <a14:foregroundMark x1="26222" y1="64000" x2="26222" y2="64000"/>
                          <a14:foregroundMark x1="24889" y1="66222" x2="21333" y2="73778"/>
                          <a14:foregroundMark x1="29333" y1="62222" x2="18222" y2="84889"/>
                          <a14:foregroundMark x1="19556" y1="79111" x2="15111" y2="82222"/>
                          <a14:foregroundMark x1="20889" y1="76889" x2="18667" y2="77778"/>
                          <a14:foregroundMark x1="14667" y1="84000" x2="8444" y2="88444"/>
                          <a14:foregroundMark x1="8444" y1="92000" x2="11556" y2="90667"/>
                          <a14:foregroundMark x1="17778" y1="91556" x2="45778" y2="88444"/>
                          <a14:foregroundMark x1="57778" y1="85778" x2="67111" y2="81778"/>
                          <a14:foregroundMark x1="76444" y1="83556" x2="85778" y2="87111"/>
                          <a14:foregroundMark x1="89333" y1="90222" x2="92889" y2="91556"/>
                          <a14:foregroundMark x1="92889" y1="93333" x2="92889" y2="93333"/>
                          <a14:foregroundMark x1="52000" y1="14222" x2="63556" y2="7556"/>
                          <a14:foregroundMark x1="51556" y1="19556" x2="51111" y2="33333"/>
                          <a14:foregroundMark x1="51111" y1="28889" x2="46667" y2="38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8499" y="1858683"/>
              <a:ext cx="1158345" cy="115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그림 10" descr="그리기이(가) 표시된 사진&#10;&#10;자동 생성된 설명">
              <a:extLst>
                <a:ext uri="{FF2B5EF4-FFF2-40B4-BE49-F238E27FC236}">
                  <a16:creationId xmlns:a16="http://schemas.microsoft.com/office/drawing/2014/main" id="{1BC70BDC-60C7-4901-B136-C0E34D107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602" b="89247" l="9459" r="89189">
                          <a14:foregroundMark x1="51351" y1="11828" x2="51351" y2="11828"/>
                          <a14:foregroundMark x1="51351" y1="8602" x2="51351" y2="8602"/>
                          <a14:foregroundMark x1="68919" y1="81720" x2="68919" y2="81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497" y="2370104"/>
              <a:ext cx="393104" cy="494037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387BDE3-FCED-41D9-80BF-76E8328630C9}"/>
              </a:ext>
            </a:extLst>
          </p:cNvPr>
          <p:cNvGrpSpPr/>
          <p:nvPr/>
        </p:nvGrpSpPr>
        <p:grpSpPr>
          <a:xfrm>
            <a:off x="5489571" y="3798672"/>
            <a:ext cx="4072050" cy="861774"/>
            <a:chOff x="5135447" y="2872886"/>
            <a:chExt cx="4072050" cy="86177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0937297-9591-4134-AE74-FC7A2E934254}"/>
                </a:ext>
              </a:extLst>
            </p:cNvPr>
            <p:cNvSpPr/>
            <p:nvPr/>
          </p:nvSpPr>
          <p:spPr>
            <a:xfrm>
              <a:off x="5602023" y="2872886"/>
              <a:ext cx="360547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예로부터 다양한 신앙의 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대상으로 숭배 되어온 영산</a:t>
              </a:r>
            </a:p>
          </p:txBody>
        </p:sp>
        <p:pic>
          <p:nvPicPr>
            <p:cNvPr id="19" name="그림 18" descr="그리기이(가) 표시된 사진&#10;&#10;자동 생성된 설명">
              <a:extLst>
                <a:ext uri="{FF2B5EF4-FFF2-40B4-BE49-F238E27FC236}">
                  <a16:creationId xmlns:a16="http://schemas.microsoft.com/office/drawing/2014/main" id="{C593DA80-D5D0-47D7-A8D2-9BE50A59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098" b="97561" l="8108" r="87838">
                          <a14:foregroundMark x1="25676" y1="10976" x2="25676" y2="10976"/>
                          <a14:foregroundMark x1="41892" y1="10976" x2="41892" y2="10976"/>
                          <a14:foregroundMark x1="51351" y1="10976" x2="51351" y2="10976"/>
                          <a14:foregroundMark x1="62162" y1="13415" x2="62162" y2="13415"/>
                          <a14:foregroundMark x1="64865" y1="15854" x2="67568" y2="25610"/>
                          <a14:foregroundMark x1="66216" y1="30488" x2="60811" y2="39024"/>
                          <a14:foregroundMark x1="16216" y1="10976" x2="31081" y2="6098"/>
                          <a14:foregroundMark x1="50000" y1="13415" x2="72973" y2="17073"/>
                          <a14:foregroundMark x1="68919" y1="35366" x2="52703" y2="46341"/>
                          <a14:foregroundMark x1="63514" y1="48780" x2="72973" y2="54878"/>
                          <a14:foregroundMark x1="72973" y1="58537" x2="72973" y2="71951"/>
                          <a14:foregroundMark x1="66216" y1="80488" x2="44595" y2="84146"/>
                          <a14:foregroundMark x1="37838" y1="84146" x2="21622" y2="80488"/>
                          <a14:foregroundMark x1="37838" y1="97561" x2="51351" y2="97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47" y="3017028"/>
              <a:ext cx="465740" cy="51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5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1779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결론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6A4057B-F687-4B10-BBFE-639A0AB8299F}"/>
              </a:ext>
            </a:extLst>
          </p:cNvPr>
          <p:cNvSpPr/>
          <p:nvPr/>
        </p:nvSpPr>
        <p:spPr>
          <a:xfrm>
            <a:off x="3060819" y="1456381"/>
            <a:ext cx="64059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000" dirty="0">
                <a:solidFill>
                  <a:srgbClr val="A5002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이외에도 다양한 문화</a:t>
            </a:r>
            <a:r>
              <a:rPr lang="en-US" altLang="ko-KR" sz="3000" dirty="0">
                <a:solidFill>
                  <a:srgbClr val="A5002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solidFill>
                  <a:srgbClr val="A5002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자연 유산이 존재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D24FFC0-CB68-4DBE-8A9E-A84FC06442D1}"/>
              </a:ext>
            </a:extLst>
          </p:cNvPr>
          <p:cNvGrpSpPr/>
          <p:nvPr/>
        </p:nvGrpSpPr>
        <p:grpSpPr>
          <a:xfrm>
            <a:off x="791268" y="2137838"/>
            <a:ext cx="4848837" cy="3316630"/>
            <a:chOff x="822121" y="2341466"/>
            <a:chExt cx="4848837" cy="399222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E7C1D44-014E-4DEF-8927-994CB694164F}"/>
                </a:ext>
              </a:extLst>
            </p:cNvPr>
            <p:cNvSpPr/>
            <p:nvPr/>
          </p:nvSpPr>
          <p:spPr>
            <a:xfrm>
              <a:off x="1096239" y="2793780"/>
              <a:ext cx="424026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아름다운 자연을 함부로 훼손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X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8196" name="Picture 4" descr="Japanese Etiquette At Temples and Shrines | BIKKURI JAPAN - the ...">
              <a:extLst>
                <a:ext uri="{FF2B5EF4-FFF2-40B4-BE49-F238E27FC236}">
                  <a16:creationId xmlns:a16="http://schemas.microsoft.com/office/drawing/2014/main" id="{E6A4ECFB-DFEC-4D0E-BFA3-35E6AAA13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166" y="4358410"/>
              <a:ext cx="2028746" cy="15891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4F9C9E0-C673-4490-8DC2-369396865AAA}"/>
                </a:ext>
              </a:extLst>
            </p:cNvPr>
            <p:cNvSpPr/>
            <p:nvPr/>
          </p:nvSpPr>
          <p:spPr>
            <a:xfrm>
              <a:off x="1583725" y="3587167"/>
              <a:ext cx="324319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>
                  <a:latin typeface="HY그래픽M" panose="02030600000101010101" pitchFamily="18" charset="-127"/>
                  <a:ea typeface="HY그래픽M" panose="02030600000101010101" pitchFamily="18" charset="-127"/>
                </a:rPr>
                <a:t>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지켜오고 유지해온 일본</a:t>
              </a: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C7350E16-D345-4E11-AEDA-08EA76898E66}"/>
                </a:ext>
              </a:extLst>
            </p:cNvPr>
            <p:cNvSpPr/>
            <p:nvPr/>
          </p:nvSpPr>
          <p:spPr>
            <a:xfrm>
              <a:off x="822121" y="2341466"/>
              <a:ext cx="4848837" cy="399222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C87E8A6-54AD-4F81-B4F6-E9CE824ADFEC}"/>
              </a:ext>
            </a:extLst>
          </p:cNvPr>
          <p:cNvGrpSpPr/>
          <p:nvPr/>
        </p:nvGrpSpPr>
        <p:grpSpPr>
          <a:xfrm>
            <a:off x="6803561" y="2137837"/>
            <a:ext cx="4597171" cy="3239091"/>
            <a:chOff x="6549561" y="2637257"/>
            <a:chExt cx="4848837" cy="399222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6A341AA-CF45-4976-A0E3-C2AA1FC4D855}"/>
                </a:ext>
              </a:extLst>
            </p:cNvPr>
            <p:cNvSpPr/>
            <p:nvPr/>
          </p:nvSpPr>
          <p:spPr>
            <a:xfrm>
              <a:off x="7271257" y="3148346"/>
              <a:ext cx="328968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그런 일본을 세계에 </a:t>
              </a:r>
              <a:b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알리기 위한 정부의 노력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3A624E7-103C-4E7B-9238-F45330293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0490" y="4412609"/>
              <a:ext cx="3491218" cy="174560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1B025A2A-033A-4C43-AD09-1866BD52D294}"/>
                </a:ext>
              </a:extLst>
            </p:cNvPr>
            <p:cNvSpPr/>
            <p:nvPr/>
          </p:nvSpPr>
          <p:spPr>
            <a:xfrm>
              <a:off x="6549561" y="2637257"/>
              <a:ext cx="4848837" cy="399222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더하기 기호 11">
            <a:extLst>
              <a:ext uri="{FF2B5EF4-FFF2-40B4-BE49-F238E27FC236}">
                <a16:creationId xmlns:a16="http://schemas.microsoft.com/office/drawing/2014/main" id="{5895F862-81FA-4674-849A-57591D55BCA0}"/>
              </a:ext>
            </a:extLst>
          </p:cNvPr>
          <p:cNvSpPr/>
          <p:nvPr/>
        </p:nvSpPr>
        <p:spPr>
          <a:xfrm>
            <a:off x="5841254" y="3370895"/>
            <a:ext cx="761157" cy="651152"/>
          </a:xfrm>
          <a:prstGeom prst="math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A2EAD3-4A74-467A-93B2-B27F8E619548}"/>
              </a:ext>
            </a:extLst>
          </p:cNvPr>
          <p:cNvSpPr/>
          <p:nvPr/>
        </p:nvSpPr>
        <p:spPr>
          <a:xfrm>
            <a:off x="2387985" y="5957950"/>
            <a:ext cx="80425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2015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년부터 일본에게 크게 역전당한 한국의 외국인 관광객 수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15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5C2BCC4-ECBB-4C7C-A5F8-B275C6EFD202}"/>
              </a:ext>
            </a:extLst>
          </p:cNvPr>
          <p:cNvSpPr/>
          <p:nvPr/>
        </p:nvSpPr>
        <p:spPr>
          <a:xfrm>
            <a:off x="1637632" y="501133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72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목차</a:t>
            </a:r>
            <a:endParaRPr lang="ko-KR" altLang="en-US" sz="7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0053B72-E02C-40F5-A815-07BA5833D8CD}"/>
              </a:ext>
            </a:extLst>
          </p:cNvPr>
          <p:cNvSpPr/>
          <p:nvPr/>
        </p:nvSpPr>
        <p:spPr>
          <a:xfrm>
            <a:off x="1624155" y="2385104"/>
            <a:ext cx="3225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관광 대국 일본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96AD94-0C48-40D9-8E5A-D9FECBC8CFE0}"/>
              </a:ext>
            </a:extLst>
          </p:cNvPr>
          <p:cNvSpPr/>
          <p:nvPr/>
        </p:nvSpPr>
        <p:spPr>
          <a:xfrm>
            <a:off x="1637632" y="4076750"/>
            <a:ext cx="333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26DB66-CDEE-49B1-926A-50C571BD845B}"/>
              </a:ext>
            </a:extLst>
          </p:cNvPr>
          <p:cNvSpPr/>
          <p:nvPr/>
        </p:nvSpPr>
        <p:spPr>
          <a:xfrm>
            <a:off x="1637632" y="4813925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결론</a:t>
            </a:r>
          </a:p>
        </p:txBody>
      </p:sp>
      <p:pic>
        <p:nvPicPr>
          <p:cNvPr id="2050" name="Picture 2" descr="소나무 분기와 붉은 태양, 일본의 상징. 벡터 일러스트 레이 션 로열티 ...">
            <a:extLst>
              <a:ext uri="{FF2B5EF4-FFF2-40B4-BE49-F238E27FC236}">
                <a16:creationId xmlns:a16="http://schemas.microsoft.com/office/drawing/2014/main" id="{BBE33FB0-144A-4F48-A20D-47C6C523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92" y="2615609"/>
            <a:ext cx="4981408" cy="49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8C118D4-39DE-467C-9485-195F43C0D56B}"/>
              </a:ext>
            </a:extLst>
          </p:cNvPr>
          <p:cNvSpPr/>
          <p:nvPr/>
        </p:nvSpPr>
        <p:spPr>
          <a:xfrm>
            <a:off x="1624155" y="3230927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유네스코 세계유산</a:t>
            </a:r>
          </a:p>
        </p:txBody>
      </p:sp>
    </p:spTree>
    <p:extLst>
      <p:ext uri="{BB962C8B-B14F-4D97-AF65-F5344CB8AC3E}">
        <p14:creationId xmlns:p14="http://schemas.microsoft.com/office/powerpoint/2010/main" val="27095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676C35E-7629-449C-9923-CD02691CC20E}"/>
              </a:ext>
            </a:extLst>
          </p:cNvPr>
          <p:cNvSpPr/>
          <p:nvPr/>
        </p:nvSpPr>
        <p:spPr>
          <a:xfrm>
            <a:off x="1631316" y="592890"/>
            <a:ext cx="1712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결론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Picture 4" descr="日本, 부도에 몰렸던 기업들, 훨훨 날아&quot;… 日경제 바꾼 '관광 붐 ...">
            <a:extLst>
              <a:ext uri="{FF2B5EF4-FFF2-40B4-BE49-F238E27FC236}">
                <a16:creationId xmlns:a16="http://schemas.microsoft.com/office/drawing/2014/main" id="{6491B616-C21E-4DE5-96D7-9AB1C2D9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4" y="1673610"/>
            <a:ext cx="3810000" cy="3152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D9DEB21-2721-4591-A7B5-E945E92B5AE7}"/>
              </a:ext>
            </a:extLst>
          </p:cNvPr>
          <p:cNvSpPr/>
          <p:nvPr/>
        </p:nvSpPr>
        <p:spPr>
          <a:xfrm>
            <a:off x="5885917" y="4826385"/>
            <a:ext cx="55354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 관광정책에서 배울 점은 당당히 수용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5F5FF7A-C6B7-4101-9A03-927F67285FE4}"/>
              </a:ext>
            </a:extLst>
          </p:cNvPr>
          <p:cNvSpPr/>
          <p:nvPr/>
        </p:nvSpPr>
        <p:spPr>
          <a:xfrm>
            <a:off x="903377" y="5596192"/>
            <a:ext cx="37224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배가 넘는 차이를 보여주는</a:t>
            </a:r>
            <a:b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한국과 일본의 관광객 수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Picture 12" descr="화살표 03 | 무료 클립 아트 | illustAC">
            <a:extLst>
              <a:ext uri="{FF2B5EF4-FFF2-40B4-BE49-F238E27FC236}">
                <a16:creationId xmlns:a16="http://schemas.microsoft.com/office/drawing/2014/main" id="{FEB13E0C-030C-4FD8-B7C9-3BA90A0E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3421" y="4934646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114C25F-F901-47DA-9006-07A6A395331D}"/>
              </a:ext>
            </a:extLst>
          </p:cNvPr>
          <p:cNvGrpSpPr/>
          <p:nvPr/>
        </p:nvGrpSpPr>
        <p:grpSpPr>
          <a:xfrm>
            <a:off x="5441652" y="1800469"/>
            <a:ext cx="6424020" cy="1495551"/>
            <a:chOff x="5441652" y="1800469"/>
            <a:chExt cx="6424020" cy="1495551"/>
          </a:xfrm>
        </p:grpSpPr>
        <p:pic>
          <p:nvPicPr>
            <p:cNvPr id="11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8285AF07-3BFF-402F-A99A-BF04AE297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652" y="1800469"/>
              <a:ext cx="6424020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3BC291A-DE39-4E5F-9868-D9E625F4B369}"/>
                </a:ext>
              </a:extLst>
            </p:cNvPr>
            <p:cNvSpPr/>
            <p:nvPr/>
          </p:nvSpPr>
          <p:spPr>
            <a:xfrm>
              <a:off x="5889584" y="1980523"/>
              <a:ext cx="524374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한국의 관광정책 또한 발전이 필요한 때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54834AD-65D8-4C08-875D-A1869D502454}"/>
              </a:ext>
            </a:extLst>
          </p:cNvPr>
          <p:cNvGrpSpPr/>
          <p:nvPr/>
        </p:nvGrpSpPr>
        <p:grpSpPr>
          <a:xfrm>
            <a:off x="6028881" y="2860991"/>
            <a:ext cx="5439846" cy="1311414"/>
            <a:chOff x="6028881" y="2860991"/>
            <a:chExt cx="5439846" cy="131141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B4BD635-229E-41D0-9481-6D11B9190026}"/>
                </a:ext>
              </a:extLst>
            </p:cNvPr>
            <p:cNvGrpSpPr/>
            <p:nvPr/>
          </p:nvGrpSpPr>
          <p:grpSpPr>
            <a:xfrm>
              <a:off x="6028881" y="2860991"/>
              <a:ext cx="1853967" cy="568009"/>
              <a:chOff x="5561901" y="3249997"/>
              <a:chExt cx="1853967" cy="568009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B22AF93D-A99F-442E-BB25-D2544E2D4128}"/>
                  </a:ext>
                </a:extLst>
              </p:cNvPr>
              <p:cNvSpPr/>
              <p:nvPr/>
            </p:nvSpPr>
            <p:spPr>
              <a:xfrm>
                <a:off x="5662569" y="3308993"/>
                <a:ext cx="17532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오모테나시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4E182389-35F0-4716-9680-DE8DFF1D3F8F}"/>
                  </a:ext>
                </a:extLst>
              </p:cNvPr>
              <p:cNvSpPr/>
              <p:nvPr/>
            </p:nvSpPr>
            <p:spPr>
              <a:xfrm>
                <a:off x="5561901" y="3249997"/>
                <a:ext cx="1728132" cy="56800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B95AAFA-12B6-4CCD-9AE9-3CF7EE77BEB2}"/>
                </a:ext>
              </a:extLst>
            </p:cNvPr>
            <p:cNvGrpSpPr/>
            <p:nvPr/>
          </p:nvGrpSpPr>
          <p:grpSpPr>
            <a:xfrm>
              <a:off x="8828261" y="3079243"/>
              <a:ext cx="2640466" cy="524128"/>
              <a:chOff x="8408813" y="3429000"/>
              <a:chExt cx="2640466" cy="524128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D5DE5B3D-DA55-40D0-923A-3830E0C2129E}"/>
                  </a:ext>
                </a:extLst>
              </p:cNvPr>
              <p:cNvSpPr/>
              <p:nvPr/>
            </p:nvSpPr>
            <p:spPr>
              <a:xfrm>
                <a:off x="8408813" y="3476074"/>
                <a:ext cx="264046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지역 관광의 활성화</a:t>
                </a:r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4FDCA982-B0DB-4E13-B7DB-80C581060ADA}"/>
                  </a:ext>
                </a:extLst>
              </p:cNvPr>
              <p:cNvSpPr/>
              <p:nvPr/>
            </p:nvSpPr>
            <p:spPr>
              <a:xfrm>
                <a:off x="8408813" y="3429000"/>
                <a:ext cx="2620409" cy="4770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E1BC3BB-0585-4AD8-B7D6-A2EC0B63A900}"/>
                </a:ext>
              </a:extLst>
            </p:cNvPr>
            <p:cNvSpPr/>
            <p:nvPr/>
          </p:nvSpPr>
          <p:spPr>
            <a:xfrm>
              <a:off x="8161379" y="3695351"/>
              <a:ext cx="98456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등등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...</a:t>
              </a:r>
              <a:endParaRPr lang="ko-KR" altLang="en-US" sz="2500" dirty="0"/>
            </a:p>
          </p:txBody>
        </p:sp>
      </p:grpSp>
      <p:pic>
        <p:nvPicPr>
          <p:cNvPr id="20" name="Picture 12" descr="화살표 03 | 무료 클립 아트 | illustAC">
            <a:extLst>
              <a:ext uri="{FF2B5EF4-FFF2-40B4-BE49-F238E27FC236}">
                <a16:creationId xmlns:a16="http://schemas.microsoft.com/office/drawing/2014/main" id="{5F4FC63D-7A7B-45EC-93D5-92679070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47925" y="4268537"/>
            <a:ext cx="352627" cy="4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6B4E129A-3308-4DB1-99E3-084B2C66AC13}"/>
              </a:ext>
            </a:extLst>
          </p:cNvPr>
          <p:cNvGrpSpPr/>
          <p:nvPr/>
        </p:nvGrpSpPr>
        <p:grpSpPr>
          <a:xfrm>
            <a:off x="6496442" y="5258030"/>
            <a:ext cx="4386405" cy="1495551"/>
            <a:chOff x="6496442" y="5258030"/>
            <a:chExt cx="4386405" cy="1495551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A1FA733B-DD88-4F59-8090-6138F5828CF0}"/>
                </a:ext>
              </a:extLst>
            </p:cNvPr>
            <p:cNvGrpSpPr/>
            <p:nvPr/>
          </p:nvGrpSpPr>
          <p:grpSpPr>
            <a:xfrm>
              <a:off x="6773676" y="5258030"/>
              <a:ext cx="4109171" cy="1495551"/>
              <a:chOff x="6773676" y="5258030"/>
              <a:chExt cx="4109171" cy="1495551"/>
            </a:xfrm>
          </p:grpSpPr>
          <p:pic>
            <p:nvPicPr>
              <p:cNvPr id="19" name="Picture 6" descr="d에 있는 Jungchul Lee님의 핀 | 디자인, 포토샵, 나무 무늬">
                <a:extLst>
                  <a:ext uri="{FF2B5EF4-FFF2-40B4-BE49-F238E27FC236}">
                    <a16:creationId xmlns:a16="http://schemas.microsoft.com/office/drawing/2014/main" id="{098B42B9-55E9-4CA4-8581-4651D4353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5000">
                            <a14:foregroundMark x1="13462" y1="51923" x2="13462" y2="51923"/>
                            <a14:foregroundMark x1="20769" y1="51538" x2="20769" y2="51538"/>
                            <a14:foregroundMark x1="95000" y1="51538" x2="95000" y2="51538"/>
                            <a14:foregroundMark x1="10769" y1="51538" x2="10769" y2="515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676" y="5258030"/>
                <a:ext cx="4109171" cy="1495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934580D-DEB2-4F5E-8F51-91A147EDA4DB}"/>
                  </a:ext>
                </a:extLst>
              </p:cNvPr>
              <p:cNvSpPr/>
              <p:nvPr/>
            </p:nvSpPr>
            <p:spPr>
              <a:xfrm>
                <a:off x="7066771" y="5483457"/>
                <a:ext cx="3342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벤치마킹 할 필요가 있음</a:t>
                </a:r>
                <a:endParaRPr lang="ko-KR" altLang="en-US" sz="2500" dirty="0"/>
              </a:p>
            </p:txBody>
          </p:sp>
        </p:grpSp>
        <p:pic>
          <p:nvPicPr>
            <p:cNvPr id="24" name="Picture 12" descr="화살표 03 | 무료 클립 아트 | illustAC">
              <a:extLst>
                <a:ext uri="{FF2B5EF4-FFF2-40B4-BE49-F238E27FC236}">
                  <a16:creationId xmlns:a16="http://schemas.microsoft.com/office/drawing/2014/main" id="{74260E41-6573-451C-9F66-1997580EC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96442" y="5522647"/>
              <a:ext cx="352627" cy="46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05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カラフルなありがとうございますの無料イラスト素材｜イラストイメージ">
            <a:extLst>
              <a:ext uri="{FF2B5EF4-FFF2-40B4-BE49-F238E27FC236}">
                <a16:creationId xmlns:a16="http://schemas.microsoft.com/office/drawing/2014/main" id="{EDF46752-E697-418C-8A88-B50C4431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406" y1="37708" x2="31719" y2="39792"/>
                        <a14:foregroundMark x1="39375" y1="40417" x2="38750" y2="41875"/>
                        <a14:foregroundMark x1="48438" y1="35833" x2="48438" y2="35833"/>
                        <a14:foregroundMark x1="55937" y1="35000" x2="55937" y2="35000"/>
                        <a14:foregroundMark x1="56406" y1="30833" x2="56406" y2="30833"/>
                        <a14:foregroundMark x1="57969" y1="29167" x2="57969" y2="29167"/>
                        <a14:foregroundMark x1="62500" y1="40833" x2="62500" y2="40833"/>
                        <a14:foregroundMark x1="73438" y1="37292" x2="73438" y2="37292"/>
                        <a14:foregroundMark x1="77031" y1="30625" x2="77031" y2="30625"/>
                        <a14:foregroundMark x1="20625" y1="58750" x2="20625" y2="58750"/>
                        <a14:foregroundMark x1="21875" y1="71042" x2="21875" y2="71042"/>
                        <a14:foregroundMark x1="36406" y1="59583" x2="36406" y2="59583"/>
                        <a14:foregroundMark x1="42344" y1="67083" x2="42344" y2="67083"/>
                        <a14:foregroundMark x1="49844" y1="64583" x2="49844" y2="64583"/>
                        <a14:foregroundMark x1="58750" y1="61667" x2="58750" y2="61667"/>
                        <a14:foregroundMark x1="69688" y1="58542" x2="69688" y2="58542"/>
                        <a14:foregroundMark x1="85625" y1="58542" x2="85625" y2="5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01" y="-769691"/>
            <a:ext cx="7002011" cy="52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쇼핑매장POP_한국어POP(감사합니다) 도안 프린트 - 니즈폼 POP/캘리">
            <a:extLst>
              <a:ext uri="{FF2B5EF4-FFF2-40B4-BE49-F238E27FC236}">
                <a16:creationId xmlns:a16="http://schemas.microsoft.com/office/drawing/2014/main" id="{FBA92670-9A24-4F5D-91F4-0566BAAB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6" b="89619" l="13171" r="86098">
                        <a14:foregroundMark x1="29024" y1="34948" x2="28049" y2="40138"/>
                        <a14:foregroundMark x1="27073" y1="35294" x2="24390" y2="42907"/>
                        <a14:foregroundMark x1="24146" y1="38754" x2="22683" y2="48789"/>
                        <a14:foregroundMark x1="20488" y1="39446" x2="15854" y2="36332"/>
                        <a14:foregroundMark x1="15854" y1="35986" x2="15122" y2="35640"/>
                        <a14:foregroundMark x1="14878" y1="35640" x2="14878" y2="35640"/>
                        <a14:foregroundMark x1="14634" y1="35640" x2="14634" y2="35640"/>
                        <a14:foregroundMark x1="14146" y1="35294" x2="14146" y2="35294"/>
                        <a14:foregroundMark x1="13171" y1="35294" x2="13171" y2="35294"/>
                        <a14:foregroundMark x1="26829" y1="33564" x2="29268" y2="31488"/>
                        <a14:foregroundMark x1="35122" y1="26644" x2="46098" y2="17647"/>
                        <a14:foregroundMark x1="46098" y1="17647" x2="46098" y2="17647"/>
                        <a14:foregroundMark x1="33415" y1="15225" x2="31707" y2="14879"/>
                        <a14:foregroundMark x1="26829" y1="13495" x2="26341" y2="12803"/>
                        <a14:foregroundMark x1="26098" y1="12457" x2="26098" y2="12457"/>
                        <a14:foregroundMark x1="25854" y1="12457" x2="25854" y2="12457"/>
                        <a14:foregroundMark x1="26341" y1="12457" x2="26341" y2="12457"/>
                        <a14:foregroundMark x1="25366" y1="12457" x2="24146" y2="12803"/>
                        <a14:foregroundMark x1="43171" y1="16609" x2="56829" y2="16609"/>
                        <a14:foregroundMark x1="44634" y1="14187" x2="58293" y2="13841"/>
                        <a14:foregroundMark x1="58293" y1="13841" x2="58537" y2="14187"/>
                        <a14:foregroundMark x1="46098" y1="13841" x2="43415" y2="14879"/>
                        <a14:foregroundMark x1="42683" y1="14879" x2="40976" y2="14879"/>
                        <a14:foregroundMark x1="42195" y1="13841" x2="42195" y2="13841"/>
                        <a14:foregroundMark x1="41707" y1="13841" x2="41707" y2="13841"/>
                        <a14:foregroundMark x1="41951" y1="12457" x2="41951" y2="12457"/>
                        <a14:foregroundMark x1="41951" y1="12111" x2="40244" y2="13495"/>
                        <a14:foregroundMark x1="44634" y1="11765" x2="47073" y2="9689"/>
                        <a14:foregroundMark x1="44390" y1="10727" x2="48293" y2="10035"/>
                        <a14:foregroundMark x1="60244" y1="17993" x2="71220" y2="23183"/>
                        <a14:foregroundMark x1="69756" y1="22491" x2="71220" y2="24567"/>
                        <a14:foregroundMark x1="60732" y1="16955" x2="54390" y2="7958"/>
                        <a14:foregroundMark x1="71220" y1="22491" x2="73171" y2="25260"/>
                        <a14:foregroundMark x1="73171" y1="24221" x2="74390" y2="30104"/>
                        <a14:foregroundMark x1="74878" y1="36678" x2="74878" y2="39446"/>
                        <a14:foregroundMark x1="76829" y1="44983" x2="76585" y2="53287"/>
                        <a14:foregroundMark x1="76585" y1="41176" x2="72927" y2="53633"/>
                        <a14:foregroundMark x1="72683" y1="41522" x2="71463" y2="49481"/>
                        <a14:foregroundMark x1="75854" y1="39792" x2="80000" y2="46021"/>
                        <a14:foregroundMark x1="81463" y1="44983" x2="81463" y2="44983"/>
                        <a14:foregroundMark x1="83171" y1="45329" x2="83171" y2="45329"/>
                        <a14:foregroundMark x1="85122" y1="45329" x2="85854" y2="45329"/>
                        <a14:foregroundMark x1="86098" y1="45329" x2="86098" y2="45329"/>
                        <a14:foregroundMark x1="80732" y1="51903" x2="79512" y2="59516"/>
                        <a14:foregroundMark x1="75366" y1="66782" x2="67805" y2="78547"/>
                        <a14:foregroundMark x1="67805" y1="80623" x2="60244" y2="82699"/>
                        <a14:foregroundMark x1="61220" y1="81315" x2="54390" y2="86505"/>
                        <a14:foregroundMark x1="55610" y1="83391" x2="52439" y2="83391"/>
                        <a14:foregroundMark x1="50732" y1="82699" x2="45366" y2="85467"/>
                        <a14:foregroundMark x1="45854" y1="80277" x2="32195" y2="75087"/>
                        <a14:foregroundMark x1="30732" y1="74740" x2="27805" y2="75087"/>
                        <a14:foregroundMark x1="29756" y1="71626" x2="27073" y2="48789"/>
                        <a14:foregroundMark x1="27073" y1="48789" x2="26341" y2="47751"/>
                        <a14:foregroundMark x1="28049" y1="45675" x2="31707" y2="47751"/>
                        <a14:foregroundMark x1="29512" y1="41522" x2="33415" y2="55017"/>
                        <a14:foregroundMark x1="25854" y1="50865" x2="20976" y2="50173"/>
                        <a14:foregroundMark x1="18537" y1="46021" x2="19268" y2="50519"/>
                        <a14:foregroundMark x1="19024" y1="42907" x2="20732" y2="50519"/>
                        <a14:foregroundMark x1="20244" y1="43253" x2="22195" y2="51903"/>
                        <a14:foregroundMark x1="26341" y1="43253" x2="44146" y2="55017"/>
                        <a14:foregroundMark x1="35122" y1="43253" x2="47805" y2="47751"/>
                        <a14:foregroundMark x1="45610" y1="56747" x2="49756" y2="59516"/>
                        <a14:foregroundMark x1="43415" y1="70242" x2="42439" y2="71626"/>
                        <a14:foregroundMark x1="38049" y1="70242" x2="37073" y2="76817"/>
                        <a14:foregroundMark x1="37073" y1="79931" x2="35854" y2="83391"/>
                        <a14:foregroundMark x1="35366" y1="82353" x2="35610" y2="81315"/>
                        <a14:foregroundMark x1="33415" y1="81315" x2="33415" y2="82699"/>
                        <a14:foregroundMark x1="33415" y1="82699" x2="30488" y2="83737"/>
                        <a14:foregroundMark x1="30488" y1="83737" x2="30488" y2="83737"/>
                        <a14:foregroundMark x1="30000" y1="83391" x2="30488" y2="84083"/>
                        <a14:foregroundMark x1="30976" y1="84775" x2="31951" y2="84775"/>
                        <a14:foregroundMark x1="32195" y1="85121" x2="32195" y2="85121"/>
                        <a14:foregroundMark x1="30732" y1="84775" x2="30000" y2="83737"/>
                        <a14:foregroundMark x1="30000" y1="83737" x2="29512" y2="83045"/>
                        <a14:foregroundMark x1="29512" y1="83045" x2="28780" y2="83737"/>
                        <a14:foregroundMark x1="28780" y1="83737" x2="30244" y2="84429"/>
                        <a14:foregroundMark x1="47317" y1="86505" x2="47805" y2="87543"/>
                        <a14:foregroundMark x1="48780" y1="87197" x2="51707" y2="88927"/>
                        <a14:foregroundMark x1="51707" y1="88927" x2="51707" y2="88927"/>
                        <a14:foregroundMark x1="52927" y1="89619" x2="52927" y2="89619"/>
                        <a14:foregroundMark x1="65854" y1="80969" x2="65854" y2="80969"/>
                        <a14:foregroundMark x1="66829" y1="83391" x2="69024" y2="83045"/>
                        <a14:foregroundMark x1="73902" y1="80277" x2="73902" y2="80277"/>
                        <a14:foregroundMark x1="80244" y1="58478" x2="80244" y2="58478"/>
                        <a14:foregroundMark x1="76098" y1="30796" x2="75610" y2="30104"/>
                        <a14:foregroundMark x1="74878" y1="25606" x2="74878" y2="25606"/>
                        <a14:foregroundMark x1="74146" y1="23529" x2="74146" y2="23529"/>
                        <a14:foregroundMark x1="72927" y1="22837" x2="72195" y2="22491"/>
                        <a14:foregroundMark x1="72927" y1="82699" x2="72195" y2="83045"/>
                        <a14:foregroundMark x1="71220" y1="83737" x2="69268" y2="84429"/>
                        <a14:foregroundMark x1="67317" y1="85467" x2="66098" y2="85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1" t="6192" r="8255" b="7563"/>
          <a:stretch/>
        </p:blipFill>
        <p:spPr bwMode="auto">
          <a:xfrm>
            <a:off x="4179112" y="3748100"/>
            <a:ext cx="3514988" cy="25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한국에 관광객 357만명 뒤지던 일본, 이젠 680만명 앞선다 - 조선일보 ...">
            <a:extLst>
              <a:ext uri="{FF2B5EF4-FFF2-40B4-BE49-F238E27FC236}">
                <a16:creationId xmlns:a16="http://schemas.microsoft.com/office/drawing/2014/main" id="{6EDFFA49-D2D8-48C7-B47C-5E55544A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72" y="2208243"/>
            <a:ext cx="3818096" cy="225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BD5A548-3A7C-44BD-8092-16775B998B8E}"/>
              </a:ext>
            </a:extLst>
          </p:cNvPr>
          <p:cNvSpPr/>
          <p:nvPr/>
        </p:nvSpPr>
        <p:spPr>
          <a:xfrm>
            <a:off x="1620698" y="628724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관광 대국 일본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39793CE-432D-48D7-809E-BAB642D9523F}"/>
              </a:ext>
            </a:extLst>
          </p:cNvPr>
          <p:cNvGrpSpPr/>
          <p:nvPr/>
        </p:nvGrpSpPr>
        <p:grpSpPr>
          <a:xfrm>
            <a:off x="8215721" y="4594830"/>
            <a:ext cx="3324165" cy="1495551"/>
            <a:chOff x="8215721" y="4594830"/>
            <a:chExt cx="3324165" cy="1495551"/>
          </a:xfrm>
        </p:grpSpPr>
        <p:pic>
          <p:nvPicPr>
            <p:cNvPr id="35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FA2D0604-9EA9-4427-BFEC-CC4340717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721" y="4594830"/>
              <a:ext cx="3324165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C1675CA-00FF-4158-8668-4DEAEBD04B8A}"/>
                </a:ext>
              </a:extLst>
            </p:cNvPr>
            <p:cNvSpPr/>
            <p:nvPr/>
          </p:nvSpPr>
          <p:spPr>
            <a:xfrm>
              <a:off x="8539938" y="4865552"/>
              <a:ext cx="26757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외국인에게 큰 매력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61D5F48-AE45-46A3-A240-84045ABEB36E}"/>
              </a:ext>
            </a:extLst>
          </p:cNvPr>
          <p:cNvSpPr/>
          <p:nvPr/>
        </p:nvSpPr>
        <p:spPr>
          <a:xfrm>
            <a:off x="814059" y="1445221"/>
            <a:ext cx="218361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일본의 매력</a:t>
            </a:r>
            <a:endParaRPr lang="en-US" altLang="ko-K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A11DB72-F6C6-427B-9FDE-4FF262D6205C}"/>
              </a:ext>
            </a:extLst>
          </p:cNvPr>
          <p:cNvGrpSpPr/>
          <p:nvPr/>
        </p:nvGrpSpPr>
        <p:grpSpPr>
          <a:xfrm>
            <a:off x="616487" y="2208243"/>
            <a:ext cx="3259226" cy="2068915"/>
            <a:chOff x="616487" y="2208243"/>
            <a:chExt cx="3259226" cy="206891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6E02E5B-62D8-49F5-9673-30693F0C2D56}"/>
                </a:ext>
              </a:extLst>
            </p:cNvPr>
            <p:cNvSpPr/>
            <p:nvPr/>
          </p:nvSpPr>
          <p:spPr>
            <a:xfrm>
              <a:off x="616487" y="3800104"/>
              <a:ext cx="325922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아름다운 문화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자연 유산</a:t>
              </a: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1D9C3EA-970F-445D-84DB-C413A2EE6D8F}"/>
                </a:ext>
              </a:extLst>
            </p:cNvPr>
            <p:cNvSpPr/>
            <p:nvPr/>
          </p:nvSpPr>
          <p:spPr>
            <a:xfrm>
              <a:off x="980381" y="2208243"/>
              <a:ext cx="2557804" cy="1558610"/>
            </a:xfrm>
            <a:prstGeom prst="roundRect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D0381422-B570-4E43-963F-F7F89A0B41CB}"/>
              </a:ext>
            </a:extLst>
          </p:cNvPr>
          <p:cNvSpPr/>
          <p:nvPr/>
        </p:nvSpPr>
        <p:spPr>
          <a:xfrm>
            <a:off x="666604" y="3623957"/>
            <a:ext cx="1930918" cy="716370"/>
          </a:xfrm>
          <a:custGeom>
            <a:avLst/>
            <a:gdLst>
              <a:gd name="connsiteX0" fmla="*/ 0 w 1930918"/>
              <a:gd name="connsiteY0" fmla="*/ 0 h 716370"/>
              <a:gd name="connsiteX1" fmla="*/ 1930918 w 1930918"/>
              <a:gd name="connsiteY1" fmla="*/ 0 h 716370"/>
              <a:gd name="connsiteX2" fmla="*/ 1930918 w 1930918"/>
              <a:gd name="connsiteY2" fmla="*/ 716370 h 716370"/>
              <a:gd name="connsiteX3" fmla="*/ 0 w 1930918"/>
              <a:gd name="connsiteY3" fmla="*/ 716370 h 716370"/>
              <a:gd name="connsiteX4" fmla="*/ 0 w 1930918"/>
              <a:gd name="connsiteY4" fmla="*/ 0 h 7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18" h="716370">
                <a:moveTo>
                  <a:pt x="0" y="0"/>
                </a:moveTo>
                <a:lnTo>
                  <a:pt x="1930918" y="0"/>
                </a:lnTo>
                <a:lnTo>
                  <a:pt x="1930918" y="716370"/>
                </a:lnTo>
                <a:lnTo>
                  <a:pt x="0" y="716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200" kern="12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2792808-3BA8-4E66-8FE7-8773822EC162}"/>
              </a:ext>
            </a:extLst>
          </p:cNvPr>
          <p:cNvGrpSpPr/>
          <p:nvPr/>
        </p:nvGrpSpPr>
        <p:grpSpPr>
          <a:xfrm>
            <a:off x="999222" y="4453307"/>
            <a:ext cx="5081159" cy="1797953"/>
            <a:chOff x="999222" y="4453307"/>
            <a:chExt cx="5081159" cy="179795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67D5B5B-FC4D-4699-A6F4-6847FDDE6E31}"/>
                </a:ext>
              </a:extLst>
            </p:cNvPr>
            <p:cNvSpPr/>
            <p:nvPr/>
          </p:nvSpPr>
          <p:spPr>
            <a:xfrm>
              <a:off x="3702807" y="4865552"/>
              <a:ext cx="237757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일본만의 독특한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문화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서브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컬쳐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AD2D392-B076-4FCD-A462-8E9599E6F3B4}"/>
                </a:ext>
              </a:extLst>
            </p:cNvPr>
            <p:cNvSpPr/>
            <p:nvPr/>
          </p:nvSpPr>
          <p:spPr>
            <a:xfrm>
              <a:off x="999222" y="4453307"/>
              <a:ext cx="2592376" cy="1797953"/>
            </a:xfrm>
            <a:prstGeom prst="round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69DA837C-A760-4892-B2A4-02338509172C}"/>
              </a:ext>
            </a:extLst>
          </p:cNvPr>
          <p:cNvSpPr/>
          <p:nvPr/>
        </p:nvSpPr>
        <p:spPr>
          <a:xfrm>
            <a:off x="2790697" y="3623957"/>
            <a:ext cx="1930918" cy="716370"/>
          </a:xfrm>
          <a:custGeom>
            <a:avLst/>
            <a:gdLst>
              <a:gd name="connsiteX0" fmla="*/ 0 w 1930918"/>
              <a:gd name="connsiteY0" fmla="*/ 0 h 716370"/>
              <a:gd name="connsiteX1" fmla="*/ 1930918 w 1930918"/>
              <a:gd name="connsiteY1" fmla="*/ 0 h 716370"/>
              <a:gd name="connsiteX2" fmla="*/ 1930918 w 1930918"/>
              <a:gd name="connsiteY2" fmla="*/ 716370 h 716370"/>
              <a:gd name="connsiteX3" fmla="*/ 0 w 1930918"/>
              <a:gd name="connsiteY3" fmla="*/ 716370 h 716370"/>
              <a:gd name="connsiteX4" fmla="*/ 0 w 1930918"/>
              <a:gd name="connsiteY4" fmla="*/ 0 h 7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18" h="716370">
                <a:moveTo>
                  <a:pt x="0" y="0"/>
                </a:moveTo>
                <a:lnTo>
                  <a:pt x="1930918" y="0"/>
                </a:lnTo>
                <a:lnTo>
                  <a:pt x="1930918" y="716370"/>
                </a:lnTo>
                <a:lnTo>
                  <a:pt x="0" y="716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200" kern="120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7B3B1D91-FD8C-4A09-94DE-2708A3B63263}"/>
              </a:ext>
            </a:extLst>
          </p:cNvPr>
          <p:cNvSpPr/>
          <p:nvPr/>
        </p:nvSpPr>
        <p:spPr>
          <a:xfrm>
            <a:off x="671922" y="5865175"/>
            <a:ext cx="1930918" cy="716370"/>
          </a:xfrm>
          <a:custGeom>
            <a:avLst/>
            <a:gdLst>
              <a:gd name="connsiteX0" fmla="*/ 0 w 1930918"/>
              <a:gd name="connsiteY0" fmla="*/ 0 h 716370"/>
              <a:gd name="connsiteX1" fmla="*/ 1930918 w 1930918"/>
              <a:gd name="connsiteY1" fmla="*/ 0 h 716370"/>
              <a:gd name="connsiteX2" fmla="*/ 1930918 w 1930918"/>
              <a:gd name="connsiteY2" fmla="*/ 716370 h 716370"/>
              <a:gd name="connsiteX3" fmla="*/ 0 w 1930918"/>
              <a:gd name="connsiteY3" fmla="*/ 716370 h 716370"/>
              <a:gd name="connsiteX4" fmla="*/ 0 w 1930918"/>
              <a:gd name="connsiteY4" fmla="*/ 0 h 7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18" h="716370">
                <a:moveTo>
                  <a:pt x="0" y="0"/>
                </a:moveTo>
                <a:lnTo>
                  <a:pt x="1930918" y="0"/>
                </a:lnTo>
                <a:lnTo>
                  <a:pt x="1930918" y="716370"/>
                </a:lnTo>
                <a:lnTo>
                  <a:pt x="0" y="716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200" kern="12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10E8DD0-D718-45C7-9CF0-A3D866530774}"/>
              </a:ext>
            </a:extLst>
          </p:cNvPr>
          <p:cNvGrpSpPr/>
          <p:nvPr/>
        </p:nvGrpSpPr>
        <p:grpSpPr>
          <a:xfrm>
            <a:off x="4276247" y="2246809"/>
            <a:ext cx="2557804" cy="2042800"/>
            <a:chOff x="4276247" y="2246809"/>
            <a:chExt cx="2557804" cy="204280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B0EAA65-3D1A-43B4-9A10-947D46F1E6BB}"/>
                </a:ext>
              </a:extLst>
            </p:cNvPr>
            <p:cNvSpPr/>
            <p:nvPr/>
          </p:nvSpPr>
          <p:spPr>
            <a:xfrm>
              <a:off x="4276247" y="3812555"/>
              <a:ext cx="237757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다양한 지역 축제</a:t>
              </a: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A4633EC-E2AE-4F2F-97DF-EB2EFFF9AF6A}"/>
                </a:ext>
              </a:extLst>
            </p:cNvPr>
            <p:cNvSpPr/>
            <p:nvPr/>
          </p:nvSpPr>
          <p:spPr>
            <a:xfrm>
              <a:off x="4276247" y="2246809"/>
              <a:ext cx="2557804" cy="1505964"/>
            </a:xfrm>
            <a:prstGeom prst="round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C57BE564-67D4-4583-BFAA-44B9FBD1503B}"/>
              </a:ext>
            </a:extLst>
          </p:cNvPr>
          <p:cNvSpPr/>
          <p:nvPr/>
        </p:nvSpPr>
        <p:spPr>
          <a:xfrm>
            <a:off x="2790697" y="5863823"/>
            <a:ext cx="1930918" cy="716370"/>
          </a:xfrm>
          <a:custGeom>
            <a:avLst/>
            <a:gdLst>
              <a:gd name="connsiteX0" fmla="*/ 0 w 1930918"/>
              <a:gd name="connsiteY0" fmla="*/ 0 h 716370"/>
              <a:gd name="connsiteX1" fmla="*/ 1930918 w 1930918"/>
              <a:gd name="connsiteY1" fmla="*/ 0 h 716370"/>
              <a:gd name="connsiteX2" fmla="*/ 1930918 w 1930918"/>
              <a:gd name="connsiteY2" fmla="*/ 716370 h 716370"/>
              <a:gd name="connsiteX3" fmla="*/ 0 w 1930918"/>
              <a:gd name="connsiteY3" fmla="*/ 716370 h 716370"/>
              <a:gd name="connsiteX4" fmla="*/ 0 w 1930918"/>
              <a:gd name="connsiteY4" fmla="*/ 0 h 7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18" h="716370">
                <a:moveTo>
                  <a:pt x="0" y="0"/>
                </a:moveTo>
                <a:lnTo>
                  <a:pt x="1930918" y="0"/>
                </a:lnTo>
                <a:lnTo>
                  <a:pt x="1930918" y="716370"/>
                </a:lnTo>
                <a:lnTo>
                  <a:pt x="0" y="716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200" kern="120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9A80841-55D2-4C66-8477-E272BB46376A}"/>
              </a:ext>
            </a:extLst>
          </p:cNvPr>
          <p:cNvSpPr/>
          <p:nvPr/>
        </p:nvSpPr>
        <p:spPr>
          <a:xfrm>
            <a:off x="528506" y="2154317"/>
            <a:ext cx="6694415" cy="4355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D1C92FF3-5C31-4476-B35F-098AFD06D6FB}"/>
              </a:ext>
            </a:extLst>
          </p:cNvPr>
          <p:cNvSpPr/>
          <p:nvPr/>
        </p:nvSpPr>
        <p:spPr>
          <a:xfrm>
            <a:off x="7315414" y="4021251"/>
            <a:ext cx="469614" cy="51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6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3B84E18-2671-4399-A697-AEEDD1DE1811}"/>
              </a:ext>
            </a:extLst>
          </p:cNvPr>
          <p:cNvSpPr/>
          <p:nvPr/>
        </p:nvSpPr>
        <p:spPr>
          <a:xfrm>
            <a:off x="1583349" y="579468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관광 대국 일본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7181F3F-D400-4F07-BE0E-5FE1D5340A77}"/>
              </a:ext>
            </a:extLst>
          </p:cNvPr>
          <p:cNvGrpSpPr/>
          <p:nvPr/>
        </p:nvGrpSpPr>
        <p:grpSpPr>
          <a:xfrm>
            <a:off x="477632" y="1236683"/>
            <a:ext cx="5077888" cy="3207008"/>
            <a:chOff x="517585" y="1287354"/>
            <a:chExt cx="5077888" cy="3207008"/>
          </a:xfrm>
        </p:grpSpPr>
        <p:pic>
          <p:nvPicPr>
            <p:cNvPr id="3076" name="Picture 4" descr="kihonhou_1">
              <a:extLst>
                <a:ext uri="{FF2B5EF4-FFF2-40B4-BE49-F238E27FC236}">
                  <a16:creationId xmlns:a16="http://schemas.microsoft.com/office/drawing/2014/main" id="{13164D9B-DB27-46FF-A808-4E0527A72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69" y="1391895"/>
              <a:ext cx="3211858" cy="23328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3ACA8AD-02BB-49EB-89B4-F6DDC41AD1F9}"/>
                </a:ext>
              </a:extLst>
            </p:cNvPr>
            <p:cNvSpPr/>
            <p:nvPr/>
          </p:nvSpPr>
          <p:spPr>
            <a:xfrm>
              <a:off x="609300" y="3871010"/>
              <a:ext cx="45704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정부에서 관광객 유치를 위한 노력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ED58723F-CB58-40E8-B9BF-31E518D98A0F}"/>
                </a:ext>
              </a:extLst>
            </p:cNvPr>
            <p:cNvSpPr/>
            <p:nvPr/>
          </p:nvSpPr>
          <p:spPr>
            <a:xfrm>
              <a:off x="517585" y="1287354"/>
              <a:ext cx="5077888" cy="3207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0A36535-D048-4D8A-8B71-9349B6D8B011}"/>
              </a:ext>
            </a:extLst>
          </p:cNvPr>
          <p:cNvGrpSpPr/>
          <p:nvPr/>
        </p:nvGrpSpPr>
        <p:grpSpPr>
          <a:xfrm>
            <a:off x="6956499" y="1208147"/>
            <a:ext cx="4721191" cy="3242918"/>
            <a:chOff x="6294741" y="1251444"/>
            <a:chExt cx="4721191" cy="3242918"/>
          </a:xfrm>
        </p:grpSpPr>
        <p:pic>
          <p:nvPicPr>
            <p:cNvPr id="10" name="Picture 8" descr="만물상] 관광 대국 일본">
              <a:extLst>
                <a:ext uri="{FF2B5EF4-FFF2-40B4-BE49-F238E27FC236}">
                  <a16:creationId xmlns:a16="http://schemas.microsoft.com/office/drawing/2014/main" id="{A19CC9B5-DFF6-4ADF-AF48-193B2A50C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148" y="1448562"/>
              <a:ext cx="3495016" cy="20970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F9163D7-B893-4400-B15D-8DA17D1CBA5C}"/>
                </a:ext>
              </a:extLst>
            </p:cNvPr>
            <p:cNvSpPr/>
            <p:nvPr/>
          </p:nvSpPr>
          <p:spPr>
            <a:xfrm>
              <a:off x="6513367" y="3864379"/>
              <a:ext cx="391966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친절문화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오모테나시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3312706C-0559-41E4-BD59-3FBE7DA602A9}"/>
                </a:ext>
              </a:extLst>
            </p:cNvPr>
            <p:cNvSpPr/>
            <p:nvPr/>
          </p:nvSpPr>
          <p:spPr>
            <a:xfrm>
              <a:off x="6294741" y="1251444"/>
              <a:ext cx="4721191" cy="32429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5E1ED3F-59A9-4F28-8696-87B7B753D3DC}"/>
              </a:ext>
            </a:extLst>
          </p:cNvPr>
          <p:cNvGrpSpPr/>
          <p:nvPr/>
        </p:nvGrpSpPr>
        <p:grpSpPr>
          <a:xfrm>
            <a:off x="1697751" y="4576751"/>
            <a:ext cx="9635705" cy="2225615"/>
            <a:chOff x="1155940" y="4632385"/>
            <a:chExt cx="9635705" cy="2225615"/>
          </a:xfrm>
        </p:grpSpPr>
        <p:pic>
          <p:nvPicPr>
            <p:cNvPr id="5" name="온라인 미디어 4" title="￬ﾝﾼ￫ﾳﾸ ￬ﾰﾾ￬ﾝﾀ ￪ﾴﾀ￪ﾴﾑ￪ﾰﾝ 2800￫ﾧﾌ ￫ﾪﾅ ￬ﾗﾭ￫ﾌﾀ ￪ﾸﾰ￫ﾡﾝ / SBS">
              <a:hlinkClick r:id="" action="ppaction://media"/>
              <a:extLst>
                <a:ext uri="{FF2B5EF4-FFF2-40B4-BE49-F238E27FC236}">
                  <a16:creationId xmlns:a16="http://schemas.microsoft.com/office/drawing/2014/main" id="{D09B170D-0C34-420D-8CA4-57A106F01958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1309143" y="4819283"/>
              <a:ext cx="3548910" cy="1996262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36D388C-D059-43A3-8BE4-DCCAB2A7BA0E}"/>
                </a:ext>
              </a:extLst>
            </p:cNvPr>
            <p:cNvSpPr/>
            <p:nvPr/>
          </p:nvSpPr>
          <p:spPr>
            <a:xfrm>
              <a:off x="5206092" y="5340360"/>
              <a:ext cx="504336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-2017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방일 관광객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2800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만명 달성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C39091-C609-4E0A-B761-EB114519F3C0}"/>
                </a:ext>
              </a:extLst>
            </p:cNvPr>
            <p:cNvSpPr/>
            <p:nvPr/>
          </p:nvSpPr>
          <p:spPr>
            <a:xfrm>
              <a:off x="5426302" y="4765738"/>
              <a:ext cx="264046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관광대국이 된 일본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244F519-D36F-4985-BB98-38AD04D103E7}"/>
                </a:ext>
              </a:extLst>
            </p:cNvPr>
            <p:cNvSpPr/>
            <p:nvPr/>
          </p:nvSpPr>
          <p:spPr>
            <a:xfrm>
              <a:off x="5466031" y="6306498"/>
              <a:ext cx="1420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동영상 자료</a:t>
              </a:r>
              <a:r>
                <a:rPr lang="en-US" altLang="ko-KR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13" name="Picture 4" descr="넘버원 _ 손가락 _01_ 흑백 | 무료 클립 아트 | illustAC">
              <a:extLst>
                <a:ext uri="{FF2B5EF4-FFF2-40B4-BE49-F238E27FC236}">
                  <a16:creationId xmlns:a16="http://schemas.microsoft.com/office/drawing/2014/main" id="{87692F5D-23F8-4333-B85B-FDF974034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51924" y="6372489"/>
              <a:ext cx="369332" cy="41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699EC0F-C9EA-4034-9D60-A464F83A09EC}"/>
                </a:ext>
              </a:extLst>
            </p:cNvPr>
            <p:cNvSpPr/>
            <p:nvPr/>
          </p:nvSpPr>
          <p:spPr>
            <a:xfrm>
              <a:off x="1155940" y="4632385"/>
              <a:ext cx="9635705" cy="22256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더하기 기호 19">
            <a:extLst>
              <a:ext uri="{FF2B5EF4-FFF2-40B4-BE49-F238E27FC236}">
                <a16:creationId xmlns:a16="http://schemas.microsoft.com/office/drawing/2014/main" id="{0BFCC23B-7EEF-44F3-8434-ABF6BB8CCE49}"/>
              </a:ext>
            </a:extLst>
          </p:cNvPr>
          <p:cNvSpPr/>
          <p:nvPr/>
        </p:nvSpPr>
        <p:spPr>
          <a:xfrm>
            <a:off x="5885635" y="2415811"/>
            <a:ext cx="629969" cy="53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Picture 12" descr="화살표 03 | 무료 클립 아트 | illustAC">
            <a:extLst>
              <a:ext uri="{FF2B5EF4-FFF2-40B4-BE49-F238E27FC236}">
                <a16:creationId xmlns:a16="http://schemas.microsoft.com/office/drawing/2014/main" id="{1B2C0013-7F76-4814-B703-9DC99258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5240" y="3948721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7450E8B-0711-4C99-904A-4EA1B9D655E5}"/>
              </a:ext>
            </a:extLst>
          </p:cNvPr>
          <p:cNvSpPr/>
          <p:nvPr/>
        </p:nvSpPr>
        <p:spPr>
          <a:xfrm>
            <a:off x="1627258" y="592195"/>
            <a:ext cx="447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유네스코 세계유산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09969B8-B894-4067-B2C8-49BA613450F7}"/>
              </a:ext>
            </a:extLst>
          </p:cNvPr>
          <p:cNvSpPr/>
          <p:nvPr/>
        </p:nvSpPr>
        <p:spPr>
          <a:xfrm>
            <a:off x="398360" y="4303436"/>
            <a:ext cx="4307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보존할 가치가 있다고 판단하여 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유네스코가 지정하는 유산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9EF3C8D-9FD8-479C-9177-BF95EABD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58" y="2155464"/>
            <a:ext cx="3174659" cy="350883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6C60408-0B2D-4507-94BA-3B44915554BB}"/>
              </a:ext>
            </a:extLst>
          </p:cNvPr>
          <p:cNvGrpSpPr/>
          <p:nvPr/>
        </p:nvGrpSpPr>
        <p:grpSpPr>
          <a:xfrm>
            <a:off x="730441" y="2815927"/>
            <a:ext cx="3324165" cy="1495551"/>
            <a:chOff x="730441" y="2815927"/>
            <a:chExt cx="3324165" cy="1495551"/>
          </a:xfrm>
        </p:grpSpPr>
        <p:pic>
          <p:nvPicPr>
            <p:cNvPr id="10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3E06DE17-BFA6-405A-96E1-4F7170F18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41" y="2815927"/>
              <a:ext cx="3324165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5AC60FB-83D9-4A2D-8DA6-7582FF3532FB}"/>
                </a:ext>
              </a:extLst>
            </p:cNvPr>
            <p:cNvSpPr/>
            <p:nvPr/>
          </p:nvSpPr>
          <p:spPr>
            <a:xfrm>
              <a:off x="996315" y="3138012"/>
              <a:ext cx="246413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유네스코 세계유산</a:t>
              </a:r>
            </a:p>
          </p:txBody>
        </p:sp>
      </p:grpSp>
      <p:pic>
        <p:nvPicPr>
          <p:cNvPr id="12" name="Picture 12" descr="화살표 03 | 무료 클립 아트 | illustAC">
            <a:extLst>
              <a:ext uri="{FF2B5EF4-FFF2-40B4-BE49-F238E27FC236}">
                <a16:creationId xmlns:a16="http://schemas.microsoft.com/office/drawing/2014/main" id="{8546ADF6-F46E-4207-A314-710CEE5F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5189" y="3667382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1A2D497-C901-4CB3-BC26-6A5DC899AAF1}"/>
              </a:ext>
            </a:extLst>
          </p:cNvPr>
          <p:cNvSpPr/>
          <p:nvPr/>
        </p:nvSpPr>
        <p:spPr>
          <a:xfrm>
            <a:off x="877284" y="5962019"/>
            <a:ext cx="34067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문화 유산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자연 유산 등</a:t>
            </a:r>
          </a:p>
        </p:txBody>
      </p:sp>
      <p:pic>
        <p:nvPicPr>
          <p:cNvPr id="14" name="Picture 12" descr="화살표 03 | 무료 클립 아트 | illustAC">
            <a:extLst>
              <a:ext uri="{FF2B5EF4-FFF2-40B4-BE49-F238E27FC236}">
                <a16:creationId xmlns:a16="http://schemas.microsoft.com/office/drawing/2014/main" id="{476CC8A1-21DE-4BEE-94A2-B5F4D9FF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5543" y="5228623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미·이스라엘 동시 탈퇴 선언…'외교 전쟁터' 된 유네스코 : 국제일반 ...">
            <a:extLst>
              <a:ext uri="{FF2B5EF4-FFF2-40B4-BE49-F238E27FC236}">
                <a16:creationId xmlns:a16="http://schemas.microsoft.com/office/drawing/2014/main" id="{89A1AA7D-3DD5-4E23-BB96-9A955F0E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0" y="1511624"/>
            <a:ext cx="2029638" cy="1536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9112FDC-F46C-4A2B-ACF9-05FF3CC64917}"/>
              </a:ext>
            </a:extLst>
          </p:cNvPr>
          <p:cNvSpPr/>
          <p:nvPr/>
        </p:nvSpPr>
        <p:spPr>
          <a:xfrm>
            <a:off x="8497919" y="5717039"/>
            <a:ext cx="28167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계속 후보지 검토 중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2890525-E3DD-4E88-97CB-828C0F2083FC}"/>
              </a:ext>
            </a:extLst>
          </p:cNvPr>
          <p:cNvGrpSpPr/>
          <p:nvPr/>
        </p:nvGrpSpPr>
        <p:grpSpPr>
          <a:xfrm>
            <a:off x="8228330" y="1650818"/>
            <a:ext cx="3373039" cy="1746293"/>
            <a:chOff x="8228330" y="1650818"/>
            <a:chExt cx="3373039" cy="174629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3E3F70C-BB95-4060-A62E-28E94270B570}"/>
                </a:ext>
              </a:extLst>
            </p:cNvPr>
            <p:cNvSpPr/>
            <p:nvPr/>
          </p:nvSpPr>
          <p:spPr>
            <a:xfrm>
              <a:off x="8228330" y="1650818"/>
              <a:ext cx="337303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현재 일본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총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23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개의 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유네스코 문화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자연 유산</a:t>
              </a:r>
            </a:p>
          </p:txBody>
        </p:sp>
        <p:pic>
          <p:nvPicPr>
            <p:cNvPr id="1030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C13914C6-7C77-4DD5-A8B5-71F7605EA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66325">
              <a:off x="9358189" y="2504057"/>
              <a:ext cx="851516" cy="89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A2D24D-9933-4A14-A4AF-82A1E783B817}"/>
              </a:ext>
            </a:extLst>
          </p:cNvPr>
          <p:cNvGrpSpPr/>
          <p:nvPr/>
        </p:nvGrpSpPr>
        <p:grpSpPr>
          <a:xfrm>
            <a:off x="8550018" y="3190473"/>
            <a:ext cx="2640466" cy="1259380"/>
            <a:chOff x="8550018" y="3190473"/>
            <a:chExt cx="2640466" cy="125938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48D3441-6B50-47DC-A95C-ABFCF44E4402}"/>
                </a:ext>
              </a:extLst>
            </p:cNvPr>
            <p:cNvSpPr/>
            <p:nvPr/>
          </p:nvSpPr>
          <p:spPr>
            <a:xfrm>
              <a:off x="8550018" y="3190473"/>
              <a:ext cx="264046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 문화청의 목표</a:t>
              </a:r>
            </a:p>
          </p:txBody>
        </p:sp>
        <p:pic>
          <p:nvPicPr>
            <p:cNvPr id="24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ED851208-335D-46B3-9B01-EB5C4A06B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66325">
              <a:off x="9473405" y="3556799"/>
              <a:ext cx="851516" cy="89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E700DD3-9416-4DFE-9DE1-609D83493D32}"/>
              </a:ext>
            </a:extLst>
          </p:cNvPr>
          <p:cNvGrpSpPr/>
          <p:nvPr/>
        </p:nvGrpSpPr>
        <p:grpSpPr>
          <a:xfrm>
            <a:off x="8279627" y="4265034"/>
            <a:ext cx="3518912" cy="1467981"/>
            <a:chOff x="8279627" y="4265034"/>
            <a:chExt cx="3518912" cy="1467981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C2BBB60-61B3-4D16-AC96-B5D7BDBEAF67}"/>
                </a:ext>
              </a:extLst>
            </p:cNvPr>
            <p:cNvSpPr/>
            <p:nvPr/>
          </p:nvSpPr>
          <p:spPr>
            <a:xfrm>
              <a:off x="8279627" y="4265034"/>
              <a:ext cx="35189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더욱 많은 세계 유산 등록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25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393A5709-B28F-487D-94E5-1D0D7D821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66325">
              <a:off x="9577541" y="4839961"/>
              <a:ext cx="851516" cy="89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54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146" name="Picture 2" descr="나라(奈良) 호류지(法隆寺)의 '백제관음상'">
            <a:extLst>
              <a:ext uri="{FF2B5EF4-FFF2-40B4-BE49-F238E27FC236}">
                <a16:creationId xmlns:a16="http://schemas.microsoft.com/office/drawing/2014/main" id="{0ABF2FFE-D5D7-4397-A843-9E6A1301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" y="1542031"/>
            <a:ext cx="4264779" cy="2814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73FDC532-DD35-47D2-8321-5EB684D85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97305"/>
              </p:ext>
            </p:extLst>
          </p:nvPr>
        </p:nvGraphicFramePr>
        <p:xfrm>
          <a:off x="485170" y="4747981"/>
          <a:ext cx="5002986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90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424196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1" dirty="0" err="1"/>
                        <a:t>호류사</a:t>
                      </a:r>
                      <a:r>
                        <a:rPr lang="ko-KR" altLang="en-US" sz="2500" b="1" dirty="0"/>
                        <a:t> 지역의 불교 기념물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1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나라현</a:t>
                      </a:r>
                      <a:r>
                        <a:rPr lang="ko-KR" altLang="en-US" sz="2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 </a:t>
                      </a:r>
                      <a:r>
                        <a:rPr lang="ko-KR" altLang="en-US" sz="2500" b="1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이카루가</a:t>
                      </a:r>
                      <a:endParaRPr lang="ko-KR" altLang="en-US" sz="2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1993</a:t>
                      </a:r>
                      <a:r>
                        <a:rPr lang="ko-KR" altLang="en-US" sz="2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AA109BA7-13D6-4A43-92BA-98FEA9988355}"/>
              </a:ext>
            </a:extLst>
          </p:cNvPr>
          <p:cNvGrpSpPr/>
          <p:nvPr/>
        </p:nvGrpSpPr>
        <p:grpSpPr>
          <a:xfrm>
            <a:off x="6031684" y="4784995"/>
            <a:ext cx="5908733" cy="477054"/>
            <a:chOff x="6031684" y="4784995"/>
            <a:chExt cx="5908733" cy="47705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5CC04DA-2AB9-4B3C-A2BB-6034DB398011}"/>
                </a:ext>
              </a:extLst>
            </p:cNvPr>
            <p:cNvSpPr/>
            <p:nvPr/>
          </p:nvSpPr>
          <p:spPr>
            <a:xfrm>
              <a:off x="6158969" y="4784995"/>
              <a:ext cx="560922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서원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–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세상에서 가장 오래된 목조 건축물</a:t>
              </a: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F657FFE1-62CB-44E8-8258-E18281B4DCEC}"/>
                </a:ext>
              </a:extLst>
            </p:cNvPr>
            <p:cNvSpPr/>
            <p:nvPr/>
          </p:nvSpPr>
          <p:spPr>
            <a:xfrm>
              <a:off x="6031684" y="4801695"/>
              <a:ext cx="5908733" cy="433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BDCDE8E-9CED-4AC1-B23A-4156955F57E2}"/>
              </a:ext>
            </a:extLst>
          </p:cNvPr>
          <p:cNvGrpSpPr/>
          <p:nvPr/>
        </p:nvGrpSpPr>
        <p:grpSpPr>
          <a:xfrm>
            <a:off x="6962862" y="5791573"/>
            <a:ext cx="4143160" cy="861774"/>
            <a:chOff x="6962862" y="5791573"/>
            <a:chExt cx="4143160" cy="86177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9720610-CBCC-403C-9DCB-2F1CCB26FDEA}"/>
                </a:ext>
              </a:extLst>
            </p:cNvPr>
            <p:cNvSpPr/>
            <p:nvPr/>
          </p:nvSpPr>
          <p:spPr>
            <a:xfrm>
              <a:off x="7058119" y="5791573"/>
              <a:ext cx="404790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쇼토쿠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태자에 의해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607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년에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지어졌다고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전해짐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CB39283-7AC2-4EBE-B6AD-A6421EFADC00}"/>
                </a:ext>
              </a:extLst>
            </p:cNvPr>
            <p:cNvSpPr/>
            <p:nvPr/>
          </p:nvSpPr>
          <p:spPr>
            <a:xfrm>
              <a:off x="6962862" y="5813528"/>
              <a:ext cx="4102217" cy="8178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Picture 12" descr="화살표 03 | 무료 클립 아트 | illustAC">
            <a:extLst>
              <a:ext uri="{FF2B5EF4-FFF2-40B4-BE49-F238E27FC236}">
                <a16:creationId xmlns:a16="http://schemas.microsoft.com/office/drawing/2014/main" id="{AC9BD993-CE1D-4450-8705-1D16D4A3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72922" y="5221209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FAC81951-8796-4589-A944-BAD3274A3A91}"/>
              </a:ext>
            </a:extLst>
          </p:cNvPr>
          <p:cNvGrpSpPr/>
          <p:nvPr/>
        </p:nvGrpSpPr>
        <p:grpSpPr>
          <a:xfrm>
            <a:off x="5226341" y="1426128"/>
            <a:ext cx="4398109" cy="678981"/>
            <a:chOff x="5226341" y="1426128"/>
            <a:chExt cx="4398109" cy="678981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4462FF1-4170-4499-BC06-9D73ADCD3719}"/>
                </a:ext>
              </a:extLst>
            </p:cNvPr>
            <p:cNvGrpSpPr/>
            <p:nvPr/>
          </p:nvGrpSpPr>
          <p:grpSpPr>
            <a:xfrm>
              <a:off x="5226341" y="1426128"/>
              <a:ext cx="3816991" cy="536711"/>
              <a:chOff x="5226341" y="1426128"/>
              <a:chExt cx="3816991" cy="536711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5D4DFAA2-324A-4421-9234-CD1DA0D27D2A}"/>
                  </a:ext>
                </a:extLst>
              </p:cNvPr>
              <p:cNvSpPr/>
              <p:nvPr/>
            </p:nvSpPr>
            <p:spPr>
              <a:xfrm>
                <a:off x="5255382" y="1485785"/>
                <a:ext cx="360547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일본의 아스카 시대를 상징</a:t>
                </a:r>
              </a:p>
            </p:txBody>
          </p:sp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ADA54BCD-ACFF-439D-B856-0A3325697A30}"/>
                  </a:ext>
                </a:extLst>
              </p:cNvPr>
              <p:cNvSpPr/>
              <p:nvPr/>
            </p:nvSpPr>
            <p:spPr>
              <a:xfrm>
                <a:off x="5226341" y="1426128"/>
                <a:ext cx="3816991" cy="51734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056" name="Picture 8" descr="Pink Down Arrow, Arrow Vector, Vector Png, Arrow PNG and Vector ...">
              <a:extLst>
                <a:ext uri="{FF2B5EF4-FFF2-40B4-BE49-F238E27FC236}">
                  <a16:creationId xmlns:a16="http://schemas.microsoft.com/office/drawing/2014/main" id="{E57ED9AF-D0CB-4CE5-8663-9E67051DE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3301" flipH="1">
              <a:off x="9091083" y="1571743"/>
              <a:ext cx="536327" cy="530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6502992-E25D-48C7-87E4-09B0E7B800A1}"/>
              </a:ext>
            </a:extLst>
          </p:cNvPr>
          <p:cNvGrpSpPr/>
          <p:nvPr/>
        </p:nvGrpSpPr>
        <p:grpSpPr>
          <a:xfrm>
            <a:off x="8251743" y="2293315"/>
            <a:ext cx="3660955" cy="691492"/>
            <a:chOff x="8251743" y="2293315"/>
            <a:chExt cx="3660955" cy="69149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1EC49B6-9442-4B56-BEE6-8E7A0FE2B0B1}"/>
                </a:ext>
              </a:extLst>
            </p:cNvPr>
            <p:cNvGrpSpPr/>
            <p:nvPr/>
          </p:nvGrpSpPr>
          <p:grpSpPr>
            <a:xfrm>
              <a:off x="8917828" y="2293315"/>
              <a:ext cx="2994870" cy="496423"/>
              <a:chOff x="8833607" y="2458880"/>
              <a:chExt cx="2994870" cy="496423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A75F89C-96CE-4E24-A8BA-06CA154F3F8F}"/>
                  </a:ext>
                </a:extLst>
              </p:cNvPr>
              <p:cNvSpPr/>
              <p:nvPr/>
            </p:nvSpPr>
            <p:spPr>
              <a:xfrm>
                <a:off x="8879362" y="2478249"/>
                <a:ext cx="2903359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아스카 양식의 대표작</a:t>
                </a:r>
              </a:p>
            </p:txBody>
          </p:sp>
          <p:sp>
            <p:nvSpPr>
              <p:cNvPr id="3" name="사각형: 둥근 모서리 2">
                <a:extLst>
                  <a:ext uri="{FF2B5EF4-FFF2-40B4-BE49-F238E27FC236}">
                    <a16:creationId xmlns:a16="http://schemas.microsoft.com/office/drawing/2014/main" id="{99D91F2A-5959-4E9D-9DDE-A27C47EB0EE8}"/>
                  </a:ext>
                </a:extLst>
              </p:cNvPr>
              <p:cNvSpPr/>
              <p:nvPr/>
            </p:nvSpPr>
            <p:spPr>
              <a:xfrm>
                <a:off x="8833607" y="2458880"/>
                <a:ext cx="2994870" cy="49642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1" name="Picture 8" descr="Pink Down Arrow, Arrow Vector, Vector Png, Arrow PNG and Vector ...">
              <a:extLst>
                <a:ext uri="{FF2B5EF4-FFF2-40B4-BE49-F238E27FC236}">
                  <a16:creationId xmlns:a16="http://schemas.microsoft.com/office/drawing/2014/main" id="{F81A7F45-7B96-4F89-B31D-4CB5EE910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05693" flipH="1" flipV="1">
              <a:off x="8287718" y="2432661"/>
              <a:ext cx="516171" cy="5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E0027D1-936D-4762-9C1D-43D8493C171D}"/>
              </a:ext>
            </a:extLst>
          </p:cNvPr>
          <p:cNvGrpSpPr/>
          <p:nvPr/>
        </p:nvGrpSpPr>
        <p:grpSpPr>
          <a:xfrm>
            <a:off x="6126645" y="2995489"/>
            <a:ext cx="3347755" cy="772456"/>
            <a:chOff x="6126645" y="2995489"/>
            <a:chExt cx="3347755" cy="772456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47A9C47-E177-4BBD-928C-6F69D17C4F38}"/>
                </a:ext>
              </a:extLst>
            </p:cNvPr>
            <p:cNvGrpSpPr/>
            <p:nvPr/>
          </p:nvGrpSpPr>
          <p:grpSpPr>
            <a:xfrm>
              <a:off x="6126645" y="2995489"/>
              <a:ext cx="2816797" cy="477054"/>
              <a:chOff x="5629823" y="3084072"/>
              <a:chExt cx="2816797" cy="477054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108E2BB-3A59-4472-9604-0F226B7F55BF}"/>
                  </a:ext>
                </a:extLst>
              </p:cNvPr>
              <p:cNvSpPr/>
              <p:nvPr/>
            </p:nvSpPr>
            <p:spPr>
              <a:xfrm>
                <a:off x="5629823" y="3084072"/>
                <a:ext cx="2816797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몽전등이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있는 동원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ADF90B78-E7A2-43F8-8F45-0A714DCB773F}"/>
                  </a:ext>
                </a:extLst>
              </p:cNvPr>
              <p:cNvSpPr/>
              <p:nvPr/>
            </p:nvSpPr>
            <p:spPr>
              <a:xfrm>
                <a:off x="5637402" y="3107223"/>
                <a:ext cx="2625754" cy="43314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2" name="Picture 8" descr="Pink Down Arrow, Arrow Vector, Vector Png, Arrow PNG and Vector ...">
              <a:extLst>
                <a:ext uri="{FF2B5EF4-FFF2-40B4-BE49-F238E27FC236}">
                  <a16:creationId xmlns:a16="http://schemas.microsoft.com/office/drawing/2014/main" id="{963AB378-D9EB-4331-A2F9-1DF08600D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3301" flipH="1">
              <a:off x="8871028" y="3164572"/>
              <a:ext cx="547912" cy="658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5A65CE3-54CF-4D4A-B5EB-2BEB26021730}"/>
              </a:ext>
            </a:extLst>
          </p:cNvPr>
          <p:cNvGrpSpPr/>
          <p:nvPr/>
        </p:nvGrpSpPr>
        <p:grpSpPr>
          <a:xfrm>
            <a:off x="7374420" y="3896063"/>
            <a:ext cx="4565997" cy="735139"/>
            <a:chOff x="7374420" y="3896063"/>
            <a:chExt cx="4565997" cy="73513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8CCDAB4-42ED-4F93-98BC-DBEC9770A8D1}"/>
                </a:ext>
              </a:extLst>
            </p:cNvPr>
            <p:cNvGrpSpPr/>
            <p:nvPr/>
          </p:nvGrpSpPr>
          <p:grpSpPr>
            <a:xfrm>
              <a:off x="8020016" y="3896063"/>
              <a:ext cx="3920401" cy="477054"/>
              <a:chOff x="8020016" y="3745953"/>
              <a:chExt cx="3920401" cy="477054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58155E26-2DE0-4559-9BDB-B7DB71D4DB51}"/>
                  </a:ext>
                </a:extLst>
              </p:cNvPr>
              <p:cNvSpPr/>
              <p:nvPr/>
            </p:nvSpPr>
            <p:spPr>
              <a:xfrm>
                <a:off x="8020016" y="3745953"/>
                <a:ext cx="3788217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금당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5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중탑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등이 있는 서원</a:t>
                </a:r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62108068-B6EC-4548-AA61-ADC50D55FBFE}"/>
                  </a:ext>
                </a:extLst>
              </p:cNvPr>
              <p:cNvSpPr/>
              <p:nvPr/>
            </p:nvSpPr>
            <p:spPr>
              <a:xfrm>
                <a:off x="8020016" y="3745953"/>
                <a:ext cx="3920401" cy="43314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4" name="Picture 8" descr="Pink Down Arrow, Arrow Vector, Vector Png, Arrow PNG and Vector ...">
              <a:extLst>
                <a:ext uri="{FF2B5EF4-FFF2-40B4-BE49-F238E27FC236}">
                  <a16:creationId xmlns:a16="http://schemas.microsoft.com/office/drawing/2014/main" id="{67335E1E-F7B9-46F8-BE36-69390EEDB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86098" flipH="1" flipV="1">
              <a:off x="7410395" y="4079056"/>
              <a:ext cx="516171" cy="5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E5983AB-8A0E-4E82-AD12-1C9A9D06A428}"/>
              </a:ext>
            </a:extLst>
          </p:cNvPr>
          <p:cNvGrpSpPr/>
          <p:nvPr/>
        </p:nvGrpSpPr>
        <p:grpSpPr>
          <a:xfrm>
            <a:off x="979948" y="1530113"/>
            <a:ext cx="11154855" cy="5225368"/>
            <a:chOff x="979948" y="1530113"/>
            <a:chExt cx="11154855" cy="5225368"/>
          </a:xfrm>
        </p:grpSpPr>
        <p:pic>
          <p:nvPicPr>
            <p:cNvPr id="3074" name="Picture 2" descr="일본잡지 표지 - 4월호 히메지성(姫路城)과 벚꽃 일러스트] : 네이버 ...">
              <a:extLst>
                <a:ext uri="{FF2B5EF4-FFF2-40B4-BE49-F238E27FC236}">
                  <a16:creationId xmlns:a16="http://schemas.microsoft.com/office/drawing/2014/main" id="{F8351C56-F64C-477D-AC02-AF0EB52C3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15"/>
            <a:stretch/>
          </p:blipFill>
          <p:spPr bwMode="auto">
            <a:xfrm>
              <a:off x="9399334" y="3988727"/>
              <a:ext cx="2735469" cy="27667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59 히메지성 / 姫路城 / 효우고현 / 지역 / 일본100 명성 / 日本100名城">
              <a:extLst>
                <a:ext uri="{FF2B5EF4-FFF2-40B4-BE49-F238E27FC236}">
                  <a16:creationId xmlns:a16="http://schemas.microsoft.com/office/drawing/2014/main" id="{8B674112-9610-4315-B22C-5829C8D83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48" y="1530113"/>
              <a:ext cx="4464684" cy="277537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aphicFrame>
        <p:nvGraphicFramePr>
          <p:cNvPr id="15" name="표 7">
            <a:extLst>
              <a:ext uri="{FF2B5EF4-FFF2-40B4-BE49-F238E27FC236}">
                <a16:creationId xmlns:a16="http://schemas.microsoft.com/office/drawing/2014/main" id="{B96C0181-A3B3-4253-A247-7F7C19163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61824"/>
              </p:ext>
            </p:extLst>
          </p:nvPr>
        </p:nvGraphicFramePr>
        <p:xfrm>
          <a:off x="710797" y="4619227"/>
          <a:ext cx="5002986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90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424196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45080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히메지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성</a:t>
                      </a:r>
                    </a:p>
                  </a:txBody>
                  <a:tcPr>
                    <a:lnL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48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효고현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히메지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시</a:t>
                      </a:r>
                    </a:p>
                  </a:txBody>
                  <a:tcPr>
                    <a:lnL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1993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4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44C38650-3971-4F66-9183-49AAEF07D52C}"/>
              </a:ext>
            </a:extLst>
          </p:cNvPr>
          <p:cNvGrpSpPr/>
          <p:nvPr/>
        </p:nvGrpSpPr>
        <p:grpSpPr>
          <a:xfrm>
            <a:off x="6056378" y="1530113"/>
            <a:ext cx="3743332" cy="477054"/>
            <a:chOff x="6056378" y="1530113"/>
            <a:chExt cx="3743332" cy="477054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8D008BA-C16F-4C42-8464-A1AB49041E94}"/>
                </a:ext>
              </a:extLst>
            </p:cNvPr>
            <p:cNvSpPr/>
            <p:nvPr/>
          </p:nvSpPr>
          <p:spPr>
            <a:xfrm>
              <a:off x="6056378" y="1530113"/>
              <a:ext cx="37433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AE489B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일본의 근세 성곽의 대표 </a:t>
              </a:r>
              <a:endParaRPr lang="ko-KR" altLang="en-US" sz="2500" dirty="0">
                <a:solidFill>
                  <a:srgbClr val="AE489B"/>
                </a:solidFill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3CD896BA-09F1-4791-AF76-DBF07A39520B}"/>
                </a:ext>
              </a:extLst>
            </p:cNvPr>
            <p:cNvSpPr/>
            <p:nvPr/>
          </p:nvSpPr>
          <p:spPr>
            <a:xfrm>
              <a:off x="6056378" y="1530113"/>
              <a:ext cx="3631665" cy="473920"/>
            </a:xfrm>
            <a:prstGeom prst="roundRect">
              <a:avLst/>
            </a:prstGeom>
            <a:noFill/>
            <a:ln>
              <a:solidFill>
                <a:srgbClr val="AE4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0" name="화살표: 위로 굽음 9">
            <a:extLst>
              <a:ext uri="{FF2B5EF4-FFF2-40B4-BE49-F238E27FC236}">
                <a16:creationId xmlns:a16="http://schemas.microsoft.com/office/drawing/2014/main" id="{3F79B3EB-A446-437F-89D6-207B7992B33F}"/>
              </a:ext>
            </a:extLst>
          </p:cNvPr>
          <p:cNvSpPr/>
          <p:nvPr/>
        </p:nvSpPr>
        <p:spPr>
          <a:xfrm rot="5400000">
            <a:off x="6011218" y="2187969"/>
            <a:ext cx="681040" cy="369332"/>
          </a:xfrm>
          <a:prstGeom prst="bentUpArrow">
            <a:avLst/>
          </a:prstGeom>
          <a:solidFill>
            <a:schemeClr val="bg1"/>
          </a:solidFill>
          <a:ln>
            <a:solidFill>
              <a:srgbClr val="AE4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F712CAF1-6824-4F0B-A433-CA9849DF8580}"/>
              </a:ext>
            </a:extLst>
          </p:cNvPr>
          <p:cNvSpPr/>
          <p:nvPr/>
        </p:nvSpPr>
        <p:spPr>
          <a:xfrm rot="5400000">
            <a:off x="5477784" y="3362382"/>
            <a:ext cx="1747907" cy="369332"/>
          </a:xfrm>
          <a:prstGeom prst="bentUpArrow">
            <a:avLst/>
          </a:prstGeom>
          <a:solidFill>
            <a:schemeClr val="bg1"/>
          </a:solidFill>
          <a:ln>
            <a:solidFill>
              <a:srgbClr val="AE4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23790A6-36C5-4F23-A2E6-71A780DBBA4C}"/>
              </a:ext>
            </a:extLst>
          </p:cNvPr>
          <p:cNvGrpSpPr/>
          <p:nvPr/>
        </p:nvGrpSpPr>
        <p:grpSpPr>
          <a:xfrm>
            <a:off x="6649863" y="2387602"/>
            <a:ext cx="2749471" cy="1246495"/>
            <a:chOff x="6649863" y="2387602"/>
            <a:chExt cx="2749471" cy="1246495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D9034AB-56A8-4C1F-8052-938A48B07755}"/>
                </a:ext>
              </a:extLst>
            </p:cNvPr>
            <p:cNvSpPr/>
            <p:nvPr/>
          </p:nvSpPr>
          <p:spPr>
            <a:xfrm>
              <a:off x="6649863" y="2387602"/>
              <a:ext cx="2640466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 성곽 건축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최 전성기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양식과 구조를 보전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0A8EDF20-D3CC-4AFF-9045-82006680B32C}"/>
                </a:ext>
              </a:extLst>
            </p:cNvPr>
            <p:cNvCxnSpPr/>
            <p:nvPr/>
          </p:nvCxnSpPr>
          <p:spPr>
            <a:xfrm>
              <a:off x="6709951" y="2811081"/>
              <a:ext cx="2315362" cy="0"/>
            </a:xfrm>
            <a:prstGeom prst="line">
              <a:avLst/>
            </a:prstGeom>
            <a:ln>
              <a:solidFill>
                <a:srgbClr val="AE48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005941D-DB46-4723-B0C5-DB3E88F10521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63" y="3198373"/>
              <a:ext cx="1453282" cy="0"/>
            </a:xfrm>
            <a:prstGeom prst="line">
              <a:avLst/>
            </a:prstGeom>
            <a:ln>
              <a:solidFill>
                <a:srgbClr val="AE48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F067D49-2444-4333-B025-B725DCE07552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63" y="3593550"/>
              <a:ext cx="2628971" cy="0"/>
            </a:xfrm>
            <a:prstGeom prst="line">
              <a:avLst/>
            </a:prstGeom>
            <a:ln>
              <a:solidFill>
                <a:srgbClr val="AE48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0623A9F-4AF4-44EF-B561-B753C07766C6}"/>
              </a:ext>
            </a:extLst>
          </p:cNvPr>
          <p:cNvGrpSpPr/>
          <p:nvPr/>
        </p:nvGrpSpPr>
        <p:grpSpPr>
          <a:xfrm>
            <a:off x="6576023" y="3973435"/>
            <a:ext cx="2389202" cy="861774"/>
            <a:chOff x="6576023" y="3973435"/>
            <a:chExt cx="2389202" cy="86177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E375D66-4616-4BEE-8AAD-EF9A3F2F3279}"/>
                </a:ext>
              </a:extLst>
            </p:cNvPr>
            <p:cNvSpPr/>
            <p:nvPr/>
          </p:nvSpPr>
          <p:spPr>
            <a:xfrm>
              <a:off x="6576023" y="3973435"/>
              <a:ext cx="237757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아름다운 자태로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백로성이라 불림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638AD79D-B50D-4B88-B805-C4DF366823A1}"/>
                </a:ext>
              </a:extLst>
            </p:cNvPr>
            <p:cNvCxnSpPr/>
            <p:nvPr/>
          </p:nvCxnSpPr>
          <p:spPr>
            <a:xfrm>
              <a:off x="6649863" y="4421002"/>
              <a:ext cx="2315362" cy="0"/>
            </a:xfrm>
            <a:prstGeom prst="line">
              <a:avLst/>
            </a:prstGeom>
            <a:ln>
              <a:solidFill>
                <a:srgbClr val="AE48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995C70B-CC11-4D94-803A-03842B2CBA17}"/>
                </a:ext>
              </a:extLst>
            </p:cNvPr>
            <p:cNvCxnSpPr/>
            <p:nvPr/>
          </p:nvCxnSpPr>
          <p:spPr>
            <a:xfrm>
              <a:off x="6649863" y="4835209"/>
              <a:ext cx="2315362" cy="0"/>
            </a:xfrm>
            <a:prstGeom prst="line">
              <a:avLst/>
            </a:prstGeom>
            <a:ln>
              <a:solidFill>
                <a:srgbClr val="AE48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9A73F2-DDE3-483D-9735-023850BD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6" y="1503060"/>
            <a:ext cx="4273233" cy="2603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800D80B-112E-4986-BF2A-9B66CDFAA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45429"/>
              </p:ext>
            </p:extLst>
          </p:nvPr>
        </p:nvGraphicFramePr>
        <p:xfrm>
          <a:off x="382858" y="4540171"/>
          <a:ext cx="5013323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052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431271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고대 교토의 역사 기념물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교토시</a:t>
                      </a:r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우지시</a:t>
                      </a:r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오쓰시</a:t>
                      </a:r>
                      <a:endParaRPr lang="ko-KR" altLang="en-US" sz="2500" b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1994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21360309-8843-476B-A9A1-8608F2049312}"/>
              </a:ext>
            </a:extLst>
          </p:cNvPr>
          <p:cNvGrpSpPr/>
          <p:nvPr/>
        </p:nvGrpSpPr>
        <p:grpSpPr>
          <a:xfrm>
            <a:off x="5984518" y="4858527"/>
            <a:ext cx="5952227" cy="1971652"/>
            <a:chOff x="5984518" y="4858527"/>
            <a:chExt cx="5952227" cy="1971652"/>
          </a:xfrm>
        </p:grpSpPr>
        <p:pic>
          <p:nvPicPr>
            <p:cNvPr id="22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DCD3837A-200B-4B78-92C0-5756E951B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238" y="5334628"/>
              <a:ext cx="5411637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F14A7A8A-09AF-4CEE-83C9-B63619F39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518" y="4858527"/>
              <a:ext cx="5952227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0F3FA0C-B44B-4173-A71D-C2154AF185D0}"/>
                </a:ext>
              </a:extLst>
            </p:cNvPr>
            <p:cNvSpPr/>
            <p:nvPr/>
          </p:nvSpPr>
          <p:spPr>
            <a:xfrm>
              <a:off x="6594143" y="5220629"/>
              <a:ext cx="502092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교토와 교토 부근의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우지시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오쓰시에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b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남아있는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17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개의 절과 신사 등</a:t>
              </a:r>
              <a:endPara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2C3DE08-1CCE-40B7-B88D-5F4E3127E7FC}"/>
              </a:ext>
            </a:extLst>
          </p:cNvPr>
          <p:cNvGrpSpPr/>
          <p:nvPr/>
        </p:nvGrpSpPr>
        <p:grpSpPr>
          <a:xfrm>
            <a:off x="5952226" y="1407938"/>
            <a:ext cx="5952227" cy="3336590"/>
            <a:chOff x="5952226" y="1407938"/>
            <a:chExt cx="5952227" cy="333659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8BF5F5D-7D0C-448E-A549-A1EE0B7C721A}"/>
                </a:ext>
              </a:extLst>
            </p:cNvPr>
            <p:cNvSpPr/>
            <p:nvPr/>
          </p:nvSpPr>
          <p:spPr>
            <a:xfrm>
              <a:off x="7069433" y="3405892"/>
              <a:ext cx="325602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세기 헤이안 시대 부터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840751-5CC4-4B13-BE4B-72AF81E23623}"/>
                </a:ext>
              </a:extLst>
            </p:cNvPr>
            <p:cNvSpPr/>
            <p:nvPr/>
          </p:nvSpPr>
          <p:spPr>
            <a:xfrm>
              <a:off x="6559056" y="4089470"/>
              <a:ext cx="440056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종교적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정신적 수도 교토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4098" name="Picture 2" descr="교토시 / 교토부 공식 관광 사이트 - 교토 재발견">
              <a:extLst>
                <a:ext uri="{FF2B5EF4-FFF2-40B4-BE49-F238E27FC236}">
                  <a16:creationId xmlns:a16="http://schemas.microsoft.com/office/drawing/2014/main" id="{24661973-F3FE-4E84-998C-321662CE0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143" y="1631349"/>
              <a:ext cx="4458272" cy="155113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1B2C9474-7672-4F4C-A66B-322F9F35CE09}"/>
                </a:ext>
              </a:extLst>
            </p:cNvPr>
            <p:cNvCxnSpPr/>
            <p:nvPr/>
          </p:nvCxnSpPr>
          <p:spPr>
            <a:xfrm>
              <a:off x="7159925" y="3882946"/>
              <a:ext cx="3303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34AE5B6-96D7-4EB4-A6EC-581455817A07}"/>
                </a:ext>
              </a:extLst>
            </p:cNvPr>
            <p:cNvCxnSpPr/>
            <p:nvPr/>
          </p:nvCxnSpPr>
          <p:spPr>
            <a:xfrm>
              <a:off x="6594143" y="4600847"/>
              <a:ext cx="47644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B6FC7CC-CCCD-4936-B24E-FA11CC6AE2B0}"/>
                </a:ext>
              </a:extLst>
            </p:cNvPr>
            <p:cNvSpPr/>
            <p:nvPr/>
          </p:nvSpPr>
          <p:spPr>
            <a:xfrm>
              <a:off x="5952226" y="1407938"/>
              <a:ext cx="5952227" cy="3336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C7F7AA7-841E-4298-BC34-71BE38C7B642}"/>
              </a:ext>
            </a:extLst>
          </p:cNvPr>
          <p:cNvSpPr/>
          <p:nvPr/>
        </p:nvSpPr>
        <p:spPr>
          <a:xfrm>
            <a:off x="1631316" y="592890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문화유산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9BD908F-A440-4607-A530-CF11B299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9" y="1587226"/>
            <a:ext cx="5229873" cy="2505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E55DCDA-EAB1-48D3-ADB6-A604BFFD2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13993"/>
              </p:ext>
            </p:extLst>
          </p:nvPr>
        </p:nvGraphicFramePr>
        <p:xfrm>
          <a:off x="367524" y="4459856"/>
          <a:ext cx="5507762" cy="197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>
                  <a:extLst>
                    <a:ext uri="{9D8B030D-6E8A-4147-A177-3AD203B41FA5}">
                      <a16:colId xmlns:a16="http://schemas.microsoft.com/office/drawing/2014/main" val="3987810676"/>
                    </a:ext>
                  </a:extLst>
                </a:gridCol>
                <a:gridCol w="3842157">
                  <a:extLst>
                    <a:ext uri="{9D8B030D-6E8A-4147-A177-3AD203B41FA5}">
                      <a16:colId xmlns:a16="http://schemas.microsoft.com/office/drawing/2014/main" val="1634229425"/>
                    </a:ext>
                  </a:extLst>
                </a:gridCol>
              </a:tblGrid>
              <a:tr h="50083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시라카와고와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고카야마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역사 마을</a:t>
                      </a:r>
                    </a:p>
                  </a:txBody>
                  <a:tcPr>
                    <a:lnL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25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55923"/>
                  </a:ext>
                </a:extLst>
              </a:tr>
              <a:tr h="95351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위치</a:t>
                      </a:r>
                    </a:p>
                  </a:txBody>
                  <a:tcPr>
                    <a:lnL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기후현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히다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지방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오노군</a:t>
                      </a:r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</a:t>
                      </a:r>
                      <a:b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도야마현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난토시</a:t>
                      </a:r>
                      <a:endParaRPr lang="ko-KR" altLang="en-US" sz="2500" b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64337"/>
                  </a:ext>
                </a:extLst>
              </a:tr>
              <a:tr h="5170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등록 연도</a:t>
                      </a:r>
                    </a:p>
                  </a:txBody>
                  <a:tcPr>
                    <a:lnL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1995</a:t>
                      </a:r>
                      <a:r>
                        <a:rPr lang="ko-KR" altLang="en-US" sz="2500" b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2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52709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9A31D2F4-2AEA-417E-AFF4-C9745B7DCFD7}"/>
              </a:ext>
            </a:extLst>
          </p:cNvPr>
          <p:cNvGrpSpPr/>
          <p:nvPr/>
        </p:nvGrpSpPr>
        <p:grpSpPr>
          <a:xfrm>
            <a:off x="6145387" y="1863859"/>
            <a:ext cx="3244295" cy="477054"/>
            <a:chOff x="6145387" y="1863859"/>
            <a:chExt cx="3244295" cy="47705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DDED76E-7DC9-4F71-B2D4-004F2CB89BCB}"/>
                </a:ext>
              </a:extLst>
            </p:cNvPr>
            <p:cNvSpPr/>
            <p:nvPr/>
          </p:nvSpPr>
          <p:spPr>
            <a:xfrm>
              <a:off x="6145387" y="1863859"/>
              <a:ext cx="299633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시라카와고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고카야마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690035D5-DE9D-4DF6-8782-82FD34F3EFB2}"/>
                </a:ext>
              </a:extLst>
            </p:cNvPr>
            <p:cNvSpPr/>
            <p:nvPr/>
          </p:nvSpPr>
          <p:spPr>
            <a:xfrm>
              <a:off x="9030024" y="1945759"/>
              <a:ext cx="359658" cy="209724"/>
            </a:xfrm>
            <a:prstGeom prst="rightArrow">
              <a:avLst/>
            </a:prstGeom>
            <a:solidFill>
              <a:srgbClr val="0602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31C0895-6DE2-4E0B-B695-8E99884017F0}"/>
              </a:ext>
            </a:extLst>
          </p:cNvPr>
          <p:cNvGrpSpPr/>
          <p:nvPr/>
        </p:nvGrpSpPr>
        <p:grpSpPr>
          <a:xfrm>
            <a:off x="7040489" y="2800288"/>
            <a:ext cx="3700732" cy="1317081"/>
            <a:chOff x="7040489" y="2800288"/>
            <a:chExt cx="3700732" cy="131708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D592C0B-7CDF-4D82-BB46-5CB3EF5A67C0}"/>
                </a:ext>
              </a:extLst>
            </p:cNvPr>
            <p:cNvSpPr/>
            <p:nvPr/>
          </p:nvSpPr>
          <p:spPr>
            <a:xfrm>
              <a:off x="7123384" y="3027942"/>
              <a:ext cx="316625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갓쇼즈쿠리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지붕 양식과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전통 가옥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생활 보존</a:t>
              </a: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18A82FB9-293F-4668-968B-3F8CC8CEEBB3}"/>
                </a:ext>
              </a:extLst>
            </p:cNvPr>
            <p:cNvSpPr/>
            <p:nvPr/>
          </p:nvSpPr>
          <p:spPr>
            <a:xfrm>
              <a:off x="7040489" y="2800288"/>
              <a:ext cx="3700732" cy="1317081"/>
            </a:xfrm>
            <a:prstGeom prst="roundRect">
              <a:avLst/>
            </a:prstGeom>
            <a:noFill/>
            <a:ln>
              <a:solidFill>
                <a:srgbClr val="0602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1EBB9E0-E024-41B4-A884-0D373BACE48A}"/>
              </a:ext>
            </a:extLst>
          </p:cNvPr>
          <p:cNvGrpSpPr/>
          <p:nvPr/>
        </p:nvGrpSpPr>
        <p:grpSpPr>
          <a:xfrm>
            <a:off x="6802256" y="4100715"/>
            <a:ext cx="4271212" cy="1745289"/>
            <a:chOff x="6802256" y="4100715"/>
            <a:chExt cx="4271212" cy="1745289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5705178-685D-407C-88EC-054A20CA2A4C}"/>
                </a:ext>
              </a:extLst>
            </p:cNvPr>
            <p:cNvGrpSpPr/>
            <p:nvPr/>
          </p:nvGrpSpPr>
          <p:grpSpPr>
            <a:xfrm>
              <a:off x="6802256" y="4100715"/>
              <a:ext cx="4271212" cy="1495551"/>
              <a:chOff x="6802256" y="4100715"/>
              <a:chExt cx="4271212" cy="1495551"/>
            </a:xfrm>
          </p:grpSpPr>
          <p:pic>
            <p:nvPicPr>
              <p:cNvPr id="20" name="Picture 6" descr="d에 있는 Jungchul Lee님의 핀 | 디자인, 포토샵, 나무 무늬">
                <a:extLst>
                  <a:ext uri="{FF2B5EF4-FFF2-40B4-BE49-F238E27FC236}">
                    <a16:creationId xmlns:a16="http://schemas.microsoft.com/office/drawing/2014/main" id="{9033AC02-EC1D-4868-BA11-DAC4AFC4A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0070C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5000">
                            <a14:foregroundMark x1="13462" y1="51923" x2="13462" y2="51923"/>
                            <a14:foregroundMark x1="20769" y1="51538" x2="20769" y2="51538"/>
                            <a14:foregroundMark x1="95000" y1="51538" x2="95000" y2="51538"/>
                            <a14:foregroundMark x1="10769" y1="51538" x2="10769" y2="515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2256" y="4100715"/>
                <a:ext cx="4271212" cy="1495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31F6F78-9D0F-4A42-B515-BF375149A441}"/>
                  </a:ext>
                </a:extLst>
              </p:cNvPr>
              <p:cNvSpPr/>
              <p:nvPr/>
            </p:nvSpPr>
            <p:spPr>
              <a:xfrm>
                <a:off x="7040489" y="4357654"/>
                <a:ext cx="378180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지방을 급경사로 하는 양식 </a:t>
                </a:r>
              </a:p>
            </p:txBody>
          </p:sp>
        </p:grpSp>
        <p:pic>
          <p:nvPicPr>
            <p:cNvPr id="19" name="Picture 6" descr="화살표,동그라미 일러스트 : 네이버 블로그">
              <a:extLst>
                <a:ext uri="{FF2B5EF4-FFF2-40B4-BE49-F238E27FC236}">
                  <a16:creationId xmlns:a16="http://schemas.microsoft.com/office/drawing/2014/main" id="{B597D957-FADE-48DC-965E-21E430A53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06025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84422" flipH="1">
              <a:off x="8668453" y="4900204"/>
              <a:ext cx="691917" cy="94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54789DD-0A04-4961-B013-A7D8D8FEC02C}"/>
              </a:ext>
            </a:extLst>
          </p:cNvPr>
          <p:cNvGrpSpPr/>
          <p:nvPr/>
        </p:nvGrpSpPr>
        <p:grpSpPr>
          <a:xfrm>
            <a:off x="6562569" y="5596266"/>
            <a:ext cx="5294568" cy="730968"/>
            <a:chOff x="6264141" y="5598061"/>
            <a:chExt cx="5294568" cy="730968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BB03C8E-C717-4D02-9B8E-A6D04F00FC25}"/>
                </a:ext>
              </a:extLst>
            </p:cNvPr>
            <p:cNvSpPr/>
            <p:nvPr/>
          </p:nvSpPr>
          <p:spPr>
            <a:xfrm>
              <a:off x="6444512" y="5767338"/>
              <a:ext cx="500970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폭설로 지붕에 눈이 쌓이는 것을 방지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785753D-B2F2-4FFE-89C6-370488F51B73}"/>
                </a:ext>
              </a:extLst>
            </p:cNvPr>
            <p:cNvSpPr/>
            <p:nvPr/>
          </p:nvSpPr>
          <p:spPr>
            <a:xfrm>
              <a:off x="6264141" y="5682698"/>
              <a:ext cx="7396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b="1" dirty="0">
                  <a:solidFill>
                    <a:srgbClr val="06025A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[</a:t>
              </a:r>
              <a:endParaRPr lang="ko-KR" altLang="en-US" sz="3600" b="1" dirty="0">
                <a:solidFill>
                  <a:srgbClr val="06025A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B6B5654-8826-4783-9E0D-16A513910DB7}"/>
                </a:ext>
              </a:extLst>
            </p:cNvPr>
            <p:cNvSpPr/>
            <p:nvPr/>
          </p:nvSpPr>
          <p:spPr>
            <a:xfrm>
              <a:off x="11226567" y="5598061"/>
              <a:ext cx="3321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b="1" dirty="0">
                  <a:solidFill>
                    <a:srgbClr val="06025A"/>
                  </a:solidFill>
                </a:rPr>
                <a:t>]</a:t>
              </a:r>
              <a:endParaRPr lang="ko-KR" altLang="en-US" sz="3600" b="1" dirty="0">
                <a:solidFill>
                  <a:srgbClr val="06025A"/>
                </a:solidFill>
              </a:endParaRPr>
            </a:p>
          </p:txBody>
        </p:sp>
      </p:grpSp>
      <p:pic>
        <p:nvPicPr>
          <p:cNvPr id="5124" name="Picture 4" descr="반원형 화살표 소재 | 화살, 손 및 인쇄 디자인">
            <a:extLst>
              <a:ext uri="{FF2B5EF4-FFF2-40B4-BE49-F238E27FC236}">
                <a16:creationId xmlns:a16="http://schemas.microsoft.com/office/drawing/2014/main" id="{AA2A4143-01AE-47FA-8918-0022895C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5000">
                        <a14:foregroundMark x1="9231" y1="40769" x2="7692" y2="46538"/>
                        <a14:foregroundMark x1="5000" y1="50000" x2="1538" y2="54231"/>
                        <a14:foregroundMark x1="3462" y1="60385" x2="3077" y2="68462"/>
                        <a14:foregroundMark x1="76923" y1="60385" x2="83077" y2="63846"/>
                        <a14:foregroundMark x1="94615" y1="68077" x2="95000" y2="6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01281" y="3350494"/>
            <a:ext cx="1030325" cy="8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EB2E4785-ED5A-466E-B48E-97842AE7DBC7}"/>
              </a:ext>
            </a:extLst>
          </p:cNvPr>
          <p:cNvGrpSpPr/>
          <p:nvPr/>
        </p:nvGrpSpPr>
        <p:grpSpPr>
          <a:xfrm>
            <a:off x="9550766" y="1620143"/>
            <a:ext cx="1630600" cy="1074646"/>
            <a:chOff x="9550766" y="1620143"/>
            <a:chExt cx="1630600" cy="1074646"/>
          </a:xfrm>
        </p:grpSpPr>
        <p:pic>
          <p:nvPicPr>
            <p:cNvPr id="5122" name="Picture 2" descr="폭설 아이콘입니다. 흰색 배경에 그림자 디자인입니다. 벡터 일러스트 ...">
              <a:extLst>
                <a:ext uri="{FF2B5EF4-FFF2-40B4-BE49-F238E27FC236}">
                  <a16:creationId xmlns:a16="http://schemas.microsoft.com/office/drawing/2014/main" id="{C8C6A643-A97C-411C-81BD-510AB1523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rgbClr val="06025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2538" y1="21000" x2="52538" y2="21000"/>
                          <a14:foregroundMark x1="55923" y1="23000" x2="59846" y2="26923"/>
                          <a14:foregroundMark x1="61846" y1="29077" x2="67769" y2="33462"/>
                          <a14:foregroundMark x1="64769" y1="22923" x2="67769" y2="28077"/>
                          <a14:foregroundMark x1="56462" y1="20615" x2="62462" y2="22385"/>
                          <a14:foregroundMark x1="60000" y1="18846" x2="65385" y2="24923"/>
                          <a14:foregroundMark x1="65385" y1="23385" x2="70923" y2="27308"/>
                          <a14:foregroundMark x1="73538" y1="30692" x2="77308" y2="34692"/>
                          <a14:foregroundMark x1="76077" y1="41615" x2="76077" y2="41615"/>
                          <a14:foregroundMark x1="68692" y1="40769" x2="68692" y2="40769"/>
                          <a14:foregroundMark x1="72846" y1="46923" x2="72846" y2="46923"/>
                          <a14:foregroundMark x1="64769" y1="47077" x2="64769" y2="47077"/>
                          <a14:foregroundMark x1="56923" y1="47385" x2="56923" y2="47385"/>
                          <a14:foregroundMark x1="50154" y1="46769" x2="50154" y2="46769"/>
                          <a14:foregroundMark x1="43154" y1="47308" x2="43154" y2="47308"/>
                          <a14:foregroundMark x1="34077" y1="46692" x2="34077" y2="46692"/>
                          <a14:foregroundMark x1="30923" y1="41154" x2="30923" y2="41154"/>
                          <a14:foregroundMark x1="28385" y1="47154" x2="28385" y2="47154"/>
                          <a14:foregroundMark x1="30692" y1="53308" x2="30692" y2="53308"/>
                          <a14:foregroundMark x1="38231" y1="53231" x2="38231" y2="53231"/>
                          <a14:foregroundMark x1="45769" y1="52692" x2="45769" y2="52692"/>
                          <a14:foregroundMark x1="54846" y1="53615" x2="54846" y2="53615"/>
                          <a14:foregroundMark x1="60846" y1="53077" x2="60846" y2="53077"/>
                          <a14:foregroundMark x1="69385" y1="53462" x2="69385" y2="53462"/>
                          <a14:foregroundMark x1="65154" y1="59769" x2="65154" y2="59769"/>
                          <a14:foregroundMark x1="62154" y1="65308" x2="62154" y2="65308"/>
                          <a14:foregroundMark x1="58692" y1="59385" x2="58692" y2="59385"/>
                          <a14:foregroundMark x1="53846" y1="66308" x2="53846" y2="66308"/>
                          <a14:foregroundMark x1="51462" y1="57846" x2="51462" y2="57846"/>
                          <a14:foregroundMark x1="47769" y1="65154" x2="47769" y2="64769"/>
                          <a14:foregroundMark x1="50692" y1="58769" x2="50692" y2="58769"/>
                          <a14:foregroundMark x1="42000" y1="59462" x2="42000" y2="59462"/>
                          <a14:foregroundMark x1="38846" y1="65538" x2="38846" y2="65538"/>
                          <a14:foregroundMark x1="35846" y1="59154" x2="35846" y2="59154"/>
                          <a14:foregroundMark x1="31692" y1="65923" x2="31692" y2="65923"/>
                          <a14:foregroundMark x1="27538" y1="59231" x2="27538" y2="59231"/>
                          <a14:foregroundMark x1="24385" y1="64538" x2="24385" y2="64538"/>
                          <a14:foregroundMark x1="23385" y1="53231" x2="23385" y2="53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8077" y="1620143"/>
              <a:ext cx="953289" cy="953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FCECBDC-C924-4851-80F6-D958B96F0194}"/>
                </a:ext>
              </a:extLst>
            </p:cNvPr>
            <p:cNvSpPr/>
            <p:nvPr/>
          </p:nvSpPr>
          <p:spPr>
            <a:xfrm>
              <a:off x="9550766" y="1802012"/>
              <a:ext cx="71045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폭설</a:t>
              </a: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7E22ACD8-5A83-46B1-934F-A8331C85EB7C}"/>
                </a:ext>
              </a:extLst>
            </p:cNvPr>
            <p:cNvSpPr/>
            <p:nvPr/>
          </p:nvSpPr>
          <p:spPr>
            <a:xfrm rot="5400000">
              <a:off x="9777458" y="2410098"/>
              <a:ext cx="359658" cy="209724"/>
            </a:xfrm>
            <a:prstGeom prst="rightArrow">
              <a:avLst/>
            </a:prstGeom>
            <a:solidFill>
              <a:srgbClr val="0602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7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606</Words>
  <Application>Microsoft Office PowerPoint</Application>
  <PresentationFormat>와이드스크린</PresentationFormat>
  <Paragraphs>186</Paragraphs>
  <Slides>21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HY그래픽M</vt:lpstr>
      <vt:lpstr>휴먼모음T</vt:lpstr>
      <vt:lpstr>Arial</vt:lpstr>
      <vt:lpstr>Century Gothic</vt:lpstr>
      <vt:lpstr>Wingdings 3</vt:lpstr>
      <vt:lpstr>줄기</vt:lpstr>
      <vt:lpstr>일본의 문화유산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문화유산</dc:title>
  <dc:creator>정지훈</dc:creator>
  <cp:lastModifiedBy>정지훈</cp:lastModifiedBy>
  <cp:revision>65</cp:revision>
  <dcterms:created xsi:type="dcterms:W3CDTF">2020-04-30T05:57:28Z</dcterms:created>
  <dcterms:modified xsi:type="dcterms:W3CDTF">2020-05-03T18:52:33Z</dcterms:modified>
</cp:coreProperties>
</file>