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0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>
        <p:guide orient="horz" pos="2157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1BD2AD5-9FA8-4940-9632-7310CAE2C0DA}" type="datetime1">
              <a:rPr lang="ko-KR" altLang="en-US"/>
              <a:pPr lvl="0">
                <a:defRPr lang="ko-KR" altLang="en-US"/>
              </a:pPr>
              <a:t>2020-09-28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EC848510-6819-4CC2-864A-03456C1270A4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C930F-B1A4-44AE-94E2-EEC7416A8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8777C4-7B25-45D7-A54F-B7453F13E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1DAD6D-3944-4CBA-B857-BADE70D6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880524-40CF-48C0-928F-1203669E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EAB237-4D10-4CB8-92F2-EFB0B540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14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46B992-D990-4CA4-A049-3262D77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F7C27F-1357-4BCA-9FFB-35B417293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D05BFB-2E00-4D43-8438-963AD207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505CDA-9330-424D-9C94-B9725176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34D71A-92A6-46BF-8E95-3BDA3785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9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6A435E8-DDC9-4753-8F8E-65C4E9E85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F923F9-A50A-4AFB-A312-823F1B188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BFCBB1-AD64-4A7E-ADF7-AF5AB257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272083-D9A3-445F-A558-EFA94F3E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5E97CE-34E2-4ED4-86C2-24DD0A4F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17C8A-3328-42D8-9112-ECBA1682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A44540-3FD9-4D33-9BDE-9E2E8A00B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5E181A-7406-46E3-85B5-A47A49C2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475F1B-C798-418F-B643-8B47B9281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AD3E2F-3851-4BDB-BC5F-1EC67213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85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D1E521-B210-488B-AE4C-FE37FB57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DD4B38-75A9-48D2-A9F6-992B72D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3C6AE4-CDA9-4563-B001-463E42A6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124736-C45C-40A4-903F-7A689647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1FDCFD-52C8-4E15-B974-0A254FA1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30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CE5C86-0725-4FD1-89DA-C956CFB9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F9E1F1-E72E-4838-AC17-C448377F0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1DB28E2-3396-4655-AA0F-9AE467EB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50FD60-1220-4645-920D-B496D901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D97F5BA-1810-4DB6-82CB-0758C5E4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6F17B7-DF52-4434-8065-9724464A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0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05B242-CAB0-45A3-98B6-3D36C735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E00884-F8B6-4551-976B-4A694094A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3DA5FD-FFD4-4D7D-8C14-9C24FB95E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B4805A7-48BA-4F15-BBF0-DEEE7E798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A02679B-0936-40FE-B8A3-2DCE5F23C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C79E67B-E657-412F-B2CB-6D7EC448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912A3B5-FF88-4CC9-A541-7E8C9B59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9BEEBE6-1838-4F7D-B33A-5618E0F0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6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DE56CC-6D00-4760-BE09-CDF3363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0EDFFE7-D847-4E4D-B930-608E76F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848E0CC-429E-4F95-912B-73C5821D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F8D345-C559-4D57-90AE-F5EC10EE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94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DEAF7AA-DA2D-4E1B-A55E-520D234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8E1B84-FEBB-47A1-A0E2-8AC65655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F4104F-A2DE-4C4B-B66C-97418434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0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4F166-A20C-4443-B09F-A7E3447B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695B6E-F46F-47C7-8E7D-4CAAD977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C6470C-6AA1-4440-8D67-6FDC78C63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104B5E-BE69-49C4-AF6E-B03ECC9B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10AF75-A5DE-4342-BF2F-23292144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04A74E-5CDF-4C25-8EF1-A033AE5E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06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FA7458-C975-4190-960B-46F3C7D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3D9081B-D5BD-4EB4-8A9E-42C642C15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96D945-B168-4B9A-AC66-D6F55A548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A570BB-C0D8-4AE9-8C8D-B43EED0E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48A1ED-FFA8-4C08-8042-37B78A09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36E4D6-CA56-480E-98AB-7C65175E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33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6C7521-EEFD-4E08-B768-3AA4D5E0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612E5F-7B06-4AC7-AFE1-9FBF748C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383FC-C03C-427A-BAC3-EF2F18621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F523-0BE4-4E0D-B670-729E58B90BB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47E09B-1DF6-47D7-AE45-B0C91A734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55EE24-2B5C-45FC-AAF3-0ABE0B574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C0F3-53AF-4CF1-9D45-2AB4CE77F2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9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-289187"/>
            <a:ext cx="9144000" cy="2387600"/>
          </a:xfrm>
        </p:spPr>
        <p:txBody>
          <a:bodyPr>
            <a:normAutofit/>
          </a:bodyPr>
          <a:lstStyle/>
          <a:p>
            <a:pPr marL="0" indent="0" latinLnBrk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sz="3000" kern="0" spc="5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Bahnschrift Condensed"/>
                <a:ea typeface="함초롬바탕"/>
              </a:rPr>
              <a:t>독도가 한국영토인 역사적 </a:t>
            </a:r>
            <a:br>
              <a:rPr lang="ko-KR" altLang="en-US" sz="3000" kern="0" spc="5">
                <a:solidFill>
                  <a:schemeClr val="accent1"/>
                </a:solidFill>
                <a:latin typeface="Bahnschrift Condensed"/>
              </a:rPr>
            </a:br>
            <a:r>
              <a:rPr lang="ko-KR" altLang="en-US" sz="3000" kern="0" spc="5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Bahnschrift Condensed"/>
                <a:ea typeface="함초롬바탕"/>
              </a:rPr>
              <a:t>지리적 근거와 국제법적 지위</a:t>
            </a:r>
            <a:br>
              <a:rPr lang="ko-KR" altLang="en-US" sz="1500" kern="0" spc="5">
                <a:solidFill>
                  <a:schemeClr val="accent1"/>
                </a:solidFill>
                <a:latin typeface="한컴바탕"/>
              </a:rPr>
            </a:br>
            <a:endParaRPr lang="ko-KR" altLang="en-US" sz="1500" kern="0" spc="5">
              <a:solidFill>
                <a:schemeClr val="accent1"/>
              </a:solidFill>
              <a:latin typeface="한컴바탕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141041" y="5235530"/>
            <a:ext cx="3050959" cy="1271803"/>
          </a:xfrm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국제관계학과</a:t>
            </a:r>
          </a:p>
          <a:p>
            <a:pPr lvl="0">
              <a:spcBef>
                <a:spcPct val="42000"/>
              </a:spcBef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21843481</a:t>
            </a:r>
          </a:p>
          <a:p>
            <a:pPr lvl="0">
              <a:spcBef>
                <a:spcPct val="42000"/>
              </a:spcBef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박 세빈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역사적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568238"/>
            <a:ext cx="10515600" cy="37215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일제 강점기의 사료 중 독도에 관한 언급은 일본 해군성 수로부에서 만든 『일본수로지』에서 찾아 볼 수 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합방 이전의『조선수로지』와 그 이후의 『일본수로지』에는 울릉도와 독도를 조선의 영토로 표기하고 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  <a:r>
              <a:rPr lang="ko-KR" altLang="ko-KR" sz="2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독도를 울릉도로부터 떼어내어 일본의 영토로 설명하기 시작한 것은 1952년 이후부터</a:t>
            </a:r>
            <a:r>
              <a:rPr lang="ko-KR" altLang="en-US" sz="2000">
                <a:latin typeface="함초롬바탕"/>
                <a:ea typeface="함초롬바탕"/>
              </a:rPr>
              <a:t> 임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역사적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568238"/>
            <a:ext cx="5159332" cy="372152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</a:t>
            </a: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제2차 세계대전이 끝난 후 1946년 1월 29일연합국 최고사령부는 지령(SCAPIN) 제677호를 발표해 울릉도와 독도, 제주도는 일본영토에서 제외된다는 언급을 </a:t>
            </a:r>
            <a:r>
              <a:rPr lang="ko-KR" altLang="en-US" sz="2000">
                <a:latin typeface="함초롬바탕"/>
                <a:ea typeface="함초롬바탕"/>
              </a:rPr>
              <a:t>함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75995" y="1366515"/>
            <a:ext cx="5394200" cy="45513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지리적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228060"/>
            <a:ext cx="10515600" cy="440188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우리나라 최동단의 섬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</a:t>
            </a: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행정구역상 대한민국 경상북도 울릉군 울릉읍 독도리 안용복길, 이사부길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독도를 기점으로 울릉도와의 거리는 87.4km(47.2M), 울진(죽변)에서는 216.8km(117.1M), 독도에서 오끼섬까지 최단거리 157.5km(85.0M)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→우리나라 영토인 울릉도로부터 독도까지의 거리는 일본의 섬인 오끼섬보다 약 70.1km 가깝다고 할 수 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과거부터 현재까지 한국 어민과 울릉도 주민의 어로생활권역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지리적 증거</a:t>
            </a: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702729" y="1759975"/>
            <a:ext cx="3869271" cy="33380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독도가 공식적으로 지도상에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표기된 현전하는 최초의 지도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⇨『신증동국여지승람』의 「팔도총도」(1530)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04954" y="895350"/>
            <a:ext cx="6858000" cy="5067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지리적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759976"/>
            <a:ext cx="4388817" cy="37215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⇨1785년의「삼국접양지도」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일본의 하야시 시헤이(1738~1793, 일본 실학파의 최고 학자)가 그린 지도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국경과 영토를 명료하게 구분하여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채색을 한 지도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 독도는 조선의 색채인 황색으로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표시하고 있을 뿐만 아니라 조선의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것이란 표기</a:t>
            </a:r>
            <a:r>
              <a:rPr lang="ko-KR" altLang="en-US" sz="2000">
                <a:latin typeface="함초롬바탕"/>
                <a:ea typeface="함초롬바탕"/>
              </a:rPr>
              <a:t>함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62426" y="1394426"/>
            <a:ext cx="5493574" cy="40691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지리적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759976"/>
            <a:ext cx="4388817" cy="372152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1855년 김대건 신부의 지도를 지리학자 말트 브룅(Malte-Brun)이 축소하여『파리지리학회지』(1855)에 게재한 지도에도 울릉도는 ‘Oulamgto’, 독도는 ‘Ousan’이라고 역시 정확히 표기가 되어 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57389" y="964870"/>
            <a:ext cx="4075443" cy="49282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국제법적 지위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925392" y="993028"/>
            <a:ext cx="4689268" cy="452558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1900년 「칙령 제41호」를 통해 울도군의 관할 구역을 "울릉전도 및 죽도, 석도(독도)"로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명시하였다. 이로 인해 국제적으로도 독도는 한국 영토로 공표</a:t>
            </a:r>
            <a:r>
              <a:rPr lang="ko-KR" altLang="en-US" sz="2000">
                <a:latin typeface="함초롬바탕"/>
                <a:ea typeface="함초롬바탕"/>
              </a:rPr>
              <a:t> 되었음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26913" y="976497"/>
            <a:ext cx="4708896" cy="4484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국제법적 지위</a:t>
            </a:r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702729" y="1228060"/>
            <a:ext cx="5196444" cy="47606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이후 일본이 러일 전쟁 중에 독도를 ‘다케시마’라고 부르며 시마네현 고시 제40호를 통해 독도를 자국 영토로 편입한다고 공표</a:t>
            </a:r>
            <a:r>
              <a:rPr lang="ko-KR" altLang="en-US" sz="2000">
                <a:latin typeface="함초롬바탕"/>
                <a:ea typeface="함초롬바탕"/>
              </a:rPr>
              <a:t>함</a:t>
            </a:r>
            <a:r>
              <a:rPr lang="ko-KR" altLang="ko-KR" sz="2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. →당시 대한 제국 정부는 그에 맞서서 독도가 우리의 땅임을 다시 확실히 밝혔지만, 을사늑약으로 외교권을 빼앗긴 형편이라 이 문제를 바로잡기란 어려운 일이였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→이는 명백한 주권 침탈 행위이며, 그로 인해 획득하였다고 주장한 영토는 국제법적으로 무효</a:t>
            </a:r>
            <a:r>
              <a:rPr lang="ko-KR" altLang="en-US" sz="2000">
                <a:latin typeface="함초롬바탕"/>
                <a:ea typeface="함초롬바탕"/>
              </a:rPr>
              <a:t>임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66808" y="1150422"/>
            <a:ext cx="3477317" cy="5039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국제법적 지위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228060"/>
            <a:ext cx="4726379" cy="441425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solidFill>
                <a:schemeClr val="accent1"/>
              </a:solidFill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독도가 일본의 시마네현에 강제편입 되기 전 1902년 대한제국 내부대신이 울도 군수 배계주에게 내린 공식문서인 ‘울도군 절목’에는 울릉도에 출입하는 모든 화물에 세금을 받으라는 운영세칙이 담겨있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50199" y="1001403"/>
            <a:ext cx="4467135" cy="48551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영상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65849" y="1014103"/>
            <a:ext cx="8274751" cy="460601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3415887" y="5660367"/>
            <a:ext cx="5814952" cy="442375"/>
          </a:xfrm>
        </p:spPr>
        <p:txBody>
          <a:bodyPr vert="horz" lIns="91440" tIns="45720" rIns="91440" bIns="45720">
            <a:normAutofit fontScale="68490"/>
          </a:bodyPr>
          <a:lstStyle/>
          <a:p>
            <a:pPr lvl="0">
              <a:buNone/>
              <a:defRPr lang="ko-KR" altLang="en-US"/>
            </a:pPr>
            <a:r>
              <a:rPr lang="ko-KR" altLang="en-US"/>
              <a:t>https://www.youtube.com/watch?v=wcn57KJNKP8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1506411"/>
            <a:ext cx="12192000" cy="3845178"/>
          </a:xfrm>
          <a:prstGeom prst="rect">
            <a:avLst/>
          </a:prstGeom>
          <a:solidFill>
            <a:srgbClr val="2949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3000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en-US" altLang="ko-KR"/>
          </a:p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90766" y="1731012"/>
            <a:ext cx="4444802" cy="3486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>
                <a:solidFill>
                  <a:schemeClr val="bg1"/>
                </a:solidFill>
              </a:rPr>
              <a:t>목차</a:t>
            </a:r>
          </a:p>
          <a:p>
            <a:pPr algn="ctr">
              <a:defRPr lang="ko-KR" altLang="en-US"/>
            </a:pPr>
            <a:endParaRPr lang="en-US" altLang="ko-KR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-</a:t>
            </a:r>
            <a:r>
              <a:rPr lang="ko-KR" altLang="en-US" sz="2000">
                <a:solidFill>
                  <a:schemeClr val="bg1"/>
                </a:solidFill>
              </a:rPr>
              <a:t>독도</a:t>
            </a:r>
          </a:p>
          <a:p>
            <a:pPr algn="ctr"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-</a:t>
            </a:r>
            <a:r>
              <a:rPr lang="ko-KR" altLang="en-US" sz="2000">
                <a:solidFill>
                  <a:schemeClr val="bg1"/>
                </a:solidFill>
              </a:rPr>
              <a:t>역사적 근거</a:t>
            </a:r>
          </a:p>
          <a:p>
            <a:pPr algn="ctr"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-</a:t>
            </a:r>
            <a:r>
              <a:rPr lang="ko-KR" altLang="en-US" sz="2000">
                <a:solidFill>
                  <a:schemeClr val="bg1"/>
                </a:solidFill>
              </a:rPr>
              <a:t>지리적 근거</a:t>
            </a:r>
          </a:p>
          <a:p>
            <a:pPr algn="ctr">
              <a:defRPr lang="ko-KR" altLang="en-US"/>
            </a:pPr>
            <a:endParaRPr lang="en-US" altLang="ko-KR" sz="200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en-US" altLang="ko-KR" sz="2000">
                <a:solidFill>
                  <a:schemeClr val="bg1"/>
                </a:solidFill>
              </a:rPr>
              <a:t>-</a:t>
            </a:r>
            <a:r>
              <a:rPr lang="ko-KR" altLang="en-US" sz="2000">
                <a:solidFill>
                  <a:schemeClr val="bg1"/>
                </a:solidFill>
              </a:rPr>
              <a:t>국제법적 지위</a:t>
            </a:r>
          </a:p>
          <a:p>
            <a:pPr algn="ctr">
              <a:defRPr lang="ko-KR" altLang="en-US"/>
            </a:pPr>
            <a:endParaRPr lang="ko-KR" altLang="en-US" sz="2000">
              <a:solidFill>
                <a:schemeClr val="bg1"/>
              </a:solidFill>
            </a:endParaRPr>
          </a:p>
          <a:p>
            <a:pPr algn="ctr">
              <a:defRPr lang="ko-KR" altLang="en-US"/>
            </a:pPr>
            <a:r>
              <a:rPr lang="ko-KR" altLang="en-US" sz="2000">
                <a:solidFill>
                  <a:schemeClr val="bg1"/>
                </a:solidFill>
              </a:rPr>
              <a:t>-영상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3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출처</a:t>
            </a:r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825830" y="1046306"/>
            <a:ext cx="10515600" cy="4351338"/>
          </a:xfrm>
          <a:solidFill>
            <a:schemeClr val="bg1">
              <a:alpha val="52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>
              <a:buNone/>
              <a:defRPr lang="ko-KR" altLang="en-US"/>
            </a:pPr>
            <a:endParaRPr lang="ko-KR" altLang="ko-KR" sz="2000" u="sng">
              <a:solidFill>
                <a:srgbClr val="0000FF"/>
              </a:solidFill>
              <a:latin typeface="함초롬바탕"/>
              <a:ea typeface="함초롬바탕"/>
            </a:endParaRPr>
          </a:p>
          <a:p>
            <a:pPr>
              <a:spcBef>
                <a:spcPct val="42000"/>
              </a:spcBef>
              <a:buNone/>
              <a:defRPr lang="ko-KR" altLang="en-US"/>
            </a:pPr>
            <a:r>
              <a:rPr lang="ko-KR" altLang="ko-KR" sz="2000" u="sng">
                <a:solidFill>
                  <a:srgbClr val="0000FF"/>
                </a:solidFill>
                <a:latin typeface="함초롬바탕"/>
                <a:ea typeface="함초롬바탕"/>
              </a:rPr>
              <a:t>https://encykorea.aks.ac.kr/Contents/Item/E0015953</a:t>
            </a:r>
          </a:p>
          <a:p>
            <a:pPr>
              <a:spcBef>
                <a:spcPct val="76000"/>
              </a:spcBef>
              <a:buNone/>
              <a:defRPr lang="ko-KR" altLang="en-US"/>
            </a:pPr>
            <a:r>
              <a:rPr lang="ko-KR" altLang="ko-KR" sz="2000" u="sng">
                <a:solidFill>
                  <a:srgbClr val="0000FF"/>
                </a:solidFill>
                <a:latin typeface="함초롬바탕"/>
                <a:ea typeface="함초롬바탕"/>
              </a:rPr>
              <a:t>https://dokdo.mofa.go.kr/kor/dokdo/reason.jsp</a:t>
            </a:r>
          </a:p>
          <a:p>
            <a:pPr>
              <a:spcBef>
                <a:spcPct val="76000"/>
              </a:spcBef>
              <a:buNone/>
              <a:defRPr lang="ko-KR" altLang="en-US"/>
            </a:pPr>
            <a:r>
              <a:rPr lang="ko-KR" altLang="ko-KR" sz="2000" u="sng">
                <a:solidFill>
                  <a:srgbClr val="0000FF"/>
                </a:solidFill>
                <a:latin typeface="함초롬바탕"/>
                <a:ea typeface="함초롬바탕"/>
              </a:rPr>
              <a:t>http://www.k-dokdo.com/index.do?menu_id=00010070&amp;servletPath=%2Findex.do</a:t>
            </a:r>
          </a:p>
          <a:p>
            <a:pPr>
              <a:spcBef>
                <a:spcPct val="76000"/>
              </a:spcBef>
              <a:buNone/>
              <a:defRPr lang="ko-KR" altLang="en-US"/>
            </a:pPr>
            <a:r>
              <a:rPr lang="ko-KR" altLang="ko-KR" sz="2000" u="sng">
                <a:solidFill>
                  <a:srgbClr val="0000FF"/>
                </a:solidFill>
                <a:latin typeface="함초롬바탕"/>
                <a:ea typeface="함초롬바탕"/>
              </a:rPr>
              <a:t>https://yhimsdokdo.tistory.com/entry/%EB%8F%85%EB%8F%84%EA%B0%80-%EB%8C%80%ED%95%9C%EB%AF%BC%EA%B5%AD%EC%9D%98-%EC%98%81%ED%86%A0%EC%9D%B8-%EA%B7%BC%EA%B1%B0-%EC%A7%80%EB%A6%AC%EC%A0%81-%EA%B7%BC%EA%B1%B0</a:t>
            </a:r>
          </a:p>
          <a:p>
            <a:pPr>
              <a:spcBef>
                <a:spcPct val="76000"/>
              </a:spcBef>
              <a:buNone/>
              <a:defRPr lang="ko-KR" altLang="en-US"/>
            </a:pPr>
            <a:r>
              <a:rPr lang="ko-KR" altLang="ko-KR" sz="2000" u="sng">
                <a:solidFill>
                  <a:srgbClr val="0000FF"/>
                </a:solidFill>
                <a:latin typeface="함초롬바탕"/>
                <a:ea typeface="함초롬바탕"/>
              </a:rPr>
              <a:t>https://blog.hyosung.com/3708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독도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2729" y="1252799"/>
            <a:ext cx="10515600" cy="4352400"/>
          </a:xfr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>
              <a:buNone/>
              <a:defRPr lang="ko-KR" altLang="en-US"/>
            </a:pPr>
            <a:endParaRPr lang="ko-KR" altLang="en-US" sz="3000">
              <a:latin typeface="함초롬바탕"/>
              <a:ea typeface="함초롬바탕"/>
            </a:endParaRPr>
          </a:p>
          <a:p>
            <a:pPr lvl="0">
              <a:spcBef>
                <a:spcPct val="28000"/>
              </a:spcBef>
              <a:buNone/>
              <a:defRPr lang="ko-KR" altLang="en-US"/>
            </a:pPr>
            <a:endParaRPr lang="ko-KR" altLang="en-US" sz="3000">
              <a:latin typeface="함초롬바탕"/>
              <a:ea typeface="함초롬바탕"/>
            </a:endParaRPr>
          </a:p>
          <a:p>
            <a:pPr lvl="0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                          -</a:t>
            </a:r>
            <a:r>
              <a:rPr lang="ko-KR" altLang="ko-KR" sz="3000">
                <a:latin typeface="함초롬바탕"/>
                <a:ea typeface="함초롬바탕"/>
              </a:rPr>
              <a:t>경상북도 울릉군</a:t>
            </a:r>
          </a:p>
          <a:p>
            <a:pPr lvl="0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                          -위치: </a:t>
            </a:r>
            <a:r>
              <a:rPr lang="ko-KR" altLang="ko-KR" sz="3000">
                <a:latin typeface="함초롬바탕"/>
                <a:ea typeface="함초롬바탕"/>
              </a:rPr>
              <a:t>동경 131°52′ 북위 37°14′</a:t>
            </a:r>
          </a:p>
          <a:p>
            <a:pPr lvl="0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                          -</a:t>
            </a:r>
            <a:r>
              <a:rPr lang="ko-KR" altLang="ko-KR" sz="3000">
                <a:latin typeface="함초롬바탕"/>
                <a:ea typeface="함초롬바탕"/>
              </a:rPr>
              <a:t>천연기념물 336호</a:t>
            </a:r>
          </a:p>
          <a:p>
            <a:pPr lvl="0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                          -인구: 40여 명</a:t>
            </a:r>
          </a:p>
          <a:p>
            <a:pPr lvl="0">
              <a:spcBef>
                <a:spcPct val="28000"/>
              </a:spcBef>
              <a:buNone/>
              <a:defRPr lang="ko-KR" altLang="en-US"/>
            </a:pPr>
            <a:endParaRPr lang="ko-KR" altLang="en-US" sz="3000">
              <a:latin typeface="함초롬바탕"/>
              <a:ea typeface="함초롬바탕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독도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119450"/>
            <a:ext cx="10515600" cy="456269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en-US" sz="3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경제적인 측면</a:t>
            </a:r>
            <a:r>
              <a:rPr lang="ko-KR" altLang="en-US" sz="3000">
                <a:latin typeface="함초롬바탕"/>
                <a:ea typeface="함초롬바탕"/>
              </a:rPr>
              <a:t>, </a:t>
            </a:r>
            <a:r>
              <a:rPr lang="ko-KR" altLang="ko-KR" sz="3000">
                <a:latin typeface="함초롬바탕"/>
                <a:ea typeface="함초롬바탕"/>
              </a:rPr>
              <a:t>지정학적인 면에서 가치↑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3000">
                <a:latin typeface="함초롬바탕"/>
                <a:ea typeface="함초롬바탕"/>
              </a:rPr>
              <a:t> </a:t>
            </a: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명태, 오징어, 상어, 연어 등 다양한 물고기들이 많이 잡</a:t>
            </a:r>
            <a:r>
              <a:rPr lang="ko-KR" altLang="en-US" sz="3000">
                <a:latin typeface="함초롬바탕"/>
                <a:ea typeface="함초롬바탕"/>
              </a:rPr>
              <a:t>힘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3000">
                <a:latin typeface="함초롬바탕"/>
                <a:ea typeface="함초롬바탕"/>
              </a:rPr>
              <a:t> </a:t>
            </a: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다시마, 소라, 전복 등 해조류가 다양하게 서식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-</a:t>
            </a:r>
            <a:r>
              <a:rPr lang="ko-KR" altLang="ko-KR" sz="3000">
                <a:latin typeface="함초롬바탕"/>
                <a:ea typeface="함초롬바탕"/>
              </a:rPr>
              <a:t>상당량의 지하자원이 묻혀 있</a:t>
            </a:r>
            <a:r>
              <a:rPr lang="ko-KR" altLang="en-US" sz="3000">
                <a:latin typeface="함초롬바탕"/>
                <a:ea typeface="함초롬바탕"/>
              </a:rPr>
              <a:t>음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독도</a:t>
            </a:r>
          </a:p>
        </p:txBody>
      </p:sp>
      <p:sp>
        <p:nvSpPr>
          <p:cNvPr id="8" name="내용 개체 틀 2"/>
          <p:cNvSpPr>
            <a:spLocks noGrp="1"/>
          </p:cNvSpPr>
          <p:nvPr/>
        </p:nvSpPr>
        <p:spPr>
          <a:xfrm>
            <a:off x="702729" y="1119450"/>
            <a:ext cx="10515600" cy="471113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ko-KR" sz="3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3000">
                <a:latin typeface="함초롬바탕"/>
                <a:ea typeface="함초롬바탕"/>
              </a:rPr>
              <a:t>최근 일본 정부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시마네현의 죽도의 날 제정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 문부성 독도 관련 교과서 왜곡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-</a:t>
            </a:r>
            <a:r>
              <a:rPr lang="ko-KR" altLang="ko-KR" sz="3000">
                <a:latin typeface="함초롬바탕"/>
                <a:ea typeface="함초롬바탕"/>
              </a:rPr>
              <a:t>해양 탐사선의 우리측 배타적 경제수역(EEZ)에서의 수로측량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ko-KR" sz="3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3000">
                <a:latin typeface="함초롬바탕"/>
                <a:ea typeface="함초롬바탕"/>
              </a:rPr>
              <a:t>⇒독도를 분쟁지역화하기 위한 다각적인 도발 시도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3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3000">
                <a:latin typeface="함초롬바탕"/>
                <a:ea typeface="함초롬바탕"/>
              </a:rPr>
              <a:t> 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역사적 증거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711550" y="782106"/>
          <a:ext cx="9177113" cy="5588889"/>
        </p:xfrm>
        <a:graphic>
          <a:graphicData uri="http://schemas.openxmlformats.org/drawingml/2006/table">
            <a:tbl>
              <a:tblPr firstRow="1" bandRow="1"/>
              <a:tblGrid>
                <a:gridCol w="228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512년  신라 지증왕 13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우산국이 신라에 귀속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1417년 조선 태종 17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왜구 출현으로 주민 쇄환정책 실시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1454년 단종 2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『세종실록』「지리지」에 울릉도·독도 내용 수록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1694년 숙종 20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장한상이 울릉도를 순찰하며 독도 위치 설명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1697년 숙종 23 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2~3년 간격으로 울릉도 수토 시작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1882년 고종 19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개척령 반포와 함께 주민 이주정책 실시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1900년 광무 4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강원도 울도군 설치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1952년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평화선 설정으로 독도를 대한민국 영토로 전 세계에 선언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1953년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독도의용수비대 조직-독도 경비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1956년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울릉경찰서 독도경비대에 인계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1981년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독도 주민등록 최초 전입(최종덕, 울릉도 도동리 산69)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1982년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국가지정 문화재 천연기념물 제336호 ‘독도해조류번식지’로 지정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2554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1999년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국가지정문화재관리단체 지정 및 천연기념물 제336호 독도관리지침 고시 문화재명칭 변경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(독도해조류번식지→독도천연보호구역)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2000년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 2000.4.7 행정구역 명칭 및 지번 변경(행정구역:독도리로 변경, 지번:독도리 산1~37번지로</a:t>
                      </a:r>
                    </a:p>
                    <a:p>
                      <a:pPr>
                        <a:defRPr lang="ko-KR" altLang="en-US"/>
                      </a:pPr>
                      <a:r>
                        <a:rPr lang="ko-KR" altLang="en-US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 </a:t>
                      </a: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변경)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2005년 3월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독도관리기준안(기존 독도관리지침 폐지) 및 독도 개방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2005년 6월 28일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정부합동 독도현황고시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91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2005년 9월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ko-KR" sz="1300" b="0" i="0">
                          <a:solidFill>
                            <a:srgbClr val="000000"/>
                          </a:solidFill>
                          <a:latin typeface="함초롬바탕"/>
                          <a:ea typeface="함초롬바탕"/>
                          <a:cs typeface="함초롬바탕"/>
                        </a:rPr>
                        <a:t>지번변경(당초 산1~37번지→1~96번지로 변경)</a:t>
                      </a:r>
                    </a:p>
                  </a:txBody>
                  <a:tcPr anchor="ctr">
                    <a:lnL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4191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역사적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515294"/>
            <a:ext cx="10515600" cy="34370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ko-KR" sz="25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en-US" sz="2500">
                <a:latin typeface="함초롬바탕"/>
                <a:ea typeface="함초롬바탕"/>
              </a:rPr>
              <a:t>-</a:t>
            </a:r>
            <a:r>
              <a:rPr lang="ko-KR" altLang="ko-KR" sz="2500">
                <a:latin typeface="함초롬바탕"/>
                <a:ea typeface="함초롬바탕"/>
              </a:rPr>
              <a:t>『조선왕조실록』에 울릉도와 독도가 자주 등장 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en-US" sz="2500">
                <a:latin typeface="함초롬바탕"/>
                <a:ea typeface="함초롬바탕"/>
              </a:rPr>
              <a:t>-</a:t>
            </a:r>
            <a:r>
              <a:rPr lang="ko-KR" altLang="ko-KR" sz="2500">
                <a:latin typeface="함초롬바탕"/>
                <a:ea typeface="함초롬바탕"/>
              </a:rPr>
              <a:t>여말선초에 왜구의 노략으로 피해가 심해지자 15세기 초 태종은 주민들의 피해를 우려해 육지에 나와 살도록 쇄환정책을 실시</a:t>
            </a:r>
          </a:p>
          <a:p>
            <a:pPr lvl="0" algn="ctr">
              <a:spcBef>
                <a:spcPct val="28000"/>
              </a:spcBef>
              <a:buClr>
                <a:srgbClr val="000000"/>
              </a:buClr>
              <a:buFont typeface="한컴바탕"/>
              <a:buNone/>
              <a:defRPr lang="ko-KR" altLang="en-US"/>
            </a:pPr>
            <a:r>
              <a:rPr lang="ko-KR" altLang="en-US" sz="2500">
                <a:latin typeface="함초롬바탕"/>
                <a:ea typeface="함초롬바탕"/>
              </a:rPr>
              <a:t>-</a:t>
            </a:r>
            <a:r>
              <a:rPr lang="ko-KR" altLang="ko-KR" sz="2500">
                <a:latin typeface="함초롬바탕"/>
                <a:ea typeface="함초롬바탕"/>
              </a:rPr>
              <a:t>태종 17년에는 울릉도와 주변 섬을 조사하기 위해 삼척만호 김인우를 무릉등처안무사로 임명, 이후 대책회의에서 ‘우산·무릉등처’라는 용어가 사용</a:t>
            </a:r>
            <a:r>
              <a:rPr lang="ko-KR" altLang="en-US" sz="2500">
                <a:latin typeface="함초롬바탕"/>
                <a:ea typeface="함초롬바탕"/>
              </a:rPr>
              <a:t>됨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500">
                <a:latin typeface="함초롬바탕"/>
                <a:ea typeface="함초롬바탕"/>
              </a:rPr>
              <a:t>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>
                <a:latin typeface="함초롬바탕"/>
                <a:ea typeface="함초롬바탕"/>
                <a:cs typeface="함초롬바탕"/>
              </a:rPr>
              <a:t>역사적 증거</a:t>
            </a:r>
          </a:p>
        </p:txBody>
      </p:sp>
      <p:sp>
        <p:nvSpPr>
          <p:cNvPr id="6" name="내용 개체 틀 2"/>
          <p:cNvSpPr>
            <a:spLocks noGrp="1"/>
          </p:cNvSpPr>
          <p:nvPr/>
        </p:nvSpPr>
        <p:spPr>
          <a:xfrm>
            <a:off x="702729" y="1419796"/>
            <a:ext cx="10515600" cy="41544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anchor="t">
            <a:noAutofit/>
          </a:bodyPr>
          <a:lstStyle/>
          <a:p>
            <a:pPr lvl="0" algn="ctr">
              <a:spcBef>
                <a:spcPct val="28000"/>
              </a:spcBef>
              <a:buNone/>
              <a:defRPr lang="ko-KR" altLang="en-US"/>
            </a:pPr>
            <a:endParaRPr lang="ko-KR" altLang="ko-KR" sz="2000">
              <a:latin typeface="함초롬바탕"/>
              <a:ea typeface="함초롬바탕"/>
            </a:endParaRP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숙종 19년</a:t>
            </a:r>
            <a:r>
              <a:rPr lang="ko-KR" altLang="en-US" sz="2000">
                <a:latin typeface="함초롬바탕"/>
                <a:ea typeface="함초롬바탕"/>
              </a:rPr>
              <a:t>, </a:t>
            </a:r>
            <a:r>
              <a:rPr lang="ko-KR" altLang="ko-KR" sz="2000">
                <a:latin typeface="함초롬바탕"/>
                <a:ea typeface="함초롬바탕"/>
              </a:rPr>
              <a:t>좌수영 소속의 능로군으로 복무했던 어부인 안용복이 고기를 잡고자 울릉도에 들어갔다가 일본의 어부들과 시비가 벌어져 일본으로 납치된 사건이 일어</a:t>
            </a:r>
            <a:r>
              <a:rPr lang="ko-KR" altLang="en-US" sz="2000">
                <a:latin typeface="함초롬바탕"/>
                <a:ea typeface="함초롬바탕"/>
              </a:rPr>
              <a:t>남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안용복은 당대 최고 실권자인 에도관백에게서 “울릉도와 자산도는 일본 땅이 아니기 때문에 일본 어민들의 출어를 금지 시키겠다”는 서계를 받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</a:t>
            </a: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하지만 곧 대마도주에게 빼앗기고, ‘월경죄인’으로 감금당</a:t>
            </a:r>
            <a:r>
              <a:rPr lang="ko-KR" altLang="en-US" sz="2000">
                <a:latin typeface="함초롬바탕"/>
                <a:ea typeface="함초롬바탕"/>
              </a:rPr>
              <a:t>함.</a:t>
            </a:r>
            <a:r>
              <a:rPr lang="ko-KR" altLang="ko-KR" sz="2000">
                <a:latin typeface="함초롬바탕"/>
                <a:ea typeface="함초롬바탕"/>
              </a:rPr>
              <a:t> 풀려난 안용복은 분개하며 다시 일본으로 건너가 독도와 울릉도가 우리 땅임을 명백히 하고 돌아</a:t>
            </a:r>
            <a:r>
              <a:rPr lang="ko-KR" altLang="en-US" sz="2000">
                <a:latin typeface="함초롬바탕"/>
                <a:ea typeface="함초롬바탕"/>
              </a:rPr>
              <a:t>옴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그의 활약으로 인해 대마도주는 일본인의 울릉도 출어금지를 공식화</a:t>
            </a:r>
            <a:r>
              <a:rPr lang="ko-KR" altLang="en-US" sz="2000">
                <a:latin typeface="함초롬바탕"/>
                <a:ea typeface="함초롬바탕"/>
              </a:rPr>
              <a:t>함</a:t>
            </a:r>
            <a:r>
              <a:rPr lang="ko-KR" altLang="ko-KR" sz="2000">
                <a:latin typeface="함초롬바탕"/>
                <a:ea typeface="함초롬바탕"/>
              </a:rPr>
              <a:t> 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-</a:t>
            </a:r>
            <a:r>
              <a:rPr lang="ko-KR" altLang="ko-KR" sz="2000">
                <a:latin typeface="함초롬바탕"/>
                <a:ea typeface="함초롬바탕"/>
              </a:rPr>
              <a:t>안용복의 활동은 일본의 영토 편입 야욕으로부터 울릉도와 독도를 지켜내고, 일본의 최고 권력기관으로부터 조선의 영토임을 인정받았다는 데 큰 의의가 있</a:t>
            </a:r>
            <a:r>
              <a:rPr lang="ko-KR" altLang="en-US" sz="2000">
                <a:latin typeface="함초롬바탕"/>
                <a:ea typeface="함초롬바탕"/>
              </a:rPr>
              <a:t>음</a:t>
            </a:r>
          </a:p>
          <a:p>
            <a:pPr lvl="0" algn="ctr">
              <a:spcBef>
                <a:spcPct val="28000"/>
              </a:spcBef>
              <a:buNone/>
              <a:defRPr lang="ko-KR" altLang="en-US"/>
            </a:pPr>
            <a:r>
              <a:rPr lang="ko-KR" altLang="ko-KR" sz="2000">
                <a:latin typeface="함초롬바탕"/>
                <a:ea typeface="함초롬바탕"/>
              </a:rPr>
              <a:t> 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399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defRPr lang="ko-KR" altLang="en-US"/>
            </a:pPr>
            <a:r>
              <a:rPr lang="ko-KR" altLang="en-US" sz="1500"/>
              <a:t>역사적 증거</a:t>
            </a:r>
          </a:p>
        </p:txBody>
      </p:sp>
      <p:pic>
        <p:nvPicPr>
          <p:cNvPr id="7" name="그림 6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2337955" y="667986"/>
            <a:ext cx="7239495" cy="5179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847" y="6051468"/>
            <a:ext cx="4366656" cy="36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>
                <a:solidFill>
                  <a:schemeClr val="bg1"/>
                </a:solidFill>
              </a:rPr>
              <a:t>일본의 독도 불법 영토 편입 과정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00000000000000000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와이드스크린</PresentationFormat>
  <Paragraphs>178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맑은 고딕</vt:lpstr>
      <vt:lpstr>한컴바탕</vt:lpstr>
      <vt:lpstr>함초롬바탕</vt:lpstr>
      <vt:lpstr>Arial</vt:lpstr>
      <vt:lpstr>Bahnschrift Condensed</vt:lpstr>
      <vt:lpstr>Office 테마</vt:lpstr>
      <vt:lpstr>독도가 한국영토인 역사적  지리적 근거와 국제법적 지위 </vt:lpstr>
      <vt:lpstr>PowerPoint 프레젠테이션</vt:lpstr>
      <vt:lpstr>독도</vt:lpstr>
      <vt:lpstr>독도</vt:lpstr>
      <vt:lpstr>독도</vt:lpstr>
      <vt:lpstr>역사적 증거</vt:lpstr>
      <vt:lpstr>역사적 증거</vt:lpstr>
      <vt:lpstr>역사적 증거</vt:lpstr>
      <vt:lpstr>역사적 증거</vt:lpstr>
      <vt:lpstr>역사적 증거</vt:lpstr>
      <vt:lpstr>역사적 증거</vt:lpstr>
      <vt:lpstr>지리적 증거</vt:lpstr>
      <vt:lpstr>지리적 증거</vt:lpstr>
      <vt:lpstr>지리적 증거</vt:lpstr>
      <vt:lpstr>지리적 증거</vt:lpstr>
      <vt:lpstr>국제법적 지위</vt:lpstr>
      <vt:lpstr>국제법적 지위</vt:lpstr>
      <vt:lpstr>국제법적 지위</vt:lpstr>
      <vt:lpstr>영상</vt:lpstr>
      <vt:lpstr>출처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한국영토인 역사적  지리적 근거와 국제법적 근거</dc:title>
  <dc:creator>세빈 박</dc:creator>
  <cp:lastModifiedBy>세빈 박</cp:lastModifiedBy>
  <cp:revision>39</cp:revision>
  <dcterms:created xsi:type="dcterms:W3CDTF">2020-09-25T10:27:10Z</dcterms:created>
  <dcterms:modified xsi:type="dcterms:W3CDTF">2020-09-28T03:08:50Z</dcterms:modified>
</cp:coreProperties>
</file>