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2" r:id="rId5"/>
    <p:sldId id="267" r:id="rId6"/>
    <p:sldId id="268" r:id="rId7"/>
    <p:sldId id="272" r:id="rId8"/>
    <p:sldId id="274" r:id="rId9"/>
    <p:sldId id="275" r:id="rId10"/>
    <p:sldId id="276" r:id="rId11"/>
    <p:sldId id="279" r:id="rId12"/>
    <p:sldId id="280" r:id="rId13"/>
    <p:sldId id="277" r:id="rId14"/>
    <p:sldId id="273" r:id="rId15"/>
    <p:sldId id="278" r:id="rId16"/>
    <p:sldId id="281" r:id="rId17"/>
    <p:sldId id="270" r:id="rId18"/>
    <p:sldId id="260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BC7"/>
    <a:srgbClr val="E0B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6" y="276"/>
      </p:cViewPr>
      <p:guideLst>
        <p:guide orient="horz" pos="304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2B40BE-ADFF-4E96-A2CE-2914A23A7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BFCE655-9CB5-415A-8DFA-38D13A786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8B71BE-F2CC-438A-BC06-223BBE91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6E6D-BC61-41B2-8E58-6CD3F8627017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548EA8-C65D-420F-AD1F-C05C5ECB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154191-7AA6-422A-86A9-5C322500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7B01-5F80-4E50-A3C2-C762321375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81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39FDFE-CFA6-40FC-A91F-6FAC425B3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3C477A7-7643-4C7D-81A5-8A0688FC8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2841B8-3FC7-44B2-9C5F-A4087EB3F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6E6D-BC61-41B2-8E58-6CD3F8627017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48B0C4-8D28-4598-9C1C-1C8F418B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1FC409-BC7F-4D9A-A63A-27B6D15E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7B01-5F80-4E50-A3C2-C762321375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65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27322D4-37E7-4CAD-89C3-ED5A455A9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A48E3DF-6A85-4806-927E-38049BD5B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301DA8-4A38-4AC4-8C77-6671E0FDB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6E6D-BC61-41B2-8E58-6CD3F8627017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2085E8-875B-4B44-A07E-68E5D152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1E3509-4AFC-4839-AEF5-214D73C7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7B01-5F80-4E50-A3C2-C762321375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41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0EF555-357F-47A0-87C0-2F3A7923B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3002F9-D872-42B9-9ADD-13D8C9C55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8AD02C2-3C0C-454D-B85C-A6EE12F17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6E6D-BC61-41B2-8E58-6CD3F8627017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84CEF0-7117-4FCD-B204-4065BC1A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95EAB3-010F-4F4D-B1A9-91C01726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7B01-5F80-4E50-A3C2-C762321375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54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742CB1-9D28-47A7-978A-9CD818625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22F8D17-0222-47B6-BBC2-DA61BD84F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A20DC9-6BAB-4BF3-9846-992700CE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6E6D-BC61-41B2-8E58-6CD3F8627017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2F3050-3E6F-43CB-8506-A847D7DB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B1C3F2-4CB2-404D-9B05-95778721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7B01-5F80-4E50-A3C2-C762321375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15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133AB9-F055-490E-92FD-D8F7F82F0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1DB7AA-2A6E-4CB2-86BC-BEFEC7EF8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726E420-97C0-4D52-A406-9F61D4B57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288BA04-2C81-4589-A6F6-52C8C3F4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6E6D-BC61-41B2-8E58-6CD3F8627017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01FAFC6-6F08-4192-AD7E-D434DDEE2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B40A178-423E-48B0-BD60-62C498D13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7B01-5F80-4E50-A3C2-C762321375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36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B38093-8F1E-4E28-AE05-24E739D90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7B287A-0E1F-48B9-8055-F56438E68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54E4BA1-16E3-4AD5-837F-06DF6A7B6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F037D92-3927-4C77-B2D9-2B773B61A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57C9866-81B6-46B8-8AB5-4B0B59E5F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8D48E73-53B6-4A92-8AA0-71C1E552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6E6D-BC61-41B2-8E58-6CD3F8627017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549B223-FCA7-41F9-A528-4DA70CE4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B53ED17-6001-42F5-9520-3A8F546D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7B01-5F80-4E50-A3C2-C762321375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978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8A4A6C-9CA1-4AF9-8EBE-53F375AE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111D935-FC19-4F99-9B09-B2132FDB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6E6D-BC61-41B2-8E58-6CD3F8627017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AE24859-F425-4FCE-BB88-78CB3C95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8BBB9E-B709-42BB-A764-79762322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7B01-5F80-4E50-A3C2-C762321375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2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80B85D3-88E7-4FD0-ACEA-F98C09083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6E6D-BC61-41B2-8E58-6CD3F8627017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F98E960-D937-4606-974F-E7853DC5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3B4C5DA-3D9C-44EF-AF87-659A0106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7B01-5F80-4E50-A3C2-C762321375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06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462504-9067-4994-B95A-5AE5BDE7B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627BAB-91FA-40AA-98D0-7415DC1FB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C9EA78-D43F-4EEB-9BA2-2A579FF7A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723F545-D454-4686-9C65-37EF4325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6E6D-BC61-41B2-8E58-6CD3F8627017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8AC6FB-ABC7-452C-ADF3-D80ED2C5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9A287CD-CE2C-4672-B333-693F5836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7B01-5F80-4E50-A3C2-C762321375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31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05217D-0A5B-40A2-9BFA-E0946800D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E86A4E5-3DB3-448B-8F7A-81E0CAFD31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207FF2A-6696-4418-86C9-68F1515D5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C1A0A9D-D866-4F26-987B-698B6E285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6E6D-BC61-41B2-8E58-6CD3F8627017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A38FF59-A8C3-45D0-A50F-36B90D92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7CE4910-C444-4B3D-A587-9F604FD9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7B01-5F80-4E50-A3C2-C762321375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00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1D0ED6-C740-463E-A233-DF98804C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FC72D2-6B4B-419B-942B-82BFB417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B31804-57A2-4757-8D4D-20C3A3337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F6E6D-BC61-41B2-8E58-6CD3F8627017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D43345-A88B-4E4E-95B6-07472295C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2F2A5C4-85BE-4A30-944F-3C33D6C49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27B01-5F80-4E50-A3C2-C762321375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244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잔디, 연기, 무기, 오래된이(가) 표시된 사진&#10;&#10;자동 생성된 설명">
            <a:extLst>
              <a:ext uri="{FF2B5EF4-FFF2-40B4-BE49-F238E27FC236}">
                <a16:creationId xmlns:a16="http://schemas.microsoft.com/office/drawing/2014/main" id="{12D94732-434B-4AA7-A564-792478708F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7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249741-B0D8-4CA3-BFEC-B0E14750B689}"/>
              </a:ext>
            </a:extLst>
          </p:cNvPr>
          <p:cNvSpPr txBox="1"/>
          <p:nvPr/>
        </p:nvSpPr>
        <p:spPr>
          <a:xfrm>
            <a:off x="2804076" y="793373"/>
            <a:ext cx="6583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dirty="0" err="1">
                <a:solidFill>
                  <a:schemeClr val="accent6">
                    <a:lumMod val="50000"/>
                  </a:schemeClr>
                </a:solidFill>
              </a:rPr>
              <a:t>센코쿠시대</a:t>
            </a:r>
            <a:r>
              <a:rPr lang="ko-KR" altLang="en-US" sz="5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sz="5400" b="1" dirty="0">
                <a:solidFill>
                  <a:schemeClr val="accent6">
                    <a:lumMod val="50000"/>
                  </a:schemeClr>
                </a:solidFill>
                <a:latin typeface="Yu Gothic UI" panose="020B0500000000000000" pitchFamily="34" charset="-128"/>
                <a:ea typeface="안상수2006중간" panose="02020603020101020101" pitchFamily="18" charset="-127"/>
              </a:rPr>
              <a:t>戦国時代</a:t>
            </a:r>
          </a:p>
        </p:txBody>
      </p:sp>
      <p:sp>
        <p:nvSpPr>
          <p:cNvPr id="8" name="양쪽 대괄호 7">
            <a:extLst>
              <a:ext uri="{FF2B5EF4-FFF2-40B4-BE49-F238E27FC236}">
                <a16:creationId xmlns:a16="http://schemas.microsoft.com/office/drawing/2014/main" id="{EA3B9D8C-02BA-47F9-9CF5-716A3F5D721E}"/>
              </a:ext>
            </a:extLst>
          </p:cNvPr>
          <p:cNvSpPr/>
          <p:nvPr/>
        </p:nvSpPr>
        <p:spPr>
          <a:xfrm>
            <a:off x="2252636" y="701040"/>
            <a:ext cx="7686721" cy="1107996"/>
          </a:xfrm>
          <a:prstGeom prst="bracketPair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203479F-3DA5-4CF5-9DA8-A540B0736090}"/>
              </a:ext>
            </a:extLst>
          </p:cNvPr>
          <p:cNvCxnSpPr/>
          <p:nvPr/>
        </p:nvCxnSpPr>
        <p:spPr>
          <a:xfrm>
            <a:off x="4488343" y="6014720"/>
            <a:ext cx="32004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FCCD44E-1F35-49EA-A714-4B86CD31E0DB}"/>
              </a:ext>
            </a:extLst>
          </p:cNvPr>
          <p:cNvSpPr txBox="1"/>
          <p:nvPr/>
        </p:nvSpPr>
        <p:spPr>
          <a:xfrm>
            <a:off x="3410008" y="5291445"/>
            <a:ext cx="537198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500" b="1" dirty="0" err="1">
                <a:solidFill>
                  <a:schemeClr val="accent6">
                    <a:lumMod val="50000"/>
                  </a:schemeClr>
                </a:solidFill>
              </a:rPr>
              <a:t>센코쿠시대의</a:t>
            </a:r>
            <a:r>
              <a:rPr lang="en-US" altLang="ko-KR" sz="35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sz="3500" b="1" dirty="0">
                <a:solidFill>
                  <a:schemeClr val="accent6">
                    <a:lumMod val="50000"/>
                  </a:schemeClr>
                </a:solidFill>
              </a:rPr>
              <a:t>발전과 양상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B781AC-0575-4417-9D1C-115D815014C8}"/>
              </a:ext>
            </a:extLst>
          </p:cNvPr>
          <p:cNvSpPr txBox="1"/>
          <p:nvPr/>
        </p:nvSpPr>
        <p:spPr>
          <a:xfrm>
            <a:off x="9801467" y="6220166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>
                    <a:lumMod val="50000"/>
                  </a:schemeClr>
                </a:solidFill>
              </a:rPr>
              <a:t>2170**3* </a:t>
            </a:r>
            <a:r>
              <a:rPr lang="ko-KR" altLang="en-US" sz="2400" b="1" dirty="0">
                <a:solidFill>
                  <a:schemeClr val="accent6">
                    <a:lumMod val="50000"/>
                  </a:schemeClr>
                </a:solidFill>
              </a:rPr>
              <a:t>어</a:t>
            </a:r>
            <a:r>
              <a:rPr lang="en-US" altLang="ko-KR" sz="2400" b="1" dirty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ko-KR" altLang="en-US" sz="2400" b="1" dirty="0">
                <a:solidFill>
                  <a:schemeClr val="accent6">
                    <a:lumMod val="50000"/>
                  </a:schemeClr>
                </a:solidFill>
              </a:rPr>
              <a:t>민</a:t>
            </a:r>
          </a:p>
        </p:txBody>
      </p:sp>
    </p:spTree>
    <p:extLst>
      <p:ext uri="{BB962C8B-B14F-4D97-AF65-F5344CB8AC3E}">
        <p14:creationId xmlns:p14="http://schemas.microsoft.com/office/powerpoint/2010/main" val="1410814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2A0AC17-D030-446D-AB6A-41BE3A4EE54D}"/>
              </a:ext>
            </a:extLst>
          </p:cNvPr>
          <p:cNvSpPr/>
          <p:nvPr/>
        </p:nvSpPr>
        <p:spPr>
          <a:xfrm>
            <a:off x="325120" y="0"/>
            <a:ext cx="1320800" cy="223520"/>
          </a:xfrm>
          <a:prstGeom prst="rect">
            <a:avLst/>
          </a:prstGeom>
          <a:solidFill>
            <a:srgbClr val="EFD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7522F-ED52-4B4D-87C5-51B789A7A520}"/>
              </a:ext>
            </a:extLst>
          </p:cNvPr>
          <p:cNvSpPr txBox="1"/>
          <p:nvPr/>
        </p:nvSpPr>
        <p:spPr>
          <a:xfrm>
            <a:off x="1732670" y="136882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600" dirty="0" err="1">
                <a:solidFill>
                  <a:schemeClr val="tx2">
                    <a:lumMod val="75000"/>
                  </a:schemeClr>
                </a:solidFill>
              </a:rPr>
              <a:t>센코쿠시대</a:t>
            </a:r>
            <a:endParaRPr lang="ko-KR" altLang="en-US" sz="2000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C7101-9747-4523-AB12-3AE9B01305E2}"/>
              </a:ext>
            </a:extLst>
          </p:cNvPr>
          <p:cNvSpPr txBox="1"/>
          <p:nvPr/>
        </p:nvSpPr>
        <p:spPr>
          <a:xfrm>
            <a:off x="1732670" y="547152"/>
            <a:ext cx="6009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spc="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열병기의 시대의 도래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47D1480-0414-455B-9CA8-A51F1B4ACCF6}"/>
              </a:ext>
            </a:extLst>
          </p:cNvPr>
          <p:cNvSpPr/>
          <p:nvPr/>
        </p:nvSpPr>
        <p:spPr>
          <a:xfrm>
            <a:off x="10678160" y="6786880"/>
            <a:ext cx="1320800" cy="71120"/>
          </a:xfrm>
          <a:prstGeom prst="rect">
            <a:avLst/>
          </a:prstGeom>
          <a:solidFill>
            <a:srgbClr val="EFD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A864550B-3DA7-4A1F-B397-273E5A3532FF}"/>
              </a:ext>
            </a:extLst>
          </p:cNvPr>
          <p:cNvSpPr/>
          <p:nvPr/>
        </p:nvSpPr>
        <p:spPr>
          <a:xfrm>
            <a:off x="7469901" y="1121487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600" kern="1200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C47621E5-B406-4160-87F6-67A72B3D0F93}"/>
              </a:ext>
            </a:extLst>
          </p:cNvPr>
          <p:cNvSpPr/>
          <p:nvPr/>
        </p:nvSpPr>
        <p:spPr>
          <a:xfrm>
            <a:off x="2480468" y="2826410"/>
            <a:ext cx="2169318" cy="1205177"/>
          </a:xfrm>
          <a:custGeom>
            <a:avLst/>
            <a:gdLst>
              <a:gd name="connsiteX0" fmla="*/ 0 w 2169318"/>
              <a:gd name="connsiteY0" fmla="*/ 0 h 1205177"/>
              <a:gd name="connsiteX1" fmla="*/ 2169318 w 2169318"/>
              <a:gd name="connsiteY1" fmla="*/ 0 h 1205177"/>
              <a:gd name="connsiteX2" fmla="*/ 2169318 w 2169318"/>
              <a:gd name="connsiteY2" fmla="*/ 1205177 h 1205177"/>
              <a:gd name="connsiteX3" fmla="*/ 0 w 2169318"/>
              <a:gd name="connsiteY3" fmla="*/ 1205177 h 1205177"/>
              <a:gd name="connsiteX4" fmla="*/ 0 w 2169318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318" h="1205177">
                <a:moveTo>
                  <a:pt x="0" y="0"/>
                </a:moveTo>
                <a:lnTo>
                  <a:pt x="2169318" y="0"/>
                </a:lnTo>
                <a:lnTo>
                  <a:pt x="2169318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r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600" kern="1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A1FE76-674F-4E34-BE33-0D3848E4FD53}"/>
              </a:ext>
            </a:extLst>
          </p:cNvPr>
          <p:cNvSpPr txBox="1"/>
          <p:nvPr/>
        </p:nvSpPr>
        <p:spPr>
          <a:xfrm>
            <a:off x="4800647" y="3435694"/>
            <a:ext cx="71256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/>
              <a:t>포르투갈 </a:t>
            </a:r>
            <a:r>
              <a:rPr lang="ko-KR" altLang="en-US" dirty="0" err="1"/>
              <a:t>상인들과의</a:t>
            </a:r>
            <a:r>
              <a:rPr lang="ko-KR" altLang="en-US" dirty="0"/>
              <a:t> 무역으로 일본에 들어온 </a:t>
            </a:r>
            <a:r>
              <a:rPr lang="ko-KR" altLang="en-US" dirty="0" err="1"/>
              <a:t>매치락</a:t>
            </a:r>
            <a:r>
              <a:rPr lang="ko-KR" altLang="en-US" dirty="0"/>
              <a:t> 소총의 위력은</a:t>
            </a:r>
            <a:endParaRPr lang="en-US" altLang="ko-KR" dirty="0"/>
          </a:p>
          <a:p>
            <a:pPr algn="just"/>
            <a:r>
              <a:rPr lang="ko-KR" altLang="en-US" dirty="0"/>
              <a:t>당시 일본의 무사들에게 충격적인 일이었다</a:t>
            </a:r>
            <a:r>
              <a:rPr lang="en-US" altLang="ko-KR" dirty="0"/>
              <a:t>. </a:t>
            </a:r>
            <a:r>
              <a:rPr lang="ko-KR" altLang="en-US" dirty="0"/>
              <a:t>당시 방어장비를 무력화</a:t>
            </a:r>
            <a:endParaRPr lang="en-US" altLang="ko-KR" dirty="0"/>
          </a:p>
          <a:p>
            <a:pPr algn="just"/>
            <a:r>
              <a:rPr lang="ko-KR" altLang="en-US" dirty="0"/>
              <a:t>가능하며 사용법이 쉽고 간단한 조총은 당시 일본에게는 상당히 </a:t>
            </a:r>
            <a:endParaRPr lang="en-US" altLang="ko-KR" dirty="0"/>
          </a:p>
          <a:p>
            <a:pPr algn="just"/>
            <a:r>
              <a:rPr lang="ko-KR" altLang="en-US" dirty="0"/>
              <a:t>매력적인 무기였다</a:t>
            </a:r>
            <a:r>
              <a:rPr lang="en-US" altLang="ko-KR" dirty="0"/>
              <a:t>. </a:t>
            </a:r>
            <a:r>
              <a:rPr lang="ko-KR" altLang="en-US" dirty="0"/>
              <a:t>이는 이후 일본이 대량의 조총을 만들어 내는</a:t>
            </a:r>
            <a:endParaRPr lang="en-US" altLang="ko-KR" dirty="0"/>
          </a:p>
          <a:p>
            <a:pPr algn="just"/>
            <a:r>
              <a:rPr lang="ko-KR" altLang="en-US" dirty="0"/>
              <a:t>계기가 되었고 소형 화기의 발명은 곧 전장과 방어구의 변화를 </a:t>
            </a:r>
            <a:endParaRPr lang="en-US" altLang="ko-KR" dirty="0"/>
          </a:p>
          <a:p>
            <a:pPr algn="just"/>
            <a:r>
              <a:rPr lang="ko-KR" altLang="en-US" dirty="0"/>
              <a:t>초래하는 계기가 되었다</a:t>
            </a:r>
            <a:r>
              <a:rPr lang="en-US" altLang="ko-KR" dirty="0"/>
              <a:t>.</a:t>
            </a:r>
          </a:p>
          <a:p>
            <a:pPr algn="just"/>
            <a:endParaRPr lang="en-US" altLang="ko-KR" dirty="0"/>
          </a:p>
          <a:p>
            <a:pPr algn="just"/>
            <a:r>
              <a:rPr lang="ko-KR" altLang="en-US" dirty="0"/>
              <a:t>또한 이 현상은 일본의 사회 계층에도 큰 변화를 가져왔다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29" name="양쪽 대괄호 28">
            <a:extLst>
              <a:ext uri="{FF2B5EF4-FFF2-40B4-BE49-F238E27FC236}">
                <a16:creationId xmlns:a16="http://schemas.microsoft.com/office/drawing/2014/main" id="{555FFFA6-0539-45CF-BBB3-A8A3BA89864F}"/>
              </a:ext>
            </a:extLst>
          </p:cNvPr>
          <p:cNvSpPr/>
          <p:nvPr/>
        </p:nvSpPr>
        <p:spPr>
          <a:xfrm>
            <a:off x="4947920" y="2092960"/>
            <a:ext cx="6978390" cy="99956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20D9CF8-D0FB-403D-B06C-DAA0C15C6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853" y="2383288"/>
            <a:ext cx="4295813" cy="3075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5EF56E-C68D-4CEF-92F9-205E44BABF09}"/>
              </a:ext>
            </a:extLst>
          </p:cNvPr>
          <p:cNvSpPr txBox="1"/>
          <p:nvPr/>
        </p:nvSpPr>
        <p:spPr>
          <a:xfrm>
            <a:off x="5504261" y="2208022"/>
            <a:ext cx="5865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spc="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조총의 위력과 발전</a:t>
            </a:r>
          </a:p>
        </p:txBody>
      </p:sp>
    </p:spTree>
    <p:extLst>
      <p:ext uri="{BB962C8B-B14F-4D97-AF65-F5344CB8AC3E}">
        <p14:creationId xmlns:p14="http://schemas.microsoft.com/office/powerpoint/2010/main" val="4589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2A0AC17-D030-446D-AB6A-41BE3A4EE54D}"/>
              </a:ext>
            </a:extLst>
          </p:cNvPr>
          <p:cNvSpPr/>
          <p:nvPr/>
        </p:nvSpPr>
        <p:spPr>
          <a:xfrm>
            <a:off x="325120" y="0"/>
            <a:ext cx="1320800" cy="223520"/>
          </a:xfrm>
          <a:prstGeom prst="rect">
            <a:avLst/>
          </a:prstGeom>
          <a:solidFill>
            <a:srgbClr val="EFD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7522F-ED52-4B4D-87C5-51B789A7A520}"/>
              </a:ext>
            </a:extLst>
          </p:cNvPr>
          <p:cNvSpPr txBox="1"/>
          <p:nvPr/>
        </p:nvSpPr>
        <p:spPr>
          <a:xfrm>
            <a:off x="1732670" y="136882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600" dirty="0" err="1">
                <a:solidFill>
                  <a:schemeClr val="tx2">
                    <a:lumMod val="75000"/>
                  </a:schemeClr>
                </a:solidFill>
              </a:rPr>
              <a:t>센코쿠시대</a:t>
            </a:r>
            <a:endParaRPr lang="ko-KR" altLang="en-US" sz="2000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C7101-9747-4523-AB12-3AE9B01305E2}"/>
              </a:ext>
            </a:extLst>
          </p:cNvPr>
          <p:cNvSpPr txBox="1"/>
          <p:nvPr/>
        </p:nvSpPr>
        <p:spPr>
          <a:xfrm>
            <a:off x="1732670" y="547152"/>
            <a:ext cx="74943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spc="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갑옷의 변화와 철기 제조술의 발전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47D1480-0414-455B-9CA8-A51F1B4ACCF6}"/>
              </a:ext>
            </a:extLst>
          </p:cNvPr>
          <p:cNvSpPr/>
          <p:nvPr/>
        </p:nvSpPr>
        <p:spPr>
          <a:xfrm>
            <a:off x="10678160" y="6786880"/>
            <a:ext cx="1320800" cy="71120"/>
          </a:xfrm>
          <a:prstGeom prst="rect">
            <a:avLst/>
          </a:prstGeom>
          <a:solidFill>
            <a:srgbClr val="EFD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A864550B-3DA7-4A1F-B397-273E5A3532FF}"/>
              </a:ext>
            </a:extLst>
          </p:cNvPr>
          <p:cNvSpPr/>
          <p:nvPr/>
        </p:nvSpPr>
        <p:spPr>
          <a:xfrm>
            <a:off x="7469901" y="1121487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600" kern="1200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C47621E5-B406-4160-87F6-67A72B3D0F93}"/>
              </a:ext>
            </a:extLst>
          </p:cNvPr>
          <p:cNvSpPr/>
          <p:nvPr/>
        </p:nvSpPr>
        <p:spPr>
          <a:xfrm>
            <a:off x="2480468" y="2826410"/>
            <a:ext cx="2169318" cy="1205177"/>
          </a:xfrm>
          <a:custGeom>
            <a:avLst/>
            <a:gdLst>
              <a:gd name="connsiteX0" fmla="*/ 0 w 2169318"/>
              <a:gd name="connsiteY0" fmla="*/ 0 h 1205177"/>
              <a:gd name="connsiteX1" fmla="*/ 2169318 w 2169318"/>
              <a:gd name="connsiteY1" fmla="*/ 0 h 1205177"/>
              <a:gd name="connsiteX2" fmla="*/ 2169318 w 2169318"/>
              <a:gd name="connsiteY2" fmla="*/ 1205177 h 1205177"/>
              <a:gd name="connsiteX3" fmla="*/ 0 w 2169318"/>
              <a:gd name="connsiteY3" fmla="*/ 1205177 h 1205177"/>
              <a:gd name="connsiteX4" fmla="*/ 0 w 2169318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318" h="1205177">
                <a:moveTo>
                  <a:pt x="0" y="0"/>
                </a:moveTo>
                <a:lnTo>
                  <a:pt x="2169318" y="0"/>
                </a:lnTo>
                <a:lnTo>
                  <a:pt x="2169318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r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600" kern="1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A1FE76-674F-4E34-BE33-0D3848E4FD53}"/>
              </a:ext>
            </a:extLst>
          </p:cNvPr>
          <p:cNvSpPr txBox="1"/>
          <p:nvPr/>
        </p:nvSpPr>
        <p:spPr>
          <a:xfrm>
            <a:off x="4800647" y="3435694"/>
            <a:ext cx="71256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/>
              <a:t>조총의 위력에 놀란 일본인은 포르투갈 상인에게 서양식 철제술을</a:t>
            </a:r>
            <a:r>
              <a:rPr lang="en-US" altLang="ko-KR" dirty="0"/>
              <a:t> </a:t>
            </a:r>
          </a:p>
          <a:p>
            <a:pPr algn="just"/>
            <a:r>
              <a:rPr lang="ko-KR" altLang="en-US" dirty="0"/>
              <a:t>이용하여 만든 철갑을 입기 시작하였다</a:t>
            </a:r>
            <a:r>
              <a:rPr lang="en-US" altLang="ko-KR" dirty="0"/>
              <a:t>.</a:t>
            </a:r>
          </a:p>
          <a:p>
            <a:pPr algn="just"/>
            <a:endParaRPr lang="en-US" altLang="ko-KR" dirty="0"/>
          </a:p>
          <a:p>
            <a:pPr algn="just"/>
            <a:r>
              <a:rPr lang="ko-KR" altLang="en-US" dirty="0"/>
              <a:t>이 철갑은 서양의 철갑의 모양을 </a:t>
            </a:r>
            <a:r>
              <a:rPr lang="ko-KR" altLang="en-US" dirty="0" err="1"/>
              <a:t>본따</a:t>
            </a:r>
            <a:r>
              <a:rPr lang="ko-KR" altLang="en-US" dirty="0"/>
              <a:t> 만들면서도 일본의 장식이나 </a:t>
            </a:r>
            <a:endParaRPr lang="en-US" altLang="ko-KR" dirty="0"/>
          </a:p>
          <a:p>
            <a:pPr algn="just"/>
            <a:r>
              <a:rPr lang="ko-KR" altLang="en-US" dirty="0"/>
              <a:t>방식을 버리지 않았으며</a:t>
            </a:r>
            <a:r>
              <a:rPr lang="en-US" altLang="ko-KR" dirty="0"/>
              <a:t>, </a:t>
            </a:r>
            <a:r>
              <a:rPr lang="ko-KR" altLang="en-US" dirty="0"/>
              <a:t>이는 곧 전장의 경향을 바꾸게 되었다</a:t>
            </a:r>
            <a:r>
              <a:rPr lang="en-US" altLang="ko-KR" dirty="0"/>
              <a:t>.</a:t>
            </a:r>
          </a:p>
          <a:p>
            <a:pPr algn="just"/>
            <a:r>
              <a:rPr lang="ko-KR" altLang="en-US" dirty="0"/>
              <a:t>고위급 관료나 귀족층들은 비싼 돈을 들여 질이 좋은 철갑을 입었고</a:t>
            </a:r>
            <a:r>
              <a:rPr lang="en-US" altLang="ko-KR" dirty="0"/>
              <a:t>,</a:t>
            </a:r>
          </a:p>
          <a:p>
            <a:pPr algn="just"/>
            <a:r>
              <a:rPr lang="ko-KR" altLang="en-US" dirty="0"/>
              <a:t>서양식 철갑은 기존 일본의 화살이나 검이 치명적인 영향을 주기</a:t>
            </a:r>
            <a:endParaRPr lang="en-US" altLang="ko-KR" dirty="0"/>
          </a:p>
          <a:p>
            <a:pPr algn="just"/>
            <a:r>
              <a:rPr lang="ko-KR" altLang="en-US" dirty="0"/>
              <a:t>어려워 졌다는 것을 의미한다</a:t>
            </a:r>
            <a:r>
              <a:rPr lang="en-US" altLang="ko-KR" dirty="0"/>
              <a:t>.</a:t>
            </a:r>
          </a:p>
        </p:txBody>
      </p:sp>
      <p:sp>
        <p:nvSpPr>
          <p:cNvPr id="29" name="양쪽 대괄호 28">
            <a:extLst>
              <a:ext uri="{FF2B5EF4-FFF2-40B4-BE49-F238E27FC236}">
                <a16:creationId xmlns:a16="http://schemas.microsoft.com/office/drawing/2014/main" id="{555FFFA6-0539-45CF-BBB3-A8A3BA89864F}"/>
              </a:ext>
            </a:extLst>
          </p:cNvPr>
          <p:cNvSpPr/>
          <p:nvPr/>
        </p:nvSpPr>
        <p:spPr>
          <a:xfrm>
            <a:off x="4947920" y="2092960"/>
            <a:ext cx="6978390" cy="99956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5EF56E-C68D-4CEF-92F9-205E44BABF09}"/>
              </a:ext>
            </a:extLst>
          </p:cNvPr>
          <p:cNvSpPr txBox="1"/>
          <p:nvPr/>
        </p:nvSpPr>
        <p:spPr>
          <a:xfrm>
            <a:off x="5962719" y="2208022"/>
            <a:ext cx="4948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spc="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강철갑옷의 발전</a:t>
            </a:r>
          </a:p>
        </p:txBody>
      </p:sp>
      <p:pic>
        <p:nvPicPr>
          <p:cNvPr id="9" name="그림 8" descr="벽, 실내, 조각, 갑옷이(가) 표시된 사진&#10;&#10;자동 생성된 설명">
            <a:extLst>
              <a:ext uri="{FF2B5EF4-FFF2-40B4-BE49-F238E27FC236}">
                <a16:creationId xmlns:a16="http://schemas.microsoft.com/office/drawing/2014/main" id="{6D2D0C78-04A9-4D17-9874-D6AF84F06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" y="1724075"/>
            <a:ext cx="3009421" cy="4088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4045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2A0AC17-D030-446D-AB6A-41BE3A4EE54D}"/>
              </a:ext>
            </a:extLst>
          </p:cNvPr>
          <p:cNvSpPr/>
          <p:nvPr/>
        </p:nvSpPr>
        <p:spPr>
          <a:xfrm>
            <a:off x="325120" y="0"/>
            <a:ext cx="1320800" cy="223520"/>
          </a:xfrm>
          <a:prstGeom prst="rect">
            <a:avLst/>
          </a:prstGeom>
          <a:solidFill>
            <a:srgbClr val="EFD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7522F-ED52-4B4D-87C5-51B789A7A520}"/>
              </a:ext>
            </a:extLst>
          </p:cNvPr>
          <p:cNvSpPr txBox="1"/>
          <p:nvPr/>
        </p:nvSpPr>
        <p:spPr>
          <a:xfrm>
            <a:off x="1732670" y="136882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600" dirty="0" err="1">
                <a:solidFill>
                  <a:schemeClr val="tx2">
                    <a:lumMod val="75000"/>
                  </a:schemeClr>
                </a:solidFill>
              </a:rPr>
              <a:t>센코쿠시대</a:t>
            </a:r>
            <a:endParaRPr lang="ko-KR" altLang="en-US" sz="2000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C7101-9747-4523-AB12-3AE9B01305E2}"/>
              </a:ext>
            </a:extLst>
          </p:cNvPr>
          <p:cNvSpPr txBox="1"/>
          <p:nvPr/>
        </p:nvSpPr>
        <p:spPr>
          <a:xfrm>
            <a:off x="1732670" y="547152"/>
            <a:ext cx="8037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spc="600" dirty="0" err="1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아시가루가</a:t>
            </a:r>
            <a:r>
              <a:rPr lang="ko-KR" altLang="en-US" sz="4000" b="1" spc="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전장의 꽃이 되다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47D1480-0414-455B-9CA8-A51F1B4ACCF6}"/>
              </a:ext>
            </a:extLst>
          </p:cNvPr>
          <p:cNvSpPr/>
          <p:nvPr/>
        </p:nvSpPr>
        <p:spPr>
          <a:xfrm>
            <a:off x="10678160" y="6786880"/>
            <a:ext cx="1320800" cy="71120"/>
          </a:xfrm>
          <a:prstGeom prst="rect">
            <a:avLst/>
          </a:prstGeom>
          <a:solidFill>
            <a:srgbClr val="EFD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A864550B-3DA7-4A1F-B397-273E5A3532FF}"/>
              </a:ext>
            </a:extLst>
          </p:cNvPr>
          <p:cNvSpPr/>
          <p:nvPr/>
        </p:nvSpPr>
        <p:spPr>
          <a:xfrm>
            <a:off x="7469901" y="1121487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600" kern="1200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C47621E5-B406-4160-87F6-67A72B3D0F93}"/>
              </a:ext>
            </a:extLst>
          </p:cNvPr>
          <p:cNvSpPr/>
          <p:nvPr/>
        </p:nvSpPr>
        <p:spPr>
          <a:xfrm>
            <a:off x="2480468" y="2826410"/>
            <a:ext cx="2169318" cy="1205177"/>
          </a:xfrm>
          <a:custGeom>
            <a:avLst/>
            <a:gdLst>
              <a:gd name="connsiteX0" fmla="*/ 0 w 2169318"/>
              <a:gd name="connsiteY0" fmla="*/ 0 h 1205177"/>
              <a:gd name="connsiteX1" fmla="*/ 2169318 w 2169318"/>
              <a:gd name="connsiteY1" fmla="*/ 0 h 1205177"/>
              <a:gd name="connsiteX2" fmla="*/ 2169318 w 2169318"/>
              <a:gd name="connsiteY2" fmla="*/ 1205177 h 1205177"/>
              <a:gd name="connsiteX3" fmla="*/ 0 w 2169318"/>
              <a:gd name="connsiteY3" fmla="*/ 1205177 h 1205177"/>
              <a:gd name="connsiteX4" fmla="*/ 0 w 2169318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318" h="1205177">
                <a:moveTo>
                  <a:pt x="0" y="0"/>
                </a:moveTo>
                <a:lnTo>
                  <a:pt x="2169318" y="0"/>
                </a:lnTo>
                <a:lnTo>
                  <a:pt x="2169318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r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600" kern="1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A1FE76-674F-4E34-BE33-0D3848E4FD53}"/>
              </a:ext>
            </a:extLst>
          </p:cNvPr>
          <p:cNvSpPr txBox="1"/>
          <p:nvPr/>
        </p:nvSpPr>
        <p:spPr>
          <a:xfrm>
            <a:off x="4800647" y="3435694"/>
            <a:ext cx="71256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 err="1"/>
              <a:t>나가에야리</a:t>
            </a:r>
            <a:r>
              <a:rPr lang="en-US" altLang="ko-KR" dirty="0"/>
              <a:t>(</a:t>
            </a:r>
            <a:r>
              <a:rPr lang="ko-KR" altLang="en-US" dirty="0"/>
              <a:t> 이후 일본식 장창 </a:t>
            </a:r>
            <a:r>
              <a:rPr lang="en-US" altLang="ko-KR" dirty="0"/>
              <a:t>)</a:t>
            </a:r>
            <a:r>
              <a:rPr lang="ko-KR" altLang="en-US" dirty="0"/>
              <a:t>은 최소 </a:t>
            </a:r>
            <a:r>
              <a:rPr lang="en-US" altLang="ko-KR" dirty="0"/>
              <a:t>2</a:t>
            </a:r>
            <a:r>
              <a:rPr lang="ko-KR" altLang="en-US" dirty="0"/>
              <a:t>미터에서 최대 </a:t>
            </a:r>
            <a:r>
              <a:rPr lang="en-US" altLang="ko-KR" dirty="0"/>
              <a:t>6.4</a:t>
            </a:r>
            <a:r>
              <a:rPr lang="ko-KR" altLang="en-US" dirty="0"/>
              <a:t>미터</a:t>
            </a:r>
            <a:endParaRPr lang="en-US" altLang="ko-KR" dirty="0"/>
          </a:p>
          <a:p>
            <a:pPr algn="just"/>
            <a:r>
              <a:rPr lang="ko-KR" altLang="en-US" dirty="0"/>
              <a:t>길이의 장창으로 적보다 긴 사거리를 점유하기위해 점점 길어진</a:t>
            </a:r>
            <a:endParaRPr lang="en-US" altLang="ko-KR" dirty="0"/>
          </a:p>
          <a:p>
            <a:pPr algn="just"/>
            <a:r>
              <a:rPr lang="ko-KR" altLang="en-US" dirty="0"/>
              <a:t>무기이다</a:t>
            </a:r>
            <a:r>
              <a:rPr lang="en-US" altLang="ko-KR" dirty="0"/>
              <a:t>.</a:t>
            </a:r>
          </a:p>
          <a:p>
            <a:pPr algn="just"/>
            <a:endParaRPr lang="en-US" altLang="ko-KR" dirty="0"/>
          </a:p>
          <a:p>
            <a:pPr algn="just"/>
            <a:r>
              <a:rPr lang="ko-KR" altLang="en-US" dirty="0"/>
              <a:t>일본식 장창병은 마치 로마의 </a:t>
            </a:r>
            <a:r>
              <a:rPr lang="ko-KR" altLang="en-US" dirty="0" err="1"/>
              <a:t>팔랑크스를</a:t>
            </a:r>
            <a:r>
              <a:rPr lang="ko-KR" altLang="en-US" dirty="0"/>
              <a:t> 연상케 하였으며</a:t>
            </a:r>
            <a:r>
              <a:rPr lang="en-US" altLang="ko-KR" dirty="0"/>
              <a:t>, </a:t>
            </a:r>
            <a:r>
              <a:rPr lang="ko-KR" altLang="en-US" dirty="0"/>
              <a:t>그들과 </a:t>
            </a:r>
            <a:endParaRPr lang="en-US" altLang="ko-KR" dirty="0"/>
          </a:p>
          <a:p>
            <a:pPr algn="just"/>
            <a:r>
              <a:rPr lang="ko-KR" altLang="en-US" dirty="0"/>
              <a:t>똑같이 가까이 붙은 적에 대한 문제를 안고 있었다</a:t>
            </a:r>
            <a:r>
              <a:rPr lang="en-US" altLang="ko-KR" dirty="0"/>
              <a:t>.</a:t>
            </a:r>
          </a:p>
          <a:p>
            <a:pPr algn="just"/>
            <a:endParaRPr lang="en-US" altLang="ko-KR" dirty="0"/>
          </a:p>
          <a:p>
            <a:pPr algn="just"/>
            <a:r>
              <a:rPr lang="ko-KR" altLang="en-US" dirty="0"/>
              <a:t>고로 </a:t>
            </a:r>
            <a:r>
              <a:rPr lang="ko-KR" altLang="en-US" dirty="0" err="1"/>
              <a:t>카와우치</a:t>
            </a:r>
            <a:r>
              <a:rPr lang="ko-KR" altLang="en-US" dirty="0"/>
              <a:t> 전법을 개발하고 다같이 일제히 공격하는 전법을 이용</a:t>
            </a:r>
            <a:endParaRPr lang="en-US" altLang="ko-KR" dirty="0"/>
          </a:p>
          <a:p>
            <a:pPr algn="just"/>
            <a:r>
              <a:rPr lang="ko-KR" altLang="en-US" dirty="0" err="1"/>
              <a:t>아시가루가</a:t>
            </a:r>
            <a:r>
              <a:rPr lang="ko-KR" altLang="en-US" dirty="0"/>
              <a:t> 전장의 양상을 바꾸는 주요 전력으로 발전하는 계기가</a:t>
            </a:r>
            <a:endParaRPr lang="en-US" altLang="ko-KR" dirty="0"/>
          </a:p>
          <a:p>
            <a:pPr algn="just"/>
            <a:r>
              <a:rPr lang="ko-KR" altLang="en-US" dirty="0"/>
              <a:t>되었다</a:t>
            </a:r>
            <a:r>
              <a:rPr lang="en-US" altLang="ko-KR" dirty="0"/>
              <a:t>.</a:t>
            </a:r>
          </a:p>
        </p:txBody>
      </p:sp>
      <p:sp>
        <p:nvSpPr>
          <p:cNvPr id="29" name="양쪽 대괄호 28">
            <a:extLst>
              <a:ext uri="{FF2B5EF4-FFF2-40B4-BE49-F238E27FC236}">
                <a16:creationId xmlns:a16="http://schemas.microsoft.com/office/drawing/2014/main" id="{555FFFA6-0539-45CF-BBB3-A8A3BA89864F}"/>
              </a:ext>
            </a:extLst>
          </p:cNvPr>
          <p:cNvSpPr/>
          <p:nvPr/>
        </p:nvSpPr>
        <p:spPr>
          <a:xfrm>
            <a:off x="4947920" y="2092960"/>
            <a:ext cx="6978390" cy="99956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5EF56E-C68D-4CEF-92F9-205E44BABF09}"/>
              </a:ext>
            </a:extLst>
          </p:cNvPr>
          <p:cNvSpPr txBox="1"/>
          <p:nvPr/>
        </p:nvSpPr>
        <p:spPr>
          <a:xfrm>
            <a:off x="5642119" y="2208022"/>
            <a:ext cx="5589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spc="600" dirty="0" err="1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나가에야리의</a:t>
            </a:r>
            <a:r>
              <a:rPr lang="ko-KR" altLang="en-US" sz="4400" b="1" spc="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발전</a:t>
            </a:r>
          </a:p>
        </p:txBody>
      </p:sp>
      <p:pic>
        <p:nvPicPr>
          <p:cNvPr id="8" name="그림 7" descr="하늘, 실외, 옥외설치물, 농기구이(가) 표시된 사진&#10;&#10;자동 생성된 설명">
            <a:extLst>
              <a:ext uri="{FF2B5EF4-FFF2-40B4-BE49-F238E27FC236}">
                <a16:creationId xmlns:a16="http://schemas.microsoft.com/office/drawing/2014/main" id="{780C4541-FF62-42E8-9444-24F774806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" y="2397155"/>
            <a:ext cx="3722810" cy="2792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86911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2A0AC17-D030-446D-AB6A-41BE3A4EE54D}"/>
              </a:ext>
            </a:extLst>
          </p:cNvPr>
          <p:cNvSpPr/>
          <p:nvPr/>
        </p:nvSpPr>
        <p:spPr>
          <a:xfrm>
            <a:off x="325120" y="0"/>
            <a:ext cx="1320800" cy="223520"/>
          </a:xfrm>
          <a:prstGeom prst="rect">
            <a:avLst/>
          </a:prstGeom>
          <a:solidFill>
            <a:srgbClr val="EFD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7522F-ED52-4B4D-87C5-51B789A7A520}"/>
              </a:ext>
            </a:extLst>
          </p:cNvPr>
          <p:cNvSpPr txBox="1"/>
          <p:nvPr/>
        </p:nvSpPr>
        <p:spPr>
          <a:xfrm>
            <a:off x="1732670" y="136882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600" dirty="0" err="1">
                <a:solidFill>
                  <a:schemeClr val="tx2">
                    <a:lumMod val="75000"/>
                  </a:schemeClr>
                </a:solidFill>
              </a:rPr>
              <a:t>센코쿠시대</a:t>
            </a:r>
            <a:endParaRPr lang="ko-KR" altLang="en-US" sz="2000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C7101-9747-4523-AB12-3AE9B01305E2}"/>
              </a:ext>
            </a:extLst>
          </p:cNvPr>
          <p:cNvSpPr txBox="1"/>
          <p:nvPr/>
        </p:nvSpPr>
        <p:spPr>
          <a:xfrm>
            <a:off x="1732670" y="547152"/>
            <a:ext cx="5420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spc="600" dirty="0" err="1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열병기</a:t>
            </a:r>
            <a:r>
              <a:rPr lang="ko-KR" altLang="en-US" sz="4000" b="1" spc="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시대의 도래</a:t>
            </a:r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A864550B-3DA7-4A1F-B397-273E5A3532FF}"/>
              </a:ext>
            </a:extLst>
          </p:cNvPr>
          <p:cNvSpPr/>
          <p:nvPr/>
        </p:nvSpPr>
        <p:spPr>
          <a:xfrm>
            <a:off x="7469901" y="1121487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600" kern="1200"/>
          </a:p>
        </p:txBody>
      </p:sp>
      <p:sp>
        <p:nvSpPr>
          <p:cNvPr id="9" name="양쪽 대괄호 8">
            <a:extLst>
              <a:ext uri="{FF2B5EF4-FFF2-40B4-BE49-F238E27FC236}">
                <a16:creationId xmlns:a16="http://schemas.microsoft.com/office/drawing/2014/main" id="{1E798A0B-F939-48B6-A820-750FDE710991}"/>
              </a:ext>
            </a:extLst>
          </p:cNvPr>
          <p:cNvSpPr/>
          <p:nvPr/>
        </p:nvSpPr>
        <p:spPr>
          <a:xfrm>
            <a:off x="1574580" y="4939861"/>
            <a:ext cx="2526687" cy="113511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양쪽 대괄호 31">
            <a:extLst>
              <a:ext uri="{FF2B5EF4-FFF2-40B4-BE49-F238E27FC236}">
                <a16:creationId xmlns:a16="http://schemas.microsoft.com/office/drawing/2014/main" id="{213F45BF-0191-4E12-897C-F1560E48B38E}"/>
              </a:ext>
            </a:extLst>
          </p:cNvPr>
          <p:cNvSpPr/>
          <p:nvPr/>
        </p:nvSpPr>
        <p:spPr>
          <a:xfrm>
            <a:off x="4832656" y="4982427"/>
            <a:ext cx="2526687" cy="113511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양쪽 대괄호 32">
            <a:extLst>
              <a:ext uri="{FF2B5EF4-FFF2-40B4-BE49-F238E27FC236}">
                <a16:creationId xmlns:a16="http://schemas.microsoft.com/office/drawing/2014/main" id="{129E33C3-3572-4AAA-BFF6-99FABDF27F66}"/>
              </a:ext>
            </a:extLst>
          </p:cNvPr>
          <p:cNvSpPr/>
          <p:nvPr/>
        </p:nvSpPr>
        <p:spPr>
          <a:xfrm>
            <a:off x="8090732" y="5024993"/>
            <a:ext cx="2526687" cy="113511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9ECFF4-7321-48F9-91DE-0304910E7DAA}"/>
              </a:ext>
            </a:extLst>
          </p:cNvPr>
          <p:cNvSpPr txBox="1"/>
          <p:nvPr/>
        </p:nvSpPr>
        <p:spPr>
          <a:xfrm>
            <a:off x="1662761" y="5238608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/>
              <a:t>조총의 발전</a:t>
            </a:r>
          </a:p>
        </p:txBody>
      </p:sp>
      <p:sp>
        <p:nvSpPr>
          <p:cNvPr id="5" name="순서도: 연결자 4">
            <a:extLst>
              <a:ext uri="{FF2B5EF4-FFF2-40B4-BE49-F238E27FC236}">
                <a16:creationId xmlns:a16="http://schemas.microsoft.com/office/drawing/2014/main" id="{DF5C81DA-A0EF-4C84-8571-82866912A5C6}"/>
              </a:ext>
            </a:extLst>
          </p:cNvPr>
          <p:cNvSpPr/>
          <p:nvPr/>
        </p:nvSpPr>
        <p:spPr>
          <a:xfrm>
            <a:off x="1715793" y="2157019"/>
            <a:ext cx="2385474" cy="2385474"/>
          </a:xfrm>
          <a:prstGeom prst="flowChartConnec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5A8725-9F45-480A-B7B5-598D9BDE3629}"/>
              </a:ext>
            </a:extLst>
          </p:cNvPr>
          <p:cNvSpPr txBox="1"/>
          <p:nvPr/>
        </p:nvSpPr>
        <p:spPr>
          <a:xfrm>
            <a:off x="5044475" y="5059315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/>
              <a:t>사무라이의</a:t>
            </a:r>
            <a:endParaRPr lang="en-US" altLang="ko-KR" sz="3000" b="1" dirty="0"/>
          </a:p>
          <a:p>
            <a:pPr algn="ctr"/>
            <a:r>
              <a:rPr lang="ko-KR" altLang="en-US" sz="3000" b="1" dirty="0"/>
              <a:t>몰락</a:t>
            </a:r>
          </a:p>
        </p:txBody>
      </p:sp>
      <p:sp>
        <p:nvSpPr>
          <p:cNvPr id="28" name="순서도: 연결자 27">
            <a:extLst>
              <a:ext uri="{FF2B5EF4-FFF2-40B4-BE49-F238E27FC236}">
                <a16:creationId xmlns:a16="http://schemas.microsoft.com/office/drawing/2014/main" id="{6FDE6D8F-B9D0-4BBA-AD53-6F0848F48103}"/>
              </a:ext>
            </a:extLst>
          </p:cNvPr>
          <p:cNvSpPr/>
          <p:nvPr/>
        </p:nvSpPr>
        <p:spPr>
          <a:xfrm>
            <a:off x="8161338" y="2236263"/>
            <a:ext cx="2385474" cy="2385474"/>
          </a:xfrm>
          <a:prstGeom prst="flowChartConnec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순서도: 연결자 28">
            <a:extLst>
              <a:ext uri="{FF2B5EF4-FFF2-40B4-BE49-F238E27FC236}">
                <a16:creationId xmlns:a16="http://schemas.microsoft.com/office/drawing/2014/main" id="{652B6401-8D0D-4BEF-A3CD-BE3C2C6190A0}"/>
              </a:ext>
            </a:extLst>
          </p:cNvPr>
          <p:cNvSpPr/>
          <p:nvPr/>
        </p:nvSpPr>
        <p:spPr>
          <a:xfrm>
            <a:off x="4903262" y="2157019"/>
            <a:ext cx="2385474" cy="2385474"/>
          </a:xfrm>
          <a:prstGeom prst="flowChartConnecto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7AC880-B323-4EF3-BDB2-0E7E19B83256}"/>
              </a:ext>
            </a:extLst>
          </p:cNvPr>
          <p:cNvSpPr txBox="1"/>
          <p:nvPr/>
        </p:nvSpPr>
        <p:spPr>
          <a:xfrm>
            <a:off x="8235820" y="5059315"/>
            <a:ext cx="2236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/>
              <a:t>귀족문화의</a:t>
            </a:r>
            <a:endParaRPr lang="en-US" altLang="ko-KR" sz="3200" b="1" dirty="0"/>
          </a:p>
          <a:p>
            <a:pPr algn="ctr"/>
            <a:r>
              <a:rPr lang="ko-KR" altLang="en-US" sz="3200" b="1" dirty="0"/>
              <a:t>변화</a:t>
            </a:r>
          </a:p>
        </p:txBody>
      </p:sp>
      <p:pic>
        <p:nvPicPr>
          <p:cNvPr id="12" name="그래픽 11" descr="Arrow Right 단색으로 채워진">
            <a:extLst>
              <a:ext uri="{FF2B5EF4-FFF2-40B4-BE49-F238E27FC236}">
                <a16:creationId xmlns:a16="http://schemas.microsoft.com/office/drawing/2014/main" id="{13D2ED79-EA40-442E-BF22-8F359E5AB3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41157" y="3167892"/>
            <a:ext cx="522215" cy="522215"/>
          </a:xfrm>
          <a:prstGeom prst="rect">
            <a:avLst/>
          </a:prstGeom>
        </p:spPr>
      </p:pic>
      <p:pic>
        <p:nvPicPr>
          <p:cNvPr id="37" name="그래픽 36" descr="Arrow Right 단색으로 채워진">
            <a:extLst>
              <a:ext uri="{FF2B5EF4-FFF2-40B4-BE49-F238E27FC236}">
                <a16:creationId xmlns:a16="http://schemas.microsoft.com/office/drawing/2014/main" id="{68204F1F-A39A-48BE-BF45-D16C57139B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3929" y="3088648"/>
            <a:ext cx="522215" cy="52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32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잠옷이(가) 표시된 사진&#10;&#10;자동 생성된 설명">
            <a:extLst>
              <a:ext uri="{FF2B5EF4-FFF2-40B4-BE49-F238E27FC236}">
                <a16:creationId xmlns:a16="http://schemas.microsoft.com/office/drawing/2014/main" id="{D012A5B1-6878-49CC-89D4-9C3E9A5DE6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양쪽 대괄호 22">
            <a:extLst>
              <a:ext uri="{FF2B5EF4-FFF2-40B4-BE49-F238E27FC236}">
                <a16:creationId xmlns:a16="http://schemas.microsoft.com/office/drawing/2014/main" id="{473A54C5-95FB-453D-BAAD-4B0AC40FA606}"/>
              </a:ext>
            </a:extLst>
          </p:cNvPr>
          <p:cNvSpPr/>
          <p:nvPr/>
        </p:nvSpPr>
        <p:spPr>
          <a:xfrm>
            <a:off x="2931160" y="2567935"/>
            <a:ext cx="6329680" cy="1722120"/>
          </a:xfrm>
          <a:prstGeom prst="bracketPair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371D56-C866-478B-ABB8-50F2CFA05ED3}"/>
              </a:ext>
            </a:extLst>
          </p:cNvPr>
          <p:cNvSpPr txBox="1"/>
          <p:nvPr/>
        </p:nvSpPr>
        <p:spPr>
          <a:xfrm>
            <a:off x="4988164" y="2567935"/>
            <a:ext cx="22156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spc="600" dirty="0"/>
              <a:t>Part 3</a:t>
            </a:r>
            <a:endParaRPr lang="ko-KR" altLang="en-US" sz="4400" spc="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0DB16B-DBA9-4B28-AFDA-9B683CF1D4BF}"/>
              </a:ext>
            </a:extLst>
          </p:cNvPr>
          <p:cNvSpPr txBox="1"/>
          <p:nvPr/>
        </p:nvSpPr>
        <p:spPr>
          <a:xfrm>
            <a:off x="3081400" y="3492495"/>
            <a:ext cx="60292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600" b="1" spc="600" dirty="0"/>
              <a:t>전국시대가 근현대에 끼친 영향</a:t>
            </a:r>
          </a:p>
        </p:txBody>
      </p:sp>
    </p:spTree>
    <p:extLst>
      <p:ext uri="{BB962C8B-B14F-4D97-AF65-F5344CB8AC3E}">
        <p14:creationId xmlns:p14="http://schemas.microsoft.com/office/powerpoint/2010/main" val="4105944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타원 20">
            <a:extLst>
              <a:ext uri="{FF2B5EF4-FFF2-40B4-BE49-F238E27FC236}">
                <a16:creationId xmlns:a16="http://schemas.microsoft.com/office/drawing/2014/main" id="{EC5EA091-4984-4EDA-878A-ADA93E42337F}"/>
              </a:ext>
            </a:extLst>
          </p:cNvPr>
          <p:cNvSpPr/>
          <p:nvPr/>
        </p:nvSpPr>
        <p:spPr>
          <a:xfrm>
            <a:off x="739147" y="1889617"/>
            <a:ext cx="3301225" cy="330122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3" name="타원 382">
            <a:extLst>
              <a:ext uri="{FF2B5EF4-FFF2-40B4-BE49-F238E27FC236}">
                <a16:creationId xmlns:a16="http://schemas.microsoft.com/office/drawing/2014/main" id="{BED8FE39-AF8D-4947-AE5C-603A8F03F891}"/>
              </a:ext>
            </a:extLst>
          </p:cNvPr>
          <p:cNvSpPr/>
          <p:nvPr/>
        </p:nvSpPr>
        <p:spPr>
          <a:xfrm>
            <a:off x="4445387" y="1889617"/>
            <a:ext cx="3301225" cy="3301225"/>
          </a:xfrm>
          <a:prstGeom prst="ellipse">
            <a:avLst/>
          </a:prstGeom>
          <a:solidFill>
            <a:srgbClr val="EFD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0" dirty="0">
                <a:solidFill>
                  <a:schemeClr val="tx1"/>
                </a:solidFill>
              </a:rPr>
              <a:t>侍</a:t>
            </a:r>
            <a:endParaRPr lang="ko-KR" altLang="en-US" sz="15000" dirty="0">
              <a:solidFill>
                <a:schemeClr val="tx1"/>
              </a:solidFill>
            </a:endParaRPr>
          </a:p>
        </p:txBody>
      </p:sp>
      <p:sp>
        <p:nvSpPr>
          <p:cNvPr id="384" name="타원 383">
            <a:extLst>
              <a:ext uri="{FF2B5EF4-FFF2-40B4-BE49-F238E27FC236}">
                <a16:creationId xmlns:a16="http://schemas.microsoft.com/office/drawing/2014/main" id="{DE1B8741-A51F-44B4-B6A9-FD019A240DCE}"/>
              </a:ext>
            </a:extLst>
          </p:cNvPr>
          <p:cNvSpPr/>
          <p:nvPr/>
        </p:nvSpPr>
        <p:spPr>
          <a:xfrm>
            <a:off x="8151628" y="1889616"/>
            <a:ext cx="3301225" cy="330122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2A0AC17-D030-446D-AB6A-41BE3A4EE54D}"/>
              </a:ext>
            </a:extLst>
          </p:cNvPr>
          <p:cNvSpPr/>
          <p:nvPr/>
        </p:nvSpPr>
        <p:spPr>
          <a:xfrm>
            <a:off x="325120" y="0"/>
            <a:ext cx="1320800" cy="223520"/>
          </a:xfrm>
          <a:prstGeom prst="rect">
            <a:avLst/>
          </a:prstGeom>
          <a:solidFill>
            <a:srgbClr val="EFD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7522F-ED52-4B4D-87C5-51B789A7A520}"/>
              </a:ext>
            </a:extLst>
          </p:cNvPr>
          <p:cNvSpPr txBox="1"/>
          <p:nvPr/>
        </p:nvSpPr>
        <p:spPr>
          <a:xfrm>
            <a:off x="1732670" y="136882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600" dirty="0" err="1">
                <a:solidFill>
                  <a:schemeClr val="tx2">
                    <a:lumMod val="75000"/>
                  </a:schemeClr>
                </a:solidFill>
              </a:rPr>
              <a:t>센코쿠시대</a:t>
            </a:r>
            <a:endParaRPr lang="ko-KR" altLang="en-US" sz="2000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C7101-9747-4523-AB12-3AE9B01305E2}"/>
              </a:ext>
            </a:extLst>
          </p:cNvPr>
          <p:cNvSpPr txBox="1"/>
          <p:nvPr/>
        </p:nvSpPr>
        <p:spPr>
          <a:xfrm>
            <a:off x="1732670" y="547152"/>
            <a:ext cx="6599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spc="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귀족문화의 발전과 변화</a:t>
            </a:r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A864550B-3DA7-4A1F-B397-273E5A3532FF}"/>
              </a:ext>
            </a:extLst>
          </p:cNvPr>
          <p:cNvSpPr/>
          <p:nvPr/>
        </p:nvSpPr>
        <p:spPr>
          <a:xfrm>
            <a:off x="7469901" y="1121487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600" kern="1200"/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6E4C14D1-EE34-45E5-92C7-C9C9B397D366}"/>
              </a:ext>
            </a:extLst>
          </p:cNvPr>
          <p:cNvSpPr txBox="1"/>
          <p:nvPr/>
        </p:nvSpPr>
        <p:spPr>
          <a:xfrm>
            <a:off x="9203530" y="5751926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600" dirty="0">
                <a:solidFill>
                  <a:schemeClr val="tx2">
                    <a:lumMod val="75000"/>
                  </a:schemeClr>
                </a:solidFill>
              </a:rPr>
              <a:t>의복문화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3728BC7E-E4B6-4E02-A7A1-3C3C9620AD36}"/>
              </a:ext>
            </a:extLst>
          </p:cNvPr>
          <p:cNvSpPr txBox="1"/>
          <p:nvPr/>
        </p:nvSpPr>
        <p:spPr>
          <a:xfrm>
            <a:off x="1630623" y="5808872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600" dirty="0">
                <a:solidFill>
                  <a:schemeClr val="tx2">
                    <a:lumMod val="75000"/>
                  </a:schemeClr>
                </a:solidFill>
              </a:rPr>
              <a:t>다도문화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68F019F5-4EE7-4DE6-B970-E739FFBDE94E}"/>
              </a:ext>
            </a:extLst>
          </p:cNvPr>
          <p:cNvSpPr txBox="1"/>
          <p:nvPr/>
        </p:nvSpPr>
        <p:spPr>
          <a:xfrm>
            <a:off x="4853608" y="5808872"/>
            <a:ext cx="2666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600" dirty="0">
                <a:solidFill>
                  <a:schemeClr val="tx2">
                    <a:lumMod val="75000"/>
                  </a:schemeClr>
                </a:solidFill>
              </a:rPr>
              <a:t>귀족들만의 예의</a:t>
            </a:r>
          </a:p>
        </p:txBody>
      </p:sp>
    </p:spTree>
    <p:extLst>
      <p:ext uri="{BB962C8B-B14F-4D97-AF65-F5344CB8AC3E}">
        <p14:creationId xmlns:p14="http://schemas.microsoft.com/office/powerpoint/2010/main" val="2965592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타원 20">
            <a:extLst>
              <a:ext uri="{FF2B5EF4-FFF2-40B4-BE49-F238E27FC236}">
                <a16:creationId xmlns:a16="http://schemas.microsoft.com/office/drawing/2014/main" id="{EC5EA091-4984-4EDA-878A-ADA93E42337F}"/>
              </a:ext>
            </a:extLst>
          </p:cNvPr>
          <p:cNvSpPr/>
          <p:nvPr/>
        </p:nvSpPr>
        <p:spPr>
          <a:xfrm>
            <a:off x="739147" y="1889617"/>
            <a:ext cx="3301225" cy="330122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3" name="타원 382">
            <a:extLst>
              <a:ext uri="{FF2B5EF4-FFF2-40B4-BE49-F238E27FC236}">
                <a16:creationId xmlns:a16="http://schemas.microsoft.com/office/drawing/2014/main" id="{BED8FE39-AF8D-4947-AE5C-603A8F03F891}"/>
              </a:ext>
            </a:extLst>
          </p:cNvPr>
          <p:cNvSpPr/>
          <p:nvPr/>
        </p:nvSpPr>
        <p:spPr>
          <a:xfrm>
            <a:off x="4445387" y="1889617"/>
            <a:ext cx="3301225" cy="330122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0" dirty="0">
              <a:solidFill>
                <a:schemeClr val="tx1"/>
              </a:solidFill>
            </a:endParaRPr>
          </a:p>
        </p:txBody>
      </p:sp>
      <p:sp>
        <p:nvSpPr>
          <p:cNvPr id="384" name="타원 383">
            <a:extLst>
              <a:ext uri="{FF2B5EF4-FFF2-40B4-BE49-F238E27FC236}">
                <a16:creationId xmlns:a16="http://schemas.microsoft.com/office/drawing/2014/main" id="{DE1B8741-A51F-44B4-B6A9-FD019A240DCE}"/>
              </a:ext>
            </a:extLst>
          </p:cNvPr>
          <p:cNvSpPr/>
          <p:nvPr/>
        </p:nvSpPr>
        <p:spPr>
          <a:xfrm>
            <a:off x="8151628" y="1889616"/>
            <a:ext cx="3301225" cy="330122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2A0AC17-D030-446D-AB6A-41BE3A4EE54D}"/>
              </a:ext>
            </a:extLst>
          </p:cNvPr>
          <p:cNvSpPr/>
          <p:nvPr/>
        </p:nvSpPr>
        <p:spPr>
          <a:xfrm>
            <a:off x="325120" y="0"/>
            <a:ext cx="1320800" cy="223520"/>
          </a:xfrm>
          <a:prstGeom prst="rect">
            <a:avLst/>
          </a:prstGeom>
          <a:solidFill>
            <a:srgbClr val="EFD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7522F-ED52-4B4D-87C5-51B789A7A520}"/>
              </a:ext>
            </a:extLst>
          </p:cNvPr>
          <p:cNvSpPr txBox="1"/>
          <p:nvPr/>
        </p:nvSpPr>
        <p:spPr>
          <a:xfrm>
            <a:off x="1732670" y="136882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600" dirty="0" err="1">
                <a:solidFill>
                  <a:schemeClr val="tx2">
                    <a:lumMod val="75000"/>
                  </a:schemeClr>
                </a:solidFill>
              </a:rPr>
              <a:t>센코쿠시대</a:t>
            </a:r>
            <a:endParaRPr lang="ko-KR" altLang="en-US" sz="2000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C7101-9747-4523-AB12-3AE9B01305E2}"/>
              </a:ext>
            </a:extLst>
          </p:cNvPr>
          <p:cNvSpPr txBox="1"/>
          <p:nvPr/>
        </p:nvSpPr>
        <p:spPr>
          <a:xfrm>
            <a:off x="1732670" y="547152"/>
            <a:ext cx="6009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spc="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새로운 식문화의 발전</a:t>
            </a:r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A864550B-3DA7-4A1F-B397-273E5A3532FF}"/>
              </a:ext>
            </a:extLst>
          </p:cNvPr>
          <p:cNvSpPr/>
          <p:nvPr/>
        </p:nvSpPr>
        <p:spPr>
          <a:xfrm>
            <a:off x="7469901" y="1121487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600" kern="1200"/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6E4C14D1-EE34-45E5-92C7-C9C9B397D366}"/>
              </a:ext>
            </a:extLst>
          </p:cNvPr>
          <p:cNvSpPr txBox="1"/>
          <p:nvPr/>
        </p:nvSpPr>
        <p:spPr>
          <a:xfrm>
            <a:off x="8389205" y="5751926"/>
            <a:ext cx="3147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600" dirty="0" err="1">
                <a:solidFill>
                  <a:schemeClr val="tx2">
                    <a:lumMod val="75000"/>
                  </a:schemeClr>
                </a:solidFill>
              </a:rPr>
              <a:t>카스테라</a:t>
            </a:r>
            <a:endParaRPr lang="en-US" altLang="ko-KR" sz="2000" b="1" spc="6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o-KR" altLang="en-US" sz="2000" b="1" spc="600" dirty="0">
                <a:solidFill>
                  <a:schemeClr val="tx2">
                    <a:lumMod val="75000"/>
                  </a:schemeClr>
                </a:solidFill>
              </a:rPr>
              <a:t>포르투갈 전래의 빵</a:t>
            </a:r>
            <a:endParaRPr lang="en-US" altLang="ko-KR" sz="2000" b="1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3728BC7E-E4B6-4E02-A7A1-3C3C9620AD36}"/>
              </a:ext>
            </a:extLst>
          </p:cNvPr>
          <p:cNvSpPr txBox="1"/>
          <p:nvPr/>
        </p:nvSpPr>
        <p:spPr>
          <a:xfrm>
            <a:off x="1390172" y="5808872"/>
            <a:ext cx="1999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600" dirty="0" err="1">
                <a:solidFill>
                  <a:schemeClr val="tx2">
                    <a:lumMod val="75000"/>
                  </a:schemeClr>
                </a:solidFill>
              </a:rPr>
              <a:t>돈카츠</a:t>
            </a:r>
            <a:endParaRPr lang="en-US" altLang="ko-KR" sz="2000" b="1" spc="6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o-KR" altLang="en-US" sz="2000" b="1" spc="600" dirty="0">
                <a:solidFill>
                  <a:schemeClr val="tx2">
                    <a:lumMod val="75000"/>
                  </a:schemeClr>
                </a:solidFill>
              </a:rPr>
              <a:t>포크 </a:t>
            </a:r>
            <a:r>
              <a:rPr lang="ko-KR" altLang="en-US" sz="2000" b="1" spc="600" dirty="0" err="1">
                <a:solidFill>
                  <a:schemeClr val="tx2">
                    <a:lumMod val="75000"/>
                  </a:schemeClr>
                </a:solidFill>
              </a:rPr>
              <a:t>커틀렛</a:t>
            </a:r>
            <a:endParaRPr lang="ko-KR" altLang="en-US" sz="2000" b="1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68F019F5-4EE7-4DE6-B970-E739FFBDE94E}"/>
              </a:ext>
            </a:extLst>
          </p:cNvPr>
          <p:cNvSpPr txBox="1"/>
          <p:nvPr/>
        </p:nvSpPr>
        <p:spPr>
          <a:xfrm>
            <a:off x="4853609" y="5808872"/>
            <a:ext cx="2666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600" dirty="0" err="1">
                <a:solidFill>
                  <a:schemeClr val="tx2">
                    <a:lumMod val="75000"/>
                  </a:schemeClr>
                </a:solidFill>
              </a:rPr>
              <a:t>덴뿌라</a:t>
            </a:r>
            <a:endParaRPr lang="en-US" altLang="ko-KR" sz="2000" b="1" spc="6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o-KR" altLang="en-US" sz="2000" b="1" spc="600" dirty="0">
                <a:solidFill>
                  <a:schemeClr val="tx2">
                    <a:lumMod val="75000"/>
                  </a:schemeClr>
                </a:solidFill>
              </a:rPr>
              <a:t>포르투갈식 튀김</a:t>
            </a:r>
          </a:p>
        </p:txBody>
      </p:sp>
    </p:spTree>
    <p:extLst>
      <p:ext uri="{BB962C8B-B14F-4D97-AF65-F5344CB8AC3E}">
        <p14:creationId xmlns:p14="http://schemas.microsoft.com/office/powerpoint/2010/main" val="395929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타원 20">
            <a:extLst>
              <a:ext uri="{FF2B5EF4-FFF2-40B4-BE49-F238E27FC236}">
                <a16:creationId xmlns:a16="http://schemas.microsoft.com/office/drawing/2014/main" id="{EC5EA091-4984-4EDA-878A-ADA93E42337F}"/>
              </a:ext>
            </a:extLst>
          </p:cNvPr>
          <p:cNvSpPr/>
          <p:nvPr/>
        </p:nvSpPr>
        <p:spPr>
          <a:xfrm>
            <a:off x="739147" y="1889617"/>
            <a:ext cx="3301225" cy="330122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3" name="타원 382">
            <a:extLst>
              <a:ext uri="{FF2B5EF4-FFF2-40B4-BE49-F238E27FC236}">
                <a16:creationId xmlns:a16="http://schemas.microsoft.com/office/drawing/2014/main" id="{BED8FE39-AF8D-4947-AE5C-603A8F03F891}"/>
              </a:ext>
            </a:extLst>
          </p:cNvPr>
          <p:cNvSpPr/>
          <p:nvPr/>
        </p:nvSpPr>
        <p:spPr>
          <a:xfrm>
            <a:off x="4445387" y="1889617"/>
            <a:ext cx="3301225" cy="330122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4" name="타원 383">
            <a:extLst>
              <a:ext uri="{FF2B5EF4-FFF2-40B4-BE49-F238E27FC236}">
                <a16:creationId xmlns:a16="http://schemas.microsoft.com/office/drawing/2014/main" id="{DE1B8741-A51F-44B4-B6A9-FD019A240DCE}"/>
              </a:ext>
            </a:extLst>
          </p:cNvPr>
          <p:cNvSpPr/>
          <p:nvPr/>
        </p:nvSpPr>
        <p:spPr>
          <a:xfrm>
            <a:off x="8100120" y="1889616"/>
            <a:ext cx="3301225" cy="330122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2A0AC17-D030-446D-AB6A-41BE3A4EE54D}"/>
              </a:ext>
            </a:extLst>
          </p:cNvPr>
          <p:cNvSpPr/>
          <p:nvPr/>
        </p:nvSpPr>
        <p:spPr>
          <a:xfrm>
            <a:off x="325120" y="0"/>
            <a:ext cx="1320800" cy="223520"/>
          </a:xfrm>
          <a:prstGeom prst="rect">
            <a:avLst/>
          </a:prstGeom>
          <a:solidFill>
            <a:srgbClr val="EFD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7522F-ED52-4B4D-87C5-51B789A7A520}"/>
              </a:ext>
            </a:extLst>
          </p:cNvPr>
          <p:cNvSpPr txBox="1"/>
          <p:nvPr/>
        </p:nvSpPr>
        <p:spPr>
          <a:xfrm>
            <a:off x="1732670" y="136882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600" dirty="0" err="1">
                <a:solidFill>
                  <a:schemeClr val="tx2">
                    <a:lumMod val="75000"/>
                  </a:schemeClr>
                </a:solidFill>
              </a:rPr>
              <a:t>센코쿠시대</a:t>
            </a:r>
            <a:endParaRPr lang="ko-KR" altLang="en-US" sz="2000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C7101-9747-4523-AB12-3AE9B01305E2}"/>
              </a:ext>
            </a:extLst>
          </p:cNvPr>
          <p:cNvSpPr txBox="1"/>
          <p:nvPr/>
        </p:nvSpPr>
        <p:spPr>
          <a:xfrm>
            <a:off x="1732670" y="547152"/>
            <a:ext cx="6857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spc="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해외 무역의 지속과 발전</a:t>
            </a:r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A864550B-3DA7-4A1F-B397-273E5A3532FF}"/>
              </a:ext>
            </a:extLst>
          </p:cNvPr>
          <p:cNvSpPr/>
          <p:nvPr/>
        </p:nvSpPr>
        <p:spPr>
          <a:xfrm>
            <a:off x="7469901" y="1121487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600" kern="1200"/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6E4C14D1-EE34-45E5-92C7-C9C9B397D366}"/>
              </a:ext>
            </a:extLst>
          </p:cNvPr>
          <p:cNvSpPr txBox="1"/>
          <p:nvPr/>
        </p:nvSpPr>
        <p:spPr>
          <a:xfrm>
            <a:off x="8629656" y="5751926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600" dirty="0">
                <a:solidFill>
                  <a:schemeClr val="tx2">
                    <a:lumMod val="75000"/>
                  </a:schemeClr>
                </a:solidFill>
              </a:rPr>
              <a:t>페리제독의 개항</a:t>
            </a:r>
            <a:endParaRPr lang="en-US" altLang="ko-KR" sz="2000" b="1" spc="6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o-KR" altLang="en-US" sz="2000" b="1" spc="600" dirty="0">
                <a:solidFill>
                  <a:schemeClr val="tx2">
                    <a:lumMod val="75000"/>
                  </a:schemeClr>
                </a:solidFill>
              </a:rPr>
              <a:t>미국</a:t>
            </a:r>
            <a:endParaRPr lang="en-US" altLang="ko-KR" sz="2000" b="1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3728BC7E-E4B6-4E02-A7A1-3C3C9620AD36}"/>
              </a:ext>
            </a:extLst>
          </p:cNvPr>
          <p:cNvSpPr txBox="1"/>
          <p:nvPr/>
        </p:nvSpPr>
        <p:spPr>
          <a:xfrm>
            <a:off x="1630577" y="5751926"/>
            <a:ext cx="1518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600" dirty="0" err="1">
                <a:solidFill>
                  <a:schemeClr val="tx2">
                    <a:lumMod val="75000"/>
                  </a:schemeClr>
                </a:solidFill>
              </a:rPr>
              <a:t>난반무역</a:t>
            </a:r>
            <a:endParaRPr lang="en-US" altLang="ko-KR" sz="2000" b="1" spc="6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o-KR" altLang="en-US" sz="2000" b="1" spc="600" dirty="0">
                <a:solidFill>
                  <a:schemeClr val="tx2">
                    <a:lumMod val="75000"/>
                  </a:schemeClr>
                </a:solidFill>
              </a:rPr>
              <a:t>포르투갈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68F019F5-4EE7-4DE6-B970-E739FFBDE94E}"/>
              </a:ext>
            </a:extLst>
          </p:cNvPr>
          <p:cNvSpPr txBox="1"/>
          <p:nvPr/>
        </p:nvSpPr>
        <p:spPr>
          <a:xfrm>
            <a:off x="4803787" y="5792183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600" dirty="0">
                <a:solidFill>
                  <a:schemeClr val="tx2">
                    <a:lumMod val="75000"/>
                  </a:schemeClr>
                </a:solidFill>
              </a:rPr>
              <a:t>나가사키</a:t>
            </a:r>
            <a:r>
              <a:rPr lang="en-US" altLang="ko-KR" sz="2000" b="1" spc="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o-KR" altLang="en-US" sz="2000" b="1" spc="600" dirty="0" err="1">
                <a:solidFill>
                  <a:schemeClr val="tx2">
                    <a:lumMod val="75000"/>
                  </a:schemeClr>
                </a:solidFill>
              </a:rPr>
              <a:t>데지마</a:t>
            </a:r>
            <a:br>
              <a:rPr lang="en-US" altLang="ko-KR" sz="2000" b="1" spc="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ko-KR" altLang="en-US" sz="2000" b="1" spc="600" dirty="0">
                <a:solidFill>
                  <a:schemeClr val="tx2">
                    <a:lumMod val="75000"/>
                  </a:schemeClr>
                </a:solidFill>
              </a:rPr>
              <a:t>네덜란드</a:t>
            </a:r>
          </a:p>
        </p:txBody>
      </p:sp>
    </p:spTree>
    <p:extLst>
      <p:ext uri="{BB962C8B-B14F-4D97-AF65-F5344CB8AC3E}">
        <p14:creationId xmlns:p14="http://schemas.microsoft.com/office/powerpoint/2010/main" val="469237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실외이(가) 표시된 사진&#10;&#10;자동 생성된 설명">
            <a:extLst>
              <a:ext uri="{FF2B5EF4-FFF2-40B4-BE49-F238E27FC236}">
                <a16:creationId xmlns:a16="http://schemas.microsoft.com/office/drawing/2014/main" id="{4E6D9A59-FC9E-4E40-81F7-20EBC19202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2847" cy="6858000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0E3BB724-D941-4FEC-86E9-542EF10C96CC}"/>
              </a:ext>
            </a:extLst>
          </p:cNvPr>
          <p:cNvGrpSpPr/>
          <p:nvPr/>
        </p:nvGrpSpPr>
        <p:grpSpPr>
          <a:xfrm>
            <a:off x="3509226" y="1052875"/>
            <a:ext cx="5173548" cy="4752249"/>
            <a:chOff x="3693160" y="1221831"/>
            <a:chExt cx="4805680" cy="4414338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B8C037DF-87BA-4D55-BDF5-FC45B4C16271}"/>
                </a:ext>
              </a:extLst>
            </p:cNvPr>
            <p:cNvGrpSpPr/>
            <p:nvPr/>
          </p:nvGrpSpPr>
          <p:grpSpPr>
            <a:xfrm>
              <a:off x="3693160" y="1221831"/>
              <a:ext cx="4805680" cy="4414338"/>
              <a:chOff x="3180080" y="477520"/>
              <a:chExt cx="6238240" cy="5730240"/>
            </a:xfrm>
          </p:grpSpPr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74281121-7454-46E6-971A-E65C5E1E914D}"/>
                  </a:ext>
                </a:extLst>
              </p:cNvPr>
              <p:cNvSpPr/>
              <p:nvPr/>
            </p:nvSpPr>
            <p:spPr>
              <a:xfrm>
                <a:off x="3180080" y="650240"/>
                <a:ext cx="5557520" cy="5557520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1E0CBFCB-0A24-4B4E-93CF-240AA4AC3988}"/>
                  </a:ext>
                </a:extLst>
              </p:cNvPr>
              <p:cNvGrpSpPr/>
              <p:nvPr/>
            </p:nvGrpSpPr>
            <p:grpSpPr>
              <a:xfrm>
                <a:off x="3413760" y="477520"/>
                <a:ext cx="6004560" cy="5557520"/>
                <a:chOff x="3413760" y="477520"/>
                <a:chExt cx="6004560" cy="5557520"/>
              </a:xfrm>
            </p:grpSpPr>
            <p:sp>
              <p:nvSpPr>
                <p:cNvPr id="20" name="타원 19">
                  <a:extLst>
                    <a:ext uri="{FF2B5EF4-FFF2-40B4-BE49-F238E27FC236}">
                      <a16:creationId xmlns:a16="http://schemas.microsoft.com/office/drawing/2014/main" id="{17BB750A-0E69-458E-894D-FD4D14E5C79A}"/>
                    </a:ext>
                  </a:extLst>
                </p:cNvPr>
                <p:cNvSpPr/>
                <p:nvPr/>
              </p:nvSpPr>
              <p:spPr>
                <a:xfrm>
                  <a:off x="3860800" y="477520"/>
                  <a:ext cx="5557520" cy="5557520"/>
                </a:xfrm>
                <a:prstGeom prst="ellipse">
                  <a:avLst/>
                </a:prstGeom>
                <a:solidFill>
                  <a:srgbClr val="EFDBC7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타원 20">
                  <a:extLst>
                    <a:ext uri="{FF2B5EF4-FFF2-40B4-BE49-F238E27FC236}">
                      <a16:creationId xmlns:a16="http://schemas.microsoft.com/office/drawing/2014/main" id="{88201F0F-9F04-4F99-9FC5-668B81B39DFD}"/>
                    </a:ext>
                  </a:extLst>
                </p:cNvPr>
                <p:cNvSpPr/>
                <p:nvPr/>
              </p:nvSpPr>
              <p:spPr>
                <a:xfrm>
                  <a:off x="3413760" y="477520"/>
                  <a:ext cx="5557520" cy="555752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45E68D-E935-43BC-A9FD-42B02A3B6EE6}"/>
                </a:ext>
              </a:extLst>
            </p:cNvPr>
            <p:cNvSpPr txBox="1"/>
            <p:nvPr/>
          </p:nvSpPr>
          <p:spPr>
            <a:xfrm>
              <a:off x="4485866" y="2772253"/>
              <a:ext cx="3446666" cy="1229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400" b="1" spc="600" dirty="0">
                  <a:solidFill>
                    <a:schemeClr val="accent6">
                      <a:lumMod val="75000"/>
                    </a:schemeClr>
                  </a:solidFill>
                </a:rPr>
                <a:t>Thank You</a:t>
              </a:r>
            </a:p>
            <a:p>
              <a:pPr algn="ctr"/>
              <a:r>
                <a:rPr lang="ko-KR" altLang="en-US" sz="3600" spc="600" dirty="0">
                  <a:solidFill>
                    <a:schemeClr val="accent6">
                      <a:lumMod val="75000"/>
                    </a:schemeClr>
                  </a:solidFill>
                </a:rPr>
                <a:t>감사합니다</a:t>
              </a:r>
              <a:endParaRPr lang="ko-KR" altLang="en-US" sz="4400" spc="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6766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E88F024-3B05-4709-95C3-BFF122853DEA}"/>
              </a:ext>
            </a:extLst>
          </p:cNvPr>
          <p:cNvSpPr/>
          <p:nvPr/>
        </p:nvSpPr>
        <p:spPr>
          <a:xfrm>
            <a:off x="833120" y="0"/>
            <a:ext cx="1320800" cy="1300480"/>
          </a:xfrm>
          <a:prstGeom prst="rect">
            <a:avLst/>
          </a:prstGeom>
          <a:solidFill>
            <a:srgbClr val="EFD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0172367-AA7E-4909-A4EC-6C0118703851}"/>
              </a:ext>
            </a:extLst>
          </p:cNvPr>
          <p:cNvSpPr/>
          <p:nvPr/>
        </p:nvSpPr>
        <p:spPr>
          <a:xfrm>
            <a:off x="833120" y="6532880"/>
            <a:ext cx="1320800" cy="325120"/>
          </a:xfrm>
          <a:prstGeom prst="rect">
            <a:avLst/>
          </a:prstGeom>
          <a:solidFill>
            <a:srgbClr val="EFD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8B104-6A88-43AB-8489-C92C973E47CB}"/>
              </a:ext>
            </a:extLst>
          </p:cNvPr>
          <p:cNvSpPr txBox="1"/>
          <p:nvPr/>
        </p:nvSpPr>
        <p:spPr>
          <a:xfrm>
            <a:off x="2260990" y="96242"/>
            <a:ext cx="3487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spc="600" dirty="0">
                <a:solidFill>
                  <a:schemeClr val="tx2">
                    <a:lumMod val="75000"/>
                  </a:schemeClr>
                </a:solidFill>
              </a:rPr>
              <a:t>Table of Contents</a:t>
            </a:r>
            <a:endParaRPr lang="ko-KR" altLang="en-US" sz="2000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F54AF7-5DB3-49B6-A110-0FDEF60EA50E}"/>
              </a:ext>
            </a:extLst>
          </p:cNvPr>
          <p:cNvSpPr txBox="1"/>
          <p:nvPr/>
        </p:nvSpPr>
        <p:spPr>
          <a:xfrm>
            <a:off x="2260990" y="592594"/>
            <a:ext cx="1271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spc="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목차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2E4CE80B-3E84-4753-929E-AE15BE39E932}"/>
              </a:ext>
            </a:extLst>
          </p:cNvPr>
          <p:cNvGrpSpPr/>
          <p:nvPr/>
        </p:nvGrpSpPr>
        <p:grpSpPr>
          <a:xfrm>
            <a:off x="1493520" y="2052320"/>
            <a:ext cx="3864793" cy="523220"/>
            <a:chOff x="1493520" y="2052320"/>
            <a:chExt cx="3864793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1F752E-6A6C-4D58-A608-3BC6FA229866}"/>
                </a:ext>
              </a:extLst>
            </p:cNvPr>
            <p:cNvSpPr txBox="1"/>
            <p:nvPr/>
          </p:nvSpPr>
          <p:spPr>
            <a:xfrm>
              <a:off x="2260990" y="2052320"/>
              <a:ext cx="30973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spc="600" dirty="0" err="1">
                  <a:solidFill>
                    <a:schemeClr val="accent6">
                      <a:lumMod val="75000"/>
                    </a:schemeClr>
                  </a:solidFill>
                </a:rPr>
                <a:t>센코쿠시대란</a:t>
              </a:r>
              <a:r>
                <a:rPr lang="en-US" altLang="ko-KR" sz="2800" b="1" spc="600" dirty="0">
                  <a:solidFill>
                    <a:schemeClr val="accent6">
                      <a:lumMod val="75000"/>
                    </a:schemeClr>
                  </a:solidFill>
                </a:rPr>
                <a:t>?</a:t>
              </a:r>
              <a:endParaRPr lang="ko-KR" altLang="en-US" sz="2800" b="1" spc="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FADB78-60E5-4D58-875C-9883F8E48778}"/>
                </a:ext>
              </a:extLst>
            </p:cNvPr>
            <p:cNvSpPr txBox="1"/>
            <p:nvPr/>
          </p:nvSpPr>
          <p:spPr>
            <a:xfrm>
              <a:off x="1493520" y="2129264"/>
              <a:ext cx="782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001</a:t>
              </a:r>
              <a:endParaRPr lang="ko-KR" altLang="en-US" dirty="0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E018A34-FD97-4724-8D9E-C494A7888188}"/>
              </a:ext>
            </a:extLst>
          </p:cNvPr>
          <p:cNvGrpSpPr/>
          <p:nvPr/>
        </p:nvGrpSpPr>
        <p:grpSpPr>
          <a:xfrm>
            <a:off x="1493520" y="3051676"/>
            <a:ext cx="3920897" cy="523220"/>
            <a:chOff x="1493520" y="2052320"/>
            <a:chExt cx="3920897" cy="5232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38AB51-447F-4C98-8995-5EA8ACE2ECD9}"/>
                </a:ext>
              </a:extLst>
            </p:cNvPr>
            <p:cNvSpPr txBox="1"/>
            <p:nvPr/>
          </p:nvSpPr>
          <p:spPr>
            <a:xfrm>
              <a:off x="2260990" y="2052320"/>
              <a:ext cx="31534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spc="600" dirty="0">
                  <a:solidFill>
                    <a:schemeClr val="accent6">
                      <a:lumMod val="75000"/>
                    </a:schemeClr>
                  </a:solidFill>
                </a:rPr>
                <a:t>각 가문의 소개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4A0371-26CF-4DC6-A07A-17350099C7B0}"/>
                </a:ext>
              </a:extLst>
            </p:cNvPr>
            <p:cNvSpPr txBox="1"/>
            <p:nvPr/>
          </p:nvSpPr>
          <p:spPr>
            <a:xfrm>
              <a:off x="1493520" y="2129264"/>
              <a:ext cx="782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002</a:t>
              </a:r>
              <a:endParaRPr lang="ko-KR" altLang="en-US" dirty="0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F1ECBE1C-F2E7-413C-A2A8-AEA7B7CE3D1F}"/>
              </a:ext>
            </a:extLst>
          </p:cNvPr>
          <p:cNvGrpSpPr/>
          <p:nvPr/>
        </p:nvGrpSpPr>
        <p:grpSpPr>
          <a:xfrm>
            <a:off x="1493520" y="4051032"/>
            <a:ext cx="4792931" cy="523220"/>
            <a:chOff x="1493520" y="2052320"/>
            <a:chExt cx="4792931" cy="5232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30260C-13E5-4E4E-8704-8A03B553DC33}"/>
                </a:ext>
              </a:extLst>
            </p:cNvPr>
            <p:cNvSpPr txBox="1"/>
            <p:nvPr/>
          </p:nvSpPr>
          <p:spPr>
            <a:xfrm>
              <a:off x="2260990" y="2052320"/>
              <a:ext cx="40254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spc="600" dirty="0">
                  <a:solidFill>
                    <a:schemeClr val="accent6">
                      <a:lumMod val="75000"/>
                    </a:schemeClr>
                  </a:solidFill>
                </a:rPr>
                <a:t>무기와 기술의 발전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1D036A-03F9-47CC-BE3D-F3EFFF8C0CA3}"/>
                </a:ext>
              </a:extLst>
            </p:cNvPr>
            <p:cNvSpPr txBox="1"/>
            <p:nvPr/>
          </p:nvSpPr>
          <p:spPr>
            <a:xfrm>
              <a:off x="1493520" y="2129264"/>
              <a:ext cx="782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003</a:t>
              </a:r>
              <a:endParaRPr lang="ko-KR" altLang="en-US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A0A63EC5-36FA-4CFA-8EEC-3F82EEFD45FA}"/>
              </a:ext>
            </a:extLst>
          </p:cNvPr>
          <p:cNvGrpSpPr/>
          <p:nvPr/>
        </p:nvGrpSpPr>
        <p:grpSpPr>
          <a:xfrm>
            <a:off x="1493520" y="5050388"/>
            <a:ext cx="4792931" cy="523220"/>
            <a:chOff x="1493520" y="2052320"/>
            <a:chExt cx="4792931" cy="5232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CFB6FA-E18B-4512-99F4-EAF8366FBC95}"/>
                </a:ext>
              </a:extLst>
            </p:cNvPr>
            <p:cNvSpPr txBox="1"/>
            <p:nvPr/>
          </p:nvSpPr>
          <p:spPr>
            <a:xfrm>
              <a:off x="2260990" y="2052320"/>
              <a:ext cx="40254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spc="600" dirty="0">
                  <a:solidFill>
                    <a:schemeClr val="accent6">
                      <a:lumMod val="75000"/>
                    </a:schemeClr>
                  </a:solidFill>
                </a:rPr>
                <a:t>현재에 끼치는 영향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50B790-978C-4E3F-B4A0-9BC3DC85DCF1}"/>
                </a:ext>
              </a:extLst>
            </p:cNvPr>
            <p:cNvSpPr txBox="1"/>
            <p:nvPr/>
          </p:nvSpPr>
          <p:spPr>
            <a:xfrm>
              <a:off x="1493520" y="2129264"/>
              <a:ext cx="782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004</a:t>
              </a:r>
              <a:endParaRPr lang="ko-KR" altLang="en-US" dirty="0"/>
            </a:p>
          </p:txBody>
        </p:sp>
      </p:grpSp>
      <p:pic>
        <p:nvPicPr>
          <p:cNvPr id="13" name="그림 12" descr="하늘, 실외이(가) 표시된 사진&#10;&#10;자동 생성된 설명">
            <a:extLst>
              <a:ext uri="{FF2B5EF4-FFF2-40B4-BE49-F238E27FC236}">
                <a16:creationId xmlns:a16="http://schemas.microsoft.com/office/drawing/2014/main" id="{284DCB3F-441A-41EB-9E97-CBEF0CA395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9" r="15556"/>
          <a:stretch/>
        </p:blipFill>
        <p:spPr>
          <a:xfrm>
            <a:off x="7988670" y="0"/>
            <a:ext cx="4203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23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잔디, 하늘, 실외, 사람이(가) 표시된 사진&#10;&#10;자동 생성된 설명">
            <a:extLst>
              <a:ext uri="{FF2B5EF4-FFF2-40B4-BE49-F238E27FC236}">
                <a16:creationId xmlns:a16="http://schemas.microsoft.com/office/drawing/2014/main" id="{47A832F1-6FA5-43A3-9B6C-683710CAB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3" name="양쪽 대괄호 22">
            <a:extLst>
              <a:ext uri="{FF2B5EF4-FFF2-40B4-BE49-F238E27FC236}">
                <a16:creationId xmlns:a16="http://schemas.microsoft.com/office/drawing/2014/main" id="{473A54C5-95FB-453D-BAAD-4B0AC40FA606}"/>
              </a:ext>
            </a:extLst>
          </p:cNvPr>
          <p:cNvSpPr/>
          <p:nvPr/>
        </p:nvSpPr>
        <p:spPr>
          <a:xfrm>
            <a:off x="2931160" y="2567935"/>
            <a:ext cx="6329680" cy="1722120"/>
          </a:xfrm>
          <a:prstGeom prst="bracketPair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371D56-C866-478B-ABB8-50F2CFA05ED3}"/>
              </a:ext>
            </a:extLst>
          </p:cNvPr>
          <p:cNvSpPr txBox="1"/>
          <p:nvPr/>
        </p:nvSpPr>
        <p:spPr>
          <a:xfrm>
            <a:off x="4988164" y="2567935"/>
            <a:ext cx="22156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spc="600" dirty="0"/>
              <a:t>Part 1</a:t>
            </a:r>
            <a:endParaRPr lang="ko-KR" altLang="en-US" sz="4400" spc="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0DB16B-DBA9-4B28-AFDA-9B683CF1D4BF}"/>
              </a:ext>
            </a:extLst>
          </p:cNvPr>
          <p:cNvSpPr txBox="1"/>
          <p:nvPr/>
        </p:nvSpPr>
        <p:spPr>
          <a:xfrm>
            <a:off x="4246780" y="3492495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spc="600" dirty="0"/>
              <a:t>센 코 </a:t>
            </a:r>
            <a:r>
              <a:rPr lang="ko-KR" altLang="en-US" sz="3600" b="1" spc="600" dirty="0" err="1"/>
              <a:t>쿠</a:t>
            </a:r>
            <a:r>
              <a:rPr lang="ko-KR" altLang="en-US" sz="3600" b="1" spc="600" dirty="0"/>
              <a:t> 시 대</a:t>
            </a:r>
          </a:p>
        </p:txBody>
      </p:sp>
    </p:spTree>
    <p:extLst>
      <p:ext uri="{BB962C8B-B14F-4D97-AF65-F5344CB8AC3E}">
        <p14:creationId xmlns:p14="http://schemas.microsoft.com/office/powerpoint/2010/main" val="1137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2A0AC17-D030-446D-AB6A-41BE3A4EE54D}"/>
              </a:ext>
            </a:extLst>
          </p:cNvPr>
          <p:cNvSpPr/>
          <p:nvPr/>
        </p:nvSpPr>
        <p:spPr>
          <a:xfrm>
            <a:off x="325120" y="0"/>
            <a:ext cx="1320800" cy="223520"/>
          </a:xfrm>
          <a:prstGeom prst="rect">
            <a:avLst/>
          </a:prstGeom>
          <a:solidFill>
            <a:srgbClr val="EFD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7522F-ED52-4B4D-87C5-51B789A7A520}"/>
              </a:ext>
            </a:extLst>
          </p:cNvPr>
          <p:cNvSpPr txBox="1"/>
          <p:nvPr/>
        </p:nvSpPr>
        <p:spPr>
          <a:xfrm>
            <a:off x="1732670" y="136882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600" dirty="0" err="1">
                <a:solidFill>
                  <a:schemeClr val="tx2">
                    <a:lumMod val="75000"/>
                  </a:schemeClr>
                </a:solidFill>
              </a:rPr>
              <a:t>센코쿠시대</a:t>
            </a:r>
            <a:endParaRPr lang="ko-KR" altLang="en-US" sz="2000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C7101-9747-4523-AB12-3AE9B01305E2}"/>
              </a:ext>
            </a:extLst>
          </p:cNvPr>
          <p:cNvSpPr txBox="1"/>
          <p:nvPr/>
        </p:nvSpPr>
        <p:spPr>
          <a:xfrm>
            <a:off x="1732670" y="547152"/>
            <a:ext cx="5161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spc="600" dirty="0" err="1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센코쿠시대의</a:t>
            </a:r>
            <a:r>
              <a:rPr lang="ko-KR" altLang="en-US" sz="4000" b="1" spc="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발단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47D1480-0414-455B-9CA8-A51F1B4ACCF6}"/>
              </a:ext>
            </a:extLst>
          </p:cNvPr>
          <p:cNvSpPr/>
          <p:nvPr/>
        </p:nvSpPr>
        <p:spPr>
          <a:xfrm>
            <a:off x="10678160" y="6786880"/>
            <a:ext cx="1320800" cy="71120"/>
          </a:xfrm>
          <a:prstGeom prst="rect">
            <a:avLst/>
          </a:prstGeom>
          <a:solidFill>
            <a:srgbClr val="EFD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47FC75AC-D458-4D93-8BB3-9A1F6C45A89F}"/>
              </a:ext>
            </a:extLst>
          </p:cNvPr>
          <p:cNvGrpSpPr/>
          <p:nvPr/>
        </p:nvGrpSpPr>
        <p:grpSpPr>
          <a:xfrm>
            <a:off x="523240" y="2047240"/>
            <a:ext cx="11145520" cy="3469953"/>
            <a:chOff x="497840" y="1920240"/>
            <a:chExt cx="11944048" cy="371856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8C3CB938-726E-4B24-AD7A-C2B4DDA8CBA0}"/>
                </a:ext>
              </a:extLst>
            </p:cNvPr>
            <p:cNvSpPr/>
            <p:nvPr/>
          </p:nvSpPr>
          <p:spPr>
            <a:xfrm>
              <a:off x="497840" y="1920240"/>
              <a:ext cx="3718560" cy="3718560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2B9C261C-9FB2-4166-B9C8-F8E1AFF5D1D5}"/>
                </a:ext>
              </a:extLst>
            </p:cNvPr>
            <p:cNvSpPr/>
            <p:nvPr/>
          </p:nvSpPr>
          <p:spPr>
            <a:xfrm>
              <a:off x="4610584" y="1920240"/>
              <a:ext cx="3718560" cy="371856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CF207EE4-B06A-46C4-93B4-6E4685BA138B}"/>
                </a:ext>
              </a:extLst>
            </p:cNvPr>
            <p:cNvSpPr/>
            <p:nvPr/>
          </p:nvSpPr>
          <p:spPr>
            <a:xfrm>
              <a:off x="8723328" y="1920240"/>
              <a:ext cx="3718560" cy="371856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37D15D1-0D27-486D-8930-BBCA221C15E1}"/>
              </a:ext>
            </a:extLst>
          </p:cNvPr>
          <p:cNvSpPr txBox="1"/>
          <p:nvPr/>
        </p:nvSpPr>
        <p:spPr>
          <a:xfrm>
            <a:off x="8963080" y="5751926"/>
            <a:ext cx="1999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600" dirty="0">
                <a:solidFill>
                  <a:schemeClr val="tx2">
                    <a:lumMod val="75000"/>
                  </a:schemeClr>
                </a:solidFill>
              </a:rPr>
              <a:t>쇼군의 동생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F0773D-4533-4960-8AC6-3FE0B8DA120A}"/>
              </a:ext>
            </a:extLst>
          </p:cNvPr>
          <p:cNvSpPr txBox="1"/>
          <p:nvPr/>
        </p:nvSpPr>
        <p:spPr>
          <a:xfrm>
            <a:off x="1390173" y="5808872"/>
            <a:ext cx="1999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600" dirty="0">
                <a:solidFill>
                  <a:schemeClr val="tx2">
                    <a:lumMod val="75000"/>
                  </a:schemeClr>
                </a:solidFill>
              </a:rPr>
              <a:t>정식 후계자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3F8CAE-15E6-4AF5-9288-D552BD1B2B96}"/>
              </a:ext>
            </a:extLst>
          </p:cNvPr>
          <p:cNvSpPr txBox="1"/>
          <p:nvPr/>
        </p:nvSpPr>
        <p:spPr>
          <a:xfrm>
            <a:off x="4965816" y="5808872"/>
            <a:ext cx="2441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600" dirty="0"/>
              <a:t>센 코 </a:t>
            </a:r>
            <a:r>
              <a:rPr lang="ko-KR" altLang="en-US" sz="2000" b="1" spc="600" dirty="0" err="1"/>
              <a:t>쿠</a:t>
            </a:r>
            <a:r>
              <a:rPr lang="ko-KR" altLang="en-US" sz="2000" b="1" spc="600" dirty="0"/>
              <a:t> 시 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E57674-F1B4-49EE-A69D-EC54A51FC6DD}"/>
              </a:ext>
            </a:extLst>
          </p:cNvPr>
          <p:cNvSpPr txBox="1"/>
          <p:nvPr/>
        </p:nvSpPr>
        <p:spPr>
          <a:xfrm>
            <a:off x="4596230" y="5062868"/>
            <a:ext cx="2999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spc="600" dirty="0" err="1">
                <a:solidFill>
                  <a:schemeClr val="bg1"/>
                </a:solidFill>
                <a:highlight>
                  <a:srgbClr val="000000"/>
                </a:highlight>
              </a:rPr>
              <a:t>아시카가</a:t>
            </a:r>
            <a:r>
              <a:rPr lang="ko-KR" altLang="en-US" sz="2000" spc="600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ko-KR" altLang="en-US" sz="2000" spc="600" dirty="0" err="1">
                <a:solidFill>
                  <a:schemeClr val="bg1"/>
                </a:solidFill>
                <a:highlight>
                  <a:srgbClr val="000000"/>
                </a:highlight>
              </a:rPr>
              <a:t>요시마사</a:t>
            </a:r>
            <a:endParaRPr lang="ko-KR" altLang="en-US" sz="2000" spc="6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5C4FC1-5380-419B-A7DE-EB9329EFD53D}"/>
              </a:ext>
            </a:extLst>
          </p:cNvPr>
          <p:cNvSpPr txBox="1"/>
          <p:nvPr/>
        </p:nvSpPr>
        <p:spPr>
          <a:xfrm>
            <a:off x="758446" y="5062868"/>
            <a:ext cx="2999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spc="600" dirty="0" err="1">
                <a:solidFill>
                  <a:schemeClr val="bg1"/>
                </a:solidFill>
                <a:highlight>
                  <a:srgbClr val="000000"/>
                </a:highlight>
              </a:rPr>
              <a:t>아시카가</a:t>
            </a:r>
            <a:r>
              <a:rPr lang="ko-KR" altLang="en-US" sz="2000" spc="600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ko-KR" altLang="en-US" sz="2000" spc="600" dirty="0" err="1">
                <a:solidFill>
                  <a:schemeClr val="bg1"/>
                </a:solidFill>
                <a:highlight>
                  <a:srgbClr val="000000"/>
                </a:highlight>
              </a:rPr>
              <a:t>요시히사</a:t>
            </a:r>
            <a:endParaRPr lang="ko-KR" altLang="en-US" sz="2000" spc="6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E24017-D39C-4206-865C-C993EEFFC54B}"/>
              </a:ext>
            </a:extLst>
          </p:cNvPr>
          <p:cNvSpPr txBox="1"/>
          <p:nvPr/>
        </p:nvSpPr>
        <p:spPr>
          <a:xfrm>
            <a:off x="8672446" y="5062868"/>
            <a:ext cx="2666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spc="600" dirty="0" err="1">
                <a:solidFill>
                  <a:schemeClr val="bg1"/>
                </a:solidFill>
                <a:highlight>
                  <a:srgbClr val="000000"/>
                </a:highlight>
              </a:rPr>
              <a:t>아시카가</a:t>
            </a:r>
            <a:r>
              <a:rPr lang="ko-KR" altLang="en-US" sz="2000" spc="600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ko-KR" altLang="en-US" sz="2000" spc="600" dirty="0" err="1">
                <a:solidFill>
                  <a:schemeClr val="bg1"/>
                </a:solidFill>
                <a:highlight>
                  <a:srgbClr val="000000"/>
                </a:highlight>
              </a:rPr>
              <a:t>요시미</a:t>
            </a:r>
            <a:endParaRPr lang="ko-KR" altLang="en-US" sz="2000" spc="6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18983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2A0AC17-D030-446D-AB6A-41BE3A4EE54D}"/>
              </a:ext>
            </a:extLst>
          </p:cNvPr>
          <p:cNvSpPr/>
          <p:nvPr/>
        </p:nvSpPr>
        <p:spPr>
          <a:xfrm>
            <a:off x="325120" y="0"/>
            <a:ext cx="1320800" cy="223520"/>
          </a:xfrm>
          <a:prstGeom prst="rect">
            <a:avLst/>
          </a:prstGeom>
          <a:solidFill>
            <a:srgbClr val="EFD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7522F-ED52-4B4D-87C5-51B789A7A520}"/>
              </a:ext>
            </a:extLst>
          </p:cNvPr>
          <p:cNvSpPr txBox="1"/>
          <p:nvPr/>
        </p:nvSpPr>
        <p:spPr>
          <a:xfrm>
            <a:off x="1732670" y="136882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600" dirty="0" err="1">
                <a:solidFill>
                  <a:schemeClr val="tx2">
                    <a:lumMod val="75000"/>
                  </a:schemeClr>
                </a:solidFill>
              </a:rPr>
              <a:t>센코쿠시대</a:t>
            </a:r>
            <a:endParaRPr lang="ko-KR" altLang="en-US" sz="2000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C7101-9747-4523-AB12-3AE9B01305E2}"/>
              </a:ext>
            </a:extLst>
          </p:cNvPr>
          <p:cNvSpPr txBox="1"/>
          <p:nvPr/>
        </p:nvSpPr>
        <p:spPr>
          <a:xfrm>
            <a:off x="1732670" y="547152"/>
            <a:ext cx="6857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spc="600" dirty="0" err="1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오닌의</a:t>
            </a:r>
            <a:r>
              <a:rPr lang="ko-KR" altLang="en-US" sz="4000" b="1" spc="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난이 일어난 이유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47D1480-0414-455B-9CA8-A51F1B4ACCF6}"/>
              </a:ext>
            </a:extLst>
          </p:cNvPr>
          <p:cNvSpPr/>
          <p:nvPr/>
        </p:nvSpPr>
        <p:spPr>
          <a:xfrm>
            <a:off x="10678160" y="6786880"/>
            <a:ext cx="1320800" cy="71120"/>
          </a:xfrm>
          <a:prstGeom prst="rect">
            <a:avLst/>
          </a:prstGeom>
          <a:solidFill>
            <a:srgbClr val="EFD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A864550B-3DA7-4A1F-B397-273E5A3532FF}"/>
              </a:ext>
            </a:extLst>
          </p:cNvPr>
          <p:cNvSpPr/>
          <p:nvPr/>
        </p:nvSpPr>
        <p:spPr>
          <a:xfrm>
            <a:off x="7469901" y="1121487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600" kern="1200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C47621E5-B406-4160-87F6-67A72B3D0F93}"/>
              </a:ext>
            </a:extLst>
          </p:cNvPr>
          <p:cNvSpPr/>
          <p:nvPr/>
        </p:nvSpPr>
        <p:spPr>
          <a:xfrm>
            <a:off x="2480468" y="2826410"/>
            <a:ext cx="2169318" cy="1205177"/>
          </a:xfrm>
          <a:custGeom>
            <a:avLst/>
            <a:gdLst>
              <a:gd name="connsiteX0" fmla="*/ 0 w 2169318"/>
              <a:gd name="connsiteY0" fmla="*/ 0 h 1205177"/>
              <a:gd name="connsiteX1" fmla="*/ 2169318 w 2169318"/>
              <a:gd name="connsiteY1" fmla="*/ 0 h 1205177"/>
              <a:gd name="connsiteX2" fmla="*/ 2169318 w 2169318"/>
              <a:gd name="connsiteY2" fmla="*/ 1205177 h 1205177"/>
              <a:gd name="connsiteX3" fmla="*/ 0 w 2169318"/>
              <a:gd name="connsiteY3" fmla="*/ 1205177 h 1205177"/>
              <a:gd name="connsiteX4" fmla="*/ 0 w 2169318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318" h="1205177">
                <a:moveTo>
                  <a:pt x="0" y="0"/>
                </a:moveTo>
                <a:lnTo>
                  <a:pt x="2169318" y="0"/>
                </a:lnTo>
                <a:lnTo>
                  <a:pt x="2169318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r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600" kern="1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A1FE76-674F-4E34-BE33-0D3848E4FD53}"/>
              </a:ext>
            </a:extLst>
          </p:cNvPr>
          <p:cNvSpPr txBox="1"/>
          <p:nvPr/>
        </p:nvSpPr>
        <p:spPr>
          <a:xfrm>
            <a:off x="4800647" y="3435694"/>
            <a:ext cx="71256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 err="1"/>
              <a:t>아시카가</a:t>
            </a:r>
            <a:r>
              <a:rPr lang="ko-KR" altLang="en-US" dirty="0"/>
              <a:t> 가문은 쇼군의 아들인 </a:t>
            </a:r>
            <a:r>
              <a:rPr lang="ko-KR" altLang="en-US" dirty="0" err="1"/>
              <a:t>요시히사와</a:t>
            </a:r>
            <a:r>
              <a:rPr lang="ko-KR" altLang="en-US" dirty="0"/>
              <a:t> 동생 </a:t>
            </a:r>
            <a:r>
              <a:rPr lang="ko-KR" altLang="en-US" dirty="0" err="1"/>
              <a:t>요시미를</a:t>
            </a:r>
            <a:r>
              <a:rPr lang="ko-KR" altLang="en-US" dirty="0"/>
              <a:t> 두고</a:t>
            </a:r>
            <a:endParaRPr lang="en-US" altLang="ko-KR" dirty="0"/>
          </a:p>
          <a:p>
            <a:pPr algn="just"/>
            <a:r>
              <a:rPr lang="ko-KR" altLang="en-US" dirty="0"/>
              <a:t>후계자  분쟁이 일어났으며 일본은 동군과 서군으로 나뉘어 수도인</a:t>
            </a:r>
            <a:endParaRPr lang="en-US" altLang="ko-KR" dirty="0"/>
          </a:p>
          <a:p>
            <a:pPr algn="just"/>
            <a:r>
              <a:rPr lang="ko-KR" altLang="en-US" dirty="0"/>
              <a:t>교토에 결집하였다</a:t>
            </a:r>
            <a:r>
              <a:rPr lang="en-US" altLang="ko-KR" dirty="0"/>
              <a:t>. </a:t>
            </a:r>
            <a:r>
              <a:rPr lang="ko-KR" altLang="en-US" dirty="0"/>
              <a:t>그들은 각자 지지하는 후계자를 옹위하기 위해</a:t>
            </a:r>
            <a:endParaRPr lang="en-US" altLang="ko-KR" dirty="0"/>
          </a:p>
          <a:p>
            <a:pPr algn="just"/>
            <a:r>
              <a:rPr lang="ko-KR" altLang="en-US" dirty="0"/>
              <a:t>교토를 반으로 나누어 대립하였으며 이 전란을 </a:t>
            </a:r>
            <a:r>
              <a:rPr lang="ko-KR" altLang="en-US" dirty="0" err="1"/>
              <a:t>오닌의</a:t>
            </a:r>
            <a:r>
              <a:rPr lang="ko-KR" altLang="en-US" dirty="0"/>
              <a:t> 난이라고 한다</a:t>
            </a:r>
            <a:r>
              <a:rPr lang="en-US" altLang="ko-KR" dirty="0"/>
              <a:t>.</a:t>
            </a:r>
          </a:p>
          <a:p>
            <a:pPr algn="just"/>
            <a:endParaRPr lang="en-US" altLang="ko-KR" dirty="0"/>
          </a:p>
          <a:p>
            <a:pPr algn="just"/>
            <a:r>
              <a:rPr lang="ko-KR" altLang="en-US" dirty="0" err="1"/>
              <a:t>오닌의</a:t>
            </a:r>
            <a:r>
              <a:rPr lang="ko-KR" altLang="en-US" dirty="0"/>
              <a:t> 난 당시 많은 다이묘들이 자신의 지방에 대리인을 남겨두고 </a:t>
            </a:r>
            <a:endParaRPr lang="en-US" altLang="ko-KR" dirty="0"/>
          </a:p>
          <a:p>
            <a:pPr algn="just"/>
            <a:r>
              <a:rPr lang="ko-KR" altLang="en-US" dirty="0"/>
              <a:t>교토로 향했으며 이들을 </a:t>
            </a:r>
            <a:r>
              <a:rPr lang="ko-KR" altLang="en-US" dirty="0" err="1"/>
              <a:t>슈고</a:t>
            </a:r>
            <a:r>
              <a:rPr lang="ko-KR" altLang="en-US" dirty="0"/>
              <a:t> 다이묘라고 한다</a:t>
            </a:r>
            <a:r>
              <a:rPr lang="en-US" altLang="ko-KR" dirty="0"/>
              <a:t>.</a:t>
            </a:r>
          </a:p>
          <a:p>
            <a:pPr algn="just"/>
            <a:r>
              <a:rPr lang="ko-KR" altLang="en-US" dirty="0" err="1"/>
              <a:t>슈고</a:t>
            </a:r>
            <a:r>
              <a:rPr lang="ko-KR" altLang="en-US" dirty="0"/>
              <a:t> 다이묘들이 올라간 후 각 지방에 남겨진 대리인들은 </a:t>
            </a:r>
            <a:r>
              <a:rPr lang="ko-KR" altLang="en-US" dirty="0" err="1"/>
              <a:t>슈고</a:t>
            </a:r>
            <a:r>
              <a:rPr lang="ko-KR" altLang="en-US" dirty="0"/>
              <a:t> </a:t>
            </a:r>
            <a:endParaRPr lang="en-US" altLang="ko-KR" dirty="0"/>
          </a:p>
          <a:p>
            <a:pPr algn="just"/>
            <a:r>
              <a:rPr lang="ko-KR" altLang="en-US" dirty="0"/>
              <a:t>다이묘들의 자리를 꿰찼으며</a:t>
            </a:r>
            <a:r>
              <a:rPr lang="en-US" altLang="ko-KR" dirty="0"/>
              <a:t>, </a:t>
            </a:r>
            <a:r>
              <a:rPr lang="ko-KR" altLang="en-US" dirty="0"/>
              <a:t>이들을 </a:t>
            </a:r>
            <a:r>
              <a:rPr lang="ko-KR" altLang="en-US" dirty="0" err="1"/>
              <a:t>센코쿠</a:t>
            </a:r>
            <a:r>
              <a:rPr lang="ko-KR" altLang="en-US" dirty="0"/>
              <a:t> 다이묘라고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9" name="양쪽 대괄호 28">
            <a:extLst>
              <a:ext uri="{FF2B5EF4-FFF2-40B4-BE49-F238E27FC236}">
                <a16:creationId xmlns:a16="http://schemas.microsoft.com/office/drawing/2014/main" id="{555FFFA6-0539-45CF-BBB3-A8A3BA89864F}"/>
              </a:ext>
            </a:extLst>
          </p:cNvPr>
          <p:cNvSpPr/>
          <p:nvPr/>
        </p:nvSpPr>
        <p:spPr>
          <a:xfrm>
            <a:off x="4947920" y="2092960"/>
            <a:ext cx="6978390" cy="99956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텍스트, 화이트보드이(가) 표시된 사진&#10;&#10;자동 생성된 설명">
            <a:extLst>
              <a:ext uri="{FF2B5EF4-FFF2-40B4-BE49-F238E27FC236}">
                <a16:creationId xmlns:a16="http://schemas.microsoft.com/office/drawing/2014/main" id="{520D9CF8-D0FB-403D-B06C-DAA0C15C6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1" y="2326664"/>
            <a:ext cx="4082734" cy="3303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5EF56E-C68D-4CEF-92F9-205E44BABF09}"/>
              </a:ext>
            </a:extLst>
          </p:cNvPr>
          <p:cNvSpPr txBox="1"/>
          <p:nvPr/>
        </p:nvSpPr>
        <p:spPr>
          <a:xfrm>
            <a:off x="5089083" y="2327560"/>
            <a:ext cx="6696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600" dirty="0" err="1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아시카가</a:t>
            </a:r>
            <a:r>
              <a:rPr lang="ko-KR" altLang="en-US" sz="3200" b="1" spc="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가문의 후계자 분쟁</a:t>
            </a:r>
          </a:p>
        </p:txBody>
      </p:sp>
    </p:spTree>
    <p:extLst>
      <p:ext uri="{BB962C8B-B14F-4D97-AF65-F5344CB8AC3E}">
        <p14:creationId xmlns:p14="http://schemas.microsoft.com/office/powerpoint/2010/main" val="1930696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2A0AC17-D030-446D-AB6A-41BE3A4EE54D}"/>
              </a:ext>
            </a:extLst>
          </p:cNvPr>
          <p:cNvSpPr/>
          <p:nvPr/>
        </p:nvSpPr>
        <p:spPr>
          <a:xfrm>
            <a:off x="325120" y="0"/>
            <a:ext cx="1320800" cy="223520"/>
          </a:xfrm>
          <a:prstGeom prst="rect">
            <a:avLst/>
          </a:prstGeom>
          <a:solidFill>
            <a:srgbClr val="EFD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7522F-ED52-4B4D-87C5-51B789A7A520}"/>
              </a:ext>
            </a:extLst>
          </p:cNvPr>
          <p:cNvSpPr txBox="1"/>
          <p:nvPr/>
        </p:nvSpPr>
        <p:spPr>
          <a:xfrm>
            <a:off x="1732670" y="136882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600" dirty="0" err="1">
                <a:solidFill>
                  <a:schemeClr val="tx2">
                    <a:lumMod val="75000"/>
                  </a:schemeClr>
                </a:solidFill>
              </a:rPr>
              <a:t>센코쿠시대</a:t>
            </a:r>
            <a:endParaRPr lang="ko-KR" altLang="en-US" sz="2000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C7101-9747-4523-AB12-3AE9B01305E2}"/>
              </a:ext>
            </a:extLst>
          </p:cNvPr>
          <p:cNvSpPr txBox="1"/>
          <p:nvPr/>
        </p:nvSpPr>
        <p:spPr>
          <a:xfrm>
            <a:off x="1732670" y="547152"/>
            <a:ext cx="6857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spc="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각 지방의 지배형태 변화</a:t>
            </a:r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A864550B-3DA7-4A1F-B397-273E5A3532FF}"/>
              </a:ext>
            </a:extLst>
          </p:cNvPr>
          <p:cNvSpPr/>
          <p:nvPr/>
        </p:nvSpPr>
        <p:spPr>
          <a:xfrm>
            <a:off x="7469901" y="1121487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600" kern="1200"/>
          </a:p>
        </p:txBody>
      </p:sp>
      <p:sp>
        <p:nvSpPr>
          <p:cNvPr id="9" name="양쪽 대괄호 8">
            <a:extLst>
              <a:ext uri="{FF2B5EF4-FFF2-40B4-BE49-F238E27FC236}">
                <a16:creationId xmlns:a16="http://schemas.microsoft.com/office/drawing/2014/main" id="{1E798A0B-F939-48B6-A820-750FDE710991}"/>
              </a:ext>
            </a:extLst>
          </p:cNvPr>
          <p:cNvSpPr/>
          <p:nvPr/>
        </p:nvSpPr>
        <p:spPr>
          <a:xfrm>
            <a:off x="1574580" y="4939861"/>
            <a:ext cx="2526687" cy="113511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양쪽 대괄호 31">
            <a:extLst>
              <a:ext uri="{FF2B5EF4-FFF2-40B4-BE49-F238E27FC236}">
                <a16:creationId xmlns:a16="http://schemas.microsoft.com/office/drawing/2014/main" id="{213F45BF-0191-4E12-897C-F1560E48B38E}"/>
              </a:ext>
            </a:extLst>
          </p:cNvPr>
          <p:cNvSpPr/>
          <p:nvPr/>
        </p:nvSpPr>
        <p:spPr>
          <a:xfrm>
            <a:off x="4832656" y="4982427"/>
            <a:ext cx="2526687" cy="113511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양쪽 대괄호 32">
            <a:extLst>
              <a:ext uri="{FF2B5EF4-FFF2-40B4-BE49-F238E27FC236}">
                <a16:creationId xmlns:a16="http://schemas.microsoft.com/office/drawing/2014/main" id="{129E33C3-3572-4AAA-BFF6-99FABDF27F66}"/>
              </a:ext>
            </a:extLst>
          </p:cNvPr>
          <p:cNvSpPr/>
          <p:nvPr/>
        </p:nvSpPr>
        <p:spPr>
          <a:xfrm>
            <a:off x="8090732" y="5024993"/>
            <a:ext cx="2526687" cy="113511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9ECFF4-7321-48F9-91DE-0304910E7DAA}"/>
              </a:ext>
            </a:extLst>
          </p:cNvPr>
          <p:cNvSpPr txBox="1"/>
          <p:nvPr/>
        </p:nvSpPr>
        <p:spPr>
          <a:xfrm>
            <a:off x="1719668" y="521503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 err="1"/>
              <a:t>슈고다이묘</a:t>
            </a:r>
            <a:endParaRPr lang="ko-KR" altLang="en-US" sz="3200" b="1" dirty="0"/>
          </a:p>
        </p:txBody>
      </p:sp>
      <p:sp>
        <p:nvSpPr>
          <p:cNvPr id="5" name="순서도: 연결자 4">
            <a:extLst>
              <a:ext uri="{FF2B5EF4-FFF2-40B4-BE49-F238E27FC236}">
                <a16:creationId xmlns:a16="http://schemas.microsoft.com/office/drawing/2014/main" id="{DF5C81DA-A0EF-4C84-8571-82866912A5C6}"/>
              </a:ext>
            </a:extLst>
          </p:cNvPr>
          <p:cNvSpPr/>
          <p:nvPr/>
        </p:nvSpPr>
        <p:spPr>
          <a:xfrm>
            <a:off x="1715793" y="2157019"/>
            <a:ext cx="2385474" cy="2385474"/>
          </a:xfrm>
          <a:prstGeom prst="flowChartConnec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5A8725-9F45-480A-B7B5-598D9BDE3629}"/>
              </a:ext>
            </a:extLst>
          </p:cNvPr>
          <p:cNvSpPr txBox="1"/>
          <p:nvPr/>
        </p:nvSpPr>
        <p:spPr>
          <a:xfrm>
            <a:off x="4866353" y="527298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 err="1"/>
              <a:t>센코쿠다이묘</a:t>
            </a:r>
            <a:endParaRPr lang="ko-KR" altLang="en-US" sz="3000" b="1" dirty="0"/>
          </a:p>
        </p:txBody>
      </p:sp>
      <p:sp>
        <p:nvSpPr>
          <p:cNvPr id="28" name="순서도: 연결자 27">
            <a:extLst>
              <a:ext uri="{FF2B5EF4-FFF2-40B4-BE49-F238E27FC236}">
                <a16:creationId xmlns:a16="http://schemas.microsoft.com/office/drawing/2014/main" id="{6FDE6D8F-B9D0-4BBA-AD53-6F0848F48103}"/>
              </a:ext>
            </a:extLst>
          </p:cNvPr>
          <p:cNvSpPr/>
          <p:nvPr/>
        </p:nvSpPr>
        <p:spPr>
          <a:xfrm>
            <a:off x="8161338" y="2236263"/>
            <a:ext cx="2385474" cy="2385474"/>
          </a:xfrm>
          <a:prstGeom prst="flowChartConnec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순서도: 연결자 28">
            <a:extLst>
              <a:ext uri="{FF2B5EF4-FFF2-40B4-BE49-F238E27FC236}">
                <a16:creationId xmlns:a16="http://schemas.microsoft.com/office/drawing/2014/main" id="{652B6401-8D0D-4BEF-A3CD-BE3C2C6190A0}"/>
              </a:ext>
            </a:extLst>
          </p:cNvPr>
          <p:cNvSpPr/>
          <p:nvPr/>
        </p:nvSpPr>
        <p:spPr>
          <a:xfrm>
            <a:off x="4903262" y="2157019"/>
            <a:ext cx="2385474" cy="2385474"/>
          </a:xfrm>
          <a:prstGeom prst="flowChartConnecto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7AC880-B323-4EF3-BDB2-0E7E19B83256}"/>
              </a:ext>
            </a:extLst>
          </p:cNvPr>
          <p:cNvSpPr txBox="1"/>
          <p:nvPr/>
        </p:nvSpPr>
        <p:spPr>
          <a:xfrm>
            <a:off x="8167635" y="5238608"/>
            <a:ext cx="2379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dirty="0"/>
              <a:t>영토 분쟁</a:t>
            </a:r>
          </a:p>
        </p:txBody>
      </p:sp>
      <p:pic>
        <p:nvPicPr>
          <p:cNvPr id="12" name="그래픽 11" descr="Arrow Right 단색으로 채워진">
            <a:extLst>
              <a:ext uri="{FF2B5EF4-FFF2-40B4-BE49-F238E27FC236}">
                <a16:creationId xmlns:a16="http://schemas.microsoft.com/office/drawing/2014/main" id="{13D2ED79-EA40-442E-BF22-8F359E5AB3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41157" y="3167892"/>
            <a:ext cx="522215" cy="522215"/>
          </a:xfrm>
          <a:prstGeom prst="rect">
            <a:avLst/>
          </a:prstGeom>
        </p:spPr>
      </p:pic>
      <p:pic>
        <p:nvPicPr>
          <p:cNvPr id="37" name="그래픽 36" descr="Arrow Right 단색으로 채워진">
            <a:extLst>
              <a:ext uri="{FF2B5EF4-FFF2-40B4-BE49-F238E27FC236}">
                <a16:creationId xmlns:a16="http://schemas.microsoft.com/office/drawing/2014/main" id="{68204F1F-A39A-48BE-BF45-D16C57139B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3929" y="3088648"/>
            <a:ext cx="522215" cy="52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75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실외, 어두운이(가) 표시된 사진&#10;&#10;자동 생성된 설명">
            <a:extLst>
              <a:ext uri="{FF2B5EF4-FFF2-40B4-BE49-F238E27FC236}">
                <a16:creationId xmlns:a16="http://schemas.microsoft.com/office/drawing/2014/main" id="{FA3B38FE-AEDA-4510-9435-6A51F79316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4" y="0"/>
            <a:ext cx="12198254" cy="6854486"/>
          </a:xfrm>
          <a:prstGeom prst="rect">
            <a:avLst/>
          </a:prstGeom>
        </p:spPr>
      </p:pic>
      <p:sp>
        <p:nvSpPr>
          <p:cNvPr id="23" name="양쪽 대괄호 22">
            <a:extLst>
              <a:ext uri="{FF2B5EF4-FFF2-40B4-BE49-F238E27FC236}">
                <a16:creationId xmlns:a16="http://schemas.microsoft.com/office/drawing/2014/main" id="{473A54C5-95FB-453D-BAAD-4B0AC40FA606}"/>
              </a:ext>
            </a:extLst>
          </p:cNvPr>
          <p:cNvSpPr/>
          <p:nvPr/>
        </p:nvSpPr>
        <p:spPr>
          <a:xfrm>
            <a:off x="2931160" y="2567935"/>
            <a:ext cx="6329680" cy="1722120"/>
          </a:xfrm>
          <a:prstGeom prst="bracketPair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371D56-C866-478B-ABB8-50F2CFA05ED3}"/>
              </a:ext>
            </a:extLst>
          </p:cNvPr>
          <p:cNvSpPr txBox="1"/>
          <p:nvPr/>
        </p:nvSpPr>
        <p:spPr>
          <a:xfrm>
            <a:off x="4988164" y="2567935"/>
            <a:ext cx="22156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spc="600" dirty="0">
                <a:solidFill>
                  <a:schemeClr val="bg1"/>
                </a:solidFill>
              </a:rPr>
              <a:t>Part 2</a:t>
            </a:r>
            <a:endParaRPr lang="ko-KR" altLang="en-US" sz="4400" spc="6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0DB16B-DBA9-4B28-AFDA-9B683CF1D4BF}"/>
              </a:ext>
            </a:extLst>
          </p:cNvPr>
          <p:cNvSpPr txBox="1"/>
          <p:nvPr/>
        </p:nvSpPr>
        <p:spPr>
          <a:xfrm>
            <a:off x="3037316" y="3492495"/>
            <a:ext cx="6117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spc="600" dirty="0">
                <a:solidFill>
                  <a:schemeClr val="bg1"/>
                </a:solidFill>
              </a:rPr>
              <a:t>무기의 발전과 문화의 변화</a:t>
            </a:r>
          </a:p>
        </p:txBody>
      </p:sp>
    </p:spTree>
    <p:extLst>
      <p:ext uri="{BB962C8B-B14F-4D97-AF65-F5344CB8AC3E}">
        <p14:creationId xmlns:p14="http://schemas.microsoft.com/office/powerpoint/2010/main" val="1332926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2A0AC17-D030-446D-AB6A-41BE3A4EE54D}"/>
              </a:ext>
            </a:extLst>
          </p:cNvPr>
          <p:cNvSpPr/>
          <p:nvPr/>
        </p:nvSpPr>
        <p:spPr>
          <a:xfrm>
            <a:off x="325120" y="0"/>
            <a:ext cx="1320800" cy="223520"/>
          </a:xfrm>
          <a:prstGeom prst="rect">
            <a:avLst/>
          </a:prstGeom>
          <a:solidFill>
            <a:srgbClr val="EFD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7522F-ED52-4B4D-87C5-51B789A7A520}"/>
              </a:ext>
            </a:extLst>
          </p:cNvPr>
          <p:cNvSpPr txBox="1"/>
          <p:nvPr/>
        </p:nvSpPr>
        <p:spPr>
          <a:xfrm>
            <a:off x="1732670" y="136882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600" dirty="0" err="1">
                <a:solidFill>
                  <a:schemeClr val="tx2">
                    <a:lumMod val="75000"/>
                  </a:schemeClr>
                </a:solidFill>
              </a:rPr>
              <a:t>센코쿠시대</a:t>
            </a:r>
            <a:endParaRPr lang="ko-KR" altLang="en-US" sz="2000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C7101-9747-4523-AB12-3AE9B01305E2}"/>
              </a:ext>
            </a:extLst>
          </p:cNvPr>
          <p:cNvSpPr txBox="1"/>
          <p:nvPr/>
        </p:nvSpPr>
        <p:spPr>
          <a:xfrm>
            <a:off x="1732670" y="547152"/>
            <a:ext cx="5420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spc="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무기와 문화의 발전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47D1480-0414-455B-9CA8-A51F1B4ACCF6}"/>
              </a:ext>
            </a:extLst>
          </p:cNvPr>
          <p:cNvSpPr/>
          <p:nvPr/>
        </p:nvSpPr>
        <p:spPr>
          <a:xfrm>
            <a:off x="10678160" y="6786880"/>
            <a:ext cx="1320800" cy="71120"/>
          </a:xfrm>
          <a:prstGeom prst="rect">
            <a:avLst/>
          </a:prstGeom>
          <a:solidFill>
            <a:srgbClr val="EFD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A864550B-3DA7-4A1F-B397-273E5A3532FF}"/>
              </a:ext>
            </a:extLst>
          </p:cNvPr>
          <p:cNvSpPr/>
          <p:nvPr/>
        </p:nvSpPr>
        <p:spPr>
          <a:xfrm>
            <a:off x="7469901" y="1121487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600" kern="1200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C47621E5-B406-4160-87F6-67A72B3D0F93}"/>
              </a:ext>
            </a:extLst>
          </p:cNvPr>
          <p:cNvSpPr/>
          <p:nvPr/>
        </p:nvSpPr>
        <p:spPr>
          <a:xfrm>
            <a:off x="2480468" y="2826410"/>
            <a:ext cx="2169318" cy="1205177"/>
          </a:xfrm>
          <a:custGeom>
            <a:avLst/>
            <a:gdLst>
              <a:gd name="connsiteX0" fmla="*/ 0 w 2169318"/>
              <a:gd name="connsiteY0" fmla="*/ 0 h 1205177"/>
              <a:gd name="connsiteX1" fmla="*/ 2169318 w 2169318"/>
              <a:gd name="connsiteY1" fmla="*/ 0 h 1205177"/>
              <a:gd name="connsiteX2" fmla="*/ 2169318 w 2169318"/>
              <a:gd name="connsiteY2" fmla="*/ 1205177 h 1205177"/>
              <a:gd name="connsiteX3" fmla="*/ 0 w 2169318"/>
              <a:gd name="connsiteY3" fmla="*/ 1205177 h 1205177"/>
              <a:gd name="connsiteX4" fmla="*/ 0 w 2169318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318" h="1205177">
                <a:moveTo>
                  <a:pt x="0" y="0"/>
                </a:moveTo>
                <a:lnTo>
                  <a:pt x="2169318" y="0"/>
                </a:lnTo>
                <a:lnTo>
                  <a:pt x="2169318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r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600" kern="1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A1FE76-674F-4E34-BE33-0D3848E4FD53}"/>
              </a:ext>
            </a:extLst>
          </p:cNvPr>
          <p:cNvSpPr txBox="1"/>
          <p:nvPr/>
        </p:nvSpPr>
        <p:spPr>
          <a:xfrm>
            <a:off x="4800647" y="3435694"/>
            <a:ext cx="71256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 err="1"/>
              <a:t>센코쿠</a:t>
            </a:r>
            <a:r>
              <a:rPr lang="ko-KR" altLang="en-US" dirty="0"/>
              <a:t> 다이묘들의 세력경쟁으로 시작하여 전국적으로 확대되어진 </a:t>
            </a:r>
            <a:endParaRPr lang="en-US" altLang="ko-KR" dirty="0"/>
          </a:p>
          <a:p>
            <a:pPr algn="just"/>
            <a:r>
              <a:rPr lang="ko-KR" altLang="en-US" dirty="0"/>
              <a:t>전국시대는 각 가문이 서로 다투며 보다 유리한 싸움을 하기 위해 </a:t>
            </a:r>
            <a:endParaRPr lang="en-US" altLang="ko-KR" dirty="0"/>
          </a:p>
          <a:p>
            <a:pPr algn="just"/>
            <a:r>
              <a:rPr lang="ko-KR" altLang="en-US" dirty="0"/>
              <a:t>전국적이고 산발적인 기술 발전이 이루어졌다</a:t>
            </a:r>
            <a:r>
              <a:rPr lang="en-US" altLang="ko-KR" dirty="0"/>
              <a:t>.</a:t>
            </a:r>
          </a:p>
          <a:p>
            <a:pPr algn="just"/>
            <a:endParaRPr lang="en-US" altLang="ko-KR" dirty="0"/>
          </a:p>
          <a:p>
            <a:pPr algn="just"/>
            <a:r>
              <a:rPr lang="ko-KR" altLang="en-US" dirty="0"/>
              <a:t>각 지방에서는 구하기 쉬운 인재나 무기들을 이용하여 그들의 군대를</a:t>
            </a:r>
            <a:endParaRPr lang="en-US" altLang="ko-KR" dirty="0"/>
          </a:p>
          <a:p>
            <a:pPr algn="just"/>
            <a:r>
              <a:rPr lang="ko-KR" altLang="en-US" dirty="0"/>
              <a:t>발전시켜 나갔으며 그 형태는 각 가문별로 특징을 잘 담았다</a:t>
            </a:r>
            <a:r>
              <a:rPr lang="en-US" altLang="ko-KR" dirty="0"/>
              <a:t>.</a:t>
            </a:r>
          </a:p>
          <a:p>
            <a:pPr algn="just"/>
            <a:endParaRPr lang="en-US" altLang="ko-KR" dirty="0"/>
          </a:p>
          <a:p>
            <a:pPr algn="just"/>
            <a:r>
              <a:rPr lang="ko-KR" altLang="en-US" dirty="0"/>
              <a:t>다양한 무기와 문화는 이후 </a:t>
            </a:r>
            <a:r>
              <a:rPr lang="ko-KR" altLang="en-US" dirty="0" err="1"/>
              <a:t>근현대</a:t>
            </a:r>
            <a:r>
              <a:rPr lang="ko-KR" altLang="en-US" dirty="0"/>
              <a:t> 일본의 문화에 영향을 주었다</a:t>
            </a:r>
            <a:r>
              <a:rPr lang="en-US" altLang="ko-KR" dirty="0"/>
              <a:t>.</a:t>
            </a:r>
          </a:p>
        </p:txBody>
      </p:sp>
      <p:sp>
        <p:nvSpPr>
          <p:cNvPr id="29" name="양쪽 대괄호 28">
            <a:extLst>
              <a:ext uri="{FF2B5EF4-FFF2-40B4-BE49-F238E27FC236}">
                <a16:creationId xmlns:a16="http://schemas.microsoft.com/office/drawing/2014/main" id="{555FFFA6-0539-45CF-BBB3-A8A3BA89864F}"/>
              </a:ext>
            </a:extLst>
          </p:cNvPr>
          <p:cNvSpPr/>
          <p:nvPr/>
        </p:nvSpPr>
        <p:spPr>
          <a:xfrm>
            <a:off x="4947920" y="2092960"/>
            <a:ext cx="6978390" cy="99956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20D9CF8-D0FB-403D-B06C-DAA0C15C6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853" y="2383288"/>
            <a:ext cx="4295813" cy="3075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5EF56E-C68D-4CEF-92F9-205E44BABF09}"/>
              </a:ext>
            </a:extLst>
          </p:cNvPr>
          <p:cNvSpPr txBox="1"/>
          <p:nvPr/>
        </p:nvSpPr>
        <p:spPr>
          <a:xfrm>
            <a:off x="5084274" y="2333967"/>
            <a:ext cx="67056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spc="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전쟁이 불러온 기술과 문화의 발전</a:t>
            </a:r>
          </a:p>
        </p:txBody>
      </p:sp>
    </p:spTree>
    <p:extLst>
      <p:ext uri="{BB962C8B-B14F-4D97-AF65-F5344CB8AC3E}">
        <p14:creationId xmlns:p14="http://schemas.microsoft.com/office/powerpoint/2010/main" val="1882119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타원 20">
            <a:extLst>
              <a:ext uri="{FF2B5EF4-FFF2-40B4-BE49-F238E27FC236}">
                <a16:creationId xmlns:a16="http://schemas.microsoft.com/office/drawing/2014/main" id="{EC5EA091-4984-4EDA-878A-ADA93E42337F}"/>
              </a:ext>
            </a:extLst>
          </p:cNvPr>
          <p:cNvSpPr/>
          <p:nvPr/>
        </p:nvSpPr>
        <p:spPr>
          <a:xfrm>
            <a:off x="739147" y="1889617"/>
            <a:ext cx="3301225" cy="330122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3" name="타원 382">
            <a:extLst>
              <a:ext uri="{FF2B5EF4-FFF2-40B4-BE49-F238E27FC236}">
                <a16:creationId xmlns:a16="http://schemas.microsoft.com/office/drawing/2014/main" id="{BED8FE39-AF8D-4947-AE5C-603A8F03F891}"/>
              </a:ext>
            </a:extLst>
          </p:cNvPr>
          <p:cNvSpPr/>
          <p:nvPr/>
        </p:nvSpPr>
        <p:spPr>
          <a:xfrm>
            <a:off x="4445387" y="1889617"/>
            <a:ext cx="3301225" cy="330122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4" name="타원 383">
            <a:extLst>
              <a:ext uri="{FF2B5EF4-FFF2-40B4-BE49-F238E27FC236}">
                <a16:creationId xmlns:a16="http://schemas.microsoft.com/office/drawing/2014/main" id="{DE1B8741-A51F-44B4-B6A9-FD019A240DCE}"/>
              </a:ext>
            </a:extLst>
          </p:cNvPr>
          <p:cNvSpPr/>
          <p:nvPr/>
        </p:nvSpPr>
        <p:spPr>
          <a:xfrm>
            <a:off x="8060917" y="1889617"/>
            <a:ext cx="3301225" cy="330122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2A0AC17-D030-446D-AB6A-41BE3A4EE54D}"/>
              </a:ext>
            </a:extLst>
          </p:cNvPr>
          <p:cNvSpPr/>
          <p:nvPr/>
        </p:nvSpPr>
        <p:spPr>
          <a:xfrm>
            <a:off x="325120" y="0"/>
            <a:ext cx="1320800" cy="223520"/>
          </a:xfrm>
          <a:prstGeom prst="rect">
            <a:avLst/>
          </a:prstGeom>
          <a:solidFill>
            <a:srgbClr val="EFD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7522F-ED52-4B4D-87C5-51B789A7A520}"/>
              </a:ext>
            </a:extLst>
          </p:cNvPr>
          <p:cNvSpPr txBox="1"/>
          <p:nvPr/>
        </p:nvSpPr>
        <p:spPr>
          <a:xfrm>
            <a:off x="1732670" y="136882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pc="600" dirty="0" err="1">
                <a:solidFill>
                  <a:schemeClr val="tx2">
                    <a:lumMod val="75000"/>
                  </a:schemeClr>
                </a:solidFill>
              </a:rPr>
              <a:t>센코쿠시대</a:t>
            </a:r>
            <a:endParaRPr lang="ko-KR" altLang="en-US" sz="2000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C7101-9747-4523-AB12-3AE9B01305E2}"/>
              </a:ext>
            </a:extLst>
          </p:cNvPr>
          <p:cNvSpPr txBox="1"/>
          <p:nvPr/>
        </p:nvSpPr>
        <p:spPr>
          <a:xfrm>
            <a:off x="1732670" y="547152"/>
            <a:ext cx="7189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spc="600" dirty="0" err="1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센코쿠시대에</a:t>
            </a:r>
            <a:r>
              <a:rPr lang="ko-KR" altLang="en-US" sz="4000" b="1" spc="6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발전한 무기</a:t>
            </a:r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A864550B-3DA7-4A1F-B397-273E5A3532FF}"/>
              </a:ext>
            </a:extLst>
          </p:cNvPr>
          <p:cNvSpPr/>
          <p:nvPr/>
        </p:nvSpPr>
        <p:spPr>
          <a:xfrm>
            <a:off x="7469901" y="1121487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600" kern="1200"/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6E4C14D1-EE34-45E5-92C7-C9C9B397D366}"/>
              </a:ext>
            </a:extLst>
          </p:cNvPr>
          <p:cNvSpPr txBox="1"/>
          <p:nvPr/>
        </p:nvSpPr>
        <p:spPr>
          <a:xfrm>
            <a:off x="8341086" y="5807084"/>
            <a:ext cx="3284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600" dirty="0">
                <a:solidFill>
                  <a:schemeClr val="tx2">
                    <a:lumMod val="75000"/>
                  </a:schemeClr>
                </a:solidFill>
              </a:rPr>
              <a:t>장창 </a:t>
            </a:r>
            <a:r>
              <a:rPr lang="en-US" altLang="ko-KR" sz="2000" b="1" spc="600" dirty="0">
                <a:solidFill>
                  <a:schemeClr val="tx2">
                    <a:lumMod val="75000"/>
                  </a:schemeClr>
                </a:solidFill>
              </a:rPr>
              <a:t>( </a:t>
            </a:r>
            <a:r>
              <a:rPr lang="ko-KR" altLang="en-US" sz="2000" b="1" spc="600" dirty="0" err="1">
                <a:solidFill>
                  <a:schemeClr val="tx2">
                    <a:lumMod val="75000"/>
                  </a:schemeClr>
                </a:solidFill>
              </a:rPr>
              <a:t>나가에야리</a:t>
            </a:r>
            <a:r>
              <a:rPr lang="ko-KR" altLang="en-US" sz="2000" b="1" spc="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ko-KR" sz="2000" b="1" spc="600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ko-KR" altLang="en-US" sz="2000" b="1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3728BC7E-E4B6-4E02-A7A1-3C3C9620AD36}"/>
              </a:ext>
            </a:extLst>
          </p:cNvPr>
          <p:cNvSpPr txBox="1"/>
          <p:nvPr/>
        </p:nvSpPr>
        <p:spPr>
          <a:xfrm>
            <a:off x="1247507" y="5808872"/>
            <a:ext cx="2284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600" dirty="0">
                <a:solidFill>
                  <a:schemeClr val="tx2">
                    <a:lumMod val="75000"/>
                  </a:schemeClr>
                </a:solidFill>
              </a:rPr>
              <a:t>조총 </a:t>
            </a:r>
            <a:r>
              <a:rPr lang="en-US" altLang="ko-KR" sz="2000" b="1" spc="600" dirty="0">
                <a:solidFill>
                  <a:schemeClr val="tx2">
                    <a:lumMod val="75000"/>
                  </a:schemeClr>
                </a:solidFill>
              </a:rPr>
              <a:t>( </a:t>
            </a:r>
            <a:r>
              <a:rPr lang="ko-KR" altLang="en-US" sz="2000" b="1" spc="600" dirty="0" err="1">
                <a:solidFill>
                  <a:schemeClr val="tx2">
                    <a:lumMod val="75000"/>
                  </a:schemeClr>
                </a:solidFill>
              </a:rPr>
              <a:t>뎃포</a:t>
            </a:r>
            <a:r>
              <a:rPr lang="ko-KR" altLang="en-US" sz="2000" b="1" spc="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ko-KR" sz="2000" b="1" spc="600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ko-KR" altLang="en-US" sz="2000" b="1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68F019F5-4EE7-4DE6-B970-E739FFBDE94E}"/>
              </a:ext>
            </a:extLst>
          </p:cNvPr>
          <p:cNvSpPr txBox="1"/>
          <p:nvPr/>
        </p:nvSpPr>
        <p:spPr>
          <a:xfrm>
            <a:off x="5760906" y="5808872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600" dirty="0">
                <a:solidFill>
                  <a:schemeClr val="tx2">
                    <a:lumMod val="75000"/>
                  </a:schemeClr>
                </a:solidFill>
              </a:rPr>
              <a:t>갑옷</a:t>
            </a:r>
          </a:p>
        </p:txBody>
      </p:sp>
    </p:spTree>
    <p:extLst>
      <p:ext uri="{BB962C8B-B14F-4D97-AF65-F5344CB8AC3E}">
        <p14:creationId xmlns:p14="http://schemas.microsoft.com/office/powerpoint/2010/main" val="2493621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사용자 지정 6">
      <a:dk1>
        <a:srgbClr val="3A3838"/>
      </a:dk1>
      <a:lt1>
        <a:srgbClr val="FFFFFF"/>
      </a:lt1>
      <a:dk2>
        <a:srgbClr val="5D5B5B"/>
      </a:dk2>
      <a:lt2>
        <a:srgbClr val="F2F2F2"/>
      </a:lt2>
      <a:accent1>
        <a:srgbClr val="C87661"/>
      </a:accent1>
      <a:accent2>
        <a:srgbClr val="DF9D8C"/>
      </a:accent2>
      <a:accent3>
        <a:srgbClr val="FBD6C1"/>
      </a:accent3>
      <a:accent4>
        <a:srgbClr val="BB9F9E"/>
      </a:accent4>
      <a:accent5>
        <a:srgbClr val="8F807F"/>
      </a:accent5>
      <a:accent6>
        <a:srgbClr val="726564"/>
      </a:accent6>
      <a:hlink>
        <a:srgbClr val="757070"/>
      </a:hlink>
      <a:folHlink>
        <a:srgbClr val="757070"/>
      </a:folHlink>
    </a:clrScheme>
    <a:fontScheme name="사용자 지정 1">
      <a:majorFont>
        <a:latin typeface="Arial"/>
        <a:ea typeface="나눔스퀘어 Bold"/>
        <a:cs typeface=""/>
      </a:majorFont>
      <a:minorFont>
        <a:latin typeface="Arial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477</Words>
  <Application>Microsoft Office PowerPoint</Application>
  <PresentationFormat>와이드스크린</PresentationFormat>
  <Paragraphs>125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Yu Gothic UI</vt:lpstr>
      <vt:lpstr>나눔스퀘어 Bold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선민</cp:lastModifiedBy>
  <cp:revision>12</cp:revision>
  <dcterms:created xsi:type="dcterms:W3CDTF">2019-05-02T12:38:46Z</dcterms:created>
  <dcterms:modified xsi:type="dcterms:W3CDTF">2021-09-29T11:14:37Z</dcterms:modified>
</cp:coreProperties>
</file>