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6" autoAdjust="0"/>
    <p:restoredTop sz="94660"/>
  </p:normalViewPr>
  <p:slideViewPr>
    <p:cSldViewPr snapToGrid="0">
      <p:cViewPr>
        <p:scale>
          <a:sx n="66" d="100"/>
          <a:sy n="66" d="100"/>
        </p:scale>
        <p:origin x="69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C9A43-36A5-4BD2-81F3-FC0334B9EFF4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A511C-00D7-438B-8D35-E8A199B184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54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A511C-00D7-438B-8D35-E8A199B1844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949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FA7CCB-252F-9256-F244-CC1078DC8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EB2D501-B3D6-D5A5-CFD9-5A6FF0976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6143EC-82CB-8797-8D0E-3C790DD7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0EE82D-803E-43C1-EA0C-6CED42CB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7CB63D-A5FE-7C76-3BD7-0E8F73E2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031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21A1B2-9940-55F6-47DD-DFD4E59A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44D0C2-008F-8569-18EB-C74F0D553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344848-6478-B304-B200-9C1105B3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C130B3-CC1F-E38B-7158-4AE5A7FC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547C30-C08C-AA4A-7D43-76A507BB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7F9E4B7-84CE-B8CD-D005-0513B9BA8B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1BE4430-90D2-8FAD-9AEE-467CBA7DA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36AFAB-B43E-7E54-C0AF-1D0324BD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7464BB-9A89-89C4-D5C5-0E6500C7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C8921D-6344-5288-9DD7-FB601E67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38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2EA725-7CF4-56EA-B8D3-4316938A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D27BBF1-B0A9-2772-D407-8A3BF45E8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CDFD9B5-E808-65FD-E747-CCDAB683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C08E56-C7FE-284E-72CB-A1AF10425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29BCBD-E1C4-5901-BA31-ECDFDAF5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70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7C7DC5-A804-038F-4ACD-47A4E6CC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C39740-5403-4005-B133-655C80CD7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A23F96-2581-D9FC-D39D-9528B5CE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A95B7A-9B8B-F1CC-A711-6C068B28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38F529-3978-56D7-2982-1359403E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562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48F8F4-0AD1-9970-CA40-D29A65FC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DC636C-FAF1-EE10-9B3D-C2540B1F9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3E616DC-006D-89C2-9C27-B319E74D2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B8B898-2005-CA82-51FD-8978A6BD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348CEC-B656-1B2A-84E9-C5DEF9A6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EDC1B33-068D-DFEF-ABAD-AD238DB0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433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A1FC8E-1E00-4CCD-F6AF-289CEE6E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A765A6F-61CD-B82F-8537-48EC33216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9836F4-EA93-0943-9109-A131AC458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02BBFB1-6D6F-DC83-BA9D-1A50505F5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09B6E0C-0C47-12A8-A59B-6F63F7714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6E843E9-C3A4-B387-52E2-41BC30BB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AA65010-4152-563E-1F45-BAAAB4002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FB037D9-9990-EAFD-BC65-F9D4894A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885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5C531D-B461-0616-55AF-B9BDEE78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8FC3FED-9412-39D3-A339-A2492F38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434BDF7-4382-3499-24A3-178219F7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89ED98-4BA4-4FFA-2C9A-667C397A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572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8E808A7-1C3B-6B34-2041-68A74142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6374316-8B7C-74F9-2FAF-4DAB2ABC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909E2D-DE81-AF76-59A0-CAC7DC89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57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402F63-6B11-A5D4-2AD4-08D823C5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93C499-F2AF-E295-7BAF-DC1AE4B3B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2CF9AFE-D83B-5659-79F6-B74C449EF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A9E281-16D2-8B3C-8950-F0F883F47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BB97EA-4A1B-F02F-3B10-9E84A7D8B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3AC3B1F-5B4B-973F-1162-2430EED70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76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D45EC4-87D7-F19D-88AD-ECCA571D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54D854D-2FE1-F4EE-8DFC-798FE6DCC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E840380-466F-5324-0DF4-54A590986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27FE662-4296-1CD7-8CBE-5ABB153DC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271EDF-F217-B537-EEA8-B195FF7E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5612CF4-9B48-3B01-A433-1DB1CB83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440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62B02D4-2269-870C-0B38-8F349FD3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A1D5A8-DD65-FFB2-6C56-5D241D98E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B65C34-4726-1343-C82D-E3A88AE99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FF84C3-BBBB-458B-B462-E634C2B20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A3D719-E332-6F47-4D42-0D905149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59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EE79FE-0E4C-4C36-547E-EF697EF8A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ko-KR" altLang="en-US" b="1" dirty="0"/>
              <a:t>자랑스러운</a:t>
            </a:r>
            <a:br>
              <a:rPr lang="en-US" altLang="ko-KR" b="1" dirty="0"/>
            </a:br>
            <a:r>
              <a:rPr lang="ko-KR" altLang="en-US" b="1" dirty="0"/>
              <a:t>대한민국의 땅</a:t>
            </a:r>
            <a:r>
              <a:rPr lang="en-US" altLang="ko-KR" b="1" dirty="0"/>
              <a:t>, </a:t>
            </a:r>
            <a:r>
              <a:rPr lang="ko-KR" altLang="en-US" b="1" dirty="0"/>
              <a:t>독도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1E0AE0C-3BB7-D0EA-E10A-5D12FD0A1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9600" y="6030119"/>
            <a:ext cx="9144000" cy="1655762"/>
          </a:xfrm>
        </p:spPr>
        <p:txBody>
          <a:bodyPr/>
          <a:lstStyle/>
          <a:p>
            <a:r>
              <a:rPr lang="ko-KR" altLang="en-US" dirty="0"/>
              <a:t>아동가정복지학과 </a:t>
            </a:r>
            <a:r>
              <a:rPr lang="en-US" altLang="ko-KR" dirty="0"/>
              <a:t>22*23*98 </a:t>
            </a:r>
            <a:r>
              <a:rPr lang="ko-KR" altLang="en-US" dirty="0"/>
              <a:t>엄</a:t>
            </a:r>
            <a:r>
              <a:rPr lang="en-US" altLang="ko-KR" dirty="0"/>
              <a:t>*</a:t>
            </a:r>
            <a:r>
              <a:rPr lang="ko-KR" altLang="en-US" dirty="0"/>
              <a:t>진</a:t>
            </a:r>
          </a:p>
        </p:txBody>
      </p:sp>
    </p:spTree>
    <p:extLst>
      <p:ext uri="{BB962C8B-B14F-4D97-AF65-F5344CB8AC3E}">
        <p14:creationId xmlns:p14="http://schemas.microsoft.com/office/powerpoint/2010/main" val="25040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/>
              <a:t>2-2. </a:t>
            </a:r>
            <a:r>
              <a:rPr lang="ko-KR" altLang="en-US" sz="6000" b="1" dirty="0"/>
              <a:t>역사적</a:t>
            </a:r>
            <a:r>
              <a:rPr lang="en-US" altLang="ko-KR" sz="6000" b="1" dirty="0"/>
              <a:t> </a:t>
            </a:r>
            <a:r>
              <a:rPr lang="ko-KR" altLang="en-US" sz="6000" b="1" dirty="0"/>
              <a:t>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F0F48-BEBC-6959-D66F-3AB346D3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6737"/>
            <a:ext cx="10515600" cy="4351338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800" b="1" dirty="0"/>
              <a:t>울릉도 </a:t>
            </a:r>
            <a:r>
              <a:rPr lang="en-US" altLang="ko-KR" sz="2800" b="1" dirty="0"/>
              <a:t>&amp; </a:t>
            </a:r>
            <a:r>
              <a:rPr lang="ko-KR" altLang="en-US" sz="2800" b="1" dirty="0"/>
              <a:t>우산도 </a:t>
            </a:r>
            <a:r>
              <a:rPr lang="en-US" altLang="ko-KR" sz="2800" b="1" dirty="0"/>
              <a:t>= </a:t>
            </a:r>
            <a:r>
              <a:rPr lang="ko-KR" altLang="en-US" sz="2800" b="1" dirty="0"/>
              <a:t>우산국 땅</a:t>
            </a:r>
            <a:endParaRPr lang="en-US" altLang="ko-KR" sz="2800" b="1" dirty="0"/>
          </a:p>
          <a:p>
            <a:pPr marL="0" indent="0">
              <a:buNone/>
            </a:pPr>
            <a:r>
              <a:rPr lang="en-US" altLang="ko-KR" sz="2800" dirty="0"/>
              <a:t>-&gt; 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</a:rPr>
              <a:t>『</a:t>
            </a:r>
            <a:r>
              <a:rPr lang="ko-KR" altLang="en-US" sz="2800" kern="0" spc="0" dirty="0" err="1">
                <a:solidFill>
                  <a:srgbClr val="000000"/>
                </a:solidFill>
                <a:effectLst/>
              </a:rPr>
              <a:t>동국문헌비고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</a:rPr>
              <a:t>』(1770) 『</a:t>
            </a:r>
            <a:r>
              <a:rPr lang="ko-KR" altLang="en-US" sz="2800" kern="0" spc="0" dirty="0" err="1">
                <a:solidFill>
                  <a:srgbClr val="000000"/>
                </a:solidFill>
                <a:effectLst/>
              </a:rPr>
              <a:t>만기요람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</a:rPr>
              <a:t>』(1808) 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</a:rPr>
              <a:t>등 여러 문헌에 기록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</a:rPr>
              <a:t>.</a:t>
            </a:r>
            <a:endParaRPr lang="ko-KR" altLang="en-US" sz="2800" kern="0" spc="0" dirty="0">
              <a:solidFill>
                <a:srgbClr val="000000"/>
              </a:solidFill>
              <a:effectLst/>
            </a:endParaRPr>
          </a:p>
          <a:p>
            <a:pPr marL="0" indent="0" algn="ctr">
              <a:buNone/>
            </a:pP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9F05AA0-593B-B7AD-5A85-F059C750D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8" y="3120708"/>
            <a:ext cx="5583145" cy="359759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568B05B-2A2B-447C-F5C3-19336E478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934" y="3120708"/>
            <a:ext cx="5160180" cy="359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3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/>
              <a:t>2-2. </a:t>
            </a:r>
            <a:r>
              <a:rPr lang="ko-KR" altLang="en-US" sz="6000" b="1" dirty="0"/>
              <a:t>역사적</a:t>
            </a:r>
            <a:r>
              <a:rPr lang="en-US" altLang="ko-KR" sz="6000" b="1" dirty="0"/>
              <a:t> </a:t>
            </a:r>
            <a:r>
              <a:rPr lang="ko-KR" altLang="en-US" sz="6000" b="1" dirty="0"/>
              <a:t>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F0F48-BEBC-6959-D66F-3AB346D3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775857"/>
            <a:ext cx="8552543" cy="2209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altLang="ko-KR" sz="3200" b="1" dirty="0"/>
          </a:p>
          <a:p>
            <a:pPr marL="0" indent="0">
              <a:buNone/>
            </a:pPr>
            <a:r>
              <a:rPr lang="ko-KR" altLang="en-US" sz="2800" kern="0" spc="0" dirty="0">
                <a:solidFill>
                  <a:srgbClr val="000000"/>
                </a:solidFill>
                <a:effectLst/>
              </a:rPr>
              <a:t>조선 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</a:rPr>
              <a:t>『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</a:rPr>
              <a:t>세종실록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</a:rPr>
              <a:t>』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</a:rPr>
              <a:t>「지리지」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</a:rPr>
              <a:t>(1454)</a:t>
            </a:r>
            <a:r>
              <a:rPr lang="ko-KR" altLang="en-US" sz="2800" dirty="0">
                <a:solidFill>
                  <a:srgbClr val="000000"/>
                </a:solidFill>
              </a:rPr>
              <a:t> </a:t>
            </a:r>
            <a:r>
              <a:rPr lang="en-US" altLang="ko-KR" sz="2800" dirty="0">
                <a:solidFill>
                  <a:srgbClr val="000000"/>
                </a:solidFill>
              </a:rPr>
              <a:t>:</a:t>
            </a:r>
            <a:r>
              <a:rPr lang="ko-KR" altLang="en-US" sz="2800" dirty="0">
                <a:solidFill>
                  <a:srgbClr val="000000"/>
                </a:solidFill>
              </a:rPr>
              <a:t> 지리적으로 가장 가까워</a:t>
            </a:r>
            <a:endParaRPr lang="en-US" altLang="ko-KR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ko-KR" altLang="en-US" sz="2800" dirty="0">
                <a:solidFill>
                  <a:srgbClr val="000000"/>
                </a:solidFill>
              </a:rPr>
              <a:t>울릉도</a:t>
            </a:r>
            <a:r>
              <a:rPr lang="en-US" altLang="ko-KR" sz="2800" dirty="0">
                <a:solidFill>
                  <a:srgbClr val="000000"/>
                </a:solidFill>
              </a:rPr>
              <a:t>~</a:t>
            </a:r>
            <a:r>
              <a:rPr lang="ko-KR" altLang="en-US" sz="2800" dirty="0">
                <a:solidFill>
                  <a:srgbClr val="000000"/>
                </a:solidFill>
              </a:rPr>
              <a:t>독도 육안 보기 가능</a:t>
            </a:r>
            <a:r>
              <a:rPr lang="en-US" altLang="ko-KR" sz="2800" dirty="0">
                <a:solidFill>
                  <a:srgbClr val="000000"/>
                </a:solidFill>
              </a:rPr>
              <a:t>!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sz="2800" dirty="0">
                <a:solidFill>
                  <a:srgbClr val="FF0000"/>
                </a:solidFill>
              </a:rPr>
              <a:t>예전부터 독도는 울릉도의 부속 섬으로 인식</a:t>
            </a:r>
            <a:r>
              <a:rPr lang="en-US" altLang="ko-KR" sz="2800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ko-KR" altLang="en-US" sz="2800" kern="0" spc="0" dirty="0">
                <a:solidFill>
                  <a:srgbClr val="FF0000"/>
                </a:solidFill>
                <a:effectLst/>
              </a:rPr>
              <a:t>   옛 문헌</a:t>
            </a:r>
            <a:r>
              <a:rPr lang="en-US" altLang="ko-KR" sz="2800" kern="0" spc="0" dirty="0">
                <a:solidFill>
                  <a:srgbClr val="FF0000"/>
                </a:solidFill>
                <a:effectLst/>
              </a:rPr>
              <a:t>·</a:t>
            </a:r>
            <a:r>
              <a:rPr lang="ko-KR" altLang="en-US" sz="2800" kern="0" spc="0" dirty="0">
                <a:solidFill>
                  <a:srgbClr val="FF0000"/>
                </a:solidFill>
                <a:effectLst/>
              </a:rPr>
              <a:t>지도에 두 섬이 늘 함께 기록</a:t>
            </a:r>
            <a:r>
              <a:rPr lang="en-US" altLang="ko-KR" sz="2800" kern="0" spc="0" dirty="0">
                <a:solidFill>
                  <a:srgbClr val="FF0000"/>
                </a:solidFill>
                <a:effectLst/>
              </a:rPr>
              <a:t>.</a:t>
            </a:r>
            <a:endParaRPr lang="en-US" altLang="ko-KR" kern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ko-KR" altLang="en-US" sz="2800" kern="0" spc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1A89212-12BD-E924-94C2-C05698E18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141" y="2119424"/>
            <a:ext cx="3343859" cy="4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/>
              <a:t>2-2. </a:t>
            </a:r>
            <a:r>
              <a:rPr lang="ko-KR" altLang="en-US" sz="6000" b="1" dirty="0"/>
              <a:t>역사적</a:t>
            </a:r>
            <a:r>
              <a:rPr lang="en-US" altLang="ko-KR" sz="6000" b="1" dirty="0"/>
              <a:t> </a:t>
            </a:r>
            <a:r>
              <a:rPr lang="ko-KR" altLang="en-US" sz="6000" b="1" dirty="0"/>
              <a:t>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F0F48-BEBC-6959-D66F-3AB346D3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6829" y="2506662"/>
            <a:ext cx="1260565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800" kern="0" spc="0" dirty="0">
                <a:solidFill>
                  <a:srgbClr val="000000"/>
                </a:solidFill>
                <a:effectLst/>
              </a:rPr>
              <a:t>1963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</a:rPr>
              <a:t>년 조선 어민 안용복 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</a:rPr>
              <a:t>: 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</a:rPr>
              <a:t>울릉도에서 불법조업 일본인들과 싸우다 납치</a:t>
            </a:r>
            <a:endParaRPr lang="en-US" altLang="ko-KR" sz="2800" kern="0" spc="0" dirty="0">
              <a:solidFill>
                <a:srgbClr val="000000"/>
              </a:solidFill>
              <a:effectLst/>
            </a:endParaRPr>
          </a:p>
          <a:p>
            <a:pPr marL="0" indent="0" algn="ctr">
              <a:buNone/>
            </a:pPr>
            <a:r>
              <a:rPr lang="en-US" altLang="ko-KR" sz="2800" dirty="0">
                <a:solidFill>
                  <a:srgbClr val="000000"/>
                </a:solidFill>
              </a:rPr>
              <a:t>-&gt; </a:t>
            </a:r>
            <a:r>
              <a:rPr lang="ko-KR" altLang="en-US" sz="2800" dirty="0">
                <a:solidFill>
                  <a:srgbClr val="000000"/>
                </a:solidFill>
              </a:rPr>
              <a:t>일본으로 끌려감</a:t>
            </a:r>
            <a:r>
              <a:rPr lang="en-US" altLang="ko-KR" sz="2800" dirty="0">
                <a:solidFill>
                  <a:srgbClr val="000000"/>
                </a:solidFill>
              </a:rPr>
              <a:t>. </a:t>
            </a:r>
          </a:p>
          <a:p>
            <a:pPr marL="0" indent="0" algn="ctr">
              <a:buNone/>
            </a:pPr>
            <a:r>
              <a:rPr lang="ko-KR" altLang="en-US" sz="2800" kern="0" spc="0" dirty="0">
                <a:solidFill>
                  <a:srgbClr val="000000"/>
                </a:solidFill>
                <a:effectLst/>
              </a:rPr>
              <a:t>울릉도의 소속에 관한 논쟁인 </a:t>
            </a:r>
            <a:r>
              <a:rPr lang="ko-KR" altLang="en-US" sz="2800" kern="0" spc="0" dirty="0">
                <a:solidFill>
                  <a:srgbClr val="FF0000"/>
                </a:solidFill>
                <a:effectLst/>
              </a:rPr>
              <a:t>‘울릉도 </a:t>
            </a:r>
            <a:r>
              <a:rPr lang="ko-KR" altLang="en-US" sz="2800" kern="0" spc="0" dirty="0" err="1">
                <a:solidFill>
                  <a:srgbClr val="FF0000"/>
                </a:solidFill>
                <a:effectLst/>
              </a:rPr>
              <a:t>쟁계</a:t>
            </a:r>
            <a:r>
              <a:rPr lang="ko-KR" altLang="en-US" sz="2800" kern="0" spc="0" dirty="0">
                <a:solidFill>
                  <a:srgbClr val="FF0000"/>
                </a:solidFill>
                <a:effectLst/>
              </a:rPr>
              <a:t>’</a:t>
            </a:r>
            <a:r>
              <a:rPr lang="en-US" altLang="ko-KR" sz="2800" dirty="0">
                <a:solidFill>
                  <a:srgbClr val="FF0000"/>
                </a:solidFill>
              </a:rPr>
              <a:t> </a:t>
            </a:r>
            <a:r>
              <a:rPr lang="ko-KR" altLang="en-US" sz="2800" dirty="0">
                <a:solidFill>
                  <a:srgbClr val="000000"/>
                </a:solidFill>
              </a:rPr>
              <a:t>발생</a:t>
            </a:r>
            <a:r>
              <a:rPr lang="en-US" altLang="ko-KR" sz="2800" dirty="0">
                <a:solidFill>
                  <a:srgbClr val="00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altLang="ko-KR" sz="2800" kern="0" spc="0" dirty="0">
                <a:solidFill>
                  <a:srgbClr val="000000"/>
                </a:solidFill>
                <a:effectLst/>
              </a:rPr>
              <a:t>1695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</a:rPr>
              <a:t>년 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</a:rPr>
              <a:t>12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</a:rPr>
              <a:t>월 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</a:rPr>
              <a:t>24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</a:rPr>
              <a:t>일 일본 에도 </a:t>
            </a:r>
            <a:r>
              <a:rPr lang="ko-KR" altLang="en-US" sz="2800" dirty="0">
                <a:solidFill>
                  <a:srgbClr val="000000"/>
                </a:solidFill>
              </a:rPr>
              <a:t>막부 </a:t>
            </a:r>
            <a:r>
              <a:rPr lang="en-US" altLang="ko-KR" sz="2800" dirty="0">
                <a:solidFill>
                  <a:srgbClr val="000000"/>
                </a:solidFill>
              </a:rPr>
              <a:t>: </a:t>
            </a:r>
            <a:r>
              <a:rPr lang="ko-KR" altLang="en-US" sz="2800" dirty="0" err="1">
                <a:solidFill>
                  <a:srgbClr val="000000"/>
                </a:solidFill>
              </a:rPr>
              <a:t>돗토리번에</a:t>
            </a:r>
            <a:r>
              <a:rPr lang="ko-KR" altLang="en-US" sz="2800" dirty="0">
                <a:solidFill>
                  <a:srgbClr val="000000"/>
                </a:solidFill>
              </a:rPr>
              <a:t> 문서를 보내</a:t>
            </a:r>
            <a:endParaRPr lang="en-US" altLang="ko-KR" sz="28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ko-KR" altLang="en-US" sz="2800" dirty="0">
                <a:solidFill>
                  <a:srgbClr val="000000"/>
                </a:solidFill>
              </a:rPr>
              <a:t>울릉도에 대한 질문함</a:t>
            </a:r>
            <a:r>
              <a:rPr lang="en-US" altLang="ko-KR" sz="2800" dirty="0">
                <a:solidFill>
                  <a:srgbClr val="000000"/>
                </a:solidFill>
              </a:rPr>
              <a:t>.</a:t>
            </a:r>
            <a:endParaRPr lang="en-US" altLang="ko-KR" sz="3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2800" b="1" dirty="0"/>
          </a:p>
        </p:txBody>
      </p:sp>
    </p:spTree>
    <p:extLst>
      <p:ext uri="{BB962C8B-B14F-4D97-AF65-F5344CB8AC3E}">
        <p14:creationId xmlns:p14="http://schemas.microsoft.com/office/powerpoint/2010/main" val="305528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/>
              <a:t>2-2. </a:t>
            </a:r>
            <a:r>
              <a:rPr lang="ko-KR" altLang="en-US" sz="6000" b="1" dirty="0"/>
              <a:t>역사적 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F0F48-BEBC-6959-D66F-3AB346D3D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ko-KR" sz="2800" kern="0" spc="0" dirty="0">
                <a:solidFill>
                  <a:srgbClr val="000000"/>
                </a:solidFill>
                <a:effectLst/>
              </a:rPr>
              <a:t>1695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</a:rPr>
              <a:t>년 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</a:rPr>
              <a:t>12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</a:rPr>
              <a:t>월 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</a:rPr>
              <a:t>24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</a:rPr>
              <a:t>일 일본 에도 </a:t>
            </a:r>
            <a:r>
              <a:rPr lang="ko-KR" altLang="en-US" sz="2800" dirty="0">
                <a:solidFill>
                  <a:srgbClr val="000000"/>
                </a:solidFill>
              </a:rPr>
              <a:t>막부 </a:t>
            </a:r>
            <a:r>
              <a:rPr lang="en-US" altLang="ko-KR" sz="2800" dirty="0">
                <a:solidFill>
                  <a:srgbClr val="000000"/>
                </a:solidFill>
              </a:rPr>
              <a:t>: </a:t>
            </a:r>
            <a:r>
              <a:rPr lang="ko-KR" altLang="en-US" sz="2800" dirty="0" err="1">
                <a:solidFill>
                  <a:srgbClr val="000000"/>
                </a:solidFill>
              </a:rPr>
              <a:t>돗토리번에</a:t>
            </a:r>
            <a:r>
              <a:rPr lang="ko-KR" altLang="en-US" sz="2800" dirty="0">
                <a:solidFill>
                  <a:srgbClr val="000000"/>
                </a:solidFill>
              </a:rPr>
              <a:t> 문서를 보내</a:t>
            </a:r>
            <a:endParaRPr lang="en-US" altLang="ko-KR" sz="28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ko-KR" altLang="en-US" sz="2800" dirty="0">
                <a:solidFill>
                  <a:srgbClr val="000000"/>
                </a:solidFill>
              </a:rPr>
              <a:t>울릉도에 대한 질문함</a:t>
            </a:r>
            <a:r>
              <a:rPr lang="en-US" altLang="ko-KR" sz="2800" dirty="0">
                <a:solidFill>
                  <a:srgbClr val="000000"/>
                </a:solidFill>
              </a:rPr>
              <a:t>.</a:t>
            </a:r>
            <a:endParaRPr lang="en-US" altLang="ko-KR" sz="2800" dirty="0"/>
          </a:p>
        </p:txBody>
      </p:sp>
      <p:pic>
        <p:nvPicPr>
          <p:cNvPr id="4" name="그림 3" descr="텍스트, 스크린샷, 소프트웨어, 컴퓨터 아이콘이(가) 표시된 사진&#10;&#10;자동 생성된 설명">
            <a:extLst>
              <a:ext uri="{FF2B5EF4-FFF2-40B4-BE49-F238E27FC236}">
                <a16:creationId xmlns:a16="http://schemas.microsoft.com/office/drawing/2014/main" id="{2E1509D2-EA2B-C8AC-7C49-4EF62CFDD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3" t="45441" r="3623" b="9266"/>
          <a:stretch/>
        </p:blipFill>
        <p:spPr>
          <a:xfrm>
            <a:off x="1029147" y="2759402"/>
            <a:ext cx="10133705" cy="40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0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/>
              <a:t>2-2. </a:t>
            </a:r>
            <a:r>
              <a:rPr lang="ko-KR" altLang="en-US" sz="6000" b="1" dirty="0"/>
              <a:t>역사적 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F0F48-BEBC-6959-D66F-3AB346D3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767" y="1379816"/>
            <a:ext cx="11185518" cy="3039784"/>
          </a:xfrm>
        </p:spPr>
        <p:txBody>
          <a:bodyPr>
            <a:normAutofit/>
          </a:bodyPr>
          <a:lstStyle/>
          <a:p>
            <a:pPr algn="ctr"/>
            <a:r>
              <a:rPr lang="ko-KR" altLang="en-US" sz="2400" dirty="0">
                <a:solidFill>
                  <a:srgbClr val="000000"/>
                </a:solidFill>
              </a:rPr>
              <a:t>다음 날 </a:t>
            </a:r>
            <a:r>
              <a:rPr lang="en-US" altLang="ko-KR" sz="2400" dirty="0">
                <a:solidFill>
                  <a:srgbClr val="000000"/>
                </a:solidFill>
              </a:rPr>
              <a:t>12</a:t>
            </a:r>
            <a:r>
              <a:rPr lang="ko-KR" altLang="en-US" sz="2400" dirty="0">
                <a:solidFill>
                  <a:srgbClr val="000000"/>
                </a:solidFill>
              </a:rPr>
              <a:t>월 </a:t>
            </a:r>
            <a:r>
              <a:rPr lang="en-US" altLang="ko-KR" sz="2400" dirty="0">
                <a:solidFill>
                  <a:srgbClr val="000000"/>
                </a:solidFill>
              </a:rPr>
              <a:t>25</a:t>
            </a:r>
            <a:r>
              <a:rPr lang="ko-KR" altLang="en-US" sz="2400" dirty="0">
                <a:solidFill>
                  <a:srgbClr val="000000"/>
                </a:solidFill>
              </a:rPr>
              <a:t>일 </a:t>
            </a:r>
            <a:r>
              <a:rPr lang="ko-KR" altLang="en-US" sz="2400" dirty="0" err="1">
                <a:solidFill>
                  <a:srgbClr val="000000"/>
                </a:solidFill>
              </a:rPr>
              <a:t>돗토리번의</a:t>
            </a:r>
            <a:r>
              <a:rPr lang="ko-KR" altLang="en-US" sz="2400" dirty="0">
                <a:solidFill>
                  <a:srgbClr val="000000"/>
                </a:solidFill>
              </a:rPr>
              <a:t> 답변</a:t>
            </a:r>
            <a:endParaRPr lang="en-US" altLang="ko-KR" dirty="0">
              <a:solidFill>
                <a:srgbClr val="000000"/>
              </a:solidFill>
            </a:endParaRPr>
          </a:p>
          <a:p>
            <a:pPr marL="139700" indent="0" algn="ctr">
              <a:buNone/>
            </a:pPr>
            <a:r>
              <a:rPr lang="en-US" altLang="ko-KR" sz="2600" dirty="0">
                <a:solidFill>
                  <a:srgbClr val="000000"/>
                </a:solidFill>
              </a:rPr>
              <a:t>“</a:t>
            </a:r>
            <a:r>
              <a:rPr lang="ko-KR" altLang="en-US" sz="2600" dirty="0">
                <a:solidFill>
                  <a:srgbClr val="000000"/>
                </a:solidFill>
              </a:rPr>
              <a:t>다케시마</a:t>
            </a:r>
            <a:r>
              <a:rPr lang="en-US" altLang="ko-KR" sz="2600" dirty="0">
                <a:solidFill>
                  <a:srgbClr val="000000"/>
                </a:solidFill>
              </a:rPr>
              <a:t>(</a:t>
            </a:r>
            <a:r>
              <a:rPr lang="ko-KR" altLang="en-US" sz="2600" dirty="0">
                <a:solidFill>
                  <a:srgbClr val="000000"/>
                </a:solidFill>
              </a:rPr>
              <a:t>울릉도</a:t>
            </a:r>
            <a:r>
              <a:rPr lang="en-US" altLang="ko-KR" sz="2600" dirty="0">
                <a:solidFill>
                  <a:srgbClr val="000000"/>
                </a:solidFill>
              </a:rPr>
              <a:t>)</a:t>
            </a:r>
            <a:r>
              <a:rPr lang="ko-KR" altLang="en-US" sz="2600" dirty="0">
                <a:solidFill>
                  <a:srgbClr val="000000"/>
                </a:solidFill>
              </a:rPr>
              <a:t>와 </a:t>
            </a:r>
            <a:r>
              <a:rPr lang="ko-KR" altLang="en-US" sz="2600" dirty="0" err="1">
                <a:solidFill>
                  <a:srgbClr val="000000"/>
                </a:solidFill>
              </a:rPr>
              <a:t>마쓰시마</a:t>
            </a:r>
            <a:r>
              <a:rPr lang="en-US" altLang="ko-KR" sz="2600" dirty="0">
                <a:solidFill>
                  <a:srgbClr val="000000"/>
                </a:solidFill>
              </a:rPr>
              <a:t>(</a:t>
            </a:r>
            <a:r>
              <a:rPr lang="ko-KR" altLang="en-US" sz="2600" dirty="0">
                <a:solidFill>
                  <a:srgbClr val="000000"/>
                </a:solidFill>
              </a:rPr>
              <a:t>독도</a:t>
            </a:r>
            <a:r>
              <a:rPr lang="en-US" altLang="ko-KR" sz="2600" dirty="0">
                <a:solidFill>
                  <a:srgbClr val="000000"/>
                </a:solidFill>
              </a:rPr>
              <a:t>) </a:t>
            </a:r>
            <a:r>
              <a:rPr lang="ko-KR" altLang="en-US" sz="2600" dirty="0">
                <a:solidFill>
                  <a:srgbClr val="000000"/>
                </a:solidFill>
              </a:rPr>
              <a:t>및 </a:t>
            </a:r>
            <a:endParaRPr lang="en-US" altLang="ko-KR" sz="2600" dirty="0">
              <a:solidFill>
                <a:srgbClr val="000000"/>
              </a:solidFill>
            </a:endParaRPr>
          </a:p>
          <a:p>
            <a:pPr marL="139700" indent="0" algn="ctr">
              <a:buNone/>
            </a:pPr>
            <a:r>
              <a:rPr lang="ko-KR" altLang="en-US" sz="2600" dirty="0">
                <a:solidFill>
                  <a:srgbClr val="000000"/>
                </a:solidFill>
              </a:rPr>
              <a:t>그 외 양국 </a:t>
            </a:r>
            <a:r>
              <a:rPr lang="en-US" altLang="ko-KR" sz="2600" dirty="0">
                <a:solidFill>
                  <a:srgbClr val="000000"/>
                </a:solidFill>
              </a:rPr>
              <a:t>(</a:t>
            </a:r>
            <a:r>
              <a:rPr lang="ko-KR" altLang="en-US" sz="2600" dirty="0" err="1">
                <a:solidFill>
                  <a:srgbClr val="000000"/>
                </a:solidFill>
              </a:rPr>
              <a:t>이나바와</a:t>
            </a:r>
            <a:r>
              <a:rPr lang="ko-KR" altLang="en-US" sz="2600" dirty="0">
                <a:solidFill>
                  <a:srgbClr val="000000"/>
                </a:solidFill>
              </a:rPr>
              <a:t> 호키 </a:t>
            </a:r>
            <a:r>
              <a:rPr lang="en-US" altLang="ko-KR" sz="2600" dirty="0">
                <a:solidFill>
                  <a:srgbClr val="000000"/>
                </a:solidFill>
              </a:rPr>
              <a:t>: </a:t>
            </a:r>
            <a:r>
              <a:rPr lang="ko-KR" altLang="en-US" sz="2600" dirty="0">
                <a:solidFill>
                  <a:srgbClr val="000000"/>
                </a:solidFill>
              </a:rPr>
              <a:t>현재의 </a:t>
            </a:r>
            <a:r>
              <a:rPr lang="ko-KR" altLang="en-US" sz="2600" dirty="0" err="1">
                <a:solidFill>
                  <a:srgbClr val="000000"/>
                </a:solidFill>
              </a:rPr>
              <a:t>돗토리현</a:t>
            </a:r>
            <a:r>
              <a:rPr lang="en-US" altLang="ko-KR" sz="2600" dirty="0">
                <a:solidFill>
                  <a:srgbClr val="000000"/>
                </a:solidFill>
              </a:rPr>
              <a:t>)</a:t>
            </a:r>
            <a:r>
              <a:rPr lang="ko-KR" altLang="en-US" sz="2600" dirty="0">
                <a:solidFill>
                  <a:srgbClr val="000000"/>
                </a:solidFill>
              </a:rPr>
              <a:t>에 속하는 섬은 없습니다</a:t>
            </a:r>
            <a:r>
              <a:rPr lang="en-US" altLang="ko-KR" sz="2600" dirty="0">
                <a:solidFill>
                  <a:srgbClr val="000000"/>
                </a:solidFill>
              </a:rPr>
              <a:t>＂</a:t>
            </a:r>
            <a:r>
              <a:rPr lang="ko-KR" altLang="en-US" sz="2600" dirty="0">
                <a:solidFill>
                  <a:srgbClr val="000000"/>
                </a:solidFill>
              </a:rPr>
              <a:t>라고 막부에 답변</a:t>
            </a:r>
            <a:endParaRPr lang="en-US" altLang="ko-KR" sz="2600" dirty="0">
              <a:solidFill>
                <a:srgbClr val="000000"/>
              </a:solidFill>
            </a:endParaRPr>
          </a:p>
          <a:p>
            <a:pPr marL="139700" indent="0" algn="ctr">
              <a:buNone/>
            </a:pPr>
            <a:r>
              <a:rPr lang="en-US" altLang="ko-KR" sz="2600" dirty="0">
                <a:solidFill>
                  <a:srgbClr val="000000"/>
                </a:solidFill>
              </a:rPr>
              <a:t>-&gt; </a:t>
            </a:r>
            <a:r>
              <a:rPr lang="ko-KR" altLang="en-US" sz="2600" dirty="0">
                <a:solidFill>
                  <a:srgbClr val="000000"/>
                </a:solidFill>
              </a:rPr>
              <a:t>울릉도</a:t>
            </a:r>
            <a:r>
              <a:rPr lang="en-US" altLang="ko-KR" sz="2600" dirty="0">
                <a:solidFill>
                  <a:srgbClr val="000000"/>
                </a:solidFill>
              </a:rPr>
              <a:t>&amp;</a:t>
            </a:r>
            <a:r>
              <a:rPr lang="ko-KR" altLang="en-US" sz="2600" dirty="0">
                <a:solidFill>
                  <a:srgbClr val="000000"/>
                </a:solidFill>
              </a:rPr>
              <a:t>독도 </a:t>
            </a:r>
            <a:r>
              <a:rPr lang="en-US" altLang="ko-KR" sz="2600" dirty="0">
                <a:solidFill>
                  <a:srgbClr val="000000"/>
                </a:solidFill>
              </a:rPr>
              <a:t>: </a:t>
            </a:r>
            <a:r>
              <a:rPr lang="ko-KR" altLang="en-US" sz="2600" dirty="0">
                <a:solidFill>
                  <a:srgbClr val="000000"/>
                </a:solidFill>
              </a:rPr>
              <a:t>일본</a:t>
            </a:r>
            <a:r>
              <a:rPr lang="en-US" altLang="ko-KR" sz="2600" dirty="0">
                <a:solidFill>
                  <a:srgbClr val="000000"/>
                </a:solidFill>
              </a:rPr>
              <a:t>(</a:t>
            </a:r>
            <a:r>
              <a:rPr lang="ko-KR" altLang="en-US" sz="2600" dirty="0" err="1">
                <a:solidFill>
                  <a:srgbClr val="000000"/>
                </a:solidFill>
              </a:rPr>
              <a:t>돗토리번</a:t>
            </a:r>
            <a:r>
              <a:rPr lang="en-US" altLang="ko-KR" sz="2600" dirty="0">
                <a:solidFill>
                  <a:srgbClr val="000000"/>
                </a:solidFill>
              </a:rPr>
              <a:t>)</a:t>
            </a:r>
            <a:r>
              <a:rPr lang="ko-KR" altLang="en-US" sz="2600" dirty="0">
                <a:solidFill>
                  <a:srgbClr val="000000"/>
                </a:solidFill>
              </a:rPr>
              <a:t>의 영토가 아님을 밝힘</a:t>
            </a:r>
            <a:r>
              <a:rPr lang="en-US" altLang="ko-KR" sz="2600" dirty="0">
                <a:solidFill>
                  <a:srgbClr val="000000"/>
                </a:solidFill>
              </a:rPr>
              <a:t>.</a:t>
            </a:r>
            <a:endParaRPr lang="ko-KR" altLang="en-US" sz="2600" dirty="0"/>
          </a:p>
          <a:p>
            <a:pPr marL="0" indent="0" algn="ctr">
              <a:buNone/>
            </a:pPr>
            <a:endParaRPr lang="en-US" altLang="ko-KR" sz="2800" dirty="0"/>
          </a:p>
        </p:txBody>
      </p:sp>
      <p:pic>
        <p:nvPicPr>
          <p:cNvPr id="5" name="그림 4" descr="텍스트, 스크린샷, 소프트웨어, 컴퓨터 아이콘이(가) 표시된 사진&#10;&#10;자동 생성된 설명">
            <a:extLst>
              <a:ext uri="{FF2B5EF4-FFF2-40B4-BE49-F238E27FC236}">
                <a16:creationId xmlns:a16="http://schemas.microsoft.com/office/drawing/2014/main" id="{B060281D-AEB5-952A-93A3-5995446610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56" t="30938" r="18696" b="46396"/>
          <a:stretch/>
        </p:blipFill>
        <p:spPr>
          <a:xfrm>
            <a:off x="2857955" y="3618998"/>
            <a:ext cx="6285141" cy="1601204"/>
          </a:xfrm>
          <a:prstGeom prst="rect">
            <a:avLst/>
          </a:prstGeom>
        </p:spPr>
      </p:pic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B8D9AB9-45E5-4758-6D80-32C0259C232E}"/>
              </a:ext>
            </a:extLst>
          </p:cNvPr>
          <p:cNvSpPr txBox="1">
            <a:spLocks/>
          </p:cNvSpPr>
          <p:nvPr/>
        </p:nvSpPr>
        <p:spPr>
          <a:xfrm>
            <a:off x="503241" y="5628620"/>
            <a:ext cx="11185518" cy="3039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dirty="0">
                <a:solidFill>
                  <a:srgbClr val="FF0000"/>
                </a:solidFill>
                <a:latin typeface="+mn-ea"/>
              </a:rPr>
              <a:t>-&gt; </a:t>
            </a:r>
            <a:r>
              <a:rPr lang="ko-KR" altLang="en-US" sz="2800" dirty="0">
                <a:solidFill>
                  <a:srgbClr val="FF0000"/>
                </a:solidFill>
                <a:latin typeface="+mn-ea"/>
              </a:rPr>
              <a:t>울릉도</a:t>
            </a:r>
            <a:r>
              <a:rPr lang="en-US" altLang="ko-KR" sz="2800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800" dirty="0">
                <a:solidFill>
                  <a:srgbClr val="FF0000"/>
                </a:solidFill>
                <a:latin typeface="+mn-ea"/>
              </a:rPr>
              <a:t>독도 소속 확인한 일본 막부</a:t>
            </a:r>
            <a:endParaRPr lang="en-US" altLang="ko-KR" sz="2800" dirty="0">
              <a:solidFill>
                <a:srgbClr val="FF0000"/>
              </a:solidFill>
              <a:latin typeface="+mn-ea"/>
            </a:endParaRPr>
          </a:p>
          <a:p>
            <a:pPr marL="0" indent="0" algn="ctr">
              <a:buNone/>
            </a:pPr>
            <a:r>
              <a:rPr lang="en-US" altLang="ko-KR" sz="2800" dirty="0">
                <a:solidFill>
                  <a:srgbClr val="FF0000"/>
                </a:solidFill>
                <a:latin typeface="+mn-ea"/>
              </a:rPr>
              <a:t>-&gt; 1696</a:t>
            </a:r>
            <a:r>
              <a:rPr lang="ko-KR" altLang="en-US" sz="2800" dirty="0">
                <a:solidFill>
                  <a:srgbClr val="FF0000"/>
                </a:solidFill>
                <a:latin typeface="+mn-ea"/>
              </a:rPr>
              <a:t>년 </a:t>
            </a:r>
            <a:r>
              <a:rPr lang="en-US" altLang="ko-KR" sz="2800" dirty="0">
                <a:solidFill>
                  <a:srgbClr val="FF0000"/>
                </a:solidFill>
                <a:latin typeface="+mn-ea"/>
              </a:rPr>
              <a:t>1</a:t>
            </a:r>
            <a:r>
              <a:rPr lang="ko-KR" altLang="en-US" sz="2800" dirty="0">
                <a:solidFill>
                  <a:srgbClr val="FF0000"/>
                </a:solidFill>
                <a:latin typeface="+mn-ea"/>
              </a:rPr>
              <a:t>월 </a:t>
            </a:r>
            <a:r>
              <a:rPr lang="en-US" altLang="ko-KR" sz="2800" dirty="0">
                <a:solidFill>
                  <a:srgbClr val="FF0000"/>
                </a:solidFill>
                <a:latin typeface="+mn-ea"/>
              </a:rPr>
              <a:t>28</a:t>
            </a:r>
            <a:r>
              <a:rPr lang="ko-KR" altLang="en-US" sz="2800" dirty="0">
                <a:solidFill>
                  <a:srgbClr val="FF0000"/>
                </a:solidFill>
                <a:latin typeface="+mn-ea"/>
              </a:rPr>
              <a:t>일 </a:t>
            </a:r>
            <a:r>
              <a:rPr lang="en-US" altLang="ko-KR" sz="2800" dirty="0">
                <a:solidFill>
                  <a:srgbClr val="FF0000"/>
                </a:solidFill>
                <a:latin typeface="+mn-ea"/>
              </a:rPr>
              <a:t>‘</a:t>
            </a:r>
            <a:r>
              <a:rPr lang="ko-KR" altLang="en-US" sz="2800" dirty="0">
                <a:solidFill>
                  <a:srgbClr val="FF0000"/>
                </a:solidFill>
                <a:latin typeface="+mn-ea"/>
              </a:rPr>
              <a:t>울릉도 도해금지령</a:t>
            </a:r>
            <a:r>
              <a:rPr lang="en-US" altLang="ko-KR" sz="2800" dirty="0">
                <a:solidFill>
                  <a:srgbClr val="FF0000"/>
                </a:solidFill>
                <a:latin typeface="+mn-ea"/>
              </a:rPr>
              <a:t>‘ </a:t>
            </a:r>
            <a:r>
              <a:rPr lang="ko-KR" altLang="en-US" sz="2800" dirty="0">
                <a:solidFill>
                  <a:srgbClr val="FF0000"/>
                </a:solidFill>
                <a:latin typeface="+mn-ea"/>
              </a:rPr>
              <a:t>내림</a:t>
            </a:r>
            <a:r>
              <a:rPr lang="en-US" altLang="ko-KR" sz="2800" dirty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6436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/>
              <a:t>2-2. </a:t>
            </a:r>
            <a:r>
              <a:rPr lang="ko-KR" altLang="en-US" sz="6000" b="1" dirty="0"/>
              <a:t>역사적 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F0F48-BEBC-6959-D66F-3AB346D3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40" y="1909108"/>
            <a:ext cx="11185518" cy="3039784"/>
          </a:xfrm>
        </p:spPr>
        <p:txBody>
          <a:bodyPr>
            <a:normAutofit/>
          </a:bodyPr>
          <a:lstStyle/>
          <a:p>
            <a:pPr algn="ctr"/>
            <a:r>
              <a:rPr lang="ko-KR" altLang="en-US" sz="2400" dirty="0">
                <a:solidFill>
                  <a:srgbClr val="000000"/>
                </a:solidFill>
              </a:rPr>
              <a:t>조선 정부 </a:t>
            </a:r>
            <a:r>
              <a:rPr lang="en-US" altLang="ko-KR" sz="2400" dirty="0">
                <a:solidFill>
                  <a:srgbClr val="000000"/>
                </a:solidFill>
              </a:rPr>
              <a:t>: </a:t>
            </a:r>
            <a:r>
              <a:rPr lang="ko-KR" altLang="en-US" sz="2400" dirty="0">
                <a:solidFill>
                  <a:srgbClr val="000000"/>
                </a:solidFill>
              </a:rPr>
              <a:t>일본인들의 울릉도 침입에 맞서 </a:t>
            </a:r>
            <a:r>
              <a:rPr lang="ko-KR" altLang="en-US" sz="2400" dirty="0">
                <a:solidFill>
                  <a:srgbClr val="FF0000"/>
                </a:solidFill>
              </a:rPr>
              <a:t>수토관 파견 </a:t>
            </a:r>
            <a:r>
              <a:rPr lang="en-US" altLang="ko-KR" sz="2400" dirty="0">
                <a:solidFill>
                  <a:srgbClr val="FF0000"/>
                </a:solidFill>
              </a:rPr>
              <a:t>-&gt; </a:t>
            </a:r>
            <a:r>
              <a:rPr lang="ko-KR" altLang="en-US" sz="2400" dirty="0">
                <a:solidFill>
                  <a:srgbClr val="FF0000"/>
                </a:solidFill>
              </a:rPr>
              <a:t>정기적 섬 관리</a:t>
            </a:r>
            <a:endParaRPr lang="en-US" altLang="ko-KR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ko-KR" altLang="en-US" sz="2400" dirty="0" err="1">
                <a:solidFill>
                  <a:srgbClr val="000000"/>
                </a:solidFill>
              </a:rPr>
              <a:t>수토관들은</a:t>
            </a:r>
            <a:r>
              <a:rPr lang="ko-KR" altLang="en-US" sz="2400" dirty="0">
                <a:solidFill>
                  <a:srgbClr val="000000"/>
                </a:solidFill>
              </a:rPr>
              <a:t> 보고서</a:t>
            </a:r>
            <a:r>
              <a:rPr lang="en-US" altLang="ko-KR" sz="2400" dirty="0">
                <a:solidFill>
                  <a:srgbClr val="000000"/>
                </a:solidFill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</a:rPr>
              <a:t>지도 </a:t>
            </a:r>
            <a:r>
              <a:rPr lang="en-US" altLang="ko-KR" sz="2400" dirty="0">
                <a:solidFill>
                  <a:srgbClr val="000000"/>
                </a:solidFill>
              </a:rPr>
              <a:t>+ </a:t>
            </a:r>
            <a:r>
              <a:rPr lang="ko-KR" altLang="en-US" sz="2400" dirty="0">
                <a:solidFill>
                  <a:srgbClr val="000000"/>
                </a:solidFill>
              </a:rPr>
              <a:t>토산물</a:t>
            </a:r>
            <a:r>
              <a:rPr lang="en-US" altLang="ko-KR" sz="2400" dirty="0">
                <a:solidFill>
                  <a:srgbClr val="000000"/>
                </a:solidFill>
              </a:rPr>
              <a:t>(</a:t>
            </a:r>
            <a:r>
              <a:rPr lang="ko-KR" altLang="en-US" sz="2400" dirty="0">
                <a:solidFill>
                  <a:srgbClr val="000000"/>
                </a:solidFill>
              </a:rPr>
              <a:t>강치</a:t>
            </a:r>
            <a:r>
              <a:rPr lang="en-US" altLang="ko-KR" sz="2400" dirty="0">
                <a:solidFill>
                  <a:srgbClr val="000000"/>
                </a:solidFill>
              </a:rPr>
              <a:t>(</a:t>
            </a:r>
            <a:r>
              <a:rPr lang="ko-KR" altLang="en-US" sz="2400" dirty="0">
                <a:solidFill>
                  <a:srgbClr val="000000"/>
                </a:solidFill>
              </a:rPr>
              <a:t>가지어</a:t>
            </a:r>
            <a:r>
              <a:rPr lang="en-US" altLang="ko-KR" sz="2400" dirty="0">
                <a:solidFill>
                  <a:srgbClr val="000000"/>
                </a:solidFill>
              </a:rPr>
              <a:t>), </a:t>
            </a:r>
            <a:r>
              <a:rPr lang="ko-KR" altLang="en-US" sz="2400" dirty="0">
                <a:solidFill>
                  <a:srgbClr val="000000"/>
                </a:solidFill>
              </a:rPr>
              <a:t>나무</a:t>
            </a:r>
            <a:r>
              <a:rPr lang="en-US" altLang="ko-KR" sz="2400" dirty="0">
                <a:solidFill>
                  <a:srgbClr val="000000"/>
                </a:solidFill>
              </a:rPr>
              <a:t>) </a:t>
            </a:r>
            <a:r>
              <a:rPr lang="ko-KR" altLang="en-US" sz="2400" dirty="0">
                <a:solidFill>
                  <a:srgbClr val="000000"/>
                </a:solidFill>
              </a:rPr>
              <a:t>바침</a:t>
            </a:r>
            <a:r>
              <a:rPr lang="en-US" altLang="ko-KR" sz="2400" dirty="0">
                <a:solidFill>
                  <a:srgbClr val="000000"/>
                </a:solidFill>
              </a:rPr>
              <a:t>.</a:t>
            </a:r>
          </a:p>
          <a:p>
            <a:pPr algn="ctr"/>
            <a:r>
              <a:rPr lang="ko-KR" altLang="en-US" sz="2400" dirty="0">
                <a:solidFill>
                  <a:srgbClr val="000000"/>
                </a:solidFill>
              </a:rPr>
              <a:t>울릉도 </a:t>
            </a:r>
            <a:r>
              <a:rPr lang="ko-KR" altLang="en-US" sz="2400" dirty="0" err="1">
                <a:solidFill>
                  <a:srgbClr val="000000"/>
                </a:solidFill>
              </a:rPr>
              <a:t>쟁계와</a:t>
            </a:r>
            <a:r>
              <a:rPr lang="ko-KR" altLang="en-US" sz="2400" dirty="0">
                <a:solidFill>
                  <a:srgbClr val="000000"/>
                </a:solidFill>
              </a:rPr>
              <a:t> 수토관 파견의 내용 </a:t>
            </a:r>
            <a:r>
              <a:rPr lang="en-US" altLang="ko-KR" sz="2400" dirty="0">
                <a:solidFill>
                  <a:srgbClr val="000000"/>
                </a:solidFill>
              </a:rPr>
              <a:t>: 『</a:t>
            </a:r>
            <a:r>
              <a:rPr lang="ko-KR" altLang="en-US" sz="2400" dirty="0">
                <a:solidFill>
                  <a:srgbClr val="000000"/>
                </a:solidFill>
              </a:rPr>
              <a:t>숙종실록</a:t>
            </a:r>
            <a:r>
              <a:rPr lang="en-US" altLang="ko-KR" sz="2400" dirty="0">
                <a:solidFill>
                  <a:srgbClr val="000000"/>
                </a:solidFill>
              </a:rPr>
              <a:t>』(1726)</a:t>
            </a:r>
            <a:r>
              <a:rPr lang="ko-KR" altLang="en-US" sz="2400" dirty="0">
                <a:solidFill>
                  <a:srgbClr val="000000"/>
                </a:solidFill>
              </a:rPr>
              <a:t>에 잘 나와있음</a:t>
            </a:r>
            <a:r>
              <a:rPr lang="en-US" altLang="ko-KR" sz="2400" dirty="0">
                <a:solidFill>
                  <a:srgbClr val="000000"/>
                </a:solidFill>
              </a:rPr>
              <a:t>.</a:t>
            </a:r>
            <a:endParaRPr lang="en-US" altLang="ko-KR" dirty="0">
              <a:solidFill>
                <a:srgbClr val="00000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3051D84-ECC2-91B2-EBC8-9D6098C75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068"/>
          <a:stretch/>
        </p:blipFill>
        <p:spPr>
          <a:xfrm>
            <a:off x="3904335" y="3603172"/>
            <a:ext cx="4383329" cy="313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8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/>
              <a:t>2-2. </a:t>
            </a:r>
            <a:r>
              <a:rPr lang="ko-KR" altLang="en-US" sz="6000" b="1" dirty="0"/>
              <a:t>역사적 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F0F48-BEBC-6959-D66F-3AB346D3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2923" y="1690688"/>
            <a:ext cx="12537846" cy="3039784"/>
          </a:xfrm>
        </p:spPr>
        <p:txBody>
          <a:bodyPr>
            <a:normAutofit/>
          </a:bodyPr>
          <a:lstStyle/>
          <a:p>
            <a:pPr algn="ctr"/>
            <a:r>
              <a:rPr lang="en-US" altLang="ko-KR" sz="2400" dirty="0">
                <a:solidFill>
                  <a:srgbClr val="000000"/>
                </a:solidFill>
              </a:rPr>
              <a:t>1876</a:t>
            </a:r>
            <a:r>
              <a:rPr lang="ko-KR" altLang="en-US" sz="2400" dirty="0">
                <a:solidFill>
                  <a:srgbClr val="000000"/>
                </a:solidFill>
              </a:rPr>
              <a:t>년 조선 </a:t>
            </a:r>
            <a:r>
              <a:rPr lang="en-US" altLang="ko-KR" sz="2400" dirty="0">
                <a:solidFill>
                  <a:srgbClr val="000000"/>
                </a:solidFill>
              </a:rPr>
              <a:t>: </a:t>
            </a:r>
            <a:r>
              <a:rPr lang="ko-KR" altLang="en-US" sz="2400" dirty="0">
                <a:solidFill>
                  <a:srgbClr val="000000"/>
                </a:solidFill>
              </a:rPr>
              <a:t>강화도조약 체결 </a:t>
            </a:r>
            <a:r>
              <a:rPr lang="en-US" altLang="ko-KR" sz="2400" dirty="0">
                <a:solidFill>
                  <a:srgbClr val="000000"/>
                </a:solidFill>
              </a:rPr>
              <a:t>-&gt; </a:t>
            </a:r>
            <a:r>
              <a:rPr lang="ko-KR" altLang="en-US" sz="2400" dirty="0">
                <a:solidFill>
                  <a:srgbClr val="000000"/>
                </a:solidFill>
              </a:rPr>
              <a:t>일본인들의 울릉도 무단 침입 ↑</a:t>
            </a:r>
            <a:endParaRPr lang="en-US" altLang="ko-KR" sz="2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ko-KR" altLang="en-US" sz="2400" dirty="0">
                <a:solidFill>
                  <a:srgbClr val="000000"/>
                </a:solidFill>
              </a:rPr>
              <a:t>조선 정부 </a:t>
            </a:r>
            <a:r>
              <a:rPr lang="en-US" altLang="ko-KR" sz="2400" dirty="0">
                <a:solidFill>
                  <a:srgbClr val="000000"/>
                </a:solidFill>
              </a:rPr>
              <a:t>: 1882</a:t>
            </a:r>
            <a:r>
              <a:rPr lang="ko-KR" altLang="en-US" sz="2400" dirty="0">
                <a:solidFill>
                  <a:srgbClr val="000000"/>
                </a:solidFill>
              </a:rPr>
              <a:t>년 </a:t>
            </a:r>
            <a:r>
              <a:rPr lang="ko-KR" altLang="en-US" sz="2400" dirty="0">
                <a:solidFill>
                  <a:srgbClr val="FF0000"/>
                </a:solidFill>
              </a:rPr>
              <a:t>울릉도검찰사</a:t>
            </a:r>
            <a:r>
              <a:rPr lang="ko-KR" altLang="en-US" sz="2400" dirty="0">
                <a:solidFill>
                  <a:srgbClr val="000000"/>
                </a:solidFill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</a:rPr>
              <a:t>이규원을</a:t>
            </a:r>
            <a:r>
              <a:rPr lang="ko-KR" altLang="en-US" sz="2400" dirty="0">
                <a:solidFill>
                  <a:srgbClr val="000000"/>
                </a:solidFill>
              </a:rPr>
              <a:t> 파견 </a:t>
            </a:r>
            <a:r>
              <a:rPr lang="en-US" altLang="ko-KR" sz="2400" dirty="0">
                <a:solidFill>
                  <a:srgbClr val="000000"/>
                </a:solidFill>
              </a:rPr>
              <a:t>-&gt; </a:t>
            </a:r>
            <a:r>
              <a:rPr lang="ko-KR" altLang="en-US" sz="2400" dirty="0">
                <a:solidFill>
                  <a:srgbClr val="000000"/>
                </a:solidFill>
              </a:rPr>
              <a:t>실태조사</a:t>
            </a:r>
            <a:r>
              <a:rPr lang="en-US" altLang="ko-KR" sz="2400" dirty="0">
                <a:solidFill>
                  <a:srgbClr val="000000"/>
                </a:solidFill>
              </a:rPr>
              <a:t>+</a:t>
            </a:r>
            <a:r>
              <a:rPr lang="ko-KR" altLang="en-US" sz="2400" dirty="0" err="1">
                <a:solidFill>
                  <a:srgbClr val="000000"/>
                </a:solidFill>
              </a:rPr>
              <a:t>개척령</a:t>
            </a:r>
            <a:r>
              <a:rPr lang="ko-KR" altLang="en-US" sz="2400" dirty="0">
                <a:solidFill>
                  <a:srgbClr val="000000"/>
                </a:solidFill>
              </a:rPr>
              <a:t> 내림</a:t>
            </a:r>
            <a:r>
              <a:rPr lang="en-US" altLang="ko-KR" sz="2400" dirty="0">
                <a:solidFill>
                  <a:srgbClr val="000000"/>
                </a:solidFill>
              </a:rPr>
              <a:t>.</a:t>
            </a:r>
          </a:p>
          <a:p>
            <a:pPr marL="0" indent="0" algn="ctr">
              <a:buNone/>
            </a:pPr>
            <a:endParaRPr lang="en-US" altLang="ko-KR" sz="2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altLang="ko-KR" sz="3200" b="1" dirty="0">
                <a:solidFill>
                  <a:srgbClr val="000000"/>
                </a:solidFill>
              </a:rPr>
              <a:t>·</a:t>
            </a:r>
            <a:r>
              <a:rPr lang="en-US" altLang="ko-KR" sz="2400" dirty="0">
                <a:solidFill>
                  <a:srgbClr val="FF0000"/>
                </a:solidFill>
              </a:rPr>
              <a:t>1900</a:t>
            </a:r>
            <a:r>
              <a:rPr lang="ko-KR" altLang="en-US" sz="2400" dirty="0">
                <a:solidFill>
                  <a:srgbClr val="FF0000"/>
                </a:solidFill>
              </a:rPr>
              <a:t>년 대한제국 </a:t>
            </a:r>
            <a:r>
              <a:rPr lang="en-US" altLang="ko-KR" sz="2400" dirty="0">
                <a:solidFill>
                  <a:srgbClr val="FF0000"/>
                </a:solidFill>
              </a:rPr>
              <a:t>: </a:t>
            </a:r>
            <a:r>
              <a:rPr lang="ko-KR" altLang="en-US" sz="2400" dirty="0">
                <a:solidFill>
                  <a:srgbClr val="FF0000"/>
                </a:solidFill>
              </a:rPr>
              <a:t>칙령 제 </a:t>
            </a:r>
            <a:r>
              <a:rPr lang="en-US" altLang="ko-KR" sz="2400" dirty="0">
                <a:solidFill>
                  <a:srgbClr val="FF0000"/>
                </a:solidFill>
              </a:rPr>
              <a:t>41</a:t>
            </a:r>
            <a:r>
              <a:rPr lang="ko-KR" altLang="en-US" sz="2400" dirty="0">
                <a:solidFill>
                  <a:srgbClr val="FF0000"/>
                </a:solidFill>
              </a:rPr>
              <a:t>호 제정</a:t>
            </a:r>
            <a:r>
              <a:rPr lang="en-US" altLang="ko-KR" sz="2400" dirty="0">
                <a:solidFill>
                  <a:srgbClr val="FF0000"/>
                </a:solidFill>
              </a:rPr>
              <a:t>, </a:t>
            </a:r>
            <a:r>
              <a:rPr lang="ko-KR" altLang="en-US" sz="2400" dirty="0">
                <a:solidFill>
                  <a:srgbClr val="FF0000"/>
                </a:solidFill>
              </a:rPr>
              <a:t>반포</a:t>
            </a:r>
            <a:endParaRPr lang="en-US" altLang="ko-KR" sz="2400" dirty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è"/>
            </a:pPr>
            <a:r>
              <a:rPr lang="ko-KR" altLang="en-US" sz="2400" dirty="0">
                <a:solidFill>
                  <a:srgbClr val="000000"/>
                </a:solidFill>
              </a:rPr>
              <a:t>울릉도 </a:t>
            </a:r>
            <a:r>
              <a:rPr lang="en-US" altLang="ko-KR" sz="2400" dirty="0">
                <a:solidFill>
                  <a:srgbClr val="000000"/>
                </a:solidFill>
              </a:rPr>
              <a:t>: </a:t>
            </a:r>
            <a:r>
              <a:rPr lang="ko-KR" altLang="en-US" sz="2400" dirty="0">
                <a:solidFill>
                  <a:srgbClr val="000000"/>
                </a:solidFill>
              </a:rPr>
              <a:t>독립된 군으로 승격 </a:t>
            </a:r>
            <a:r>
              <a:rPr lang="en-US" altLang="ko-KR" sz="2400" dirty="0">
                <a:solidFill>
                  <a:srgbClr val="000000"/>
                </a:solidFill>
              </a:rPr>
              <a:t>/ </a:t>
            </a:r>
            <a:r>
              <a:rPr lang="ko-KR" altLang="en-US" sz="2400" dirty="0">
                <a:solidFill>
                  <a:srgbClr val="000000"/>
                </a:solidFill>
              </a:rPr>
              <a:t>독도 </a:t>
            </a:r>
            <a:r>
              <a:rPr lang="en-US" altLang="ko-KR" sz="2400" dirty="0">
                <a:solidFill>
                  <a:srgbClr val="000000"/>
                </a:solidFill>
              </a:rPr>
              <a:t>: </a:t>
            </a:r>
            <a:r>
              <a:rPr lang="ko-KR" altLang="en-US" sz="2400" dirty="0" err="1">
                <a:solidFill>
                  <a:srgbClr val="000000"/>
                </a:solidFill>
              </a:rPr>
              <a:t>울도군수의</a:t>
            </a:r>
            <a:r>
              <a:rPr lang="ko-KR" altLang="en-US" sz="2400" dirty="0">
                <a:solidFill>
                  <a:srgbClr val="000000"/>
                </a:solidFill>
              </a:rPr>
              <a:t> 관할구역에 포함</a:t>
            </a:r>
            <a:endParaRPr lang="en-US" altLang="ko-KR" sz="2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altLang="ko-KR" dirty="0">
              <a:solidFill>
                <a:srgbClr val="000000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B4C8328-778C-2927-ED26-8AA45C769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860275" y="4096222"/>
            <a:ext cx="4471450" cy="27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2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/>
              <a:t>2-2. </a:t>
            </a:r>
            <a:r>
              <a:rPr lang="ko-KR" altLang="en-US" sz="6000" b="1" dirty="0"/>
              <a:t>역사적 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F0F48-BEBC-6959-D66F-3AB346D3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2923" y="2256745"/>
            <a:ext cx="12537846" cy="3039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400" dirty="0">
                <a:solidFill>
                  <a:srgbClr val="000000"/>
                </a:solidFill>
              </a:rPr>
              <a:t>칙령 제 </a:t>
            </a:r>
            <a:r>
              <a:rPr lang="en-US" altLang="ko-KR" sz="2400" dirty="0">
                <a:solidFill>
                  <a:srgbClr val="000000"/>
                </a:solidFill>
              </a:rPr>
              <a:t>41</a:t>
            </a:r>
            <a:r>
              <a:rPr lang="ko-KR" altLang="en-US" sz="2400" dirty="0">
                <a:solidFill>
                  <a:srgbClr val="000000"/>
                </a:solidFill>
              </a:rPr>
              <a:t>호가 제정된 </a:t>
            </a:r>
            <a:r>
              <a:rPr lang="en-US" altLang="ko-KR" sz="2400" dirty="0">
                <a:solidFill>
                  <a:srgbClr val="000000"/>
                </a:solidFill>
              </a:rPr>
              <a:t>10</a:t>
            </a:r>
            <a:r>
              <a:rPr lang="ko-KR" altLang="en-US" sz="2400" dirty="0">
                <a:solidFill>
                  <a:srgbClr val="000000"/>
                </a:solidFill>
              </a:rPr>
              <a:t>월 </a:t>
            </a:r>
            <a:r>
              <a:rPr lang="en-US" altLang="ko-KR" sz="2400" dirty="0">
                <a:solidFill>
                  <a:srgbClr val="000000"/>
                </a:solidFill>
              </a:rPr>
              <a:t>25</a:t>
            </a:r>
            <a:r>
              <a:rPr lang="ko-KR" altLang="en-US" sz="2400" dirty="0">
                <a:solidFill>
                  <a:srgbClr val="000000"/>
                </a:solidFill>
              </a:rPr>
              <a:t>일 </a:t>
            </a:r>
            <a:r>
              <a:rPr lang="en-US" altLang="ko-KR" sz="2400" dirty="0">
                <a:solidFill>
                  <a:srgbClr val="000000"/>
                </a:solidFill>
              </a:rPr>
              <a:t>: </a:t>
            </a:r>
            <a:r>
              <a:rPr lang="ko-KR" altLang="en-US" sz="2400" dirty="0">
                <a:solidFill>
                  <a:srgbClr val="000000"/>
                </a:solidFill>
              </a:rPr>
              <a:t>현재 </a:t>
            </a:r>
            <a:r>
              <a:rPr lang="en-US" altLang="ko-KR" sz="2400" dirty="0">
                <a:solidFill>
                  <a:srgbClr val="000000"/>
                </a:solidFill>
              </a:rPr>
              <a:t>‘</a:t>
            </a:r>
            <a:r>
              <a:rPr lang="ko-KR" altLang="en-US" sz="2400" dirty="0">
                <a:solidFill>
                  <a:srgbClr val="000000"/>
                </a:solidFill>
              </a:rPr>
              <a:t>독도의 날</a:t>
            </a:r>
            <a:r>
              <a:rPr lang="en-US" altLang="ko-KR" sz="2400" dirty="0">
                <a:solidFill>
                  <a:srgbClr val="000000"/>
                </a:solidFill>
              </a:rPr>
              <a:t>＇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7A16B20-0A14-DB4B-E4DD-13A98085B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017" y="3065697"/>
            <a:ext cx="5327966" cy="342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2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/>
              <a:t>2-3. </a:t>
            </a:r>
            <a:r>
              <a:rPr lang="ko-KR" altLang="en-US" sz="6000" b="1" dirty="0"/>
              <a:t>국제법적 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F0F48-BEBC-6959-D66F-3AB346D3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2924" y="1909108"/>
            <a:ext cx="12537846" cy="3039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2400" dirty="0">
                <a:solidFill>
                  <a:srgbClr val="FF0000"/>
                </a:solidFill>
              </a:rPr>
              <a:t>SCAPIN </a:t>
            </a:r>
            <a:r>
              <a:rPr lang="ko-KR" altLang="en-US" sz="2400" dirty="0">
                <a:solidFill>
                  <a:srgbClr val="FF0000"/>
                </a:solidFill>
              </a:rPr>
              <a:t>제 </a:t>
            </a:r>
            <a:r>
              <a:rPr lang="en-US" altLang="ko-KR" sz="2400" dirty="0">
                <a:solidFill>
                  <a:srgbClr val="FF0000"/>
                </a:solidFill>
              </a:rPr>
              <a:t>677</a:t>
            </a:r>
            <a:r>
              <a:rPr lang="ko-KR" altLang="en-US" sz="2400" dirty="0">
                <a:solidFill>
                  <a:srgbClr val="FF0000"/>
                </a:solidFill>
              </a:rPr>
              <a:t>호</a:t>
            </a:r>
            <a:r>
              <a:rPr lang="en-US" altLang="ko-KR" sz="2400" dirty="0">
                <a:solidFill>
                  <a:srgbClr val="FF0000"/>
                </a:solidFill>
              </a:rPr>
              <a:t>(1946.1.29) </a:t>
            </a:r>
            <a:r>
              <a:rPr lang="en-US" altLang="ko-KR" sz="2400" dirty="0">
                <a:solidFill>
                  <a:srgbClr val="000000"/>
                </a:solidFill>
              </a:rPr>
              <a:t>: </a:t>
            </a:r>
            <a:r>
              <a:rPr lang="ko-KR" altLang="en-US" sz="2400" dirty="0">
                <a:solidFill>
                  <a:srgbClr val="000000"/>
                </a:solidFill>
              </a:rPr>
              <a:t>울릉도</a:t>
            </a:r>
            <a:r>
              <a:rPr lang="en-US" altLang="ko-KR" sz="2400" dirty="0">
                <a:solidFill>
                  <a:srgbClr val="000000"/>
                </a:solidFill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</a:rPr>
              <a:t>독도</a:t>
            </a:r>
            <a:r>
              <a:rPr lang="en-US" altLang="ko-KR" sz="2400" dirty="0">
                <a:solidFill>
                  <a:srgbClr val="000000"/>
                </a:solidFill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</a:rPr>
              <a:t>제주도를 일본 영역에서 제외</a:t>
            </a:r>
            <a:endParaRPr lang="en-US" altLang="ko-KR" sz="2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altLang="ko-KR" sz="2400" dirty="0">
                <a:solidFill>
                  <a:srgbClr val="FF0000"/>
                </a:solidFill>
              </a:rPr>
              <a:t>SCAPIN </a:t>
            </a:r>
            <a:r>
              <a:rPr lang="ko-KR" altLang="en-US" sz="2400" dirty="0">
                <a:solidFill>
                  <a:srgbClr val="FF0000"/>
                </a:solidFill>
              </a:rPr>
              <a:t>제 </a:t>
            </a:r>
            <a:r>
              <a:rPr lang="en-US" altLang="ko-KR" sz="2400" dirty="0">
                <a:solidFill>
                  <a:srgbClr val="FF0000"/>
                </a:solidFill>
              </a:rPr>
              <a:t>1033</a:t>
            </a:r>
            <a:r>
              <a:rPr lang="ko-KR" altLang="en-US" sz="2400" dirty="0">
                <a:solidFill>
                  <a:srgbClr val="FF0000"/>
                </a:solidFill>
              </a:rPr>
              <a:t>호</a:t>
            </a:r>
            <a:r>
              <a:rPr lang="en-US" altLang="ko-KR" sz="2400" dirty="0">
                <a:solidFill>
                  <a:srgbClr val="FF0000"/>
                </a:solidFill>
              </a:rPr>
              <a:t>(1946.6.22</a:t>
            </a:r>
            <a:r>
              <a:rPr lang="en-US" altLang="ko-KR" sz="2400" dirty="0">
                <a:solidFill>
                  <a:srgbClr val="000000"/>
                </a:solidFill>
              </a:rPr>
              <a:t>) : </a:t>
            </a:r>
            <a:r>
              <a:rPr lang="ko-KR" altLang="en-US" sz="2400" dirty="0">
                <a:solidFill>
                  <a:srgbClr val="000000"/>
                </a:solidFill>
              </a:rPr>
              <a:t>일본인의 독도 접근 및 어업 제한</a:t>
            </a:r>
            <a:endParaRPr lang="en-US" altLang="ko-KR" sz="2400" dirty="0">
              <a:solidFill>
                <a:srgbClr val="000000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4671CE9-EDE5-6A7F-9B50-E4D69F47F1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771"/>
          <a:stretch/>
        </p:blipFill>
        <p:spPr>
          <a:xfrm>
            <a:off x="4376697" y="3169329"/>
            <a:ext cx="3438605" cy="345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7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41B061BF-45EA-D94A-414A-78BA9929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19" y="2036252"/>
            <a:ext cx="11736162" cy="2785496"/>
          </a:xfrm>
        </p:spPr>
        <p:txBody>
          <a:bodyPr>
            <a:noAutofit/>
          </a:bodyPr>
          <a:lstStyle/>
          <a:p>
            <a:pPr algn="ctr"/>
            <a:r>
              <a:rPr lang="en-US" altLang="ko-KR" sz="8000" b="1" dirty="0"/>
              <a:t>3. </a:t>
            </a:r>
            <a:r>
              <a:rPr lang="ko-KR" altLang="en-US" sz="8000" b="1" dirty="0"/>
              <a:t>독도에 대한</a:t>
            </a:r>
            <a:br>
              <a:rPr lang="en-US" altLang="ko-KR" sz="8000" b="1" dirty="0"/>
            </a:br>
            <a:r>
              <a:rPr lang="en-US" altLang="ko-KR" sz="8000" b="1" dirty="0"/>
              <a:t>   </a:t>
            </a:r>
            <a:r>
              <a:rPr lang="ko-KR" altLang="en-US" sz="8000" b="1" dirty="0"/>
              <a:t>일본의 주장</a:t>
            </a:r>
          </a:p>
        </p:txBody>
      </p:sp>
    </p:spTree>
    <p:extLst>
      <p:ext uri="{BB962C8B-B14F-4D97-AF65-F5344CB8AC3E}">
        <p14:creationId xmlns:p14="http://schemas.microsoft.com/office/powerpoint/2010/main" val="18979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AEF211-0915-B004-0642-7B1F6151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36" y="-1577748"/>
            <a:ext cx="10515600" cy="2852737"/>
          </a:xfrm>
        </p:spPr>
        <p:txBody>
          <a:bodyPr/>
          <a:lstStyle/>
          <a:p>
            <a:r>
              <a:rPr lang="ko-KR" altLang="en-US" b="1" dirty="0"/>
              <a:t>목차</a:t>
            </a: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8DD4B2DC-3A87-6F05-3E58-0449E64FD304}"/>
              </a:ext>
            </a:extLst>
          </p:cNvPr>
          <p:cNvSpPr txBox="1">
            <a:spLocks/>
          </p:cNvSpPr>
          <p:nvPr/>
        </p:nvSpPr>
        <p:spPr>
          <a:xfrm>
            <a:off x="6672942" y="1027906"/>
            <a:ext cx="5998029" cy="6578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한국땅 근거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5. </a:t>
            </a:r>
            <a:r>
              <a:rPr lang="ko-KR" altLang="en-US" dirty="0"/>
              <a:t>일본이 독도를 일본땅이라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 주장하는 이유</a:t>
            </a: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   (1) </a:t>
            </a:r>
            <a:r>
              <a:rPr lang="ko-KR" altLang="en-US" dirty="0"/>
              <a:t>일본의 독도 불법 편입</a:t>
            </a: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   (2) </a:t>
            </a:r>
            <a:r>
              <a:rPr lang="ko-KR" altLang="en-US" dirty="0"/>
              <a:t>독도의 가치</a:t>
            </a: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6. </a:t>
            </a:r>
            <a:r>
              <a:rPr lang="ko-KR" altLang="en-US" dirty="0"/>
              <a:t>독도를 지키기 위한 노력</a:t>
            </a: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   (1) </a:t>
            </a:r>
            <a:r>
              <a:rPr lang="ko-KR" altLang="en-US" dirty="0"/>
              <a:t>국가적 노력</a:t>
            </a: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   (2) </a:t>
            </a:r>
            <a:r>
              <a:rPr lang="ko-KR" altLang="en-US" dirty="0"/>
              <a:t>개인적 노력</a:t>
            </a:r>
            <a:r>
              <a:rPr lang="en-US" altLang="ko-KR" dirty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653309C3-598E-7F2A-E92D-F49E4D1C4527}"/>
              </a:ext>
            </a:extLst>
          </p:cNvPr>
          <p:cNvSpPr txBox="1">
            <a:spLocks/>
          </p:cNvSpPr>
          <p:nvPr/>
        </p:nvSpPr>
        <p:spPr>
          <a:xfrm>
            <a:off x="903513" y="1686208"/>
            <a:ext cx="5998029" cy="5171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1. </a:t>
            </a:r>
            <a:r>
              <a:rPr lang="ko-KR" altLang="en-US" dirty="0"/>
              <a:t>독도의 구성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2. </a:t>
            </a:r>
            <a:r>
              <a:rPr lang="ko-KR" altLang="en-US" dirty="0"/>
              <a:t>독도에 대한 대한민국의 주장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(1) </a:t>
            </a:r>
            <a:r>
              <a:rPr lang="ko-KR" altLang="en-US" dirty="0"/>
              <a:t>지리적 근거</a:t>
            </a: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   (2) </a:t>
            </a:r>
            <a:r>
              <a:rPr lang="ko-KR" altLang="en-US" dirty="0"/>
              <a:t>역사적 근거</a:t>
            </a: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   (3) </a:t>
            </a:r>
            <a:r>
              <a:rPr lang="ko-KR" altLang="en-US" dirty="0"/>
              <a:t>국제법적 근거</a:t>
            </a: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3. </a:t>
            </a:r>
            <a:r>
              <a:rPr lang="ko-KR" altLang="en-US" dirty="0"/>
              <a:t>독도에 대한 일본의 주장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7854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/>
              <a:t>3. </a:t>
            </a:r>
            <a:r>
              <a:rPr lang="ko-KR" altLang="en-US" sz="6000" b="1" dirty="0"/>
              <a:t>독도에 대한 일본의 주장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F0F48-BEBC-6959-D66F-3AB346D3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05" y="1371374"/>
            <a:ext cx="12537846" cy="3039784"/>
          </a:xfrm>
        </p:spPr>
        <p:txBody>
          <a:bodyPr>
            <a:no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dirty="0">
                <a:solidFill>
                  <a:srgbClr val="000000"/>
                </a:solidFill>
              </a:rPr>
              <a:t>1.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</a:rPr>
              <a:t>한국은 국제법상 아무런 근거없이 불법 점거 중</a:t>
            </a:r>
            <a:r>
              <a:rPr lang="en-US" altLang="ko-KR" sz="2400" dirty="0">
                <a:solidFill>
                  <a:srgbClr val="000000"/>
                </a:solidFill>
              </a:rPr>
              <a:t>.</a:t>
            </a:r>
            <a:endParaRPr lang="en-US" altLang="ko-KR" sz="2400" kern="0" dirty="0">
              <a:solidFill>
                <a:srgbClr val="000000"/>
              </a:solidFill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kern="0" spc="0" dirty="0">
                <a:solidFill>
                  <a:srgbClr val="000000"/>
                </a:solidFill>
                <a:effectLst/>
              </a:rPr>
              <a:t>   한국이 실시하는</a:t>
            </a:r>
            <a:r>
              <a:rPr lang="en-US" altLang="ko-KR" sz="2400" kern="0" dirty="0">
                <a:solidFill>
                  <a:srgbClr val="000000"/>
                </a:solidFill>
              </a:rPr>
              <a:t>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</a:rPr>
              <a:t>어떤 조치도 법적인 정당성을 가지지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</a:rPr>
              <a:t>X.</a:t>
            </a:r>
            <a:endParaRPr lang="ko-KR" altLang="en-US" sz="24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2400" kern="0" dirty="0">
              <a:solidFill>
                <a:srgbClr val="000000"/>
              </a:solidFill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kern="0" spc="0" dirty="0">
                <a:solidFill>
                  <a:srgbClr val="000000"/>
                </a:solidFill>
                <a:effectLst/>
              </a:rPr>
              <a:t>2.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</a:rPr>
              <a:t>일본국은 국제법에 따라 침착하고도 평화적으로 분쟁을 해결할 생각</a:t>
            </a:r>
            <a:r>
              <a:rPr lang="en-US" altLang="ko-KR" sz="2400" dirty="0">
                <a:solidFill>
                  <a:srgbClr val="000000"/>
                </a:solidFill>
              </a:rPr>
              <a:t>.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kern="0" spc="0" dirty="0">
                <a:solidFill>
                  <a:srgbClr val="000000"/>
                </a:solidFill>
                <a:effectLst/>
              </a:rPr>
              <a:t>      (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</a:rPr>
              <a:t>독도</a:t>
            </a:r>
            <a:r>
              <a:rPr lang="ko-KR" altLang="en-US" sz="2400" dirty="0">
                <a:solidFill>
                  <a:srgbClr val="000000"/>
                </a:solidFill>
              </a:rPr>
              <a:t>를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</a:rPr>
              <a:t> 분쟁지역으로 생각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</a:rPr>
              <a:t>-&gt;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</a:rPr>
              <a:t>재판소 가기를 원함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</a:rPr>
              <a:t>.)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ko-KR" altLang="en-US" sz="24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kern="0" spc="0" dirty="0">
                <a:solidFill>
                  <a:srgbClr val="000000"/>
                </a:solidFill>
                <a:effectLst/>
              </a:rPr>
              <a:t>3. 1905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</a:rPr>
              <a:t>년 이전에 한국이 다케시마를 실질적으로 지배하고 있었던 것을</a:t>
            </a:r>
            <a:endParaRPr lang="en-US" altLang="ko-KR" sz="24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dirty="0">
                <a:solidFill>
                  <a:srgbClr val="000000"/>
                </a:solidFill>
              </a:rPr>
              <a:t>  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</a:rPr>
              <a:t>나타내는 명확한 근거는 제시되지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</a:rPr>
              <a:t>X. (1905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</a:rPr>
              <a:t>년에 일본 땅이 됐다는 주장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</a:rPr>
              <a:t>.)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kern="0" spc="0" dirty="0">
                <a:solidFill>
                  <a:srgbClr val="FF0000"/>
                </a:solidFill>
                <a:effectLst/>
              </a:rPr>
              <a:t>   -&gt; (</a:t>
            </a:r>
            <a:r>
              <a:rPr lang="ko-KR" altLang="en-US" sz="2400" kern="0" spc="0" dirty="0">
                <a:solidFill>
                  <a:srgbClr val="FF0000"/>
                </a:solidFill>
                <a:effectLst/>
              </a:rPr>
              <a:t>일본이 독도가 일본땅이라는 유일한 근거로 제시</a:t>
            </a:r>
            <a:r>
              <a:rPr lang="en-US" altLang="ko-KR" sz="2400" kern="0" spc="0" dirty="0">
                <a:solidFill>
                  <a:srgbClr val="FF0000"/>
                </a:solidFill>
                <a:effectLst/>
              </a:rPr>
              <a:t>...)</a:t>
            </a:r>
            <a:endParaRPr lang="ko-KR" altLang="en-US" sz="2400" kern="0" spc="0" dirty="0">
              <a:solidFill>
                <a:srgbClr val="FF0000"/>
              </a:solidFill>
              <a:effectLst/>
            </a:endParaRPr>
          </a:p>
          <a:p>
            <a:pPr marL="0" indent="0" algn="ctr">
              <a:buNone/>
            </a:pPr>
            <a:endParaRPr lang="en-US" altLang="ko-K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5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41B061BF-45EA-D94A-414A-78BA9929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721" y="2766218"/>
            <a:ext cx="6852558" cy="1325563"/>
          </a:xfrm>
        </p:spPr>
        <p:txBody>
          <a:bodyPr>
            <a:noAutofit/>
          </a:bodyPr>
          <a:lstStyle/>
          <a:p>
            <a:r>
              <a:rPr lang="en-US" altLang="ko-KR" sz="8000" b="1" dirty="0"/>
              <a:t>1. </a:t>
            </a:r>
            <a:r>
              <a:rPr lang="ko-KR" altLang="en-US" sz="8000" b="1" dirty="0"/>
              <a:t>독도의 구성</a:t>
            </a:r>
          </a:p>
        </p:txBody>
      </p:sp>
    </p:spTree>
    <p:extLst>
      <p:ext uri="{BB962C8B-B14F-4D97-AF65-F5344CB8AC3E}">
        <p14:creationId xmlns:p14="http://schemas.microsoft.com/office/powerpoint/2010/main" val="163910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/>
              <a:t>1. </a:t>
            </a:r>
            <a:r>
              <a:rPr lang="ko-KR" altLang="en-US" sz="6000" b="1" dirty="0"/>
              <a:t>독도의 구성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F0F48-BEBC-6959-D66F-3AB346D3D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개의 큰 섬인 동도와 서도</a:t>
            </a:r>
            <a:r>
              <a:rPr lang="en-US" altLang="ko-KR" dirty="0"/>
              <a:t>+89</a:t>
            </a:r>
            <a:r>
              <a:rPr lang="ko-KR" altLang="en-US" dirty="0"/>
              <a:t>개의 주변 부속도서로 구성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총면적 </a:t>
            </a:r>
            <a:r>
              <a:rPr lang="en-US" altLang="ko-KR" dirty="0"/>
              <a:t>: 187,554 </a:t>
            </a:r>
            <a:r>
              <a:rPr lang="ko-KR" altLang="en-US" sz="2800" i="0" dirty="0">
                <a:solidFill>
                  <a:srgbClr val="333333"/>
                </a:solidFill>
                <a:effectLst/>
              </a:rPr>
              <a:t>㎡</a:t>
            </a:r>
            <a:endParaRPr lang="en-US" altLang="ko-KR" sz="2800" i="0" dirty="0">
              <a:solidFill>
                <a:srgbClr val="333333"/>
              </a:solidFill>
              <a:effectLst/>
            </a:endParaRPr>
          </a:p>
          <a:p>
            <a:pPr marL="0" indent="0">
              <a:buNone/>
            </a:pPr>
            <a:r>
              <a:rPr lang="en-US" altLang="ko-KR" dirty="0"/>
              <a:t> ※ </a:t>
            </a:r>
            <a:r>
              <a:rPr lang="ko-KR" altLang="en-US" dirty="0"/>
              <a:t>기타 </a:t>
            </a:r>
            <a:r>
              <a:rPr lang="en-US" altLang="ko-KR" dirty="0"/>
              <a:t>89</a:t>
            </a:r>
            <a:r>
              <a:rPr lang="ko-KR" altLang="en-US" dirty="0"/>
              <a:t>개 부속도서 총면적 </a:t>
            </a:r>
            <a:r>
              <a:rPr lang="en-US" altLang="ko-KR" dirty="0"/>
              <a:t>: 89</a:t>
            </a:r>
            <a:r>
              <a:rPr lang="ko-KR" altLang="en-US" dirty="0"/>
              <a:t>필지 </a:t>
            </a:r>
            <a:r>
              <a:rPr lang="en-US" altLang="ko-KR" dirty="0"/>
              <a:t>25,517</a:t>
            </a:r>
            <a:r>
              <a:rPr lang="ko-KR" altLang="en-US" sz="2800" i="0" dirty="0">
                <a:solidFill>
                  <a:srgbClr val="333333"/>
                </a:solidFill>
                <a:effectLst/>
              </a:rPr>
              <a:t> ㎡</a:t>
            </a:r>
            <a:endParaRPr lang="en-US" altLang="ko-KR" sz="2800" i="0" dirty="0">
              <a:solidFill>
                <a:srgbClr val="333333"/>
              </a:solidFill>
              <a:effectLst/>
            </a:endParaRPr>
          </a:p>
          <a:p>
            <a:pPr marL="0" indent="0">
              <a:buNone/>
            </a:pPr>
            <a:endParaRPr lang="en-US" altLang="ko-KR" sz="2800" i="0" dirty="0">
              <a:solidFill>
                <a:srgbClr val="333333"/>
              </a:solidFill>
              <a:effectLst/>
            </a:endParaRPr>
          </a:p>
          <a:p>
            <a:r>
              <a:rPr lang="ko-KR" altLang="en-US" dirty="0">
                <a:solidFill>
                  <a:srgbClr val="333333"/>
                </a:solidFill>
              </a:rPr>
              <a:t>섬의 높이 </a:t>
            </a:r>
            <a:r>
              <a:rPr lang="en-US" altLang="ko-KR" dirty="0">
                <a:solidFill>
                  <a:srgbClr val="333333"/>
                </a:solidFill>
              </a:rPr>
              <a:t>: </a:t>
            </a:r>
            <a:r>
              <a:rPr lang="ko-KR" altLang="en-US" dirty="0">
                <a:solidFill>
                  <a:srgbClr val="333333"/>
                </a:solidFill>
              </a:rPr>
              <a:t>서도 </a:t>
            </a:r>
            <a:r>
              <a:rPr lang="en-US" altLang="ko-KR" dirty="0">
                <a:solidFill>
                  <a:srgbClr val="333333"/>
                </a:solidFill>
              </a:rPr>
              <a:t>(168.5M) &gt; </a:t>
            </a:r>
            <a:r>
              <a:rPr lang="ko-KR" altLang="en-US" dirty="0">
                <a:solidFill>
                  <a:srgbClr val="333333"/>
                </a:solidFill>
              </a:rPr>
              <a:t>동도</a:t>
            </a:r>
            <a:r>
              <a:rPr lang="en-US" altLang="ko-KR" dirty="0">
                <a:solidFill>
                  <a:srgbClr val="333333"/>
                </a:solidFill>
              </a:rPr>
              <a:t> (98.6M)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333333"/>
                </a:solidFill>
              </a:rPr>
              <a:t>   But,</a:t>
            </a:r>
            <a:r>
              <a:rPr lang="ko-KR" altLang="en-US" dirty="0">
                <a:solidFill>
                  <a:srgbClr val="333333"/>
                </a:solidFill>
              </a:rPr>
              <a:t> 섬의 둘레</a:t>
            </a:r>
            <a:r>
              <a:rPr lang="en-US" altLang="ko-KR" dirty="0">
                <a:solidFill>
                  <a:srgbClr val="333333"/>
                </a:solidFill>
              </a:rPr>
              <a:t>, </a:t>
            </a:r>
            <a:r>
              <a:rPr lang="ko-KR" altLang="en-US" dirty="0">
                <a:solidFill>
                  <a:srgbClr val="333333"/>
                </a:solidFill>
              </a:rPr>
              <a:t>면적 </a:t>
            </a:r>
            <a:r>
              <a:rPr lang="en-US" altLang="ko-KR" dirty="0">
                <a:solidFill>
                  <a:srgbClr val="333333"/>
                </a:solidFill>
              </a:rPr>
              <a:t>: </a:t>
            </a:r>
            <a:r>
              <a:rPr lang="ko-KR" altLang="en-US" dirty="0">
                <a:solidFill>
                  <a:srgbClr val="333333"/>
                </a:solidFill>
              </a:rPr>
              <a:t>서도 </a:t>
            </a:r>
            <a:r>
              <a:rPr lang="en-US" altLang="ko-KR" dirty="0">
                <a:solidFill>
                  <a:srgbClr val="333333"/>
                </a:solidFill>
              </a:rPr>
              <a:t>&lt; </a:t>
            </a:r>
            <a:r>
              <a:rPr lang="ko-KR" altLang="en-US" dirty="0">
                <a:solidFill>
                  <a:srgbClr val="333333"/>
                </a:solidFill>
              </a:rPr>
              <a:t>동도</a:t>
            </a:r>
            <a:endParaRPr lang="en-US" altLang="ko-KR" sz="2800" i="0" dirty="0">
              <a:solidFill>
                <a:srgbClr val="333333"/>
              </a:solidFill>
              <a:effectLst/>
            </a:endParaRP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94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/>
              <a:t>1. </a:t>
            </a:r>
            <a:r>
              <a:rPr lang="ko-KR" altLang="en-US" sz="6000" b="1" dirty="0"/>
              <a:t>독도의 구성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7DB42060-B227-2815-1E26-E43C4941C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E802EEB-73D2-C69A-54D5-BC619AEB6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5" y="2206247"/>
            <a:ext cx="5869145" cy="391568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E8C7A56-BA12-AEDE-63C8-AEF0135404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4" t="32775" r="2242" b="5621"/>
          <a:stretch/>
        </p:blipFill>
        <p:spPr>
          <a:xfrm>
            <a:off x="6386815" y="2206247"/>
            <a:ext cx="5643644" cy="400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5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41B061BF-45EA-D94A-414A-78BA9929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488" y="2036252"/>
            <a:ext cx="8375198" cy="2785496"/>
          </a:xfrm>
        </p:spPr>
        <p:txBody>
          <a:bodyPr>
            <a:noAutofit/>
          </a:bodyPr>
          <a:lstStyle/>
          <a:p>
            <a:r>
              <a:rPr lang="en-US" altLang="ko-KR" sz="8000" b="1" dirty="0"/>
              <a:t>2. </a:t>
            </a:r>
            <a:r>
              <a:rPr lang="ko-KR" altLang="en-US" sz="8000" b="1" dirty="0"/>
              <a:t>독도에 대한</a:t>
            </a:r>
            <a:br>
              <a:rPr lang="en-US" altLang="ko-KR" sz="8000" b="1" dirty="0"/>
            </a:br>
            <a:r>
              <a:rPr lang="en-US" altLang="ko-KR" sz="8000" b="1" dirty="0"/>
              <a:t> </a:t>
            </a:r>
            <a:r>
              <a:rPr lang="ko-KR" altLang="en-US" sz="8000" b="1" dirty="0"/>
              <a:t>대한민국의 주장</a:t>
            </a:r>
          </a:p>
        </p:txBody>
      </p:sp>
    </p:spTree>
    <p:extLst>
      <p:ext uri="{BB962C8B-B14F-4D97-AF65-F5344CB8AC3E}">
        <p14:creationId xmlns:p14="http://schemas.microsoft.com/office/powerpoint/2010/main" val="41171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6000" b="1" dirty="0"/>
              <a:t>2. </a:t>
            </a:r>
            <a:r>
              <a:rPr lang="ko-KR" altLang="en-US" sz="6000" b="1" dirty="0"/>
              <a:t>독도에 대한 대한민국의 주장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F0F48-BEBC-6959-D66F-3AB346D3D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ko-KR" altLang="en-US" dirty="0"/>
              <a:t>독도는 </a:t>
            </a:r>
            <a:r>
              <a:rPr lang="ko-KR" altLang="en-US" dirty="0">
                <a:solidFill>
                  <a:srgbClr val="FF0000"/>
                </a:solidFill>
              </a:rPr>
              <a:t>지리적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역사적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국제법적</a:t>
            </a:r>
            <a:r>
              <a:rPr lang="ko-KR" altLang="en-US" dirty="0"/>
              <a:t>으로</a:t>
            </a:r>
            <a:endParaRPr lang="en-US" altLang="ko-KR" dirty="0"/>
          </a:p>
          <a:p>
            <a:pPr marL="0" indent="0" algn="ctr">
              <a:buNone/>
            </a:pPr>
            <a:r>
              <a:rPr lang="ko-KR" altLang="en-US" dirty="0"/>
              <a:t>명백한 우리 고유의 영토</a:t>
            </a:r>
            <a:r>
              <a:rPr lang="en-US" altLang="ko-KR" dirty="0"/>
              <a:t>!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71C385B-A0BB-453C-FA6B-A22DB915D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1" t="7928" r="1753" b="13692"/>
          <a:stretch/>
        </p:blipFill>
        <p:spPr>
          <a:xfrm>
            <a:off x="3049095" y="2928692"/>
            <a:ext cx="6093810" cy="36948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7828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/>
              <a:t>2-1. </a:t>
            </a:r>
            <a:r>
              <a:rPr lang="ko-KR" altLang="en-US" sz="6000" b="1" dirty="0"/>
              <a:t>지리적 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F0F48-BEBC-6959-D66F-3AB346D3D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FF0000"/>
                </a:solidFill>
              </a:rPr>
              <a:t>울릉도</a:t>
            </a:r>
            <a:r>
              <a:rPr lang="en-US" altLang="ko-KR" dirty="0">
                <a:solidFill>
                  <a:srgbClr val="FF0000"/>
                </a:solidFill>
              </a:rPr>
              <a:t>~</a:t>
            </a:r>
            <a:r>
              <a:rPr lang="ko-KR" altLang="en-US" dirty="0">
                <a:solidFill>
                  <a:srgbClr val="FF0000"/>
                </a:solidFill>
              </a:rPr>
              <a:t>독도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동남쪽으로 </a:t>
            </a:r>
            <a:r>
              <a:rPr lang="en-US" altLang="ko-KR" dirty="0">
                <a:solidFill>
                  <a:srgbClr val="FF0000"/>
                </a:solidFill>
              </a:rPr>
              <a:t>87.4km </a:t>
            </a:r>
            <a:r>
              <a:rPr lang="ko-KR" altLang="en-US" dirty="0">
                <a:solidFill>
                  <a:srgbClr val="FF0000"/>
                </a:solidFill>
              </a:rPr>
              <a:t>거리</a:t>
            </a:r>
            <a:endParaRPr lang="en-US" altLang="ko-KR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altLang="ko-KR" dirty="0"/>
              <a:t>But, </a:t>
            </a:r>
            <a:r>
              <a:rPr lang="ko-KR" altLang="en-US" dirty="0" err="1"/>
              <a:t>오키섬</a:t>
            </a:r>
            <a:r>
              <a:rPr lang="en-US" altLang="ko-KR" dirty="0"/>
              <a:t>(</a:t>
            </a:r>
            <a:r>
              <a:rPr lang="ko-KR" altLang="en-US" dirty="0"/>
              <a:t>독도와 가장 가까운 일본 땅</a:t>
            </a:r>
            <a:r>
              <a:rPr lang="en-US" altLang="ko-KR" dirty="0"/>
              <a:t>)~</a:t>
            </a:r>
            <a:r>
              <a:rPr lang="ko-KR" altLang="en-US" dirty="0"/>
              <a:t>독도 </a:t>
            </a:r>
            <a:r>
              <a:rPr lang="en-US" altLang="ko-KR" dirty="0"/>
              <a:t>: 157.5km </a:t>
            </a:r>
            <a:r>
              <a:rPr lang="ko-KR" altLang="en-US" dirty="0"/>
              <a:t>거리</a:t>
            </a:r>
            <a:endParaRPr lang="en-US" altLang="ko-KR" dirty="0"/>
          </a:p>
          <a:p>
            <a:pPr marL="0" indent="0" algn="ctr">
              <a:buNone/>
            </a:pPr>
            <a:r>
              <a:rPr lang="en-US" altLang="ko-KR" dirty="0"/>
              <a:t>-&gt; </a:t>
            </a:r>
            <a:r>
              <a:rPr lang="ko-KR" altLang="en-US" dirty="0"/>
              <a:t>맑은 날 </a:t>
            </a:r>
            <a:r>
              <a:rPr lang="en-US" altLang="ko-KR" dirty="0"/>
              <a:t>: </a:t>
            </a:r>
            <a:r>
              <a:rPr lang="ko-KR" altLang="en-US" dirty="0"/>
              <a:t>울릉도</a:t>
            </a:r>
            <a:r>
              <a:rPr lang="en-US" altLang="ko-KR" dirty="0"/>
              <a:t>~</a:t>
            </a:r>
            <a:r>
              <a:rPr lang="ko-KR" altLang="en-US" dirty="0"/>
              <a:t>독도 </a:t>
            </a:r>
            <a:r>
              <a:rPr lang="en-US" altLang="ko-KR" dirty="0"/>
              <a:t>yes / </a:t>
            </a:r>
            <a:r>
              <a:rPr lang="ko-KR" altLang="en-US" dirty="0" err="1"/>
              <a:t>오키섬</a:t>
            </a:r>
            <a:r>
              <a:rPr lang="en-US" altLang="ko-KR" dirty="0"/>
              <a:t>~</a:t>
            </a:r>
            <a:r>
              <a:rPr lang="ko-KR" altLang="en-US" dirty="0"/>
              <a:t>독도 </a:t>
            </a:r>
            <a:r>
              <a:rPr lang="en-US" altLang="ko-KR" dirty="0"/>
              <a:t>no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585BE8C-A07C-6FC3-0270-12B9C9B4A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188" y="3276515"/>
            <a:ext cx="7367624" cy="358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2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/>
              <a:t>2-2. </a:t>
            </a:r>
            <a:r>
              <a:rPr lang="ko-KR" altLang="en-US" sz="6000" b="1" dirty="0"/>
              <a:t>역사적</a:t>
            </a:r>
            <a:r>
              <a:rPr lang="en-US" altLang="ko-KR" sz="6000" b="1" dirty="0"/>
              <a:t> </a:t>
            </a:r>
            <a:r>
              <a:rPr lang="ko-KR" altLang="en-US" sz="6000" b="1" dirty="0"/>
              <a:t>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F0F48-BEBC-6959-D66F-3AB346D3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424"/>
            <a:ext cx="10515600" cy="4351338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800" dirty="0">
                <a:solidFill>
                  <a:srgbClr val="FF0000"/>
                </a:solidFill>
              </a:rPr>
              <a:t>독도가 한국역사에 처음 등장 </a:t>
            </a:r>
            <a:r>
              <a:rPr lang="en-US" altLang="ko-KR" sz="2800" dirty="0">
                <a:solidFill>
                  <a:srgbClr val="FF0000"/>
                </a:solidFill>
              </a:rPr>
              <a:t>: </a:t>
            </a:r>
            <a:r>
              <a:rPr lang="ko-KR" altLang="en-US" sz="2800" dirty="0">
                <a:solidFill>
                  <a:srgbClr val="FF0000"/>
                </a:solidFill>
              </a:rPr>
              <a:t>신라시대</a:t>
            </a:r>
            <a:endParaRPr lang="en-US" altLang="ko-KR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altLang="ko-KR" sz="2800" kern="0" spc="0" dirty="0">
                <a:solidFill>
                  <a:srgbClr val="000000"/>
                </a:solidFill>
                <a:effectLst/>
              </a:rPr>
              <a:t>『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</a:rPr>
              <a:t>삼국사기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</a:rPr>
              <a:t>』: 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</a:rPr>
              <a:t>신라 </a:t>
            </a:r>
            <a:r>
              <a:rPr lang="ko-KR" altLang="en-US" sz="2800" kern="0" spc="0" dirty="0" err="1">
                <a:solidFill>
                  <a:srgbClr val="000000"/>
                </a:solidFill>
                <a:effectLst/>
              </a:rPr>
              <a:t>지증왕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</a:rPr>
              <a:t> 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</a:rPr>
              <a:t>13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</a:rPr>
              <a:t>년</a:t>
            </a:r>
            <a:r>
              <a:rPr lang="en-US" altLang="ko-KR" sz="2800" dirty="0">
                <a:solidFill>
                  <a:srgbClr val="000000"/>
                </a:solidFill>
              </a:rPr>
              <a:t> </a:t>
            </a:r>
            <a:r>
              <a:rPr lang="ko-KR" altLang="en-US" sz="2800" kern="0" spc="0" dirty="0" err="1">
                <a:solidFill>
                  <a:srgbClr val="000000"/>
                </a:solidFill>
                <a:effectLst/>
              </a:rPr>
              <a:t>이사부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</a:rPr>
              <a:t> 장군이 우산국을 정복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 algn="ctr">
              <a:buNone/>
            </a:pPr>
            <a:r>
              <a:rPr lang="ko-KR" altLang="en-US" sz="2800" kern="0" spc="0" dirty="0">
                <a:solidFill>
                  <a:srgbClr val="000000"/>
                </a:solidFill>
                <a:effectLst/>
              </a:rPr>
              <a:t>울릉도에는 우산국의 전설 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</a:rPr>
              <a:t>+ 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</a:rPr>
              <a:t>삼국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</a:rPr>
              <a:t>~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</a:rPr>
              <a:t>통일신라시대 고분 존재</a:t>
            </a:r>
            <a:r>
              <a:rPr lang="en-US" altLang="ko-KR" sz="2800" dirty="0">
                <a:solidFill>
                  <a:srgbClr val="00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ko-KR" altLang="en-US" sz="2800" kern="0" spc="0" dirty="0">
                <a:solidFill>
                  <a:srgbClr val="000000"/>
                </a:solidFill>
                <a:effectLst/>
              </a:rPr>
              <a:t>우산국 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</a:rPr>
              <a:t>: 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</a:rPr>
              <a:t>울릉도와 우산도가 영역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 algn="ctr">
              <a:buNone/>
            </a:pPr>
            <a:r>
              <a:rPr lang="ko-KR" altLang="en-US" sz="2800" kern="0" spc="0" dirty="0">
                <a:solidFill>
                  <a:srgbClr val="000000"/>
                </a:solidFill>
                <a:effectLst/>
              </a:rPr>
              <a:t>독도의 옛 명칭인 우산도는 우산국에서 유래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</a:rPr>
              <a:t>.</a:t>
            </a:r>
            <a:endParaRPr lang="ko-KR" altLang="en-US" sz="2800" kern="0" spc="0" dirty="0">
              <a:solidFill>
                <a:srgbClr val="000000"/>
              </a:solidFill>
              <a:effectLst/>
            </a:endParaRPr>
          </a:p>
          <a:p>
            <a:pPr marL="0" indent="0" algn="ctr">
              <a:buNone/>
            </a:pP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6ED546C-885A-5C45-0C95-794D3C5ED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261"/>
          <a:stretch/>
        </p:blipFill>
        <p:spPr>
          <a:xfrm>
            <a:off x="4086159" y="3908424"/>
            <a:ext cx="3795098" cy="298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6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722</Words>
  <Application>Microsoft Office PowerPoint</Application>
  <PresentationFormat>와이드스크린</PresentationFormat>
  <Paragraphs>98</Paragraphs>
  <Slides>20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맑은 고딕</vt:lpstr>
      <vt:lpstr>Arial</vt:lpstr>
      <vt:lpstr>Wingdings</vt:lpstr>
      <vt:lpstr>Office 테마</vt:lpstr>
      <vt:lpstr>자랑스러운 대한민국의 땅, 독도</vt:lpstr>
      <vt:lpstr>목차</vt:lpstr>
      <vt:lpstr>1. 독도의 구성</vt:lpstr>
      <vt:lpstr>1. 독도의 구성</vt:lpstr>
      <vt:lpstr>1. 독도의 구성</vt:lpstr>
      <vt:lpstr>2. 독도에 대한  대한민국의 주장</vt:lpstr>
      <vt:lpstr>2. 독도에 대한 대한민국의 주장</vt:lpstr>
      <vt:lpstr>2-1. 지리적 근거</vt:lpstr>
      <vt:lpstr>2-2. 역사적 근거</vt:lpstr>
      <vt:lpstr>2-2. 역사적 근거</vt:lpstr>
      <vt:lpstr>2-2. 역사적 근거</vt:lpstr>
      <vt:lpstr>2-2. 역사적 근거</vt:lpstr>
      <vt:lpstr>2-2. 역사적 근거</vt:lpstr>
      <vt:lpstr>2-2. 역사적 근거</vt:lpstr>
      <vt:lpstr>2-2. 역사적 근거</vt:lpstr>
      <vt:lpstr>2-2. 역사적 근거</vt:lpstr>
      <vt:lpstr>2-2. 역사적 근거</vt:lpstr>
      <vt:lpstr>2-3. 국제법적 근거</vt:lpstr>
      <vt:lpstr>3. 독도에 대한    일본의 주장</vt:lpstr>
      <vt:lpstr>3. 독도에 대한 일본의 주장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아니 왜 안되노</dc:title>
  <dc:creator>수진 엄</dc:creator>
  <cp:lastModifiedBy>수진 엄</cp:lastModifiedBy>
  <cp:revision>22</cp:revision>
  <dcterms:created xsi:type="dcterms:W3CDTF">2024-05-28T09:27:38Z</dcterms:created>
  <dcterms:modified xsi:type="dcterms:W3CDTF">2024-05-28T11:44:29Z</dcterms:modified>
</cp:coreProperties>
</file>