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08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4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505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023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62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2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690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240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848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909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577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602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C4F049F8-87E1-403E-2A50-2F4544BF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추상적인 빨강 기하학 무늬">
            <a:extLst>
              <a:ext uri="{FF2B5EF4-FFF2-40B4-BE49-F238E27FC236}">
                <a16:creationId xmlns:a16="http://schemas.microsoft.com/office/drawing/2014/main" id="{9CF33F1A-C3D1-B9C0-D5B7-453CB9D5B1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5" name="Freeform: Shape 18">
            <a:extLst>
              <a:ext uri="{FF2B5EF4-FFF2-40B4-BE49-F238E27FC236}">
                <a16:creationId xmlns:a16="http://schemas.microsoft.com/office/drawing/2014/main" id="{DD29B6E1-6E86-A1A0-2491-E5B84B3AA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H="1">
            <a:off x="1035555" y="1445436"/>
            <a:ext cx="11191887" cy="5509960"/>
          </a:xfrm>
          <a:custGeom>
            <a:avLst/>
            <a:gdLst>
              <a:gd name="connsiteX0" fmla="*/ 75794 w 11191887"/>
              <a:gd name="connsiteY0" fmla="*/ 5509960 h 5509960"/>
              <a:gd name="connsiteX1" fmla="*/ 11191887 w 11191887"/>
              <a:gd name="connsiteY1" fmla="*/ 5315928 h 5509960"/>
              <a:gd name="connsiteX2" fmla="*/ 5163097 w 11191887"/>
              <a:gd name="connsiteY2" fmla="*/ 753031 h 5509960"/>
              <a:gd name="connsiteX3" fmla="*/ 5078820 w 11191887"/>
              <a:gd name="connsiteY3" fmla="*/ 692507 h 5509960"/>
              <a:gd name="connsiteX4" fmla="*/ 2926071 w 11191887"/>
              <a:gd name="connsiteY4" fmla="*/ 1150 h 5509960"/>
              <a:gd name="connsiteX5" fmla="*/ 2692814 w 11191887"/>
              <a:gd name="connsiteY5" fmla="*/ 2336 h 5509960"/>
              <a:gd name="connsiteX6" fmla="*/ 95718 w 11191887"/>
              <a:gd name="connsiteY6" fmla="*/ 1073885 h 5509960"/>
              <a:gd name="connsiteX7" fmla="*/ 0 w 11191887"/>
              <a:gd name="connsiteY7" fmla="*/ 1167726 h 550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887" h="5509960">
                <a:moveTo>
                  <a:pt x="75794" y="5509960"/>
                </a:moveTo>
                <a:lnTo>
                  <a:pt x="11191887" y="5315928"/>
                </a:lnTo>
                <a:lnTo>
                  <a:pt x="5163097" y="753031"/>
                </a:lnTo>
                <a:lnTo>
                  <a:pt x="5078820" y="692507"/>
                </a:lnTo>
                <a:cubicBezTo>
                  <a:pt x="4421358" y="245206"/>
                  <a:pt x="3672983" y="19009"/>
                  <a:pt x="2926071" y="1150"/>
                </a:cubicBezTo>
                <a:cubicBezTo>
                  <a:pt x="2848268" y="-711"/>
                  <a:pt x="2770480" y="-310"/>
                  <a:pt x="2692814" y="2336"/>
                </a:cubicBezTo>
                <a:cubicBezTo>
                  <a:pt x="1746244" y="34591"/>
                  <a:pt x="817542" y="400481"/>
                  <a:pt x="95718" y="1073885"/>
                </a:cubicBezTo>
                <a:lnTo>
                  <a:pt x="0" y="1167726"/>
                </a:lnTo>
                <a:close/>
              </a:path>
            </a:pathLst>
          </a:custGeom>
          <a:gradFill>
            <a:gsLst>
              <a:gs pos="23000">
                <a:schemeClr val="bg2">
                  <a:alpha val="68000"/>
                </a:schemeClr>
              </a:gs>
              <a:gs pos="100000">
                <a:schemeClr val="accent1">
                  <a:lumMod val="60000"/>
                  <a:lumOff val="40000"/>
                  <a:alpha val="78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83838" y="1452913"/>
            <a:ext cx="9426194" cy="1071446"/>
          </a:xfrm>
        </p:spPr>
        <p:txBody>
          <a:bodyPr>
            <a:normAutofit/>
          </a:bodyPr>
          <a:lstStyle/>
          <a:p>
            <a:pPr algn="r"/>
            <a:r>
              <a:rPr lang="ko-KR" altLang="en-US" sz="4800" dirty="0"/>
              <a:t>일본 각지를 대표하는 향토 요리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459709" y="4606232"/>
            <a:ext cx="5481920" cy="9088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b="1" dirty="0"/>
              <a:t>일본문화</a:t>
            </a:r>
          </a:p>
          <a:p>
            <a:pPr algn="ctr">
              <a:lnSpc>
                <a:spcPct val="110000"/>
              </a:lnSpc>
            </a:pPr>
            <a:r>
              <a:rPr lang="ko-KR" altLang="en-US" b="1" dirty="0"/>
              <a:t>일*어일*학과           222*1*60           장*호</a:t>
            </a:r>
            <a:endParaRPr lang="ko-KR" b="1" dirty="0"/>
          </a:p>
        </p:txBody>
      </p:sp>
    </p:spTree>
    <p:extLst>
      <p:ext uri="{BB962C8B-B14F-4D97-AF65-F5344CB8AC3E}">
        <p14:creationId xmlns:p14="http://schemas.microsoft.com/office/powerpoint/2010/main" val="35692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97" y="930615"/>
            <a:ext cx="8886884" cy="953669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altLang="ko-KR" dirty="0"/>
              <a:t>3</a:t>
            </a:r>
            <a:r>
              <a:rPr lang="ko-KR" altLang="en-US" dirty="0"/>
              <a:t>．</a:t>
            </a:r>
            <a:r>
              <a:rPr lang="ko-KR" altLang="en-US" b="1" dirty="0"/>
              <a:t>간토 지방 (関東地方)</a:t>
            </a:r>
            <a:br>
              <a:rPr lang="ko-KR" altLang="en-US" b="1" dirty="0"/>
            </a:b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2" y="2077441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8. </a:t>
            </a:r>
            <a:r>
              <a:rPr lang="ko-KR" altLang="en-US" b="1" dirty="0" err="1"/>
              <a:t>미토</a:t>
            </a:r>
            <a:r>
              <a:rPr lang="ko-KR" altLang="en-US" b="1" dirty="0"/>
              <a:t> </a:t>
            </a:r>
            <a:r>
              <a:rPr lang="ko-KR" altLang="en-US" b="1" dirty="0" err="1"/>
              <a:t>낫토</a:t>
            </a:r>
            <a:r>
              <a:rPr lang="ko-KR" altLang="en-US" b="1" dirty="0"/>
              <a:t> (</a:t>
            </a:r>
            <a:r>
              <a:rPr lang="ko-KR" altLang="en-US" b="1" dirty="0" err="1"/>
              <a:t>이바라키현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이바라키현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미토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지역에서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낫토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제조업이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성행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전국에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유통되는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낫토의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절반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이상이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이바라키현산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154" y="2044078"/>
            <a:ext cx="5425109" cy="36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55708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3</a:t>
            </a:r>
            <a:r>
              <a:rPr lang="ko-KR" altLang="en-US"/>
              <a:t>．</a:t>
            </a:r>
            <a:r>
              <a:rPr lang="ko-KR" altLang="en-US" b="1"/>
              <a:t>간토 지방 (関東地方)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328" y="2040088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9. </a:t>
            </a:r>
            <a:r>
              <a:rPr lang="ko-KR" altLang="en-US" b="1" dirty="0" err="1"/>
              <a:t>우쓰노미야</a:t>
            </a:r>
            <a:r>
              <a:rPr lang="ko-KR" altLang="en-US" b="1" dirty="0"/>
              <a:t> 교자 (</a:t>
            </a:r>
            <a:r>
              <a:rPr lang="ko-KR" altLang="en-US" b="1" dirty="0" err="1"/>
              <a:t>도치기현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도치기현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우쓰노미야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지역은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교자의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고장으로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유명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여느 만두와 달리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속재료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의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중심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 채소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256" y="2100107"/>
            <a:ext cx="5453174" cy="36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69537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3</a:t>
            </a:r>
            <a:r>
              <a:rPr lang="ko-KR" altLang="en-US"/>
              <a:t>．</a:t>
            </a:r>
            <a:r>
              <a:rPr lang="ko-KR" altLang="en-US" b="1"/>
              <a:t>간토 지방 (関東地方)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2" y="2040088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10. </a:t>
            </a:r>
            <a:r>
              <a:rPr lang="ko-KR" altLang="en-US" b="1" dirty="0" err="1"/>
              <a:t>미즈사와</a:t>
            </a:r>
            <a:r>
              <a:rPr lang="ko-KR" altLang="en-US" b="1" dirty="0"/>
              <a:t> 우동 (</a:t>
            </a:r>
            <a:r>
              <a:rPr lang="ko-KR" altLang="en-US" b="1" dirty="0" err="1"/>
              <a:t>군마현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400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년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이상의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역사를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자랑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굵고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탄력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있는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면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식감이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특징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간장이나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참깨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소스에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찍어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먹음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145" y="2087656"/>
            <a:ext cx="5368979" cy="35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2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587" y="600664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3</a:t>
            </a:r>
            <a:r>
              <a:rPr lang="ko-KR" altLang="en-US"/>
              <a:t>．</a:t>
            </a:r>
            <a:r>
              <a:rPr lang="ko-KR" altLang="en-US" b="1"/>
              <a:t>간토 지방 (関東地方)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554" y="2071216"/>
            <a:ext cx="8883836" cy="367768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r>
              <a:rPr lang="ko-KR" altLang="en-US" b="1" dirty="0"/>
              <a:t>11. </a:t>
            </a:r>
            <a:r>
              <a:rPr lang="ko-KR" altLang="en-US" b="1" dirty="0" err="1"/>
              <a:t>히야시루</a:t>
            </a:r>
            <a:r>
              <a:rPr lang="ko-KR" altLang="en-US" b="1" dirty="0"/>
              <a:t> 우동 (사이타마현)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여름철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가정요리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된장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설탕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등을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갈아서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육수에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섞어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만든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소스에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우동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면을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찍어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먹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음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생강이나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양하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등을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곁들여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먹기도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함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982" y="1963296"/>
            <a:ext cx="5499722" cy="36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06889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3</a:t>
            </a:r>
            <a:r>
              <a:rPr lang="ko-KR" altLang="en-US"/>
              <a:t>．</a:t>
            </a:r>
            <a:r>
              <a:rPr lang="ko-KR" altLang="en-US" b="1"/>
              <a:t>간토 지방 (関東地方)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59" y="2077441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12. </a:t>
            </a:r>
            <a:r>
              <a:rPr lang="ko-KR" altLang="en-US" b="1" dirty="0" err="1"/>
              <a:t>나메로</a:t>
            </a:r>
            <a:r>
              <a:rPr lang="ko-KR" altLang="en-US" b="1" dirty="0"/>
              <a:t> (</a:t>
            </a:r>
            <a:r>
              <a:rPr lang="ko-KR" altLang="en-US" b="1" dirty="0" err="1"/>
              <a:t>지바현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어부가 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갓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잡아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올린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생선을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뼈째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다져서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먹던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것에서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유래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다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먹고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나서도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접시를</a:t>
            </a:r>
            <a:endParaRPr 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  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핥아먹을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나메루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)'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정도로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맛있다고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이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이름이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붙여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짐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896" y="2041656"/>
            <a:ext cx="5438102" cy="36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06889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3</a:t>
            </a:r>
            <a:r>
              <a:rPr lang="ko-KR" altLang="en-US" dirty="0"/>
              <a:t>．</a:t>
            </a:r>
            <a:r>
              <a:rPr lang="ko-KR" altLang="en-US" b="1" dirty="0"/>
              <a:t>간토 지방 (関東地方)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59" y="2077441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</a:t>
            </a:r>
            <a:r>
              <a:rPr lang="en-US" altLang="ko-KR" b="1" dirty="0"/>
              <a:t>3</a:t>
            </a:r>
            <a:r>
              <a:rPr lang="ko-KR" altLang="en-US" b="1" dirty="0"/>
              <a:t>. </a:t>
            </a:r>
            <a:r>
              <a:rPr lang="ko-KR" altLang="en-US" b="1" dirty="0" err="1"/>
              <a:t>몬자야키</a:t>
            </a:r>
            <a:r>
              <a:rPr lang="ko-KR" altLang="en-US" b="1" dirty="0"/>
              <a:t> (도쿄도)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반죽과 채소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,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어패류 등을 섞어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철판 위에 구움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다 익으면 바깥 쪽부터 작은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‘</a:t>
            </a: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철제 주걱</a:t>
            </a:r>
            <a:r>
              <a:rPr lang="en-US" altLang="ko-KR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(</a:t>
            </a: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헤라</a:t>
            </a:r>
            <a:r>
              <a:rPr lang="en-US" altLang="ko-KR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)’</a:t>
            </a: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로 떠먹음</a:t>
            </a:r>
            <a:endParaRPr lang="ko-KR" altLang="en-US" b="1" dirty="0"/>
          </a:p>
        </p:txBody>
      </p:sp>
      <p:pic>
        <p:nvPicPr>
          <p:cNvPr id="6" name="그림 5" descr="음식, 요리, 혼합물, 조리이(가) 표시된 사진&#10;&#10;자동 생성된 설명">
            <a:extLst>
              <a:ext uri="{FF2B5EF4-FFF2-40B4-BE49-F238E27FC236}">
                <a16:creationId xmlns:a16="http://schemas.microsoft.com/office/drawing/2014/main" id="{4EBB9485-45EF-C6A8-5162-AED9CB45C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21" y="1970783"/>
            <a:ext cx="5183559" cy="34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13115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3</a:t>
            </a:r>
            <a:r>
              <a:rPr lang="ko-KR" altLang="en-US"/>
              <a:t>．</a:t>
            </a:r>
            <a:r>
              <a:rPr lang="ko-KR" altLang="en-US" b="1"/>
              <a:t>간토 지방 (関東地方)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054" y="2164598"/>
            <a:ext cx="9444130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14. </a:t>
            </a:r>
            <a:r>
              <a:rPr lang="ko-KR" altLang="en-US" b="1" dirty="0" err="1"/>
              <a:t>시라스동</a:t>
            </a:r>
            <a:r>
              <a:rPr lang="ko-KR" altLang="en-US" b="1" dirty="0"/>
              <a:t> (</a:t>
            </a:r>
            <a:r>
              <a:rPr lang="ko-KR" altLang="en-US" b="1" dirty="0" err="1"/>
              <a:t>가나가와현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가나가와현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쇼난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지방은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뱅어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</a:rPr>
              <a:t>시라스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의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대표적인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어획지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매년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1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월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~3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월은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어획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금지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기간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으로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생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뱅어가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제공되지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않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음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175" y="2075205"/>
            <a:ext cx="5471883" cy="36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13115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4</a:t>
            </a:r>
            <a:r>
              <a:rPr lang="ko-KR" altLang="en-US" dirty="0"/>
              <a:t>．</a:t>
            </a:r>
            <a:r>
              <a:rPr lang="ko-KR" altLang="en-US" b="1" dirty="0"/>
              <a:t>주부 지방 (中部地方)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2" y="2121019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15. </a:t>
            </a:r>
            <a:r>
              <a:rPr lang="ko-KR" altLang="en-US" b="1" dirty="0" err="1"/>
              <a:t>헤기소바</a:t>
            </a:r>
            <a:r>
              <a:rPr lang="ko-KR" altLang="en-US" b="1" dirty="0"/>
              <a:t> (니가타현)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헤기</a:t>
            </a:r>
            <a:r>
              <a:rPr 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불리는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사각형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나무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그릇에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차게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식힌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면을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한입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크기씩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맒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쫄깃한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식감을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위해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풀가사리를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넣고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반죽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537" y="2015805"/>
            <a:ext cx="5626627" cy="37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2556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2" y="2127245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16. 도야마 블랙 라멘 (</a:t>
            </a:r>
            <a:r>
              <a:rPr lang="ko-KR" altLang="en-US" b="1" dirty="0" err="1"/>
              <a:t>도야마현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간장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쇼유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베이스의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국물에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후추로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맛을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냄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1945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년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대공습에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휘말린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도야마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시내</a:t>
            </a: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땀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흘려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일하던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노동자들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염분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보충을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위해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고안된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음식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049" y="2106332"/>
            <a:ext cx="5415754" cy="36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19341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1" y="2114794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17. 노도구로 요리 (</a:t>
            </a:r>
            <a:r>
              <a:rPr lang="ko-KR" altLang="en-US" b="1" dirty="0" err="1"/>
              <a:t>이시카와현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입속이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검어서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목구멍이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검다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노도구로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)'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는 뜻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9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월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~10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월경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제철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708" y="2118784"/>
            <a:ext cx="5350269" cy="35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D2A018-834F-E1E3-DFD6-5B02EADC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83" y="843388"/>
            <a:ext cx="8886884" cy="71644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/>
              <a:t>목차</a:t>
            </a:r>
            <a:endParaRPr lang="ko-KR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52130" y="1564602"/>
            <a:ext cx="8891024" cy="4640966"/>
          </a:xfrm>
        </p:spPr>
        <p:txBody>
          <a:bodyPr vert="horz" lIns="91440" tIns="45720" rIns="91440" bIns="45720" anchor="t">
            <a:normAutofit/>
          </a:bodyPr>
          <a:lstStyle/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홋카이도 지방 (北海道地方)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 err="1"/>
              <a:t>도호쿠</a:t>
            </a:r>
            <a:r>
              <a:rPr lang="ko-KR" altLang="en-US" sz="2000" b="1" dirty="0"/>
              <a:t> 지방 (東北地方)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간토 지방 (関東地方)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주부 지방 (中部地方)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긴키 지방 (近畿地方)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 err="1"/>
              <a:t>주고쿠</a:t>
            </a:r>
            <a:r>
              <a:rPr lang="ko-KR" altLang="en-US" sz="2000" b="1" dirty="0"/>
              <a:t> 지방 (中国地方)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시코쿠 지방 (四国地方)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규슈 지방 (九州地方)</a:t>
            </a:r>
          </a:p>
          <a:p>
            <a:pPr marL="514350" lvl="0" indent="-514350">
              <a:buAutoNum type="arabicPeriod"/>
              <a:defRPr/>
            </a:pPr>
            <a:r>
              <a:rPr lang="ko-KR" altLang="en-US" sz="2000" b="1" dirty="0"/>
              <a:t>오키나와 지방 (沖縄地方)</a:t>
            </a:r>
          </a:p>
        </p:txBody>
      </p:sp>
    </p:spTree>
    <p:extLst>
      <p:ext uri="{BB962C8B-B14F-4D97-AF65-F5344CB8AC3E}">
        <p14:creationId xmlns:p14="http://schemas.microsoft.com/office/powerpoint/2010/main" val="25045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700272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397" y="2127245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18. </a:t>
            </a:r>
            <a:r>
              <a:rPr lang="ko-KR" altLang="en-US" b="1" dirty="0" err="1"/>
              <a:t>사바스시</a:t>
            </a:r>
            <a:r>
              <a:rPr lang="ko-KR" altLang="en-US" b="1" dirty="0"/>
              <a:t> (</a:t>
            </a:r>
            <a:r>
              <a:rPr lang="ko-KR" altLang="en-US" b="1" dirty="0" err="1"/>
              <a:t>후쿠이현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초절임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사바스시나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구운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사바스시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등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여러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종류가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있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음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천으로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모양을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잡은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후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다시마로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감싼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것을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대나무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껍질로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다시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 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한 번 감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쌈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431" y="2056528"/>
            <a:ext cx="5163170" cy="34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395223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514" y="2008960"/>
            <a:ext cx="8883836" cy="367768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  <a:defRPr/>
            </a:pPr>
            <a:r>
              <a:rPr lang="ko-KR" altLang="en-US" b="1" dirty="0"/>
              <a:t>19. </a:t>
            </a:r>
            <a:r>
              <a:rPr lang="ko-KR" altLang="en-US" b="1" dirty="0" err="1"/>
              <a:t>호토</a:t>
            </a:r>
            <a:r>
              <a:rPr lang="ko-KR" altLang="en-US" b="1" dirty="0"/>
              <a:t> (</a:t>
            </a:r>
            <a:r>
              <a:rPr lang="ko-KR" altLang="en-US" b="1" dirty="0" err="1"/>
              <a:t>야마나시현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넓고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납작한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밀가루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면을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채소와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된장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국물에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넣고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끓여내는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전골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전국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시대의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무장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다케다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신겐이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전쟁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중에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군용식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으로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채택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669" y="1975598"/>
            <a:ext cx="5499947" cy="36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488605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387" y="1996509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20. </a:t>
            </a:r>
            <a:r>
              <a:rPr lang="ko-KR" altLang="en-US" b="1" dirty="0" err="1"/>
              <a:t>신슈</a:t>
            </a:r>
            <a:r>
              <a:rPr lang="ko-KR" altLang="en-US" b="1" dirty="0"/>
              <a:t> </a:t>
            </a:r>
            <a:r>
              <a:rPr lang="ko-KR" altLang="en-US" b="1" dirty="0" err="1"/>
              <a:t>소바</a:t>
            </a:r>
            <a:r>
              <a:rPr lang="ko-KR" altLang="en-US" b="1" dirty="0"/>
              <a:t> (나가노현)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특별한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날에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일가친척들에게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대접하는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풍습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예로부터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나가노현에서는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메밀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재배가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성행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348" y="1994274"/>
            <a:ext cx="5443818" cy="36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588213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211" y="2145921"/>
            <a:ext cx="9207561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21. </a:t>
            </a:r>
            <a:r>
              <a:rPr lang="ko-KR" altLang="en-US" b="1" dirty="0" err="1"/>
              <a:t>히다규</a:t>
            </a:r>
            <a:r>
              <a:rPr lang="ko-KR" altLang="en-US" b="1" dirty="0"/>
              <a:t> 스테이크 (</a:t>
            </a:r>
            <a:r>
              <a:rPr lang="ko-KR" altLang="en-US" b="1" dirty="0" err="1"/>
              <a:t>기후현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기후현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각지의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음식점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에서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맛볼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수 있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음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기후현의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자연환경이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키워내는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유수의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브랜드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소고기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742" y="2106333"/>
            <a:ext cx="5331559" cy="354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5708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523" y="2121019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22. </a:t>
            </a:r>
            <a:r>
              <a:rPr lang="ko-KR" altLang="en-US" b="1" dirty="0" err="1"/>
              <a:t>사쿠라에비</a:t>
            </a:r>
            <a:r>
              <a:rPr lang="ko-KR" altLang="en-US" b="1" dirty="0"/>
              <a:t> </a:t>
            </a:r>
            <a:r>
              <a:rPr lang="ko-KR" altLang="en-US" b="1" dirty="0" err="1"/>
              <a:t>가키아게</a:t>
            </a:r>
            <a:r>
              <a:rPr lang="ko-KR" altLang="en-US" b="1" dirty="0"/>
              <a:t> (</a:t>
            </a:r>
            <a:r>
              <a:rPr lang="ko-KR" altLang="en-US" b="1" dirty="0" err="1"/>
              <a:t>시즈오카현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내에서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오직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시즈오카현의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스루가만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湾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에서만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어획되어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접하기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힘든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사쿠라에비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벚꽃새우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080" y="2205940"/>
            <a:ext cx="5032202" cy="33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32184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4</a:t>
            </a:r>
            <a:r>
              <a:rPr lang="ko-KR" altLang="en-US"/>
              <a:t>．</a:t>
            </a:r>
            <a:r>
              <a:rPr lang="ko-KR" altLang="en-US" b="1"/>
              <a:t>주부 지방 (中部地方)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661" y="2071215"/>
            <a:ext cx="9649572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23. </a:t>
            </a:r>
            <a:r>
              <a:rPr lang="ko-KR" altLang="en-US" b="1" dirty="0" err="1"/>
              <a:t>히쓰마부시</a:t>
            </a:r>
            <a:r>
              <a:rPr lang="ko-KR" altLang="en-US" b="1" dirty="0"/>
              <a:t> (</a:t>
            </a:r>
            <a:r>
              <a:rPr lang="ko-KR" altLang="en-US" b="1" dirty="0" err="1"/>
              <a:t>아이치현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구운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장어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양념구이를작은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밥통에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담긴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밥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위에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얹은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명물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요리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366" y="2062754"/>
            <a:ext cx="5537367" cy="36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737625"/>
            <a:ext cx="8886884" cy="953669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en-US" altLang="ko-KR" dirty="0"/>
              <a:t>5</a:t>
            </a:r>
            <a:r>
              <a:rPr lang="ko-KR" altLang="en-US" dirty="0"/>
              <a:t>．</a:t>
            </a:r>
            <a:r>
              <a:rPr lang="ko-KR" altLang="en-US" b="1" dirty="0"/>
              <a:t>긴키 지방 (近畿地方)</a:t>
            </a:r>
            <a:br>
              <a:rPr lang="ko-KR" altLang="en-US" b="1" dirty="0"/>
            </a:b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24. </a:t>
            </a:r>
            <a:r>
              <a:rPr lang="ko-KR" altLang="en-US" b="1" dirty="0" err="1"/>
              <a:t>마쓰사카우시</a:t>
            </a:r>
            <a:r>
              <a:rPr lang="ko-KR" altLang="en-US" b="1" dirty="0"/>
              <a:t> </a:t>
            </a:r>
            <a:r>
              <a:rPr lang="ko-KR" altLang="en-US" b="1" dirty="0" err="1"/>
              <a:t>스키야키</a:t>
            </a:r>
            <a:r>
              <a:rPr lang="ko-KR" altLang="en-US" b="1" dirty="0"/>
              <a:t> (</a:t>
            </a:r>
            <a:r>
              <a:rPr lang="ko-KR" altLang="en-US" b="1" dirty="0" err="1"/>
              <a:t>미에현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3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대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와규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중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하나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육수로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만든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양념장을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첨가해서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고기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본연의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맛을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끌어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냄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616" y="1981823"/>
            <a:ext cx="5743176" cy="38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75370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5</a:t>
            </a:r>
            <a:r>
              <a:rPr lang="ko-KR" altLang="en-US"/>
              <a:t>．</a:t>
            </a:r>
            <a:r>
              <a:rPr lang="ko-KR" altLang="en-US" b="1"/>
              <a:t>긴키 지방 (近畿地方)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024" y="2170823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25. </a:t>
            </a:r>
            <a:r>
              <a:rPr lang="ko-KR" altLang="en-US" b="1" dirty="0" err="1"/>
              <a:t>오우미규</a:t>
            </a:r>
            <a:r>
              <a:rPr lang="ko-KR" altLang="en-US" b="1" dirty="0"/>
              <a:t> 요리 (</a:t>
            </a:r>
            <a:r>
              <a:rPr lang="ko-KR" altLang="en-US" b="1" dirty="0" err="1"/>
              <a:t>시가현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풍족한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자연환경과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물을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타고난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시가현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내에서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가장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사육된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흑모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와규종</a:t>
            </a:r>
            <a:r>
              <a:rPr 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이라고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정의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약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400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년의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역사를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지닌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와규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브랜드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소고기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624" y="1848534"/>
            <a:ext cx="5509147" cy="41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6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81595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5</a:t>
            </a:r>
            <a:r>
              <a:rPr lang="ko-KR" altLang="en-US"/>
              <a:t>．</a:t>
            </a:r>
            <a:r>
              <a:rPr lang="ko-KR" altLang="en-US" b="1"/>
              <a:t>긴키 지방 (近畿地方)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2" y="2189499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26. </a:t>
            </a:r>
            <a:r>
              <a:rPr lang="ko-KR" altLang="en-US" b="1" dirty="0" err="1"/>
              <a:t>유도후</a:t>
            </a:r>
            <a:r>
              <a:rPr lang="ko-KR" altLang="en-US" b="1" dirty="0"/>
              <a:t> (</a:t>
            </a:r>
            <a:r>
              <a:rPr lang="ko-KR" altLang="en-US" b="1" dirty="0" err="1"/>
              <a:t>교토부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다시마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등으로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우려낸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뜨거운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육수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속에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두부를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넣은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전골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990" y="1913094"/>
            <a:ext cx="5573714" cy="37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0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2556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5</a:t>
            </a:r>
            <a:r>
              <a:rPr lang="ko-KR" altLang="en-US"/>
              <a:t>．</a:t>
            </a:r>
            <a:r>
              <a:rPr lang="ko-KR" altLang="en-US" b="1"/>
              <a:t>긴키 지방 (近畿地方)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642" y="2033862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27. </a:t>
            </a:r>
            <a:r>
              <a:rPr lang="ko-KR" altLang="en-US" b="1" dirty="0" err="1"/>
              <a:t>타코야키</a:t>
            </a:r>
            <a:r>
              <a:rPr lang="ko-KR" altLang="en-US" b="1" dirty="0"/>
              <a:t> (오사카부)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가루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반죽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속에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문어와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고명을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넣고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공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모양으로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구워내는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명물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패스트푸드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654" y="2061272"/>
            <a:ext cx="5491813" cy="36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DA6ED0-9F46-8E1E-7E94-55D9F502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728369"/>
            <a:ext cx="10259922" cy="702066"/>
          </a:xfrm>
        </p:spPr>
        <p:txBody>
          <a:bodyPr/>
          <a:lstStyle/>
          <a:p>
            <a:pPr algn="ctr"/>
            <a:r>
              <a:rPr lang="ko-KR" altLang="en-US" dirty="0"/>
              <a:t>1．</a:t>
            </a:r>
            <a:r>
              <a:rPr lang="ko-KR" dirty="0">
                <a:ea typeface="+mj-lt"/>
                <a:cs typeface="+mj-lt"/>
              </a:rPr>
              <a:t>홋카이도 지방 (北海道地方)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5240" y="1578980"/>
            <a:ext cx="9604161" cy="4238399"/>
          </a:xfrm>
        </p:spPr>
        <p:txBody>
          <a:bodyPr/>
          <a:lstStyle/>
          <a:p>
            <a:pPr marL="0" lvl="0" indent="0">
              <a:buNone/>
              <a:defRPr/>
            </a:pPr>
            <a:endParaRPr lang="en-US" altLang="ko-KR" b="1" dirty="0"/>
          </a:p>
          <a:p>
            <a:pPr marL="0" lvl="0" indent="0">
              <a:buNone/>
              <a:defRPr/>
            </a:pPr>
            <a:r>
              <a:rPr lang="en-US" altLang="ko-KR" b="1" dirty="0"/>
              <a:t>1.</a:t>
            </a:r>
            <a:r>
              <a:rPr lang="ko-KR" altLang="en-US" b="1" dirty="0"/>
              <a:t> 징기스칸 (홋카이도)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양고기를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구워내는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향토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요리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가운데가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볼록한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원형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냄비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안에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채소를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듬뿍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곁들여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먹음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936" y="1894666"/>
            <a:ext cx="5574788" cy="37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2556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5</a:t>
            </a:r>
            <a:r>
              <a:rPr lang="ko-KR" altLang="en-US"/>
              <a:t>．</a:t>
            </a:r>
            <a:r>
              <a:rPr lang="ko-KR" altLang="en-US" b="1"/>
              <a:t>긴키 지방 (近畿地方)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642" y="2033862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</a:t>
            </a:r>
            <a:r>
              <a:rPr lang="en-US" altLang="ko-KR" b="1" dirty="0"/>
              <a:t>8. </a:t>
            </a:r>
            <a:r>
              <a:rPr lang="ko-KR" altLang="en-US" b="1" dirty="0" err="1"/>
              <a:t>고베규</a:t>
            </a:r>
            <a:r>
              <a:rPr lang="ko-KR" altLang="en-US" b="1" dirty="0"/>
              <a:t> 스테이크 </a:t>
            </a:r>
            <a:r>
              <a:rPr lang="en-US" altLang="ko-KR" b="1" dirty="0"/>
              <a:t>(</a:t>
            </a:r>
            <a:r>
              <a:rPr lang="ko-KR" altLang="en-US" b="1" dirty="0" err="1"/>
              <a:t>효고현</a:t>
            </a:r>
            <a:r>
              <a:rPr lang="en-US" altLang="ko-KR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고급스러운 풍미가 느껴지는</a:t>
            </a:r>
            <a:endParaRPr lang="en-US" altLang="ko-KR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살코기와 체온으로 녹을 정도로</a:t>
            </a:r>
            <a:endParaRPr lang="en-US" altLang="ko-KR" b="1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 </a:t>
            </a:r>
            <a:r>
              <a:rPr lang="ko-KR" altLang="en-US" b="1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융점이 낮은 지방질</a:t>
            </a:r>
            <a:endParaRPr lang="ko-KR" altLang="en-US" b="1" dirty="0"/>
          </a:p>
        </p:txBody>
      </p:sp>
      <p:pic>
        <p:nvPicPr>
          <p:cNvPr id="6" name="그림 5" descr="소고기, 적색육, 음식, 스테이크이(가) 표시된 사진&#10;&#10;자동 생성된 설명">
            <a:extLst>
              <a:ext uri="{FF2B5EF4-FFF2-40B4-BE49-F238E27FC236}">
                <a16:creationId xmlns:a16="http://schemas.microsoft.com/office/drawing/2014/main" id="{EDC52209-DA24-6C26-72CC-15E7B25EC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38" y="2033862"/>
            <a:ext cx="5366440" cy="35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718948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5</a:t>
            </a:r>
            <a:r>
              <a:rPr lang="ko-KR" altLang="en-US"/>
              <a:t>．</a:t>
            </a:r>
            <a:r>
              <a:rPr lang="ko-KR" altLang="en-US" b="1"/>
              <a:t>긴키 지방 (近畿地方)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779" y="2139696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29. </a:t>
            </a:r>
            <a:r>
              <a:rPr lang="ko-KR" altLang="en-US" b="1" dirty="0" err="1"/>
              <a:t>가키노하</a:t>
            </a:r>
            <a:r>
              <a:rPr lang="ko-KR" altLang="en-US" b="1" dirty="0"/>
              <a:t> 스시 (</a:t>
            </a:r>
            <a:r>
              <a:rPr lang="ko-KR" altLang="en-US" b="1" dirty="0" err="1"/>
              <a:t>나라현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식초를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섞은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밥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위에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고등어나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연어살을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얹은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후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살균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작용이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있는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나라현의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특산물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325" y="2140125"/>
            <a:ext cx="5344085" cy="354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19341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5</a:t>
            </a:r>
            <a:r>
              <a:rPr lang="ko-KR" altLang="en-US"/>
              <a:t>．</a:t>
            </a:r>
            <a:r>
              <a:rPr lang="ko-KR" altLang="en-US" b="1"/>
              <a:t>긴키 지방 (近畿地方)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044" y="2170823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30. </a:t>
            </a:r>
            <a:r>
              <a:rPr lang="ko-KR" altLang="en-US" b="1" dirty="0" err="1"/>
              <a:t>와카야마</a:t>
            </a:r>
            <a:r>
              <a:rPr lang="ko-KR" altLang="en-US" b="1" dirty="0"/>
              <a:t> 라멘 (</a:t>
            </a:r>
            <a:r>
              <a:rPr lang="ko-KR" altLang="en-US" b="1" dirty="0" err="1"/>
              <a:t>와카야마현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돈코츠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쇼유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돼지뼈・간장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베이스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계열과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쇼유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베이스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계열로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크게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나뉘지만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양쪽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다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가늘고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곧은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면을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사용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93" y="2192251"/>
            <a:ext cx="5406332" cy="35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594438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6</a:t>
            </a:r>
            <a:r>
              <a:rPr lang="ko-KR" altLang="en-US" dirty="0"/>
              <a:t>．</a:t>
            </a:r>
            <a:r>
              <a:rPr lang="ko-KR" altLang="en-US" b="1" dirty="0" err="1"/>
              <a:t>주고쿠</a:t>
            </a:r>
            <a:r>
              <a:rPr lang="ko-KR" altLang="en-US" b="1" dirty="0"/>
              <a:t> 지방 (中国地方)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465" y="2152147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31. </a:t>
            </a:r>
            <a:r>
              <a:rPr lang="ko-KR" altLang="en-US" b="1" dirty="0" err="1"/>
              <a:t>마쓰바가니</a:t>
            </a:r>
            <a:r>
              <a:rPr lang="ko-KR" altLang="en-US" b="1" dirty="0"/>
              <a:t> 요리 (</a:t>
            </a:r>
            <a:r>
              <a:rPr lang="ko-KR" altLang="en-US" b="1" dirty="0" err="1"/>
              <a:t>돗토리현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돗토리를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대표하는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겨울철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식재료인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마쓰바가니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11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월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상순부터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3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월에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걸쳐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파도가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거친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겨울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동해에서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어획이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이루어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090" y="2033060"/>
            <a:ext cx="5561977" cy="36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712723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6</a:t>
            </a:r>
            <a:r>
              <a:rPr lang="ko-KR" altLang="en-US" dirty="0"/>
              <a:t>．</a:t>
            </a:r>
            <a:r>
              <a:rPr lang="ko-KR" altLang="en-US" b="1" dirty="0" err="1"/>
              <a:t>주고쿠</a:t>
            </a:r>
            <a:r>
              <a:rPr lang="ko-KR" altLang="en-US" b="1" dirty="0"/>
              <a:t> 지방 (中国地方)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ko-KR" altLang="en-US" b="1" dirty="0"/>
              <a:t>32. </a:t>
            </a:r>
            <a:r>
              <a:rPr lang="ko-KR" altLang="en-US" b="1" dirty="0" err="1"/>
              <a:t>이즈모</a:t>
            </a:r>
            <a:r>
              <a:rPr lang="ko-KR" altLang="en-US" b="1" dirty="0"/>
              <a:t> </a:t>
            </a:r>
            <a:r>
              <a:rPr lang="ko-KR" altLang="en-US" b="1" dirty="0" err="1"/>
              <a:t>소바</a:t>
            </a:r>
            <a:r>
              <a:rPr lang="ko-KR" altLang="en-US" b="1" dirty="0"/>
              <a:t> (</a:t>
            </a:r>
            <a:r>
              <a:rPr lang="ko-KR" altLang="en-US" b="1" dirty="0" err="1"/>
              <a:t>시마네현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껍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질이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붙은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메밀을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그대로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갈아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넣어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면을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뽑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기 때문에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높은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영양가와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진한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향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다른 소바들에 비해 비교적 색이 짙음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025" y="1966445"/>
            <a:ext cx="5446449" cy="36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81987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6</a:t>
            </a:r>
            <a:r>
              <a:rPr lang="ko-KR" altLang="en-US"/>
              <a:t>．</a:t>
            </a:r>
            <a:r>
              <a:rPr lang="ko-KR" altLang="en-US" b="1"/>
              <a:t>주고쿠 지방 (中国地方)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33. </a:t>
            </a:r>
            <a:r>
              <a:rPr lang="ko-KR" altLang="en-US" b="1" dirty="0" err="1"/>
              <a:t>쓰야마</a:t>
            </a:r>
            <a:r>
              <a:rPr lang="ko-KR" altLang="en-US" b="1" dirty="0"/>
              <a:t> 호르몬 우동 (</a:t>
            </a:r>
            <a:r>
              <a:rPr lang="ko-KR" altLang="en-US" b="1" dirty="0" err="1"/>
              <a:t>오카야마현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호르몬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곱창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구이</a:t>
            </a:r>
            <a:r>
              <a:rPr 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우동을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함께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볶아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술자리의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마무리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식사로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즐겨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먹던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음식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981" y="2090899"/>
            <a:ext cx="5493497" cy="364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737625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6</a:t>
            </a:r>
            <a:r>
              <a:rPr lang="ko-KR" altLang="en-US"/>
              <a:t>．</a:t>
            </a:r>
            <a:r>
              <a:rPr lang="ko-KR" altLang="en-US" b="1"/>
              <a:t>주고쿠 지방 (中国地方)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740" y="2170823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34. 굴 (히로시마현)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바람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파도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,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조류에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적당한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염분과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플랑크톤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등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의 이상적인 환경인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히로시마만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湾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에서 난 양질의 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649" y="2078504"/>
            <a:ext cx="5390094" cy="35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718949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6</a:t>
            </a:r>
            <a:r>
              <a:rPr lang="ko-KR" altLang="en-US"/>
              <a:t>．</a:t>
            </a:r>
            <a:r>
              <a:rPr lang="ko-KR" altLang="en-US" b="1"/>
              <a:t>주고쿠 지방 (中国地方)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35. </a:t>
            </a:r>
            <a:r>
              <a:rPr lang="ko-KR" altLang="en-US" b="1" dirty="0" err="1"/>
              <a:t>후구</a:t>
            </a:r>
            <a:r>
              <a:rPr lang="ko-KR" altLang="en-US" b="1" dirty="0"/>
              <a:t> 요리 (</a:t>
            </a:r>
            <a:r>
              <a:rPr lang="ko-KR" altLang="en-US" b="1" dirty="0" err="1"/>
              <a:t>야마구치현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먼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옛날부터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후구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복어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)'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산지로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유명한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시모노세키는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일본에서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처음으로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복어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취식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금지령이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철회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929" y="2090955"/>
            <a:ext cx="5324344" cy="35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38017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7</a:t>
            </a:r>
            <a:r>
              <a:rPr lang="ko-KR" altLang="en-US" dirty="0"/>
              <a:t>．</a:t>
            </a:r>
            <a:r>
              <a:rPr lang="ko-KR" altLang="en-US" b="1" dirty="0"/>
              <a:t>시코쿠 지방 (四国地方)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36. </a:t>
            </a:r>
            <a:r>
              <a:rPr lang="ko-KR" altLang="en-US" b="1" dirty="0" err="1"/>
              <a:t>도쿠시마</a:t>
            </a:r>
            <a:r>
              <a:rPr lang="ko-KR" altLang="en-US" b="1" dirty="0"/>
              <a:t> 라멘 (</a:t>
            </a:r>
            <a:r>
              <a:rPr lang="ko-KR" altLang="en-US" b="1" dirty="0" err="1"/>
              <a:t>도쿠시마현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국물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색에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따라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갈색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[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茶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色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]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계열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,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황색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계열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백색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계열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등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크게</a:t>
            </a:r>
            <a:endParaRPr 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  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3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종류로 나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뉨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784" y="2072279"/>
            <a:ext cx="5296166" cy="35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488605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7</a:t>
            </a:r>
            <a:r>
              <a:rPr lang="ko-KR" altLang="en-US"/>
              <a:t>．</a:t>
            </a:r>
            <a:r>
              <a:rPr lang="ko-KR" altLang="en-US" b="1"/>
              <a:t>시코쿠 지방 (四国地方)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37. </a:t>
            </a:r>
            <a:r>
              <a:rPr lang="ko-KR" altLang="en-US" b="1" dirty="0" err="1"/>
              <a:t>사누키</a:t>
            </a:r>
            <a:r>
              <a:rPr lang="ko-KR" altLang="en-US" b="1" dirty="0"/>
              <a:t> 우동 (</a:t>
            </a:r>
            <a:r>
              <a:rPr lang="ko-KR" altLang="en-US" b="1" dirty="0" err="1"/>
              <a:t>가가와현</a:t>
            </a:r>
            <a:r>
              <a:rPr lang="ko-KR" altLang="en-US" b="1" dirty="0"/>
              <a:t>)</a:t>
            </a:r>
          </a:p>
          <a:p>
            <a:pPr lvl="0"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발로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밟아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반죽해서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생기는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탱탱한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면발의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탄력</a:t>
            </a:r>
            <a:endParaRPr 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우동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소스는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멸치육수로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맛을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냄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257" y="2014630"/>
            <a:ext cx="5255202" cy="40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855909"/>
            <a:ext cx="8886884" cy="953669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en-US" altLang="ko-KR" sz="3555" dirty="0"/>
              <a:t>2</a:t>
            </a:r>
            <a:r>
              <a:rPr lang="ko-KR" altLang="en-US" sz="3555" dirty="0"/>
              <a:t>．</a:t>
            </a:r>
            <a:r>
              <a:rPr lang="ko-KR" altLang="en-US" sz="3555" b="1" dirty="0" err="1"/>
              <a:t>도호쿠</a:t>
            </a:r>
            <a:r>
              <a:rPr lang="ko-KR" altLang="en-US" sz="3555" b="1" dirty="0"/>
              <a:t> 지방 (東北地方)</a:t>
            </a:r>
            <a:br>
              <a:rPr lang="ko-KR" altLang="en-US" b="1" dirty="0"/>
            </a:b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91" y="1598077"/>
            <a:ext cx="9132857" cy="4424741"/>
          </a:xfrm>
        </p:spPr>
        <p:txBody>
          <a:bodyPr/>
          <a:lstStyle/>
          <a:p>
            <a:pPr marL="0" lvl="0" indent="0">
              <a:buNone/>
              <a:defRPr/>
            </a:pPr>
            <a:endParaRPr lang="ko-KR" altLang="en-US" b="1" dirty="0"/>
          </a:p>
          <a:p>
            <a:pPr marL="0" lvl="0" indent="0">
              <a:buNone/>
              <a:defRPr/>
            </a:pPr>
            <a:r>
              <a:rPr lang="en-US" altLang="ko-KR" b="1" dirty="0"/>
              <a:t>2. </a:t>
            </a:r>
            <a:r>
              <a:rPr lang="en-US" altLang="ko-KR" b="1" dirty="0" err="1"/>
              <a:t>도와다</a:t>
            </a:r>
            <a:r>
              <a:rPr lang="en-US" altLang="ko-KR" b="1" dirty="0"/>
              <a:t> </a:t>
            </a:r>
            <a:r>
              <a:rPr lang="en-US" altLang="ko-KR" b="1" dirty="0" err="1"/>
              <a:t>바라야키</a:t>
            </a:r>
            <a:r>
              <a:rPr lang="ko-KR" altLang="en-US" b="1" dirty="0"/>
              <a:t> </a:t>
            </a:r>
            <a:r>
              <a:rPr lang="en-US" altLang="ko-KR" b="1" dirty="0"/>
              <a:t>(</a:t>
            </a:r>
            <a:r>
              <a:rPr lang="en-US" altLang="ko-KR" b="1" dirty="0" err="1"/>
              <a:t>아오모리</a:t>
            </a:r>
            <a:r>
              <a:rPr lang="ko-KR" altLang="en-US" b="1" dirty="0"/>
              <a:t>현</a:t>
            </a:r>
            <a:r>
              <a:rPr lang="en-US" altLang="ko-KR" b="1" dirty="0"/>
              <a:t>)</a:t>
            </a:r>
          </a:p>
          <a:p>
            <a:pPr marL="0" lvl="0" indent="0">
              <a:buNone/>
              <a:defRPr/>
            </a:pPr>
            <a:endParaRPr lang="en-US" altLang="ko-KR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우삼겹살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양파를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냄비에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올려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양파가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숨이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죽을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때까지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구워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냄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1950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년대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아오모리현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미사와시</a:t>
            </a: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미군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기지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부근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에서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탄생</a:t>
            </a: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651" y="2193490"/>
            <a:ext cx="5200590" cy="346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94" y="606890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7</a:t>
            </a:r>
            <a:r>
              <a:rPr lang="ko-KR" altLang="en-US"/>
              <a:t>．</a:t>
            </a:r>
            <a:r>
              <a:rPr lang="ko-KR" altLang="en-US" b="1"/>
              <a:t>시코쿠 지방 (四国地方)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240" y="2102343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38. </a:t>
            </a:r>
            <a:r>
              <a:rPr lang="ko-KR" altLang="en-US" b="1" dirty="0" err="1"/>
              <a:t>다이메시</a:t>
            </a:r>
            <a:r>
              <a:rPr lang="ko-KR" altLang="en-US" b="1" dirty="0"/>
              <a:t> (</a:t>
            </a:r>
            <a:r>
              <a:rPr lang="ko-KR" altLang="en-US" b="1" dirty="0" err="1"/>
              <a:t>에히메현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어부들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사이에서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탄생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도미회를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양념장에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재운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뒤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고명과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한데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섞은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것을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밥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위에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얹어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먹음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202" y="2062150"/>
            <a:ext cx="5866528" cy="38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162" y="55708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7</a:t>
            </a:r>
            <a:r>
              <a:rPr lang="ko-KR" altLang="en-US"/>
              <a:t>．</a:t>
            </a:r>
            <a:r>
              <a:rPr lang="ko-KR" altLang="en-US" b="1"/>
              <a:t>시코쿠 지방 (四国地方)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39. </a:t>
            </a:r>
            <a:r>
              <a:rPr lang="ko-KR" altLang="en-US" b="1" dirty="0" err="1"/>
              <a:t>가쓰오타타키</a:t>
            </a:r>
            <a:r>
              <a:rPr lang="ko-KR" altLang="en-US" b="1" dirty="0"/>
              <a:t> (</a:t>
            </a:r>
            <a:r>
              <a:rPr lang="ko-KR" altLang="en-US" b="1" dirty="0" err="1"/>
              <a:t>고치현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가다랑어로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만든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생선회의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일종</a:t>
            </a:r>
            <a:endParaRPr 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어부들이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즐겨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먹던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음식</a:t>
            </a: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731" y="1834075"/>
            <a:ext cx="5947459" cy="39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13507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8</a:t>
            </a:r>
            <a:r>
              <a:rPr lang="ko-KR" altLang="en-US" dirty="0"/>
              <a:t>．</a:t>
            </a:r>
            <a:r>
              <a:rPr lang="ko-KR" altLang="en-US" b="1" dirty="0"/>
              <a:t>규슈 지방 (九州地方)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111" y="2089892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40. </a:t>
            </a:r>
            <a:r>
              <a:rPr lang="ko-KR" altLang="en-US" b="1" dirty="0" err="1"/>
              <a:t>모츠나베</a:t>
            </a:r>
            <a:r>
              <a:rPr lang="ko-KR" altLang="en-US" b="1" dirty="0"/>
              <a:t> (후쿠오카현)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곱창이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주재료인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전골</a:t>
            </a:r>
            <a:endParaRPr 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종전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후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조선인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노동자들이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냄비에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곱창과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부추를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구워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간장을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곁들여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먹은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것이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시초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946" y="1888689"/>
            <a:ext cx="5743411" cy="38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0105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8</a:t>
            </a:r>
            <a:r>
              <a:rPr lang="ko-KR" altLang="en-US"/>
              <a:t>．</a:t>
            </a:r>
            <a:r>
              <a:rPr lang="ko-KR" altLang="en-US" b="1"/>
              <a:t>규슈 지방 (九州地方)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41. </a:t>
            </a:r>
            <a:r>
              <a:rPr lang="ko-KR" altLang="en-US" b="1" dirty="0" err="1"/>
              <a:t>요부코이카</a:t>
            </a:r>
            <a:r>
              <a:rPr lang="ko-KR" altLang="en-US" b="1" dirty="0"/>
              <a:t> 요리 (사가현)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히가시마쓰우라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반도의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요부코쵸는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이카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오징어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)'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잡이가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활발하게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이루어지는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곳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350" y="2056776"/>
            <a:ext cx="5668438" cy="37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401448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8</a:t>
            </a:r>
            <a:r>
              <a:rPr lang="ko-KR" altLang="en-US"/>
              <a:t>．</a:t>
            </a:r>
            <a:r>
              <a:rPr lang="ko-KR" altLang="en-US" b="1"/>
              <a:t>규슈 지방 (九州地方)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42. </a:t>
            </a:r>
            <a:r>
              <a:rPr lang="ko-KR" altLang="en-US" b="1" dirty="0" err="1"/>
              <a:t>나가나키</a:t>
            </a:r>
            <a:r>
              <a:rPr lang="ko-KR" altLang="en-US" b="1" dirty="0"/>
              <a:t> 짬뽕 (</a:t>
            </a:r>
            <a:r>
              <a:rPr lang="ko-KR" altLang="en-US" b="1" dirty="0" err="1"/>
              <a:t>나가사키현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일반적인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짬뽕과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달리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매운맛이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없고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국물이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흰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것이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특징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902" y="1944719"/>
            <a:ext cx="5574719" cy="37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501056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8</a:t>
            </a:r>
            <a:r>
              <a:rPr lang="ko-KR" altLang="en-US"/>
              <a:t>．</a:t>
            </a:r>
            <a:r>
              <a:rPr lang="ko-KR" altLang="en-US" b="1"/>
              <a:t>규슈 지방 (九州地方)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43. </a:t>
            </a:r>
            <a:r>
              <a:rPr lang="ko-KR" altLang="en-US" b="1" dirty="0" err="1"/>
              <a:t>바사시</a:t>
            </a:r>
            <a:r>
              <a:rPr lang="ko-KR" altLang="en-US" b="1" dirty="0"/>
              <a:t> (구마모토현)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말고기를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얇게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썰어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열을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가하지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않고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날것으로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먹는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바사시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말고기회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254" y="2081679"/>
            <a:ext cx="5190475" cy="3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4" y="569537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8</a:t>
            </a:r>
            <a:r>
              <a:rPr lang="ko-KR" altLang="en-US"/>
              <a:t>．</a:t>
            </a:r>
            <a:r>
              <a:rPr lang="ko-KR" altLang="en-US" b="1"/>
              <a:t>규슈 지방 (九州地方)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965" y="2121019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44. </a:t>
            </a:r>
            <a:r>
              <a:rPr lang="ko-KR" altLang="en-US" b="1" dirty="0" err="1"/>
              <a:t>도리텐</a:t>
            </a:r>
            <a:r>
              <a:rPr lang="ko-KR" altLang="en-US" b="1" dirty="0"/>
              <a:t> (</a:t>
            </a:r>
            <a:r>
              <a:rPr lang="ko-KR" altLang="en-US" b="1" dirty="0" err="1"/>
              <a:t>오이타현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뼈를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발라낸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닭고기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살을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썰어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튀김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반죽을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묻힌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후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튀겨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냄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겨자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소스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,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초간장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튀김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소스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등에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찍어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먹는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게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일반적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496" y="1983001"/>
            <a:ext cx="5517087" cy="36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87821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8</a:t>
            </a:r>
            <a:r>
              <a:rPr lang="ko-KR" altLang="en-US"/>
              <a:t>．</a:t>
            </a:r>
            <a:r>
              <a:rPr lang="ko-KR" altLang="en-US" b="1"/>
              <a:t>규슈 지방 (九州地方)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45. 미야자키 </a:t>
            </a:r>
            <a:r>
              <a:rPr lang="ko-KR" altLang="en-US" b="1" dirty="0" err="1"/>
              <a:t>지톳코</a:t>
            </a:r>
            <a:r>
              <a:rPr lang="ko-KR" altLang="en-US" b="1" dirty="0"/>
              <a:t> (미야자키현)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토종닭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지톳코</a:t>
            </a:r>
            <a:r>
              <a:rPr 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대상으로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품종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개량을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거쳐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탄생한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현지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닭고기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292" y="1826433"/>
            <a:ext cx="5902732" cy="39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9" y="513507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8</a:t>
            </a:r>
            <a:r>
              <a:rPr lang="ko-KR" altLang="en-US"/>
              <a:t>．</a:t>
            </a:r>
            <a:r>
              <a:rPr lang="ko-KR" altLang="en-US" b="1"/>
              <a:t>규슈 지방 (九州地方)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46. </a:t>
            </a:r>
            <a:r>
              <a:rPr lang="ko-KR" altLang="en-US" b="1" dirty="0" err="1"/>
              <a:t>구로부타</a:t>
            </a:r>
            <a:r>
              <a:rPr lang="ko-KR" altLang="en-US" b="1" dirty="0"/>
              <a:t> 요리 (가고시마현)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류큐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현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오키나와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에서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들여온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돼지가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기원이라고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전해지는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구로부타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흑돼지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영국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돼지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버크셔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의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교배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로 맛이 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좋아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931" y="2063002"/>
            <a:ext cx="5584091" cy="370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5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662919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9</a:t>
            </a:r>
            <a:r>
              <a:rPr lang="ko-KR" altLang="en-US" dirty="0"/>
              <a:t>．</a:t>
            </a:r>
            <a:r>
              <a:rPr lang="ko-KR" altLang="en-US" b="1" dirty="0"/>
              <a:t>오키나와 지방 (沖縄地方)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77" y="2083666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47. </a:t>
            </a:r>
            <a:r>
              <a:rPr lang="ko-KR" altLang="en-US" b="1" dirty="0" err="1"/>
              <a:t>소키소바</a:t>
            </a:r>
            <a:r>
              <a:rPr lang="ko-KR" altLang="en-US" b="1" dirty="0"/>
              <a:t> (오키나와현)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밀가루로만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만든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면을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돈코쓰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육수와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간장을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더한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국물에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말아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먹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음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428" y="2037292"/>
            <a:ext cx="5885205" cy="39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756301"/>
            <a:ext cx="8886884" cy="667296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2</a:t>
            </a:r>
            <a:r>
              <a:rPr lang="ko-KR" altLang="en-US"/>
              <a:t>．</a:t>
            </a:r>
            <a:r>
              <a:rPr lang="ko-KR" altLang="en-US" b="1"/>
              <a:t>도호쿠 지방 (東北地方)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744" y="2108569"/>
            <a:ext cx="9095504" cy="3883123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ko-KR" altLang="en-US" b="1" dirty="0"/>
              <a:t>3. </a:t>
            </a:r>
            <a:r>
              <a:rPr lang="ko-KR" altLang="en-US" b="1" dirty="0" err="1"/>
              <a:t>모리오카</a:t>
            </a:r>
            <a:r>
              <a:rPr lang="ko-KR" altLang="en-US" b="1" dirty="0"/>
              <a:t> 냉면 (</a:t>
            </a:r>
            <a:r>
              <a:rPr lang="ko-KR" altLang="en-US" b="1" dirty="0" err="1"/>
              <a:t>이와테현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차가운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육수에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면과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김치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오이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,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삶은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달걀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과일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등을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올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림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국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출신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장인이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전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후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고향의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맛을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그리워하여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만든 게 시초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657" y="2152122"/>
            <a:ext cx="5487271" cy="36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911939"/>
            <a:ext cx="8886884" cy="953669"/>
          </a:xfrm>
        </p:spPr>
        <p:txBody>
          <a:bodyPr/>
          <a:lstStyle/>
          <a:p>
            <a:pPr lvl="0" algn="ctr">
              <a:defRPr/>
            </a:pPr>
            <a:r>
              <a:rPr lang="ko-KR" altLang="en-US" dirty="0"/>
              <a:t>참고 문헌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dirty="0"/>
              <a:t>‘</a:t>
            </a:r>
            <a:r>
              <a:rPr lang="ko-KR" altLang="en-US" dirty="0" err="1"/>
              <a:t>Nishimura</a:t>
            </a:r>
            <a:r>
              <a:rPr lang="ko-KR" altLang="en-US" dirty="0"/>
              <a:t> </a:t>
            </a:r>
            <a:r>
              <a:rPr lang="en-US" altLang="ko-KR" dirty="0" err="1"/>
              <a:t>Chisa</a:t>
            </a:r>
            <a:r>
              <a:rPr lang="en-US" altLang="ko-KR" dirty="0"/>
              <a:t>’, 「</a:t>
            </a:r>
            <a:r>
              <a:rPr lang="en-US" altLang="ko-KR" dirty="0" err="1"/>
              <a:t>일본</a:t>
            </a:r>
            <a:r>
              <a:rPr lang="en-US" altLang="ko-KR" dirty="0"/>
              <a:t> </a:t>
            </a:r>
            <a:r>
              <a:rPr lang="en-US" altLang="ko-KR" dirty="0" err="1"/>
              <a:t>각지를</a:t>
            </a:r>
            <a:r>
              <a:rPr lang="en-US" altLang="ko-KR" dirty="0"/>
              <a:t> </a:t>
            </a:r>
            <a:r>
              <a:rPr lang="en-US" altLang="ko-KR" dirty="0" err="1"/>
              <a:t>대표하는</a:t>
            </a:r>
            <a:r>
              <a:rPr lang="en-US" altLang="ko-KR" dirty="0"/>
              <a:t> </a:t>
            </a:r>
            <a:r>
              <a:rPr lang="en-US" altLang="ko-KR" dirty="0" err="1"/>
              <a:t>향토</a:t>
            </a:r>
            <a:r>
              <a:rPr lang="en-US" altLang="ko-KR" dirty="0"/>
              <a:t> </a:t>
            </a:r>
            <a:r>
              <a:rPr lang="en-US" altLang="ko-KR" dirty="0" err="1"/>
              <a:t>요리</a:t>
            </a:r>
            <a:r>
              <a:rPr lang="en-US" altLang="ko-KR" dirty="0"/>
              <a:t>」, ‘</a:t>
            </a:r>
            <a:r>
              <a:rPr lang="en-US" altLang="ko-KR" dirty="0" err="1"/>
              <a:t>tsunagu</a:t>
            </a:r>
            <a:r>
              <a:rPr lang="en-US" altLang="ko-KR" dirty="0"/>
              <a:t> Japan’, 2019.9.12., 2019.12.05., 2024.05.31., http://www.tsunagujapan.com/ko/regional-japanese-specialty-dishes-in-japan</a:t>
            </a:r>
          </a:p>
        </p:txBody>
      </p:sp>
    </p:spTree>
    <p:extLst>
      <p:ext uri="{BB962C8B-B14F-4D97-AF65-F5344CB8AC3E}">
        <p14:creationId xmlns:p14="http://schemas.microsoft.com/office/powerpoint/2010/main" val="118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7" y="3383459"/>
            <a:ext cx="8886884" cy="953669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ko-KR" altLang="en-US" sz="5400" dirty="0" err="1"/>
              <a:t>함께해주셔서</a:t>
            </a:r>
            <a:br>
              <a:rPr lang="ko-KR" altLang="en-US" sz="5400" dirty="0"/>
            </a:br>
            <a:r>
              <a:rPr lang="ko-KR" altLang="en-US" sz="5400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2032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831007"/>
            <a:ext cx="8886884" cy="598816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2</a:t>
            </a:r>
            <a:r>
              <a:rPr lang="ko-KR" altLang="en-US"/>
              <a:t>．</a:t>
            </a:r>
            <a:r>
              <a:rPr lang="ko-KR" altLang="en-US" b="1"/>
              <a:t>도호쿠 지방 (東北地方)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2" y="2114794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ko-KR" b="1" dirty="0"/>
              <a:t>4. </a:t>
            </a:r>
            <a:r>
              <a:rPr lang="en-US" altLang="ko-KR" b="1" dirty="0" err="1"/>
              <a:t>규탄야키</a:t>
            </a:r>
            <a:r>
              <a:rPr lang="ko-KR" altLang="en-US" b="1" dirty="0"/>
              <a:t> </a:t>
            </a:r>
            <a:r>
              <a:rPr lang="en-US" altLang="ko-KR" b="1" dirty="0"/>
              <a:t>(</a:t>
            </a:r>
            <a:r>
              <a:rPr lang="en-US" altLang="ko-KR" b="1" dirty="0" err="1"/>
              <a:t>미야기</a:t>
            </a:r>
            <a:r>
              <a:rPr lang="ko-KR" altLang="en-US" b="1" dirty="0"/>
              <a:t>현</a:t>
            </a:r>
            <a:r>
              <a:rPr lang="en-US" altLang="ko-KR" b="1" dirty="0"/>
              <a:t>)</a:t>
            </a:r>
          </a:p>
          <a:p>
            <a:pPr marL="0" lvl="0" indent="0">
              <a:buNone/>
              <a:defRPr/>
            </a:pPr>
            <a:endParaRPr lang="en-US" altLang="ko-KR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소 혀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규탄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)'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를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소금이나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양념장에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재운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뒤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구워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냄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종전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후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고기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위주의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식문화가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확산되</a:t>
            </a: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탄생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599" y="2181038"/>
            <a:ext cx="5406399" cy="35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868360"/>
            <a:ext cx="8886884" cy="561463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2</a:t>
            </a:r>
            <a:r>
              <a:rPr lang="ko-KR" altLang="en-US"/>
              <a:t>．</a:t>
            </a:r>
            <a:r>
              <a:rPr lang="ko-KR" altLang="en-US" b="1"/>
              <a:t>도호쿠 지방 (東北地方)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7660" y="2121019"/>
            <a:ext cx="8883836" cy="367768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r>
              <a:rPr lang="ko-KR" altLang="en-US" b="1" dirty="0"/>
              <a:t>5. </a:t>
            </a:r>
            <a:r>
              <a:rPr lang="ko-KR" altLang="en-US" b="1" dirty="0" err="1"/>
              <a:t>기리탄포</a:t>
            </a:r>
            <a:r>
              <a:rPr lang="ko-KR" altLang="en-US" b="1" dirty="0"/>
              <a:t> (</a:t>
            </a:r>
            <a:r>
              <a:rPr lang="ko-KR" altLang="en-US" b="1" dirty="0" err="1"/>
              <a:t>아키타현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구운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밥을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꼬치에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막대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모양으로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뭉쳐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구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움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나무꾼들이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먹다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남은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밥을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봉에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뭉쳐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된장을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발라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구워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먹은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것에서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유래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전골 재료로 쓰임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53" y="2054773"/>
            <a:ext cx="5642909" cy="37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843458"/>
            <a:ext cx="8886884" cy="592590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2</a:t>
            </a:r>
            <a:r>
              <a:rPr lang="ko-KR" altLang="en-US"/>
              <a:t>．</a:t>
            </a:r>
            <a:r>
              <a:rPr lang="ko-KR" altLang="en-US" b="1"/>
              <a:t>도호쿠 지방 (東北地方)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1" y="2058765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6. </a:t>
            </a:r>
            <a:r>
              <a:rPr lang="ko-KR" altLang="en-US" b="1" dirty="0" err="1"/>
              <a:t>이모니</a:t>
            </a:r>
            <a:r>
              <a:rPr lang="ko-KR" altLang="en-US" b="1" dirty="0"/>
              <a:t> (</a:t>
            </a:r>
            <a:r>
              <a:rPr lang="ko-KR" altLang="en-US" b="1" dirty="0" err="1"/>
              <a:t>야마가타현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토란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,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곤약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파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버섯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우엉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고기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등을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넣고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끓여내는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전골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요리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돌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로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화덕을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만들어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이모니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요리를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먹는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행사인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이모니카이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'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가 유명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505" y="1887571"/>
            <a:ext cx="4910817" cy="38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58" y="831007"/>
            <a:ext cx="8886884" cy="642394"/>
          </a:xfrm>
        </p:spPr>
        <p:txBody>
          <a:bodyPr/>
          <a:lstStyle/>
          <a:p>
            <a:pPr lvl="0" algn="ctr">
              <a:defRPr/>
            </a:pPr>
            <a:r>
              <a:rPr lang="en-US" altLang="ko-KR"/>
              <a:t>2</a:t>
            </a:r>
            <a:r>
              <a:rPr lang="ko-KR" altLang="en-US"/>
              <a:t>．</a:t>
            </a:r>
            <a:r>
              <a:rPr lang="ko-KR" altLang="en-US" b="1"/>
              <a:t>도호쿠 지방 (東北地方)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082" y="2071215"/>
            <a:ext cx="8883836" cy="367768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b="1" dirty="0"/>
              <a:t>7. </a:t>
            </a:r>
            <a:r>
              <a:rPr lang="ko-KR" altLang="en-US" b="1" dirty="0" err="1"/>
              <a:t>기타카타</a:t>
            </a:r>
            <a:r>
              <a:rPr lang="ko-KR" altLang="en-US" b="1" dirty="0"/>
              <a:t> 라멘 (</a:t>
            </a:r>
            <a:r>
              <a:rPr lang="ko-KR" altLang="en-US" b="1" dirty="0" err="1"/>
              <a:t>후쿠시마현</a:t>
            </a:r>
            <a:r>
              <a:rPr lang="ko-KR" altLang="en-US" b="1" dirty="0"/>
              <a:t>)</a:t>
            </a:r>
          </a:p>
          <a:p>
            <a:pPr marL="0" lvl="0" indent="0">
              <a:buNone/>
              <a:defRPr/>
            </a:pPr>
            <a:endParaRPr lang="ko-KR" altLang="en-US" b="1" dirty="0"/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굵고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납작하면서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구불구불한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면이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특징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국물은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간장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lang="ko-KR" altLang="en-US"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쇼유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</a:rPr>
              <a:t>)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베이스로</a:t>
            </a:r>
            <a:endParaRPr b="1" i="0" u="none" strike="noStrike" baseline="0" dirty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  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된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라멘이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r>
              <a:rPr b="1" i="0" u="none" strike="noStrike" baseline="0" dirty="0" err="1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주를</a:t>
            </a:r>
            <a:r>
              <a:rPr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이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룸</a:t>
            </a:r>
            <a:endParaRPr lang="EN-US" b="1" i="0" u="none" strike="noStrike" baseline="0" dirty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59" y="2048770"/>
            <a:ext cx="5474186" cy="36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wellVTI">
  <a:themeElements>
    <a:clrScheme name="AnalogousFromLightSeedRightStep">
      <a:dk1>
        <a:srgbClr val="000000"/>
      </a:dk1>
      <a:lt1>
        <a:srgbClr val="FFFFFF"/>
      </a:lt1>
      <a:dk2>
        <a:srgbClr val="412429"/>
      </a:dk2>
      <a:lt2>
        <a:srgbClr val="E5E8E2"/>
      </a:lt2>
      <a:accent1>
        <a:srgbClr val="B67CE0"/>
      </a:accent1>
      <a:accent2>
        <a:srgbClr val="D95FD9"/>
      </a:accent2>
      <a:accent3>
        <a:srgbClr val="E07CB7"/>
      </a:accent3>
      <a:accent4>
        <a:srgbClr val="D95F74"/>
      </a:accent4>
      <a:accent5>
        <a:srgbClr val="DE8F74"/>
      </a:accent5>
      <a:accent6>
        <a:srgbClr val="C59D4F"/>
      </a:accent6>
      <a:hlink>
        <a:srgbClr val="6C8C55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1650</Words>
  <Application>Microsoft Office PowerPoint</Application>
  <PresentationFormat>와이드스크린</PresentationFormat>
  <Paragraphs>364</Paragraphs>
  <Slides>51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5" baseType="lpstr">
      <vt:lpstr>함초롬바탕</vt:lpstr>
      <vt:lpstr>Arial</vt:lpstr>
      <vt:lpstr>Neue Haas Grotesk Text Pro</vt:lpstr>
      <vt:lpstr>SwellVTI</vt:lpstr>
      <vt:lpstr>일본 각지를 대표하는 향토 요리</vt:lpstr>
      <vt:lpstr>목차</vt:lpstr>
      <vt:lpstr>1．홋카이도 지방 (北海道地方)</vt:lpstr>
      <vt:lpstr>2．도호쿠 지방 (東北地方) </vt:lpstr>
      <vt:lpstr>2．도호쿠 지방 (東北地方)</vt:lpstr>
      <vt:lpstr>2．도호쿠 지방 (東北地方)</vt:lpstr>
      <vt:lpstr>2．도호쿠 지방 (東北地方)</vt:lpstr>
      <vt:lpstr>2．도호쿠 지방 (東北地方)</vt:lpstr>
      <vt:lpstr>2．도호쿠 지방 (東北地方)</vt:lpstr>
      <vt:lpstr>3．간토 지방 (関東地方) </vt:lpstr>
      <vt:lpstr>3．간토 지방 (関東地方)</vt:lpstr>
      <vt:lpstr>3．간토 지방 (関東地方)</vt:lpstr>
      <vt:lpstr>3．간토 지방 (関東地方)</vt:lpstr>
      <vt:lpstr>3．간토 지방 (関東地方)</vt:lpstr>
      <vt:lpstr>3．간토 지방 (関東地方)</vt:lpstr>
      <vt:lpstr>3．간토 지방 (関東地方)</vt:lpstr>
      <vt:lpstr>4．주부 지방 (中部地方)</vt:lpstr>
      <vt:lpstr>4．주부 지방 (中部地方)</vt:lpstr>
      <vt:lpstr>4．주부 지방 (中部地方)</vt:lpstr>
      <vt:lpstr>4．주부 지방 (中部地方)</vt:lpstr>
      <vt:lpstr>4．주부 지방 (中部地方)</vt:lpstr>
      <vt:lpstr>4．주부 지방 (中部地方)</vt:lpstr>
      <vt:lpstr>4．주부 지방 (中部地方)</vt:lpstr>
      <vt:lpstr>4．주부 지방 (中部地方)</vt:lpstr>
      <vt:lpstr>4．주부 지방 (中部地方)</vt:lpstr>
      <vt:lpstr>5．긴키 지방 (近畿地方) </vt:lpstr>
      <vt:lpstr>5．긴키 지방 (近畿地方)</vt:lpstr>
      <vt:lpstr>5．긴키 지방 (近畿地方)</vt:lpstr>
      <vt:lpstr>5．긴키 지방 (近畿地方)</vt:lpstr>
      <vt:lpstr>5．긴키 지방 (近畿地方)</vt:lpstr>
      <vt:lpstr>5．긴키 지방 (近畿地方)</vt:lpstr>
      <vt:lpstr>5．긴키 지방 (近畿地方)</vt:lpstr>
      <vt:lpstr>6．주고쿠 지방 (中国地方)</vt:lpstr>
      <vt:lpstr>6．주고쿠 지방 (中国地方)</vt:lpstr>
      <vt:lpstr>6．주고쿠 지방 (中国地方)</vt:lpstr>
      <vt:lpstr>6．주고쿠 지방 (中国地方)</vt:lpstr>
      <vt:lpstr>6．주고쿠 지방 (中国地方)</vt:lpstr>
      <vt:lpstr>7．시코쿠 지방 (四国地方)</vt:lpstr>
      <vt:lpstr>7．시코쿠 지방 (四国地方)</vt:lpstr>
      <vt:lpstr>7．시코쿠 지방 (四国地方)</vt:lpstr>
      <vt:lpstr>7．시코쿠 지방 (四国地方)</vt:lpstr>
      <vt:lpstr>8．규슈 지방 (九州地方)</vt:lpstr>
      <vt:lpstr>8．규슈 지방 (九州地方)</vt:lpstr>
      <vt:lpstr>8．규슈 지방 (九州地方)</vt:lpstr>
      <vt:lpstr>8．규슈 지방 (九州地方)</vt:lpstr>
      <vt:lpstr>8．규슈 지방 (九州地方)</vt:lpstr>
      <vt:lpstr>8．규슈 지방 (九州地方)</vt:lpstr>
      <vt:lpstr>8．규슈 지방 (九州地方)</vt:lpstr>
      <vt:lpstr>9．오키나와 지방 (沖縄地方)</vt:lpstr>
      <vt:lpstr>참고 문헌</vt:lpstr>
      <vt:lpstr>함께해주셔서 감사합니다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장현호</dc:creator>
  <cp:lastModifiedBy>장현호</cp:lastModifiedBy>
  <cp:revision>246</cp:revision>
  <dcterms:created xsi:type="dcterms:W3CDTF">2024-05-31T13:36:03Z</dcterms:created>
  <dcterms:modified xsi:type="dcterms:W3CDTF">2024-06-01T11:35:56Z</dcterms:modified>
  <cp:version/>
</cp:coreProperties>
</file>