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  <p:sldId id="260" r:id="rId3"/>
    <p:sldId id="258" r:id="rId4"/>
    <p:sldId id="257" r:id="rId5"/>
    <p:sldId id="259" r:id="rId6"/>
    <p:sldId id="261" r:id="rId7"/>
    <p:sldId id="262" r:id="rId8"/>
    <p:sldId id="263" r:id="rId9"/>
    <p:sldId id="275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4506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4506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2010-04-14</a:t>
            </a:fld>
            <a:endParaRPr lang="ko-KR" alt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2010-04-14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2010-04-14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2010-04-14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2010-04-14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2010-04-14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2010-04-14</a:t>
            </a:fld>
            <a:endParaRPr lang="ko-KR" alt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2010-04-14</a:t>
            </a:fld>
            <a:endParaRPr lang="ko-KR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2010-04-14</a:t>
            </a:fld>
            <a:endParaRPr lang="ko-KR" alt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2010-04-14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2010-04-14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44035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6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7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44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fld id="{DB4CDC8B-005D-4263-A198-6E8808DB76B2}" type="datetimeFigureOut">
              <a:rPr lang="ko-KR" altLang="en-US" smtClean="0"/>
              <a:pPr/>
              <a:t>2010-04-14</a:t>
            </a:fld>
            <a:endParaRPr lang="ko-KR" altLang="en-US"/>
          </a:p>
        </p:txBody>
      </p:sp>
      <p:sp>
        <p:nvSpPr>
          <p:cNvPr id="44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4404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4404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유치원"/>
          <p:cNvSpPr>
            <a:spLocks noChangeArrowheads="1"/>
          </p:cNvSpPr>
          <p:nvPr/>
        </p:nvSpPr>
        <p:spPr bwMode="auto">
          <a:xfrm>
            <a:off x="1071538" y="2857496"/>
            <a:ext cx="1371600" cy="1524000"/>
          </a:xfrm>
          <a:prstGeom prst="roundRect">
            <a:avLst>
              <a:gd name="adj" fmla="val 15403"/>
            </a:avLst>
          </a:prstGeom>
          <a:blipFill dpi="0" rotWithShape="0">
            <a:blip r:embed="rId2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" name="AutoShape 7" descr="한글교실"/>
          <p:cNvSpPr>
            <a:spLocks noChangeArrowheads="1"/>
          </p:cNvSpPr>
          <p:nvPr/>
        </p:nvSpPr>
        <p:spPr bwMode="auto">
          <a:xfrm>
            <a:off x="2143108" y="2357430"/>
            <a:ext cx="1524000" cy="1524000"/>
          </a:xfrm>
          <a:prstGeom prst="roundRect">
            <a:avLst>
              <a:gd name="adj" fmla="val 15403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7" name="AutoShape 8" descr="대모험"/>
          <p:cNvSpPr>
            <a:spLocks noChangeArrowheads="1"/>
          </p:cNvSpPr>
          <p:nvPr/>
        </p:nvSpPr>
        <p:spPr bwMode="auto">
          <a:xfrm>
            <a:off x="3071802" y="2714620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4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8" name="AutoShape 9" descr="쓰기척척"/>
          <p:cNvSpPr>
            <a:spLocks noChangeArrowheads="1"/>
          </p:cNvSpPr>
          <p:nvPr/>
        </p:nvSpPr>
        <p:spPr bwMode="auto">
          <a:xfrm>
            <a:off x="4500562" y="3143248"/>
            <a:ext cx="1524000" cy="1524000"/>
          </a:xfrm>
          <a:prstGeom prst="roundRect">
            <a:avLst>
              <a:gd name="adj" fmla="val 15403"/>
            </a:avLst>
          </a:prstGeom>
          <a:blipFill dpi="0" rotWithShape="0">
            <a:blip r:embed="rId5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9" name="AutoShape 10" descr="읽기술술"/>
          <p:cNvSpPr>
            <a:spLocks noChangeArrowheads="1"/>
          </p:cNvSpPr>
          <p:nvPr/>
        </p:nvSpPr>
        <p:spPr bwMode="auto">
          <a:xfrm>
            <a:off x="5572132" y="2500306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6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AutoShape 11" descr="엄마랑"/>
          <p:cNvSpPr>
            <a:spLocks noChangeArrowheads="1"/>
          </p:cNvSpPr>
          <p:nvPr/>
        </p:nvSpPr>
        <p:spPr bwMode="auto">
          <a:xfrm>
            <a:off x="6715140" y="3071810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7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3857620" y="50006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ko-KR" altLang="en-US" sz="2400" b="1" dirty="0" smtClean="0"/>
              <a:t>대구대학교 초등특수교육과</a:t>
            </a:r>
          </a:p>
          <a:p>
            <a:pPr algn="r">
              <a:defRPr/>
            </a:pPr>
            <a:endParaRPr lang="ko-KR" altLang="en-US" sz="2400" b="1" dirty="0" smtClean="0"/>
          </a:p>
          <a:p>
            <a:pPr algn="r">
              <a:defRPr/>
            </a:pPr>
            <a:r>
              <a:rPr lang="ko-KR" altLang="en-US" sz="2400" b="1" dirty="0" smtClean="0"/>
              <a:t>최성규</a:t>
            </a:r>
            <a:endParaRPr lang="ko-KR" altLang="en-US" sz="2400" b="1" dirty="0"/>
          </a:p>
        </p:txBody>
      </p:sp>
      <p:sp>
        <p:nvSpPr>
          <p:cNvPr id="16" name="직사각형 15"/>
          <p:cNvSpPr/>
          <p:nvPr/>
        </p:nvSpPr>
        <p:spPr>
          <a:xfrm>
            <a:off x="1928794" y="571480"/>
            <a:ext cx="582723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6000" dirty="0" smtClean="0">
                <a:solidFill>
                  <a:schemeClr val="tx2">
                    <a:lumMod val="90000"/>
                  </a:schemeClr>
                </a:solidFill>
                <a:latin typeface="HY태백B" pitchFamily="18" charset="-127"/>
                <a:ea typeface="HY태백B" pitchFamily="18" charset="-127"/>
              </a:rPr>
              <a:t>청각장애아 교육</a:t>
            </a:r>
            <a:endParaRPr lang="ko-KR" altLang="en-US" sz="6000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286116" y="857232"/>
            <a:ext cx="231185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학습 목표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857224" y="2000240"/>
            <a:ext cx="785818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400" b="1" dirty="0" smtClean="0"/>
              <a:t>· </a:t>
            </a:r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ko-KR" altLang="en-US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장 </a:t>
            </a:r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청각장애의 개념에 대하여 안다</a:t>
            </a:r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r>
              <a:rPr lang="en-US" sz="3400" b="1" dirty="0" smtClean="0"/>
              <a:t>· </a:t>
            </a:r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ko-KR" altLang="en-US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장 </a:t>
            </a:r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청각장애의 역사에 대하여 안다</a:t>
            </a:r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r>
              <a:rPr lang="en-US" sz="3400" b="1" dirty="0" smtClean="0"/>
              <a:t>· </a:t>
            </a:r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ko-KR" altLang="en-US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장 </a:t>
            </a:r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한국의 청각장애아교육에 대하여 </a:t>
            </a:r>
            <a:endParaRPr lang="en-US" altLang="ko-KR" sz="3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</a:t>
            </a:r>
            <a:r>
              <a:rPr lang="ko-KR" altLang="en-US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안다</a:t>
            </a:r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r>
              <a:rPr lang="en-US" sz="3200" b="1" dirty="0" smtClean="0"/>
              <a:t>· </a:t>
            </a:r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ko-KR" altLang="en-US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장 </a:t>
            </a:r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청각장애의 원인에 대하여 안다</a:t>
            </a:r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r>
              <a:rPr lang="en-US" sz="3200" b="1" dirty="0" smtClean="0"/>
              <a:t>· </a:t>
            </a:r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ko-KR" altLang="en-US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장 </a:t>
            </a:r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청각장애아의 인지발달에 대하여 </a:t>
            </a:r>
            <a:endParaRPr lang="en-US" altLang="ko-KR" sz="3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</a:t>
            </a:r>
            <a:r>
              <a:rPr lang="ko-KR" altLang="en-US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안다</a:t>
            </a:r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en-US" altLang="ko-KR" sz="3400" dirty="0">
              <a:solidFill>
                <a:srgbClr val="FFFFFF"/>
              </a:solidFill>
              <a:latin typeface="HY버들M" pitchFamily="18" charset="-127"/>
              <a:ea typeface="HY버들M" pitchFamily="18" charset="-127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143108" y="714356"/>
            <a:ext cx="519885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1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장 </a:t>
            </a:r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: 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청각장애의 개념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071538" y="1928802"/>
            <a:ext cx="7500990" cy="4496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b="1" dirty="0" smtClean="0"/>
              <a:t>· 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결손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(impaired) : 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듣는 능력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물리적 능력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곤란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(disability) : 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학습능력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장애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(handicapped) : 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사회적 적응</a:t>
            </a:r>
          </a:p>
          <a:p>
            <a:pPr>
              <a:lnSpc>
                <a:spcPct val="90000"/>
              </a:lnSpc>
            </a:pPr>
            <a:r>
              <a:rPr lang="en-US" sz="3200" b="1" dirty="0" smtClean="0"/>
              <a:t>· 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개념 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농과 난청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1</a:t>
            </a:r>
            <a:r>
              <a:rPr lang="ko-KR" altLang="en-US" sz="3000" b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급이 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없음</a:t>
            </a:r>
          </a:p>
          <a:p>
            <a:pPr>
              <a:lnSpc>
                <a:spcPct val="90000"/>
              </a:lnSpc>
            </a:pPr>
            <a:r>
              <a:rPr lang="en-US" sz="3200" b="1" dirty="0" smtClean="0"/>
              <a:t>· 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청력손실의 정도</a:t>
            </a:r>
          </a:p>
          <a:p>
            <a:pPr>
              <a:lnSpc>
                <a:spcPct val="90000"/>
              </a:lnSpc>
            </a:pPr>
            <a:r>
              <a:rPr lang="en-US" sz="3200" b="1" dirty="0" smtClean="0"/>
              <a:t>· 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13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쪽 내용 검토</a:t>
            </a:r>
          </a:p>
          <a:p>
            <a:pPr>
              <a:lnSpc>
                <a:spcPct val="90000"/>
              </a:lnSpc>
            </a:pPr>
            <a:r>
              <a:rPr lang="en-US" sz="3200" b="1" dirty="0" smtClean="0"/>
              <a:t>· 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그림 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1.4 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검토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이득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gain)</a:t>
            </a:r>
          </a:p>
          <a:p>
            <a:pPr>
              <a:lnSpc>
                <a:spcPct val="90000"/>
              </a:lnSpc>
            </a:pPr>
            <a:r>
              <a:rPr lang="en-US" sz="3200" b="1" dirty="0" smtClean="0"/>
              <a:t>· 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청력손실의 시기</a:t>
            </a:r>
          </a:p>
          <a:p>
            <a:pPr>
              <a:lnSpc>
                <a:spcPct val="90000"/>
              </a:lnSpc>
            </a:pPr>
            <a:r>
              <a:rPr lang="en-US" sz="3200" b="1" dirty="0" smtClean="0"/>
              <a:t>· 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16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쪽의 문제점</a:t>
            </a:r>
          </a:p>
          <a:p>
            <a:pPr>
              <a:lnSpc>
                <a:spcPct val="90000"/>
              </a:lnSpc>
            </a:pPr>
            <a:r>
              <a:rPr lang="en-US" sz="3200" b="1" dirty="0" smtClean="0"/>
              <a:t>· 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병리적 부위 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30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전음성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ko-KR" altLang="en-US" sz="30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감음신경성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ko-KR" altLang="en-US" sz="30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혼합성</a:t>
            </a:r>
            <a:endParaRPr lang="ko-KR" altLang="en-US" sz="3000" dirty="0">
              <a:solidFill>
                <a:srgbClr val="FFFFFF"/>
              </a:solidFill>
              <a:latin typeface="HY버들M" pitchFamily="18" charset="-127"/>
              <a:ea typeface="HY버들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1285852" y="857232"/>
            <a:ext cx="687079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2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장 </a:t>
            </a:r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: 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청각장애아 교육의 역사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857224" y="1785926"/>
            <a:ext cx="7929618" cy="4358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b="1" dirty="0" smtClean="0"/>
              <a:t>· 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고대 </a:t>
            </a:r>
            <a:r>
              <a:rPr lang="en-US" altLang="ko-KR" sz="2800" b="1" dirty="0" smtClean="0">
                <a:solidFill>
                  <a:srgbClr val="FFFFFF"/>
                </a:solidFill>
              </a:rPr>
              <a:t>: 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편견과 미신</a:t>
            </a:r>
            <a:r>
              <a:rPr lang="en-US" altLang="ko-KR" sz="2800" b="1" dirty="0" smtClean="0">
                <a:solidFill>
                  <a:srgbClr val="FFFFFF"/>
                </a:solidFill>
              </a:rPr>
              <a:t>, 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유기와 학대</a:t>
            </a:r>
          </a:p>
          <a:p>
            <a:pPr>
              <a:lnSpc>
                <a:spcPct val="90000"/>
              </a:lnSpc>
            </a:pPr>
            <a:r>
              <a:rPr lang="en-US" sz="2800" b="1" dirty="0" smtClean="0"/>
              <a:t>· 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자선보호적 관점 </a:t>
            </a:r>
            <a:r>
              <a:rPr lang="en-US" altLang="ko-KR" sz="2800" b="1" dirty="0" smtClean="0">
                <a:solidFill>
                  <a:srgbClr val="FFFFFF"/>
                </a:solidFill>
              </a:rPr>
              <a:t>: 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성경</a:t>
            </a:r>
            <a:r>
              <a:rPr lang="en-US" altLang="ko-KR" sz="2800" b="1" dirty="0" smtClean="0">
                <a:solidFill>
                  <a:srgbClr val="FFFFFF"/>
                </a:solidFill>
              </a:rPr>
              <a:t>, 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탈무드</a:t>
            </a:r>
            <a:r>
              <a:rPr lang="en-US" altLang="ko-KR" sz="2800" b="1" dirty="0" smtClean="0">
                <a:solidFill>
                  <a:srgbClr val="FFFFFF"/>
                </a:solidFill>
              </a:rPr>
              <a:t>, </a:t>
            </a:r>
            <a:r>
              <a:rPr lang="ko-KR" altLang="en-US" sz="2800" b="1" dirty="0" err="1" smtClean="0">
                <a:solidFill>
                  <a:srgbClr val="FFFFFF"/>
                </a:solidFill>
              </a:rPr>
              <a:t>유스티아누스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 </a:t>
            </a:r>
            <a:endParaRPr lang="en-US" altLang="ko-KR" sz="2800" b="1" dirty="0" smtClean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ko-KR" sz="2800" b="1" dirty="0" smtClean="0">
                <a:solidFill>
                  <a:srgbClr val="FFFFFF"/>
                </a:solidFill>
              </a:rPr>
              <a:t>  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법전</a:t>
            </a:r>
          </a:p>
          <a:p>
            <a:pPr>
              <a:lnSpc>
                <a:spcPct val="90000"/>
              </a:lnSpc>
            </a:pPr>
            <a:r>
              <a:rPr lang="en-US" sz="2800" b="1" dirty="0" smtClean="0"/>
              <a:t>· </a:t>
            </a:r>
            <a:r>
              <a:rPr lang="ko-KR" altLang="en-US" sz="2800" b="1" dirty="0" err="1" smtClean="0">
                <a:solidFill>
                  <a:srgbClr val="FFFFFF"/>
                </a:solidFill>
              </a:rPr>
              <a:t>교육불가능론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 </a:t>
            </a:r>
            <a:r>
              <a:rPr lang="en-US" altLang="ko-KR" sz="2800" b="1" dirty="0" smtClean="0">
                <a:solidFill>
                  <a:srgbClr val="FFFFFF"/>
                </a:solidFill>
              </a:rPr>
              <a:t>: 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과학적 이해의 부족</a:t>
            </a:r>
            <a:r>
              <a:rPr lang="en-US" altLang="ko-KR" sz="2800" b="1" dirty="0" smtClean="0">
                <a:solidFill>
                  <a:srgbClr val="FFFFFF"/>
                </a:solidFill>
              </a:rPr>
              <a:t>(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농과 </a:t>
            </a:r>
            <a:r>
              <a:rPr lang="ko-KR" altLang="en-US" sz="2800" b="1" dirty="0" err="1" smtClean="0">
                <a:solidFill>
                  <a:srgbClr val="FFFFFF"/>
                </a:solidFill>
              </a:rPr>
              <a:t>아의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 </a:t>
            </a:r>
            <a:endParaRPr lang="en-US" altLang="ko-KR" sz="2800" b="1" dirty="0" smtClean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ko-KR" sz="2800" b="1" dirty="0" smtClean="0">
                <a:solidFill>
                  <a:srgbClr val="FFFFFF"/>
                </a:solidFill>
              </a:rPr>
              <a:t>  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동시 수반</a:t>
            </a:r>
            <a:r>
              <a:rPr lang="en-US" altLang="ko-KR" sz="2800" b="1" dirty="0" smtClean="0">
                <a:solidFill>
                  <a:srgbClr val="FFFFFF"/>
                </a:solidFill>
              </a:rPr>
              <a:t>), 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언어의 선천설</a:t>
            </a:r>
            <a:r>
              <a:rPr lang="en-US" altLang="ko-KR" sz="2800" b="1" dirty="0" smtClean="0">
                <a:solidFill>
                  <a:srgbClr val="FFFFFF"/>
                </a:solidFill>
              </a:rPr>
              <a:t>(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아리스토텔레스와 아</a:t>
            </a:r>
            <a:endParaRPr lang="en-US" altLang="ko-KR" sz="2800" b="1" dirty="0" smtClean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ko-KR" sz="2800" b="1" dirty="0" smtClean="0">
                <a:solidFill>
                  <a:srgbClr val="FFFFFF"/>
                </a:solidFill>
              </a:rPr>
              <a:t>  </a:t>
            </a:r>
            <a:r>
              <a:rPr lang="ko-KR" altLang="en-US" sz="2800" b="1" dirty="0" err="1" smtClean="0">
                <a:solidFill>
                  <a:srgbClr val="FFFFFF"/>
                </a:solidFill>
              </a:rPr>
              <a:t>우구스티누스</a:t>
            </a:r>
            <a:r>
              <a:rPr lang="en-US" altLang="ko-KR" sz="2800" b="1" dirty="0" smtClean="0">
                <a:solidFill>
                  <a:srgbClr val="FFFFFF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2800" b="1" dirty="0" smtClean="0"/>
              <a:t>· </a:t>
            </a:r>
            <a:r>
              <a:rPr lang="ko-KR" altLang="en-US" sz="2800" b="1" dirty="0" err="1" smtClean="0">
                <a:solidFill>
                  <a:srgbClr val="FFFFFF"/>
                </a:solidFill>
              </a:rPr>
              <a:t>농교육의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 성립 </a:t>
            </a:r>
            <a:r>
              <a:rPr lang="en-US" altLang="ko-KR" sz="2800" b="1" dirty="0" smtClean="0">
                <a:solidFill>
                  <a:srgbClr val="FFFFFF"/>
                </a:solidFill>
              </a:rPr>
              <a:t>: 14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세기 르네상스</a:t>
            </a:r>
          </a:p>
          <a:p>
            <a:pPr>
              <a:lnSpc>
                <a:spcPct val="90000"/>
              </a:lnSpc>
            </a:pPr>
            <a:r>
              <a:rPr lang="en-US" sz="2800" b="1" dirty="0" smtClean="0"/>
              <a:t>· 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개인교수의 시작 </a:t>
            </a:r>
            <a:r>
              <a:rPr lang="en-US" altLang="ko-KR" sz="2800" b="1" dirty="0" smtClean="0">
                <a:solidFill>
                  <a:srgbClr val="FFFFFF"/>
                </a:solidFill>
              </a:rPr>
              <a:t>: 16-17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세기</a:t>
            </a:r>
            <a:r>
              <a:rPr lang="en-US" altLang="ko-KR" sz="2800" b="1" dirty="0" smtClean="0">
                <a:solidFill>
                  <a:srgbClr val="FFFFFF"/>
                </a:solidFill>
              </a:rPr>
              <a:t>(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세계 최초의 농교</a:t>
            </a:r>
            <a:endParaRPr lang="en-US" altLang="ko-KR" sz="2800" b="1" dirty="0" smtClean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ko-KR" sz="2800" b="1" dirty="0" smtClean="0">
                <a:solidFill>
                  <a:srgbClr val="FFFFFF"/>
                </a:solidFill>
              </a:rPr>
              <a:t>  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육자</a:t>
            </a:r>
            <a:r>
              <a:rPr lang="en-US" altLang="ko-KR" sz="2800" b="1" dirty="0" smtClean="0">
                <a:solidFill>
                  <a:srgbClr val="FFFFFF"/>
                </a:solidFill>
              </a:rPr>
              <a:t>-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스페인의 수도사 </a:t>
            </a:r>
            <a:r>
              <a:rPr lang="en-US" altLang="ko-KR" sz="2800" b="1" dirty="0" smtClean="0">
                <a:solidFill>
                  <a:srgbClr val="FFFFFF"/>
                </a:solidFill>
              </a:rPr>
              <a:t>Pedro Ponce de Leon)</a:t>
            </a:r>
          </a:p>
          <a:p>
            <a:pPr>
              <a:lnSpc>
                <a:spcPct val="90000"/>
              </a:lnSpc>
            </a:pPr>
            <a:r>
              <a:rPr lang="en-US" sz="2800" b="1" dirty="0" smtClean="0"/>
              <a:t>· </a:t>
            </a:r>
            <a:r>
              <a:rPr lang="en-US" altLang="ko-KR" sz="2800" b="1" dirty="0" err="1" smtClean="0">
                <a:solidFill>
                  <a:srgbClr val="FFFFFF"/>
                </a:solidFill>
              </a:rPr>
              <a:t>Bonet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의 업적 </a:t>
            </a:r>
            <a:r>
              <a:rPr lang="en-US" altLang="ko-KR" sz="2800" b="1" dirty="0" smtClean="0">
                <a:solidFill>
                  <a:srgbClr val="FFFFFF"/>
                </a:solidFill>
              </a:rPr>
              <a:t>: 1) 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알파벳의 단순화와 농아동의 </a:t>
            </a:r>
            <a:endParaRPr lang="en-US" altLang="ko-KR" sz="2800" b="1" dirty="0" smtClean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ko-KR" sz="2800" b="1" dirty="0" smtClean="0">
                <a:solidFill>
                  <a:srgbClr val="FFFFFF"/>
                </a:solidFill>
              </a:rPr>
              <a:t>  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읽기 </a:t>
            </a:r>
            <a:r>
              <a:rPr lang="en-US" altLang="ko-KR" sz="2800" b="1" dirty="0" smtClean="0">
                <a:solidFill>
                  <a:srgbClr val="FFFFFF"/>
                </a:solidFill>
              </a:rPr>
              <a:t>2) </a:t>
            </a:r>
            <a:r>
              <a:rPr lang="ko-KR" altLang="en-US" sz="2800" b="1" dirty="0" err="1" smtClean="0">
                <a:solidFill>
                  <a:srgbClr val="FFFFFF"/>
                </a:solidFill>
              </a:rPr>
              <a:t>지문자</a:t>
            </a:r>
            <a:r>
              <a:rPr lang="ko-KR" altLang="en-US" sz="2800" b="1" dirty="0" smtClean="0">
                <a:solidFill>
                  <a:srgbClr val="FFFFFF"/>
                </a:solidFill>
              </a:rPr>
              <a:t> 소개와 사용</a:t>
            </a:r>
            <a:endParaRPr lang="ko-KR" altLang="en-US" sz="28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500298" y="857232"/>
            <a:ext cx="489428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유럽과 미국의 </a:t>
            </a:r>
            <a:r>
              <a:rPr lang="ko-KR" altLang="en-US" sz="4400" b="1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농교육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857224" y="1857364"/>
            <a:ext cx="8072494" cy="4598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ko-KR" sz="2600" b="1" dirty="0" smtClean="0">
                <a:solidFill>
                  <a:srgbClr val="FFFFFF"/>
                </a:solidFill>
              </a:rPr>
              <a:t>1) </a:t>
            </a:r>
            <a:r>
              <a:rPr lang="ko-KR" altLang="en-US" sz="2600" b="1" dirty="0" smtClean="0">
                <a:solidFill>
                  <a:srgbClr val="FFFFFF"/>
                </a:solidFill>
              </a:rPr>
              <a:t>프랑스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2600" b="1" dirty="0" smtClean="0">
                <a:solidFill>
                  <a:srgbClr val="FFFFFF"/>
                </a:solidFill>
              </a:rPr>
              <a:t>   </a:t>
            </a:r>
            <a:r>
              <a:rPr lang="ko-KR" altLang="en-US" sz="2600" b="1" dirty="0" smtClean="0">
                <a:solidFill>
                  <a:srgbClr val="FFFFFF"/>
                </a:solidFill>
              </a:rPr>
              <a:t>수화법</a:t>
            </a:r>
            <a:r>
              <a:rPr lang="en-US" altLang="ko-KR" sz="2600" b="1" dirty="0" smtClean="0">
                <a:solidFill>
                  <a:srgbClr val="FFFFFF"/>
                </a:solidFill>
              </a:rPr>
              <a:t>(</a:t>
            </a:r>
            <a:r>
              <a:rPr lang="ko-KR" altLang="en-US" sz="2600" b="1" dirty="0" err="1" smtClean="0">
                <a:solidFill>
                  <a:srgbClr val="FFFFFF"/>
                </a:solidFill>
              </a:rPr>
              <a:t>레뻬</a:t>
            </a:r>
            <a:r>
              <a:rPr lang="en-US" altLang="ko-KR" sz="2600" b="1" dirty="0" smtClean="0">
                <a:solidFill>
                  <a:srgbClr val="FFFFFF"/>
                </a:solidFill>
              </a:rPr>
              <a:t>; </a:t>
            </a:r>
            <a:r>
              <a:rPr lang="ko-KR" altLang="en-US" sz="2600" b="1" dirty="0" smtClean="0">
                <a:solidFill>
                  <a:srgbClr val="FFFFFF"/>
                </a:solidFill>
              </a:rPr>
              <a:t>세계최초의 </a:t>
            </a:r>
            <a:r>
              <a:rPr lang="ko-KR" altLang="en-US" sz="2600" b="1" dirty="0" err="1" smtClean="0">
                <a:solidFill>
                  <a:srgbClr val="FFFFFF"/>
                </a:solidFill>
              </a:rPr>
              <a:t>농학교</a:t>
            </a:r>
            <a:r>
              <a:rPr lang="en-US" altLang="ko-KR" sz="2600" b="1" dirty="0" smtClean="0">
                <a:solidFill>
                  <a:srgbClr val="FFFFFF"/>
                </a:solidFill>
              </a:rPr>
              <a:t>-1760</a:t>
            </a:r>
            <a:r>
              <a:rPr lang="ko-KR" altLang="en-US" sz="2600" b="1" dirty="0" smtClean="0">
                <a:solidFill>
                  <a:srgbClr val="FFFFFF"/>
                </a:solidFill>
              </a:rPr>
              <a:t>년</a:t>
            </a:r>
            <a:r>
              <a:rPr lang="en-US" altLang="ko-KR" sz="2600" b="1" dirty="0" smtClean="0">
                <a:solidFill>
                  <a:srgbClr val="FFFFFF"/>
                </a:solidFill>
              </a:rPr>
              <a:t>; </a:t>
            </a:r>
            <a:r>
              <a:rPr lang="ko-KR" altLang="en-US" sz="2600" b="1" dirty="0" smtClean="0">
                <a:solidFill>
                  <a:srgbClr val="FFFFFF"/>
                </a:solidFill>
              </a:rPr>
              <a:t>수화는</a:t>
            </a:r>
            <a:endParaRPr lang="en-US" altLang="ko-KR" sz="2600" b="1" dirty="0" smtClean="0">
              <a:solidFill>
                <a:srgbClr val="FFFFFF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2600" b="1" dirty="0" smtClean="0">
                <a:solidFill>
                  <a:srgbClr val="FFFFFF"/>
                </a:solidFill>
              </a:rPr>
              <a:t>  </a:t>
            </a:r>
            <a:r>
              <a:rPr lang="ko-KR" altLang="en-US" sz="2600" b="1" dirty="0" smtClean="0">
                <a:solidFill>
                  <a:srgbClr val="FFFFFF"/>
                </a:solidFill>
              </a:rPr>
              <a:t> 농자의 모국어</a:t>
            </a:r>
            <a:r>
              <a:rPr lang="en-US" altLang="ko-KR" sz="2600" b="1" dirty="0" smtClean="0">
                <a:solidFill>
                  <a:srgbClr val="FFFFFF"/>
                </a:solidFill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2600" b="1" dirty="0" smtClean="0">
                <a:solidFill>
                  <a:srgbClr val="FFFFFF"/>
                </a:solidFill>
              </a:rPr>
              <a:t>2) </a:t>
            </a:r>
            <a:r>
              <a:rPr lang="ko-KR" altLang="en-US" sz="2600" b="1" dirty="0" smtClean="0">
                <a:solidFill>
                  <a:srgbClr val="FFFFFF"/>
                </a:solidFill>
              </a:rPr>
              <a:t>독일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ko-KR" altLang="en-US" sz="2600" b="1" dirty="0" smtClean="0">
                <a:solidFill>
                  <a:srgbClr val="FFFFFF"/>
                </a:solidFill>
              </a:rPr>
              <a:t>   </a:t>
            </a:r>
            <a:r>
              <a:rPr lang="ko-KR" altLang="en-US" sz="2600" b="1" dirty="0" err="1" smtClean="0">
                <a:solidFill>
                  <a:srgbClr val="FFFFFF"/>
                </a:solidFill>
              </a:rPr>
              <a:t>구화법</a:t>
            </a:r>
            <a:r>
              <a:rPr lang="en-US" altLang="ko-KR" sz="2600" b="1" dirty="0" smtClean="0">
                <a:solidFill>
                  <a:srgbClr val="FFFFFF"/>
                </a:solidFill>
              </a:rPr>
              <a:t>(</a:t>
            </a:r>
            <a:r>
              <a:rPr lang="ko-KR" altLang="en-US" sz="2600" b="1" dirty="0" err="1" smtClean="0">
                <a:solidFill>
                  <a:srgbClr val="FFFFFF"/>
                </a:solidFill>
              </a:rPr>
              <a:t>하이니케</a:t>
            </a:r>
            <a:r>
              <a:rPr lang="en-US" altLang="ko-KR" sz="2600" b="1" dirty="0" smtClean="0">
                <a:solidFill>
                  <a:srgbClr val="FFFFFF"/>
                </a:solidFill>
              </a:rPr>
              <a:t>; </a:t>
            </a:r>
            <a:r>
              <a:rPr lang="ko-KR" altLang="en-US" sz="2600" b="1" dirty="0" smtClean="0">
                <a:solidFill>
                  <a:srgbClr val="FFFFFF"/>
                </a:solidFill>
              </a:rPr>
              <a:t>세계최초의 </a:t>
            </a:r>
            <a:r>
              <a:rPr lang="ko-KR" altLang="en-US" sz="2600" b="1" dirty="0" err="1" smtClean="0">
                <a:solidFill>
                  <a:srgbClr val="FFFFFF"/>
                </a:solidFill>
              </a:rPr>
              <a:t>공립농학교</a:t>
            </a:r>
            <a:r>
              <a:rPr lang="en-US" altLang="ko-KR" sz="2600" b="1" dirty="0" smtClean="0">
                <a:solidFill>
                  <a:srgbClr val="FFFFFF"/>
                </a:solidFill>
              </a:rPr>
              <a:t>-1778</a:t>
            </a:r>
            <a:r>
              <a:rPr lang="ko-KR" altLang="en-US" sz="2600" b="1" dirty="0" smtClean="0">
                <a:solidFill>
                  <a:srgbClr val="FFFFFF"/>
                </a:solidFill>
              </a:rPr>
              <a:t>년</a:t>
            </a:r>
            <a:r>
              <a:rPr lang="en-US" altLang="ko-KR" sz="2600" b="1" dirty="0" smtClean="0">
                <a:solidFill>
                  <a:srgbClr val="FFFFFF"/>
                </a:solidFill>
              </a:rPr>
              <a:t>;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2600" b="1" dirty="0" smtClean="0">
                <a:solidFill>
                  <a:srgbClr val="FFFFFF"/>
                </a:solidFill>
              </a:rPr>
              <a:t>   </a:t>
            </a:r>
            <a:r>
              <a:rPr lang="ko-KR" altLang="en-US" sz="2600" b="1" dirty="0" err="1" smtClean="0">
                <a:solidFill>
                  <a:srgbClr val="FFFFFF"/>
                </a:solidFill>
              </a:rPr>
              <a:t>농교육의</a:t>
            </a:r>
            <a:r>
              <a:rPr lang="ko-KR" altLang="en-US" sz="2600" b="1" dirty="0" smtClean="0">
                <a:solidFill>
                  <a:srgbClr val="FFFFFF"/>
                </a:solidFill>
              </a:rPr>
              <a:t> 유일한 방법은 말을 가르치는 길 뿐</a:t>
            </a:r>
            <a:r>
              <a:rPr lang="en-US" altLang="ko-KR" sz="2600" b="1" dirty="0" smtClean="0">
                <a:solidFill>
                  <a:srgbClr val="FFFFFF"/>
                </a:solidFill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2600" b="1" dirty="0" smtClean="0">
                <a:solidFill>
                  <a:srgbClr val="FFFFFF"/>
                </a:solidFill>
              </a:rPr>
              <a:t>3) </a:t>
            </a:r>
            <a:r>
              <a:rPr lang="ko-KR" altLang="en-US" sz="2600" b="1" dirty="0" smtClean="0">
                <a:solidFill>
                  <a:srgbClr val="FFFFFF"/>
                </a:solidFill>
              </a:rPr>
              <a:t>영국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2600" b="1" dirty="0" smtClean="0">
                <a:solidFill>
                  <a:srgbClr val="FFFFFF"/>
                </a:solidFill>
              </a:rPr>
              <a:t>    Braidwood-1783</a:t>
            </a:r>
            <a:r>
              <a:rPr lang="ko-KR" altLang="en-US" sz="2600" b="1" dirty="0" smtClean="0">
                <a:solidFill>
                  <a:srgbClr val="FFFFFF"/>
                </a:solidFill>
              </a:rPr>
              <a:t>년 </a:t>
            </a:r>
            <a:r>
              <a:rPr lang="ko-KR" altLang="en-US" sz="2600" b="1" dirty="0" err="1" smtClean="0">
                <a:solidFill>
                  <a:srgbClr val="FFFFFF"/>
                </a:solidFill>
              </a:rPr>
              <a:t>농학교</a:t>
            </a:r>
            <a:r>
              <a:rPr lang="ko-KR" altLang="en-US" sz="2600" b="1" dirty="0" smtClean="0">
                <a:solidFill>
                  <a:srgbClr val="FFFFFF"/>
                </a:solidFill>
              </a:rPr>
              <a:t> 개교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2600" b="1" dirty="0" smtClean="0">
                <a:solidFill>
                  <a:srgbClr val="FFFFFF"/>
                </a:solidFill>
              </a:rPr>
              <a:t>4) </a:t>
            </a:r>
            <a:r>
              <a:rPr lang="ko-KR" altLang="en-US" sz="2600" b="1" dirty="0" smtClean="0">
                <a:solidFill>
                  <a:srgbClr val="FFFFFF"/>
                </a:solidFill>
              </a:rPr>
              <a:t>미국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2600" b="1" dirty="0" smtClean="0">
                <a:solidFill>
                  <a:srgbClr val="FFFFFF"/>
                </a:solidFill>
              </a:rPr>
              <a:t>   Thomas Gallaudet-</a:t>
            </a:r>
            <a:r>
              <a:rPr lang="en-US" altLang="ko-KR" sz="2600" b="1" dirty="0" err="1" smtClean="0">
                <a:solidFill>
                  <a:srgbClr val="FFFFFF"/>
                </a:solidFill>
              </a:rPr>
              <a:t>Sicard</a:t>
            </a:r>
            <a:r>
              <a:rPr lang="ko-KR" altLang="en-US" sz="2600" b="1" dirty="0" smtClean="0">
                <a:solidFill>
                  <a:srgbClr val="FFFFFF"/>
                </a:solidFill>
              </a:rPr>
              <a:t>의 도움과 </a:t>
            </a:r>
            <a:r>
              <a:rPr lang="en-US" altLang="ko-KR" sz="2600" b="1" dirty="0" err="1" smtClean="0">
                <a:solidFill>
                  <a:srgbClr val="FFFFFF"/>
                </a:solidFill>
              </a:rPr>
              <a:t>Clerc</a:t>
            </a:r>
            <a:r>
              <a:rPr lang="ko-KR" altLang="en-US" sz="2600" b="1" dirty="0" smtClean="0">
                <a:solidFill>
                  <a:srgbClr val="FFFFFF"/>
                </a:solidFill>
              </a:rPr>
              <a:t>의 동행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2600" b="1" dirty="0" smtClean="0">
                <a:solidFill>
                  <a:srgbClr val="FFFFFF"/>
                </a:solidFill>
              </a:rPr>
              <a:t>   1817</a:t>
            </a:r>
            <a:r>
              <a:rPr lang="ko-KR" altLang="en-US" sz="2600" b="1" dirty="0" smtClean="0">
                <a:solidFill>
                  <a:srgbClr val="FFFFFF"/>
                </a:solidFill>
              </a:rPr>
              <a:t>년 </a:t>
            </a:r>
            <a:r>
              <a:rPr lang="en-US" altLang="ko-KR" sz="2600" b="1" dirty="0" smtClean="0">
                <a:solidFill>
                  <a:srgbClr val="FFFFFF"/>
                </a:solidFill>
              </a:rPr>
              <a:t>The American(Connecticut)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2600" b="1" dirty="0" smtClean="0">
                <a:solidFill>
                  <a:srgbClr val="FFFFFF"/>
                </a:solidFill>
              </a:rPr>
              <a:t>   Asylum(School) for the Deaf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ko-KR" altLang="en-US" sz="2600" b="1" dirty="0" smtClean="0">
                <a:solidFill>
                  <a:srgbClr val="FFFFFF"/>
                </a:solidFill>
              </a:rPr>
              <a:t>  구화주의와 수화주의의 대립과 </a:t>
            </a:r>
            <a:r>
              <a:rPr lang="en-US" altLang="ko-KR" sz="2600" b="1" dirty="0" err="1" smtClean="0">
                <a:solidFill>
                  <a:srgbClr val="FFFFFF"/>
                </a:solidFill>
              </a:rPr>
              <a:t>TotalCommunication</a:t>
            </a:r>
            <a:endParaRPr lang="en-US" altLang="ko-KR" sz="2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ko-KR" sz="28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214414" y="714356"/>
            <a:ext cx="748474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제 </a:t>
            </a:r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3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장 한국의 청각장애아 교육 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857224" y="1928802"/>
            <a:ext cx="778674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ko-KR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 </a:t>
            </a:r>
            <a:r>
              <a:rPr lang="ko-KR" altLang="en-US" sz="32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광복전</a:t>
            </a:r>
            <a:endParaRPr lang="ko-KR" altLang="en-US" sz="32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ko-KR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- 1881</a:t>
            </a:r>
            <a:r>
              <a:rPr lang="ko-KR" altLang="en-US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년 신사유람단 </a:t>
            </a:r>
            <a:r>
              <a:rPr lang="en-US" altLang="ko-KR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32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아인원</a:t>
            </a:r>
            <a:r>
              <a:rPr lang="en-US" altLang="ko-KR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(61</a:t>
            </a:r>
            <a:r>
              <a:rPr lang="ko-KR" altLang="en-US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쪽</a:t>
            </a:r>
            <a:r>
              <a:rPr lang="en-US" altLang="ko-KR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533400" indent="-533400">
              <a:lnSpc>
                <a:spcPct val="80000"/>
              </a:lnSpc>
              <a:buFontTx/>
              <a:buChar char="-"/>
            </a:pPr>
            <a:r>
              <a:rPr lang="ko-KR" altLang="en-US" sz="32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이익민과</a:t>
            </a:r>
            <a:r>
              <a:rPr lang="ko-KR" altLang="en-US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ko-KR" altLang="en-US" sz="32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체후</a:t>
            </a:r>
            <a:r>
              <a:rPr lang="en-US" altLang="ko-KR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altLang="ko-KR" sz="32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Chefoo</a:t>
            </a:r>
            <a:r>
              <a:rPr lang="en-US" altLang="ko-KR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</a:t>
            </a:r>
            <a:r>
              <a:rPr lang="ko-KR" altLang="en-US" sz="32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농학교</a:t>
            </a:r>
            <a:r>
              <a:rPr lang="en-US" altLang="ko-KR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(65</a:t>
            </a:r>
            <a:r>
              <a:rPr lang="ko-KR" altLang="en-US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쪽</a:t>
            </a:r>
            <a:r>
              <a:rPr lang="en-US" altLang="ko-KR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533400" indent="-533400">
              <a:lnSpc>
                <a:spcPct val="80000"/>
              </a:lnSpc>
              <a:buFontTx/>
              <a:buChar char="-"/>
            </a:pPr>
            <a:r>
              <a:rPr lang="ko-KR" altLang="en-US" sz="32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제생원</a:t>
            </a:r>
            <a:r>
              <a:rPr lang="en-US" altLang="ko-KR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(1912</a:t>
            </a:r>
            <a:r>
              <a:rPr lang="ko-KR" altLang="en-US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년</a:t>
            </a:r>
            <a:r>
              <a:rPr lang="en-US" altLang="ko-KR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533400" indent="-533400">
              <a:lnSpc>
                <a:spcPct val="80000"/>
              </a:lnSpc>
              <a:buFontTx/>
              <a:buChar char="-"/>
            </a:pPr>
            <a:endParaRPr lang="en-US" altLang="ko-KR" sz="32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ko-KR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 </a:t>
            </a:r>
            <a:r>
              <a:rPr lang="ko-KR" altLang="en-US" sz="32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광복후</a:t>
            </a:r>
            <a:endParaRPr lang="ko-KR" altLang="en-US" sz="32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FontTx/>
              <a:buChar char="-"/>
            </a:pPr>
            <a:r>
              <a:rPr lang="en-US" altLang="ko-KR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1949</a:t>
            </a:r>
            <a:r>
              <a:rPr lang="ko-KR" altLang="en-US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년 교육법 제정</a:t>
            </a:r>
            <a:r>
              <a:rPr lang="en-US" altLang="ko-KR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(6-3-3-4</a:t>
            </a:r>
            <a:r>
              <a:rPr lang="ko-KR" altLang="en-US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년제</a:t>
            </a:r>
            <a:r>
              <a:rPr lang="en-US" altLang="ko-KR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533400" indent="-533400">
              <a:lnSpc>
                <a:spcPct val="80000"/>
              </a:lnSpc>
              <a:buFontTx/>
              <a:buChar char="-"/>
            </a:pPr>
            <a:r>
              <a:rPr lang="en-US" altLang="ko-KR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1947</a:t>
            </a:r>
            <a:r>
              <a:rPr lang="ko-KR" altLang="en-US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년 </a:t>
            </a:r>
            <a:r>
              <a:rPr lang="ko-KR" altLang="en-US" sz="32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윤백원</a:t>
            </a:r>
            <a:r>
              <a:rPr lang="ko-KR" altLang="en-US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ko-KR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한글 </a:t>
            </a:r>
            <a:r>
              <a:rPr lang="ko-KR" altLang="en-US" sz="32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지문자</a:t>
            </a:r>
            <a:r>
              <a:rPr lang="ko-KR" altLang="en-US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제정</a:t>
            </a:r>
          </a:p>
          <a:p>
            <a:pPr marL="533400" indent="-533400">
              <a:lnSpc>
                <a:spcPct val="80000"/>
              </a:lnSpc>
              <a:buFontTx/>
              <a:buChar char="-"/>
            </a:pPr>
            <a:r>
              <a:rPr lang="ko-KR" altLang="en-US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민간 사학의 노력</a:t>
            </a:r>
            <a:r>
              <a:rPr lang="en-US" altLang="ko-KR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(1946</a:t>
            </a:r>
            <a:r>
              <a:rPr lang="ko-KR" altLang="en-US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년 대구맹아학교</a:t>
            </a:r>
            <a:r>
              <a:rPr lang="en-US" altLang="ko-KR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533400" indent="-533400">
              <a:lnSpc>
                <a:spcPct val="80000"/>
              </a:lnSpc>
              <a:buFontTx/>
              <a:buChar char="-"/>
            </a:pPr>
            <a:r>
              <a:rPr lang="en-US" altLang="ko-KR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70</a:t>
            </a:r>
            <a:r>
              <a:rPr lang="ko-KR" altLang="en-US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년대 </a:t>
            </a:r>
            <a:r>
              <a:rPr lang="en-US" altLang="ko-KR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사학과 공립학교</a:t>
            </a:r>
            <a:endParaRPr lang="ko-KR" altLang="en-US" sz="32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928794" y="714356"/>
            <a:ext cx="581281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제 </a:t>
            </a:r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4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장 청각장애의 원인 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214414" y="2143116"/>
            <a:ext cx="68580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>
              <a:buFontTx/>
              <a:buAutoNum type="arabicParenR"/>
            </a:pP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표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4.1(85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쪽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533400" indent="-533400">
              <a:buFontTx/>
              <a:buAutoNum type="arabicParenR"/>
            </a:pP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귀의 구조</a:t>
            </a:r>
          </a:p>
          <a:p>
            <a:pPr marL="533400" indent="-533400">
              <a:buFontTx/>
              <a:buAutoNum type="arabicParenR"/>
            </a:pP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청각장애의 정도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표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4.2, 91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쪽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533400" indent="-533400">
              <a:buFontTx/>
              <a:buAutoNum type="arabicParenR"/>
            </a:pPr>
            <a:r>
              <a:rPr lang="ko-KR" altLang="en-US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청력형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(92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쪽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533400" indent="-533400">
              <a:buFontTx/>
              <a:buAutoNum type="arabicParenR"/>
            </a:pP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청각장애의 원인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(94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쪽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endParaRPr lang="en-US" altLang="ko-KR" sz="3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1500166" y="714356"/>
            <a:ext cx="672331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제 </a:t>
            </a:r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5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장 청각장애와 인지발달 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928662" y="1928802"/>
            <a:ext cx="7715304" cy="4228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언어와 사고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en-US" altLang="ko-KR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Vygotsky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와 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Piaget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농아동의 지능 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3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단계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지능검사의 유의점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(119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쪽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609600" indent="-609600">
              <a:lnSpc>
                <a:spcPct val="80000"/>
              </a:lnSpc>
              <a:buFontTx/>
              <a:buChar char="-"/>
            </a:pPr>
            <a:r>
              <a:rPr lang="ko-KR" altLang="en-US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동작성</a:t>
            </a:r>
            <a:endParaRPr lang="ko-KR" altLang="en-US" sz="2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09600" indent="-609600">
              <a:lnSpc>
                <a:spcPct val="80000"/>
              </a:lnSpc>
              <a:buFontTx/>
              <a:buChar char="-"/>
            </a:pP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연령이 어릴수록 신뢰도 낮음</a:t>
            </a:r>
          </a:p>
          <a:p>
            <a:pPr marL="609600" indent="-609600">
              <a:lnSpc>
                <a:spcPct val="80000"/>
              </a:lnSpc>
              <a:buFontTx/>
              <a:buChar char="-"/>
            </a:pP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전문가</a:t>
            </a:r>
          </a:p>
          <a:p>
            <a:pPr marL="609600" indent="-609600">
              <a:lnSpc>
                <a:spcPct val="80000"/>
              </a:lnSpc>
              <a:buFontTx/>
              <a:buChar char="-"/>
            </a:pP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종 이상의 </a:t>
            </a:r>
            <a:r>
              <a:rPr lang="ko-KR" altLang="en-US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동작성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검사</a:t>
            </a:r>
          </a:p>
          <a:p>
            <a:pPr marL="609600" indent="-609600">
              <a:lnSpc>
                <a:spcPct val="80000"/>
              </a:lnSpc>
              <a:buFontTx/>
              <a:buChar char="-"/>
            </a:pP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세 이하의 경우에 시간 제한 검사 어려움</a:t>
            </a:r>
          </a:p>
          <a:p>
            <a:pPr marL="609600" indent="-609600">
              <a:lnSpc>
                <a:spcPct val="80000"/>
              </a:lnSpc>
              <a:buFontTx/>
              <a:buChar char="-"/>
            </a:pP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개별검사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5) </a:t>
            </a:r>
            <a:r>
              <a:rPr lang="en-US" altLang="ko-KR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Hiskey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-Nebraska 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검사 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농유아용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학습</a:t>
            </a:r>
            <a:endParaRPr lang="en-US" altLang="ko-KR" sz="2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       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적성검사</a:t>
            </a:r>
            <a:endParaRPr lang="ko-KR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질문하세요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pic>
        <p:nvPicPr>
          <p:cNvPr id="4" name="Picture 4" descr="MCj04042630000[1]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00232" y="2236226"/>
            <a:ext cx="4286280" cy="3907418"/>
          </a:xfr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층">
  <a:themeElements>
    <a:clrScheme name="층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층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층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층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ppt/theme/themeOverride2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ppt/theme/themeOverride3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447</Words>
  <Application>Microsoft Office PowerPoint</Application>
  <PresentationFormat>화면 슬라이드 쇼(4:3)</PresentationFormat>
  <Paragraphs>80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층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질문하세요!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sec</cp:lastModifiedBy>
  <cp:revision>18</cp:revision>
  <dcterms:created xsi:type="dcterms:W3CDTF">2009-06-15T00:59:29Z</dcterms:created>
  <dcterms:modified xsi:type="dcterms:W3CDTF">2010-04-14T01:59:23Z</dcterms:modified>
</cp:coreProperties>
</file>