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57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506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2009-06-17</a:t>
            </a:fld>
            <a:endParaRPr lang="ko-KR" alt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2009-06-17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2009-06-17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2009-06-17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2009-06-17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2009-06-17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2009-06-17</a:t>
            </a:fld>
            <a:endParaRPr lang="ko-KR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2009-06-17</a:t>
            </a:fld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2009-06-17</a:t>
            </a:fld>
            <a:endParaRPr lang="ko-KR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2009-06-17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2009-06-17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403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4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DB4CDC8B-005D-4263-A198-6E8808DB76B2}" type="datetimeFigureOut">
              <a:rPr lang="ko-KR" altLang="en-US" smtClean="0"/>
              <a:pPr/>
              <a:t>2009-06-17</a:t>
            </a:fld>
            <a:endParaRPr lang="ko-KR" altLang="en-US"/>
          </a:p>
        </p:txBody>
      </p:sp>
      <p:sp>
        <p:nvSpPr>
          <p:cNvPr id="44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4404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4404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3929058" y="442913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ko-KR" altLang="en-US" sz="2400" b="1" dirty="0" smtClean="0"/>
              <a:t>대구대학교 초등특수교육과</a:t>
            </a:r>
          </a:p>
          <a:p>
            <a:pPr algn="r">
              <a:defRPr/>
            </a:pPr>
            <a:endParaRPr lang="ko-KR" altLang="en-US" sz="2400" b="1" dirty="0" smtClean="0"/>
          </a:p>
          <a:p>
            <a:pPr algn="r">
              <a:defRPr/>
            </a:pPr>
            <a:r>
              <a:rPr lang="ko-KR" altLang="en-US" sz="2400" b="1" dirty="0" smtClean="0"/>
              <a:t>최성규</a:t>
            </a:r>
            <a:endParaRPr lang="ko-KR" altLang="en-US" sz="2400" b="1" dirty="0"/>
          </a:p>
        </p:txBody>
      </p:sp>
      <p:sp>
        <p:nvSpPr>
          <p:cNvPr id="16" name="직사각형 15"/>
          <p:cNvSpPr/>
          <p:nvPr/>
        </p:nvSpPr>
        <p:spPr>
          <a:xfrm>
            <a:off x="571472" y="714356"/>
            <a:ext cx="826380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800" dirty="0" smtClean="0">
                <a:solidFill>
                  <a:schemeClr val="tx2">
                    <a:lumMod val="90000"/>
                  </a:schemeClr>
                </a:solidFill>
                <a:latin typeface="HY태백B" pitchFamily="18" charset="-127"/>
                <a:ea typeface="HY태백B" pitchFamily="18" charset="-127"/>
              </a:rPr>
              <a:t>KSL/</a:t>
            </a:r>
            <a:r>
              <a:rPr lang="ko-KR" altLang="en-US" sz="4800" dirty="0" smtClean="0">
                <a:solidFill>
                  <a:schemeClr val="tx2">
                    <a:lumMod val="90000"/>
                  </a:schemeClr>
                </a:solidFill>
                <a:latin typeface="HY태백B" pitchFamily="18" charset="-127"/>
                <a:ea typeface="HY태백B" pitchFamily="18" charset="-127"/>
              </a:rPr>
              <a:t>국어이중언어교육방법론</a:t>
            </a:r>
            <a:endParaRPr lang="ko-KR" altLang="en-US" sz="4800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071538" y="2357430"/>
            <a:ext cx="76438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600" b="1" dirty="0" smtClean="0">
                <a:solidFill>
                  <a:schemeClr val="tx2">
                    <a:lumMod val="50000"/>
                  </a:schemeClr>
                </a:solidFill>
                <a:latin typeface="휴먼모음T" pitchFamily="18" charset="-127"/>
                <a:ea typeface="휴먼모음T" pitchFamily="18" charset="-127"/>
              </a:rPr>
              <a:t>농 이중언어 학습자는 수화하기</a:t>
            </a:r>
            <a:r>
              <a:rPr lang="en-US" altLang="ko-KR" sz="3600" b="1" dirty="0" smtClean="0">
                <a:solidFill>
                  <a:schemeClr val="tx2">
                    <a:lumMod val="50000"/>
                  </a:schemeClr>
                </a:solidFill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3600" b="1" dirty="0" smtClean="0">
                <a:solidFill>
                  <a:schemeClr val="tx2">
                    <a:lumMod val="5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읽기</a:t>
            </a:r>
            <a:r>
              <a:rPr lang="en-US" altLang="ko-KR" sz="3600" b="1" dirty="0" smtClean="0">
                <a:solidFill>
                  <a:schemeClr val="tx2">
                    <a:lumMod val="50000"/>
                  </a:schemeClr>
                </a:solidFill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3600" b="1" dirty="0" smtClean="0">
                <a:solidFill>
                  <a:schemeClr val="tx2">
                    <a:lumMod val="50000"/>
                  </a:schemeClr>
                </a:solidFill>
                <a:latin typeface="휴먼모음T" pitchFamily="18" charset="-127"/>
                <a:ea typeface="휴먼모음T" pitchFamily="18" charset="-127"/>
              </a:rPr>
              <a:t>쓰기의 교육과정 통합을 통하여 학습한다</a:t>
            </a:r>
            <a:r>
              <a:rPr lang="en-US" altLang="ko-KR" sz="3600" b="1" dirty="0" smtClean="0">
                <a:solidFill>
                  <a:schemeClr val="tx2">
                    <a:lumMod val="50000"/>
                  </a:schemeClr>
                </a:solidFill>
                <a:latin typeface="휴먼모음T" pitchFamily="18" charset="-127"/>
                <a:ea typeface="휴먼모음T" pitchFamily="18" charset="-127"/>
              </a:rPr>
              <a:t>.</a:t>
            </a:r>
            <a:endParaRPr lang="en-US" altLang="ko-KR" sz="3600" b="1" dirty="0" smtClean="0">
              <a:solidFill>
                <a:schemeClr val="tx2">
                  <a:lumMod val="5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000100" y="2000240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lvl="0" indent="-609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사전 지식의 사용을 촉진시켜라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990600" marR="0" lvl="1" indent="-5334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  <a:defRPr/>
            </a:pP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역사적 시간을 영화로 보여준다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.</a:t>
            </a:r>
          </a:p>
          <a:p>
            <a:pPr marL="990600" marR="0" lvl="1" indent="-5334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  <a:defRPr/>
            </a:pP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인터넷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상업용 책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백과사전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신문 등에서 시각 자료를 찾는다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.</a:t>
            </a:r>
          </a:p>
          <a:p>
            <a:pPr marL="990600" marR="0" lvl="1" indent="-5334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  <a:defRPr/>
            </a:pP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시간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원인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기타 정보 등을 추적하여 그래프 </a:t>
            </a:r>
            <a:r>
              <a:rPr kumimoji="1" lang="ko-KR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조직표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(graphic organizers)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를 만든다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. </a:t>
            </a:r>
          </a:p>
          <a:p>
            <a:pPr marL="990600" marR="0" lvl="1" indent="-5334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endParaRPr kumimoji="1" lang="ko-KR" alt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000232" y="285728"/>
            <a:ext cx="5804794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국어가 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L2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인 학습자에게</a:t>
            </a:r>
            <a:endParaRPr lang="en-US" altLang="ko-KR" sz="4400" b="1" dirty="0" smtClean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휴먼모음T" pitchFamily="18" charset="-127"/>
              <a:ea typeface="휴먼모음T" pitchFamily="18" charset="-127"/>
            </a:endParaRPr>
          </a:p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사회교과를 지도하는 방법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000100" y="2071678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marR="0" lvl="0" indent="-6096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Char char="•"/>
              <a:tabLst/>
              <a:defRPr/>
            </a:pP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교과 내용에 대한 정보를 준비한다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marL="609600" marR="0" lvl="0" indent="-6096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Char char="•"/>
              <a:tabLst/>
              <a:defRPr/>
            </a:pP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아동은 다음과 같은 세 영역의 지식이 필요하다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609600" marR="0" lvl="0" indent="-6096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    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1)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서술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(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무엇을 학습했는지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)</a:t>
            </a:r>
          </a:p>
          <a:p>
            <a:pPr marL="609600" marR="0" lvl="0" indent="-6096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    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2)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절차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(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어떻게 학습했는지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)</a:t>
            </a:r>
          </a:p>
          <a:p>
            <a:pPr marL="609600" marR="0" lvl="0" indent="-6096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     3)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조건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(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언제 그리고 왜 학습했는지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)</a:t>
            </a:r>
          </a:p>
          <a:p>
            <a:pPr marL="609600" marR="0" lvl="0" indent="-6096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marL="609600" marR="0" lvl="0" indent="-6096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Char char="•"/>
              <a:tabLst/>
              <a:defRPr/>
            </a:pP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교사는 이와 같은 지식을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KSL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을 이용하여 제공하고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그런 다음에 동등하게 국어를 이용하여 지식을 제공한다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marL="609600" marR="0" lvl="0" indent="-6096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000232" y="285728"/>
            <a:ext cx="5804794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국어가 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L2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인 학습자에게</a:t>
            </a:r>
            <a:endParaRPr lang="en-US" altLang="ko-KR" sz="4400" b="1" dirty="0" smtClean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휴먼모음T" pitchFamily="18" charset="-127"/>
              <a:ea typeface="휴먼모음T" pitchFamily="18" charset="-127"/>
            </a:endParaRPr>
          </a:p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사회교과를 지도하는 방법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071538" y="2071678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33400" marR="0" lvl="0" indent="-5334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/>
              <a:tabLst/>
              <a:defRPr/>
            </a:pPr>
            <a:r>
              <a:rPr kumimoji="1" lang="ko-KR" altLang="en-US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사회교과에 대하여 </a:t>
            </a:r>
            <a:r>
              <a:rPr kumimoji="1" lang="ko-KR" altLang="en-US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의사소통할</a:t>
            </a:r>
            <a:r>
              <a:rPr kumimoji="1" lang="ko-KR" altLang="en-US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수 있는 기회를 제공한다</a:t>
            </a:r>
            <a:r>
              <a:rPr kumimoji="1" lang="en-US" altLang="ko-KR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533400" marR="0" lvl="0" indent="-5334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/>
              <a:tabLst/>
              <a:defRPr/>
            </a:pPr>
            <a:r>
              <a:rPr kumimoji="1" lang="ko-KR" altLang="en-US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가르쳐야 할 교과 내용과 아동의 실제 세계에서의 경험을 연결한다</a:t>
            </a:r>
            <a:r>
              <a:rPr kumimoji="1" lang="en-US" altLang="ko-KR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533400" marR="0" lvl="0" indent="-5334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/>
              <a:tabLst/>
              <a:defRPr/>
            </a:pPr>
            <a:r>
              <a:rPr kumimoji="1" lang="ko-KR" altLang="en-US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아동의 사전 지식을 활성화 한다</a:t>
            </a:r>
            <a:r>
              <a:rPr kumimoji="1" lang="en-US" altLang="ko-KR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marL="533400" marR="0" lvl="0" indent="-5334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/>
              <a:tabLst/>
              <a:defRPr/>
            </a:pPr>
            <a:r>
              <a:rPr kumimoji="1" lang="ko-KR" altLang="en-US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수행</a:t>
            </a:r>
            <a:r>
              <a:rPr kumimoji="1" lang="en-US" altLang="ko-KR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-</a:t>
            </a:r>
            <a:r>
              <a:rPr kumimoji="1" lang="ko-KR" altLang="en-US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기반 활동을 제공한다</a:t>
            </a:r>
            <a:r>
              <a:rPr kumimoji="1" lang="en-US" altLang="ko-KR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533400" marR="0" lvl="0" indent="-5334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/>
              <a:tabLst/>
              <a:defRPr/>
            </a:pPr>
            <a:r>
              <a:rPr kumimoji="1" lang="ko-KR" altLang="en-US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비판적 사고와 학습 기량을 향상시킨다</a:t>
            </a:r>
            <a:r>
              <a:rPr kumimoji="1" lang="en-US" altLang="ko-KR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marL="533400" marR="0" lvl="0" indent="-5334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/>
              <a:tabLst/>
              <a:defRPr/>
            </a:pPr>
            <a:r>
              <a:rPr kumimoji="1" lang="ko-KR" altLang="en-US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언어적 이슈에 집중하게 한다</a:t>
            </a:r>
            <a:r>
              <a:rPr kumimoji="1" lang="en-US" altLang="ko-KR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533400" marR="0" lvl="0" indent="-5334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/>
              <a:tabLst/>
              <a:defRPr/>
            </a:pPr>
            <a:r>
              <a:rPr kumimoji="1" lang="ko-KR" altLang="en-US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그래프 </a:t>
            </a:r>
            <a:r>
              <a:rPr kumimoji="1" lang="ko-KR" altLang="en-US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조직표를</a:t>
            </a:r>
            <a:r>
              <a:rPr kumimoji="1" lang="ko-KR" altLang="en-US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사용한다</a:t>
            </a:r>
            <a:r>
              <a:rPr kumimoji="1" lang="en-US" altLang="ko-KR" sz="3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533400" marR="0" lvl="0" indent="-5334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/>
              <a:tabLst/>
              <a:defRPr/>
            </a:pPr>
            <a:endParaRPr kumimoji="1" lang="ko-KR" altLang="en-US" sz="31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428860" y="714356"/>
            <a:ext cx="41328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사회교과 지도방법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500034" y="1714488"/>
            <a:ext cx="8382000" cy="498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marR="0" lvl="0" indent="-609600" algn="l" defTabSz="914400" rtl="0" eaLnBrk="1" fontAlgn="base" latin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 startAt="8"/>
              <a:tabLst/>
              <a:defRPr/>
            </a:pPr>
            <a:r>
              <a:rPr kumimoji="1" lang="ko-KR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협력학습을 통한 활동 중심의 수업을 혼합하고</a:t>
            </a:r>
            <a:r>
              <a:rPr kumimoji="1" lang="en-US" altLang="ko-K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급우 중에서 또래 교사를 찾는다</a:t>
            </a:r>
            <a:r>
              <a:rPr kumimoji="1" lang="en-US" altLang="ko-K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609600" marR="0" lvl="0" indent="-609600" algn="l" defTabSz="914400" rtl="0" eaLnBrk="1" fontAlgn="base" latin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 startAt="8"/>
              <a:tabLst/>
              <a:defRPr/>
            </a:pPr>
            <a:r>
              <a:rPr kumimoji="1" lang="ko-KR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아동이 과정의 방향을 제대로 잡을 수 있는</a:t>
            </a:r>
            <a:r>
              <a:rPr kumimoji="1" lang="en-US" altLang="ko-K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그리고 아동이 학업 과제로 전환할 수 있도록 도울 수 있는 모델을 준비한다</a:t>
            </a:r>
            <a:r>
              <a:rPr kumimoji="1" lang="en-US" altLang="ko-K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609600" marR="0" lvl="0" indent="-609600" algn="l" defTabSz="914400" rtl="0" eaLnBrk="1" fontAlgn="base" latin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 startAt="8"/>
              <a:tabLst/>
              <a:defRPr/>
            </a:pPr>
            <a:r>
              <a:rPr kumimoji="1" lang="ko-KR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역사의 다른 전망에 대하여 토론을 개최한다</a:t>
            </a:r>
            <a:r>
              <a:rPr kumimoji="1" lang="en-US" altLang="ko-K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609600" marR="0" lvl="0" indent="-609600" algn="l" defTabSz="914400" rtl="0" eaLnBrk="1" fontAlgn="base" latin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 startAt="8"/>
              <a:tabLst/>
              <a:defRPr/>
            </a:pPr>
            <a:r>
              <a:rPr kumimoji="1" lang="ko-KR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아동의 다른 학습 스타일에 대하여 수업방법을 조정한다</a:t>
            </a:r>
            <a:r>
              <a:rPr kumimoji="1" lang="en-US" altLang="ko-K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marL="609600" marR="0" lvl="0" indent="-609600" algn="l" defTabSz="914400" rtl="0" eaLnBrk="1" fontAlgn="base" latin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 startAt="8"/>
              <a:tabLst/>
              <a:defRPr/>
            </a:pPr>
            <a:r>
              <a:rPr kumimoji="1" lang="ko-KR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바꾸어 쓸 수 있고 요약할 수 있는 기술을 지도한다</a:t>
            </a:r>
            <a:r>
              <a:rPr kumimoji="1" lang="en-US" altLang="ko-K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609600" marR="0" lvl="0" indent="-609600" algn="l" defTabSz="914400" rtl="0" eaLnBrk="1" fontAlgn="base" latin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 startAt="8"/>
              <a:tabLst/>
              <a:defRPr/>
            </a:pPr>
            <a:r>
              <a:rPr kumimoji="1" lang="ko-KR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조작매체와 다중매체를 사용한다</a:t>
            </a:r>
            <a:r>
              <a:rPr kumimoji="1" lang="en-US" altLang="ko-K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609600" marR="0" lvl="0" indent="-609600" algn="l" defTabSz="914400" rtl="0" eaLnBrk="1" fontAlgn="base" latin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 startAt="8"/>
              <a:tabLst/>
              <a:defRPr/>
            </a:pPr>
            <a:r>
              <a:rPr kumimoji="1" lang="ko-KR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지도</a:t>
            </a:r>
            <a:r>
              <a:rPr kumimoji="1" lang="en-US" altLang="ko-K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지구본</a:t>
            </a:r>
            <a:r>
              <a:rPr kumimoji="1" lang="en-US" altLang="ko-K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백과사전</a:t>
            </a:r>
            <a:r>
              <a:rPr kumimoji="1" lang="en-US" altLang="ko-K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사진</a:t>
            </a:r>
            <a:r>
              <a:rPr kumimoji="1" lang="en-US" altLang="ko-K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비디오 테이프</a:t>
            </a:r>
            <a:r>
              <a:rPr kumimoji="1" lang="en-US" altLang="ko-K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복사지</a:t>
            </a:r>
            <a:r>
              <a:rPr kumimoji="1" lang="en-US" altLang="ko-K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달력</a:t>
            </a:r>
            <a:r>
              <a:rPr kumimoji="1" lang="en-US" altLang="ko-K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일기도 등을 사용한다</a:t>
            </a:r>
            <a:r>
              <a:rPr kumimoji="1" lang="en-US" altLang="ko-K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428860" y="714356"/>
            <a:ext cx="41328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사회교과 지도방법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857356" y="714356"/>
            <a:ext cx="58047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과학교과와 언어교과 수업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000100" y="1857364"/>
            <a:ext cx="7929618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듣기와 말하기 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(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농아동의 경우에는 수화 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능력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-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수용과 표현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)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그리고 읽기와 쓰기를 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통한 아이디어 의사소통은 과학적 사고의 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발달을 지원한다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개념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특정 어휘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구문과 용어의 습득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KSL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로 과학에 대한 사회적 상호작용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과학 교과서에 대한 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ASL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강의와 읽고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쓰기를 통한 과학 교과 학습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357290" y="785794"/>
            <a:ext cx="67153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과학교과 수행과정과 과학언어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142976" y="2000240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marR="0" lvl="0" indent="-60960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1. 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과학은 사고 기술의 한 방법이다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marL="609600" lvl="0" indent="-609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예측</a:t>
            </a:r>
          </a:p>
          <a:p>
            <a:pPr marL="609600" lvl="0" indent="-609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범주화</a:t>
            </a:r>
          </a:p>
          <a:p>
            <a:pPr marL="609600" lvl="0" indent="-609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추론</a:t>
            </a:r>
          </a:p>
          <a:p>
            <a:pPr marL="609600" lvl="0" indent="-609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관찰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marL="609600" lvl="0" indent="-609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보고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marL="609600" lvl="0" indent="-609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분류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marL="609600" lvl="0" indent="-609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계열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marL="609600" lvl="0" indent="-609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요약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marL="609600" lvl="0" indent="-6096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정당성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500166" y="785794"/>
            <a:ext cx="671850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과학교사와 국어가 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L2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인 아동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928662" y="1928802"/>
            <a:ext cx="8001056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교사는 과학 교과 내용의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‘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이해할 수 있는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input’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을 제공해야 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‘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학습은 발견하는 것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’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임을 강조해야 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여러 자료를 사용한다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예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: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과학실 장비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참고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문헌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신문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잡지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과학자의 방문 요청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현장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견학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영화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컴퓨터 프로그램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인지 과정을 강조한다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: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관찰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추론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예측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가설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실험 등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000100" y="2000240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습작 활동과 시각 보조 자료 사용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(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예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: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그래프 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조직표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의미망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구성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)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교사의 시범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집단 조사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과학 일지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과학 수업의 협력적 상호작용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KSL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을 사용하여 개념과 어휘를 발달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  - KSL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로 토론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KSL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로 요약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과학 용어를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KSL </a:t>
            </a: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수화로 표현하기 등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1500166" y="785794"/>
            <a:ext cx="671850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과학교사와 국어가 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L2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인 아동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500166" y="785794"/>
            <a:ext cx="67153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과학교과 수행과정과 과학언어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000100" y="2071678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lvl="0" indent="-609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과학은 물리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생물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그리고 행동의 현상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marL="609600" lvl="0" indent="-609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등에 대한 진상의 실체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원칙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법칙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</a:t>
            </a:r>
          </a:p>
          <a:p>
            <a:pPr marL="609600" lvl="0" indent="-609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그리고 이론을 이끌어 내고 형성하는 것</a:t>
            </a:r>
          </a:p>
          <a:p>
            <a:pPr marL="609600" lvl="0" indent="-609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공학적 요소도 포함한다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marL="609600" lvl="0" indent="-609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행동의 요소도 포함된다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643174" y="714356"/>
            <a:ext cx="41328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과학교과 교수전략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14348" y="2000240"/>
            <a:ext cx="8215338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교사와 아동간의 협력을 증가시킨다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언어를 수정한다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아동의 생활에 과학 수업의 관련성을 증가시킨다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과학 자료를 개작한다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KSL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 국어 이중언어 자료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(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예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: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다중매체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)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를 개발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과학 개념을 강의하기 위하여 언어 교수방법을 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사용한다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500430" y="785794"/>
            <a:ext cx="20056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학습목표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000100" y="1928802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33400" marR="0" lvl="0" indent="-533400" algn="l" defTabSz="914400" rtl="0" eaLnBrk="1" fontAlgn="base" latin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/>
              <a:tabLst/>
              <a:defRPr/>
            </a:pP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농아동의 교과 영역에 수화 하기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읽기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쓰기를 통합하기 위한 전략을 설명할 수 있다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marL="533400" marR="0" lvl="0" indent="-533400" algn="l" defTabSz="914400" rtl="0" eaLnBrk="1" fontAlgn="base" latin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/>
              <a:tabLst/>
              <a:defRPr/>
            </a:pP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수화하기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읽기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쓰기가 교육과정의 교과목에서 성공적으로 일어날 수 있는 방안을 설명할 수 있다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marL="533400" marR="0" lvl="0" indent="-533400" algn="l" defTabSz="914400" rtl="0" eaLnBrk="1" fontAlgn="base" latin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AutoNum type="arabicPeriod"/>
              <a:tabLst/>
              <a:defRPr/>
            </a:pP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교육과정을 넘어서서 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KSL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 국어의 이중언어지도 전략을 적용할 수 있다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571604" y="714356"/>
            <a:ext cx="67153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과학교과를 위한 언어교수방법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000100" y="2000240"/>
            <a:ext cx="785818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4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과학적 방법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비판적 사고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문제 해결 능력을 위한 과</a:t>
            </a:r>
            <a:endParaRPr kumimoji="1" lang="en-US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4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4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학교과를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KSL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로 설명하여 활동 수업을 촉진한다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4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교사는 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KSL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을 사용하여 과학적 개념을 확장시킨다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4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교사와 아동은 개념을 확장하고 요약하기 위한 언어</a:t>
            </a:r>
            <a:endParaRPr kumimoji="1" lang="en-US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4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4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경험접근 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(Language Experience Approach: LEA)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을</a:t>
            </a:r>
            <a:endParaRPr kumimoji="1" lang="en-US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4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사용한다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4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교사는 수업 방법을 개발한다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4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그래프 </a:t>
            </a:r>
            <a:r>
              <a:rPr kumimoji="1" lang="ko-KR" alt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조직표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(graphic organizers: 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개요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스케줄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흐름도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약도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그래프와 차트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다이아 그램 등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)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을 이용</a:t>
            </a:r>
            <a:endParaRPr kumimoji="1" lang="en-US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4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4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한다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400" b="1" dirty="0" smtClean="0">
                <a:solidFill>
                  <a:srgbClr val="FFFFFF"/>
                </a:solidFill>
              </a:rPr>
              <a:t>· 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KSL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 국어 이중언어 교수방법 전략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(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예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: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코드전환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번역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예습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-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학습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-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복습 등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)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을 이용한다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500166" y="714356"/>
            <a:ext cx="656622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언어와 수학교과 학습의 통합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857224" y="1785926"/>
            <a:ext cx="8001056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수학 용어와 부호 학습은 하나의 어려운 과제이다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Mathematic terms and terminology is a 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6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6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challenge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많은 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L2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학습자는 용어에 대한 수학적 개념을 가지</a:t>
            </a:r>
            <a:endParaRPr kumimoji="1" lang="en-US" altLang="ko-KR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6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6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고 있지 않다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예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: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법칙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최빈수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각도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이익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가변 등</a:t>
            </a:r>
            <a:endParaRPr kumimoji="1" lang="en-US" altLang="ko-KR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수학 단어는 수학계산을 위해 사용되어진다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742950" marR="0" lvl="1" indent="-28575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더하기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—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합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,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전체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,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증가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;  </a:t>
            </a:r>
          </a:p>
          <a:p>
            <a:pPr marL="742950" marR="0" lvl="1" indent="-28575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곱셈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—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배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,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곱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(product);  </a:t>
            </a:r>
          </a:p>
          <a:p>
            <a:pPr marL="742950" marR="0" lvl="1" indent="-285750" algn="l" defTabSz="914400" rtl="0" eaLnBrk="1" fontAlgn="base" latinLnBrk="1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빼기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—~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보다 적다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)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수학 언어는 복잡한 구문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(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예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: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그 후에 버스가 만나</a:t>
            </a:r>
            <a:endParaRPr kumimoji="1" lang="en-US" altLang="ko-KR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6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6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는 시각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100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을 처음으로 초과하는 수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5%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의 소금</a:t>
            </a:r>
            <a:endParaRPr kumimoji="1" lang="en-US" altLang="ko-KR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6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6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물 농도 등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)</a:t>
            </a:r>
            <a:r>
              <a:rPr kumimoji="1" lang="ko-KR" alt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을 가지고 있다</a:t>
            </a:r>
            <a:r>
              <a:rPr kumimoji="1" lang="en-US" altLang="ko-KR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214546" y="714356"/>
            <a:ext cx="534793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수학교과 언어 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: 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의미론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14348" y="1785926"/>
            <a:ext cx="8143932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동음이의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: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같은 철자와 소리가 같으나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의미가 다르다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예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: mean = average, mean = malicious, 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    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mean = understanding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다의성 단어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: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두 가지 이상의 의미를 가지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는 단어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예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: last, bank, leaves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공간 단어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:  high, low, down, top, down, 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the numbers are going up, eight is higher than five, the bottom number is one.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142976" y="1928802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~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이상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~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이하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~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만큼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~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보다 크다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~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보다 작다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그 이상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그 만큼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214546" y="714356"/>
            <a:ext cx="534793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수학교과 언어 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: 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구문론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428860" y="785794"/>
            <a:ext cx="45881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수학교과와 언어지도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857224" y="1857364"/>
            <a:ext cx="8001056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수학 개념과 수학 계산을 위하여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KSL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로 대화를 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8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나누도록 아동을 격려한다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문장제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문제를 위한 전략을 지도한다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의미 있는 상황에서 문제를 해결한다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아동이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hands-on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활동을 하도록 격려한다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협력 학습을 독려한다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다양한 쓰기 활동을 포함한다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매 수업 시간마다 개념을 발달시킨다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조작물을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이용한다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다른 교과내용과 수학을 통합한다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714480" y="2214554"/>
            <a:ext cx="616226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72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질문시간 입니다</a:t>
            </a:r>
            <a:r>
              <a:rPr lang="en-US" altLang="ko-KR" sz="72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.</a:t>
            </a:r>
            <a:endParaRPr lang="ko-KR" altLang="en-US" sz="72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143108" y="857232"/>
            <a:ext cx="540885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KSL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과 국어언어의 통합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000100" y="2000240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KSL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은 수업에서 일차 언어로 사용되어 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진다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국어의 쓰기는 이차 언어를 발달시키기 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위한 목적이다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언어교과에 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KSL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을 통합시키는 것은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학습 전략이다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endParaRPr kumimoji="1" lang="ko-KR" alt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571604" y="785794"/>
            <a:ext cx="631935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KSL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과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국어언어의 통합원칙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857224" y="2000240"/>
            <a:ext cx="7929618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4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원칙 </a:t>
            </a:r>
            <a:r>
              <a:rPr kumimoji="1" lang="en-US" altLang="ko-K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1: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KSL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 국어의 언어 모형을 제공한다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4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원칙 </a:t>
            </a:r>
            <a:r>
              <a:rPr kumimoji="1" lang="en-US" altLang="ko-K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2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: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KSL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은 농아동의 일차 언어이며 자연 언어이다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 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4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원칙 </a:t>
            </a:r>
            <a:r>
              <a:rPr kumimoji="1" lang="en-US" altLang="ko-K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3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: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국어의 쓰기 언어 능력을 발달시키기 위한 선수 </a:t>
            </a:r>
            <a:endParaRPr kumimoji="1" lang="en-US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4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4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          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조건으로 세상의 지식을 경험한다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4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원칙 </a:t>
            </a:r>
            <a:r>
              <a:rPr kumimoji="1" lang="en-US" altLang="ko-K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4: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KSL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 국어에 대한 초언어적 인식과 지식을</a:t>
            </a:r>
            <a:endParaRPr kumimoji="1" lang="en-US" altLang="ko-KR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24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24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         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향상시킨다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4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원칙 </a:t>
            </a:r>
            <a:r>
              <a:rPr kumimoji="1" lang="en-US" altLang="ko-K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5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: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 KSL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 국어는 거의 동일한 가치를 가지고 있다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4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원칙 </a:t>
            </a:r>
            <a:r>
              <a:rPr kumimoji="1" lang="en-US" altLang="ko-K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6: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1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농아동의 읽고 쓰는 생활에 부모를 포함시킨다</a:t>
            </a:r>
            <a:r>
              <a:rPr kumimoji="1" lang="en-US" altLang="ko-KR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000100" y="2000240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국어의 </a:t>
            </a:r>
            <a:r>
              <a:rPr kumimoji="1" lang="ko-KR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문해능력은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KSL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의 수화 방식과 집중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그리고 국어의 읽고 쓰기의 방식 사이의 확실한 교량적 역할에 의해 학습된다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이러한 의미에서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‘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통합된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KSL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 국어 언어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’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라는 용어를 사용한다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집중과 수화하기는 모든 언어를 활동을 통하여 강조되어야 하는 요점이다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그들은 전통적 듣기와 말하기 방식을 되돌려 놓았으며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그리고 국어 </a:t>
            </a:r>
            <a:r>
              <a:rPr kumimoji="1" lang="ko-KR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문해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능력 신장을 위한 교량으로 공헌하고 있다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아동이 학급의 수업을 쉽게 이해하고 접근 준비가 되어 있는 것을 쉽게 관찰할 수 있는 것이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KSL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과 국어 언어의 통합 원칙 때문이다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1571604" y="785794"/>
            <a:ext cx="631935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KSL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과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국어언어의 통합원칙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785918" y="714356"/>
            <a:ext cx="540885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KSL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을 이용한 읽기기술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071538" y="2000240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주된 아이디어를 확인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세부 사항을 발견하고 위치를 인지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계열성 간파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예상 능력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추론 하기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비교와 대조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인과관계의 명명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(Labeling)</a:t>
            </a: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정보에 대한 개괄적 접근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세부 정보를 위한 정밀조사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이야기 구조 가르치기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928794" y="785794"/>
            <a:ext cx="58047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사회교과와 언어교과 수업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14348" y="1928802"/>
            <a:ext cx="8215338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사회교과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교재는 상위 수준의 읽기 능력이   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요구되므로 도전적 학습이 요구된다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대부분의 읽기는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대화체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보다는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설명적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이다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교재에는 추상적 개념과 익숙하지 않은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사건과 자료로 구성되어 있다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교사에게 주어진 과제는 언어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교과 내용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그리고 비판적인 사고력의 통합이다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428860" y="785794"/>
            <a:ext cx="45881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인지기술과 사회교과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14348" y="1928802"/>
            <a:ext cx="8215338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인과관계 이해하기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비교와 대조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수집</a:t>
            </a: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자료의 조직과 해석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가설 설정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결론 제시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지형을 인지하기 위한 언어와 장소 인지를 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en-US" altLang="ko-KR" sz="3200" kern="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굴림" charset="-127"/>
              </a:rPr>
              <a:t>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위한 공간 관계의 이해</a:t>
            </a:r>
            <a:endParaRPr kumimoji="1" lang="en-US" altLang="ko-K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  <a:p>
            <a:pPr marL="0" marR="0" lvl="0" indent="0" algn="l" defTabSz="914400" rtl="0" eaLnBrk="1" fontAlgn="base" latin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endParaRPr kumimoji="1" lang="ko-KR" alt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000232" y="285728"/>
            <a:ext cx="5804794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국어가 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L2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인 학습자에게</a:t>
            </a:r>
            <a:endParaRPr lang="en-US" altLang="ko-KR" sz="4400" b="1" dirty="0" smtClean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휴먼모음T" pitchFamily="18" charset="-127"/>
              <a:ea typeface="휴먼모음T" pitchFamily="18" charset="-127"/>
            </a:endParaRPr>
          </a:p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사회교과를 지도하는 방법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928662" y="2071678"/>
            <a:ext cx="7772400" cy="423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lvl="0" indent="-609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핵심 어휘 지도와 고급 용어 정리</a:t>
            </a:r>
            <a:r>
              <a:rPr kumimoji="1" lang="en-US" altLang="ko-K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</a:p>
          <a:p>
            <a:pPr marL="990600" marR="0" lvl="1" indent="-5334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  <a:defRPr/>
            </a:pP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KSL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토론을 통하여</a:t>
            </a:r>
            <a:endParaRPr kumimoji="1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굴림" charset="-127"/>
            </a:endParaRPr>
          </a:p>
          <a:p>
            <a:pPr marL="990600" marR="0" lvl="1" indent="-5334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  <a:defRPr/>
            </a:pP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교사는 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(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아동과 함께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) 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국어 언어로 핵심 어휘를 준비하고 수화로 정의를 내릴 수 있도록 비디오 테이프를 준비할 수 있다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. KSL</a:t>
            </a:r>
            <a:r>
              <a:rPr kumimoji="1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과 국어의 이중언어 어휘를 창안할 수 있다</a:t>
            </a:r>
            <a:r>
              <a:rPr kumimoji="1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굴림" charset="-127"/>
              </a:rPr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층">
  <a:themeElements>
    <a:clrScheme name="층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층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층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층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2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3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4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1399</Words>
  <Application>Microsoft Office PowerPoint</Application>
  <PresentationFormat>화면 슬라이드 쇼(4:3)</PresentationFormat>
  <Paragraphs>198</Paragraphs>
  <Slides>25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26" baseType="lpstr">
      <vt:lpstr>층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57</cp:revision>
  <dcterms:created xsi:type="dcterms:W3CDTF">2009-06-15T00:59:29Z</dcterms:created>
  <dcterms:modified xsi:type="dcterms:W3CDTF">2009-06-17T01:54:34Z</dcterms:modified>
</cp:coreProperties>
</file>