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8" r:id="rId4"/>
    <p:sldId id="257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5065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ko-KR" alt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4035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6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7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8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39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0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1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  <p:sp>
          <p:nvSpPr>
            <p:cNvPr id="44042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pitchFamily="50" charset="-127"/>
                <a:ea typeface="굴림" pitchFamily="50" charset="-127"/>
              </a:endParaRPr>
            </a:p>
          </p:txBody>
        </p:sp>
      </p:grpSp>
      <p:sp>
        <p:nvSpPr>
          <p:cNvPr id="44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DB4CDC8B-005D-4263-A198-6E8808DB76B2}" type="datetimeFigureOut">
              <a:rPr lang="ko-KR" altLang="en-US" smtClean="0"/>
              <a:pPr/>
              <a:t>2009-06-24</a:t>
            </a:fld>
            <a:endParaRPr lang="ko-KR" altLang="en-US"/>
          </a:p>
        </p:txBody>
      </p:sp>
      <p:sp>
        <p:nvSpPr>
          <p:cNvPr id="44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44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ffectLst>
                  <a:outerShdw blurRad="38100" dist="38100" dir="2700000" algn="tl">
                    <a:srgbClr val="000000"/>
                  </a:outerShdw>
                </a:effectLst>
                <a:latin typeface="굴림" pitchFamily="50" charset="-127"/>
                <a:ea typeface="굴림" pitchFamily="50" charset="-127"/>
              </a:defRPr>
            </a:lvl1pPr>
          </a:lstStyle>
          <a:p>
            <a:fld id="{459FBBB6-D3F7-4B72-B52E-CE79CD860BC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44046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44047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4" descr="유치원"/>
          <p:cNvSpPr>
            <a:spLocks noChangeArrowheads="1"/>
          </p:cNvSpPr>
          <p:nvPr/>
        </p:nvSpPr>
        <p:spPr bwMode="auto">
          <a:xfrm>
            <a:off x="1071538" y="2857496"/>
            <a:ext cx="1371600" cy="1524000"/>
          </a:xfrm>
          <a:prstGeom prst="roundRect">
            <a:avLst>
              <a:gd name="adj" fmla="val 15403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6" name="AutoShape 7" descr="한글교실"/>
          <p:cNvSpPr>
            <a:spLocks noChangeArrowheads="1"/>
          </p:cNvSpPr>
          <p:nvPr/>
        </p:nvSpPr>
        <p:spPr bwMode="auto">
          <a:xfrm>
            <a:off x="2143108" y="2357430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4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7" name="AutoShape 8" descr="대모험"/>
          <p:cNvSpPr>
            <a:spLocks noChangeArrowheads="1"/>
          </p:cNvSpPr>
          <p:nvPr/>
        </p:nvSpPr>
        <p:spPr bwMode="auto">
          <a:xfrm>
            <a:off x="3071802" y="271462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5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8" name="AutoShape 9" descr="쓰기척척"/>
          <p:cNvSpPr>
            <a:spLocks noChangeArrowheads="1"/>
          </p:cNvSpPr>
          <p:nvPr/>
        </p:nvSpPr>
        <p:spPr bwMode="auto">
          <a:xfrm>
            <a:off x="4500562" y="3143248"/>
            <a:ext cx="1524000" cy="1524000"/>
          </a:xfrm>
          <a:prstGeom prst="roundRect">
            <a:avLst>
              <a:gd name="adj" fmla="val 15403"/>
            </a:avLst>
          </a:prstGeom>
          <a:blipFill dpi="0" rotWithShape="0">
            <a:blip r:embed="rId6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9" name="AutoShape 10" descr="읽기술술"/>
          <p:cNvSpPr>
            <a:spLocks noChangeArrowheads="1"/>
          </p:cNvSpPr>
          <p:nvPr/>
        </p:nvSpPr>
        <p:spPr bwMode="auto">
          <a:xfrm>
            <a:off x="5572132" y="2500306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7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AutoShape 11" descr="엄마랑"/>
          <p:cNvSpPr>
            <a:spLocks noChangeArrowheads="1"/>
          </p:cNvSpPr>
          <p:nvPr/>
        </p:nvSpPr>
        <p:spPr bwMode="auto">
          <a:xfrm>
            <a:off x="6715140" y="3071810"/>
            <a:ext cx="1600200" cy="1524000"/>
          </a:xfrm>
          <a:prstGeom prst="roundRect">
            <a:avLst>
              <a:gd name="adj" fmla="val 15403"/>
            </a:avLst>
          </a:prstGeom>
          <a:blipFill dpi="0" rotWithShape="0">
            <a:blip r:embed="rId8"/>
            <a:srcRect/>
            <a:stretch>
              <a:fillRect/>
            </a:stretch>
          </a:blipFill>
          <a:ln w="57150" cmpd="thinThick">
            <a:solidFill>
              <a:srgbClr val="FF99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3857620" y="500063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defRPr/>
            </a:pPr>
            <a:r>
              <a:rPr lang="ko-KR" altLang="en-US" sz="2400" b="1" dirty="0" smtClean="0"/>
              <a:t>대구대학교 초등특수교육과</a:t>
            </a:r>
          </a:p>
          <a:p>
            <a:pPr algn="r">
              <a:defRPr/>
            </a:pPr>
            <a:endParaRPr lang="ko-KR" altLang="en-US" sz="2400" b="1" dirty="0" smtClean="0"/>
          </a:p>
          <a:p>
            <a:pPr algn="r">
              <a:defRPr/>
            </a:pPr>
            <a:r>
              <a:rPr lang="ko-KR" altLang="en-US" sz="2400" b="1" dirty="0" smtClean="0"/>
              <a:t>최성규</a:t>
            </a:r>
            <a:endParaRPr lang="ko-KR" altLang="en-US" sz="2400" b="1" dirty="0"/>
          </a:p>
        </p:txBody>
      </p:sp>
      <p:sp>
        <p:nvSpPr>
          <p:cNvPr id="16" name="직사각형 15"/>
          <p:cNvSpPr/>
          <p:nvPr/>
        </p:nvSpPr>
        <p:spPr>
          <a:xfrm>
            <a:off x="1928794" y="571480"/>
            <a:ext cx="5827236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6000" dirty="0" smtClean="0">
                <a:solidFill>
                  <a:schemeClr val="tx2">
                    <a:lumMod val="90000"/>
                  </a:schemeClr>
                </a:solidFill>
                <a:latin typeface="HY태백B" pitchFamily="18" charset="-127"/>
                <a:ea typeface="HY태백B" pitchFamily="18" charset="-127"/>
              </a:rPr>
              <a:t>청각장애아 교육</a:t>
            </a:r>
            <a:endParaRPr lang="ko-KR" altLang="en-US" sz="6000" dirty="0">
              <a:solidFill>
                <a:schemeClr val="tx2">
                  <a:lumMod val="90000"/>
                </a:schemeClr>
              </a:solidFill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214678" y="785794"/>
            <a:ext cx="2916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어음청력검사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71538" y="2143116"/>
            <a:ext cx="728667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2)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어음최대가청역치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고통역치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3)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어음최적가청역치</a:t>
            </a:r>
            <a:endParaRPr kumimoji="1" lang="ko-KR" altLang="en-US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먼저 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10dB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단위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다음에 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5dB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단위로 결정</a:t>
            </a:r>
            <a:endParaRPr kumimoji="1" lang="ko-KR" altLang="en-US" sz="36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571736" y="785794"/>
            <a:ext cx="44149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Masking(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차폐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)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57224" y="1785926"/>
            <a:ext cx="7858180" cy="46104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정의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청력이 좋은 귀에서 나쁜 귀의 청력검사를 방해하는 것은 예방하기 위한 방법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방법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기도차폐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두 귀의 청력손실 정도의 차이가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40dB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이상 차이가 날 때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(1)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청력이 나쁜 귀를 차폐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(2)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청력이 좋은 귀에 소음을 입력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2)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골도차폐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동일한 귀의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ABG(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기도와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골도의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차이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가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10dB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이상 차이가 날 때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(1)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기도차폐의 수준을 만족할 경우에 만 해당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(2)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청력이 나쁜 귀의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골도검사를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차폐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(3)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청력이 좋은 반대 귀에 소음을 입력한다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00364" y="714356"/>
            <a:ext cx="36776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청력도 기재방법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214414" y="2214554"/>
            <a:ext cx="716600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1.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기도검사 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우측과 좌측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비차폐와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차폐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2.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골도검사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우측과 좌측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비차폐와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차폐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* 우측은 적색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,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좌측은 청색</a:t>
            </a:r>
            <a:endParaRPr kumimoji="1" lang="ko-KR" altLang="en-US" sz="32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285984" y="714356"/>
            <a:ext cx="50433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의료검사기기 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00100" y="2000240"/>
            <a:ext cx="7731155" cy="379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1. ABR(Auditory Brainstem Responses)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순음청력검사와 같은 원리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뇌파 분석을 통한 청력검사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저음역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(500Hz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이하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에서 신뢰도 낮음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낮은 병원 수가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청력의 결함 또는 정서적 문제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유아를 위한 청력검사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두 종 이상의 다른 검사를 통한 진단 요구</a:t>
            </a:r>
            <a:endParaRPr kumimoji="1" lang="ko-KR" altLang="en-US" sz="2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71802" y="785794"/>
            <a:ext cx="322235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청력검사 실습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357290" y="2143116"/>
            <a:ext cx="6143668" cy="15531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청력도 기재 방법</a:t>
            </a:r>
          </a:p>
          <a:p>
            <a:pPr lvl="0" eaLnBrk="0" fontAlgn="base" hangingPunct="0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청력검사 실습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질문입니다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4" name="Picture 4" descr="MCj04042630000[1]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5984" y="2236226"/>
            <a:ext cx="4214842" cy="3835980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500430" y="785794"/>
            <a:ext cx="231185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학습 목표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00100" y="2000240"/>
            <a:ext cx="7786742" cy="2948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청력검사의 종류에 대하여 안다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순음청력검사의 방법에 대하여 안다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어음청력검사의 방법에 대하여 안다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의료검사기기를 이용한 청력검사 방법에 </a:t>
            </a:r>
            <a:endParaRPr kumimoji="1" lang="en-US" altLang="ko-KR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대하여 안다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2928926" y="714356"/>
            <a:ext cx="36776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청력검사의 종류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142976" y="2143116"/>
            <a:ext cx="7429552" cy="20251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순음청력검사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기도검사와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골도검사</a:t>
            </a:r>
            <a:endParaRPr kumimoji="1" lang="ko-KR" altLang="en-US" sz="32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lv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2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어음청력검사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가청역치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등</a:t>
            </a:r>
          </a:p>
          <a:p>
            <a:pPr lv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28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의료검사 기기 청력검사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ABR(auditory </a:t>
            </a:r>
          </a:p>
          <a:p>
            <a:pPr lv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brainstem responses)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등    </a:t>
            </a:r>
            <a:endParaRPr kumimoji="1" lang="ko-KR" altLang="en-US" sz="2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000364" y="714356"/>
            <a:ext cx="2916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순음청력검사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00100" y="1785926"/>
            <a:ext cx="7715304" cy="4573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순음청력검사의 일반 원칙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기도검사부터 먼저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다음에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골도검사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청력이 좋은 쪽 귀부터 먼저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또는 우측 귀부터 먼저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주파수 선정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상향법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: 1000Hz-2000-4000-(8000)-1000-500-250-(150)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(dB)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선정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40dB-70dB-90dB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반응이 없으면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10dB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하강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음압이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높아짐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반응이 있으면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5dB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상승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음압이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낮아짐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</a:t>
            </a:r>
          </a:p>
          <a:p>
            <a:pPr marL="609600" lvl="0" indent="-609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5)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하강법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위로 상승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);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상승법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아래로 하강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00364" y="714356"/>
            <a:ext cx="2916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순음청력검사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000100" y="1928802"/>
            <a:ext cx="7553354" cy="4302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기도검사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반응이 없으면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110dB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까지 측정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최소가청역치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반응이 있었던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역치의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50%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이상에 해당하는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음압</a:t>
            </a:r>
            <a:endParaRPr kumimoji="1" lang="ko-KR" altLang="en-US" sz="2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예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) 90dB 2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95dB 1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; 100dB 2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 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총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회의 반응 유    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회의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50%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이상은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2.5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,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즉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회에 해당하는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95dB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 1000Hz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최소가청역치가 결정되면 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2000Hz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/>
              </a:rPr>
              <a:t>…</a:t>
            </a: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.. 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3. </a:t>
            </a:r>
            <a:r>
              <a:rPr kumimoji="1" lang="ko-KR" altLang="en-US" sz="24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골도검사</a:t>
            </a:r>
            <a:endParaRPr kumimoji="1" lang="ko-KR" altLang="en-US" sz="24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기도검사와 동일한 방법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8000Hz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를 측정하지 않음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en-US" altLang="ko-KR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65dB </a:t>
            </a:r>
            <a:r>
              <a:rPr kumimoji="1" lang="ko-KR" altLang="en-US" sz="24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이상을 측정하지 않음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500166" y="785794"/>
            <a:ext cx="635141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평균청력손실 정도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(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가청역치</a:t>
            </a:r>
            <a:r>
              <a:rPr lang="en-US" altLang="ko-KR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)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00100" y="2000240"/>
            <a:ext cx="7953402" cy="4130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분법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(a + b + c)/3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분법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(a + 2b + c)/4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</a:t>
            </a:r>
            <a:r>
              <a:rPr kumimoji="1" lang="ko-KR" altLang="en-US" sz="32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분법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: (a + 2b + 2c + d)/6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 : 500Hz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청력손실정도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 : 1000Hz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청력손실정도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 : 2000Hz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청력손실정도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 : 4000Hz</a:t>
            </a:r>
            <a:r>
              <a:rPr kumimoji="1" lang="ko-KR" altLang="en-US" sz="32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의 청력손실정도</a:t>
            </a:r>
            <a:endParaRPr kumimoji="1" lang="ko-KR" altLang="en-US" sz="28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714480" y="785794"/>
            <a:ext cx="65662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기도와 </a:t>
            </a:r>
            <a:r>
              <a:rPr lang="ko-KR" altLang="en-US" sz="4400" b="1" dirty="0" err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골도검사</a:t>
            </a:r>
            <a:r>
              <a:rPr lang="ko-KR" altLang="en-US" sz="4400" b="1" dirty="0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 결과의 해석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857224" y="2000240"/>
            <a:ext cx="808992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기도에 문제 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전음성</a:t>
            </a:r>
            <a:endParaRPr kumimoji="1" lang="ko-KR" altLang="en-US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골도에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문제 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감음신경성</a:t>
            </a:r>
            <a:endParaRPr kumimoji="1" lang="ko-KR" altLang="en-US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두 기관에 문제 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혼합성</a:t>
            </a:r>
            <a:endParaRPr kumimoji="1" lang="ko-KR" altLang="en-US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예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( 60dB ) + ( 0dB  ) = 60dB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		( 0dB  ) + ( 60dB ) = 60dB</a:t>
            </a:r>
          </a:p>
          <a:p>
            <a:pPr marL="609600" lvl="0" indent="-609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		( 40dB ) + ( 20dB ) = 60dB</a:t>
            </a:r>
            <a:endParaRPr lang="ko-KR" altLang="en-US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3214678" y="785794"/>
            <a:ext cx="2916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어음청력검사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000100" y="2071678"/>
            <a:ext cx="7643866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6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순음청력검사와 동일한 방법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lang="en-US" sz="3600" b="1" dirty="0" smtClean="0">
                <a:solidFill>
                  <a:srgbClr val="FFFFFF"/>
                </a:solidFill>
              </a:rPr>
              <a:t>·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어음은 </a:t>
            </a:r>
            <a:r>
              <a:rPr kumimoji="1" lang="ko-KR" altLang="en-US" sz="36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주파수별로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측정하지 않음</a:t>
            </a:r>
            <a:endParaRPr kumimoji="1" lang="en-US" altLang="ko-KR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(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음성은 그 자체가 복합주파수로 </a:t>
            </a:r>
            <a:endParaRPr kumimoji="1" lang="en-US" altLang="ko-KR" sz="36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</a:pP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 </a:t>
            </a:r>
            <a:r>
              <a:rPr kumimoji="1" lang="ko-KR" altLang="en-US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구성되었음</a:t>
            </a:r>
            <a:r>
              <a:rPr kumimoji="1" lang="en-US" altLang="ko-KR" sz="36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  <a:endParaRPr kumimoji="1" lang="en-US" altLang="ko-KR" sz="36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214678" y="785794"/>
            <a:ext cx="29161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4400" b="1" smtClean="0">
                <a:solidFill>
                  <a:schemeClr val="tx2">
                    <a:lumMod val="9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휴먼모음T" pitchFamily="18" charset="-127"/>
                <a:ea typeface="휴먼모음T" pitchFamily="18" charset="-127"/>
              </a:rPr>
              <a:t>어음청력검사</a:t>
            </a:r>
            <a:endParaRPr lang="ko-KR" altLang="en-US" sz="4400" dirty="0">
              <a:solidFill>
                <a:schemeClr val="tx2">
                  <a:lumMod val="90000"/>
                </a:schemeClr>
              </a:solidFill>
              <a:latin typeface="휴먼모음T" pitchFamily="18" charset="-127"/>
              <a:ea typeface="휴먼모음T" pitchFamily="18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85786" y="1785926"/>
            <a:ext cx="81439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eriod"/>
              <a:defRPr/>
            </a:pP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어음최소가청역치</a:t>
            </a:r>
            <a:endParaRPr kumimoji="1" lang="ko-KR" altLang="en-US" sz="2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AutoNum type="arabicParenR"/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SW(spondee word)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로 검사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정의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: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모음이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음절로 구성된 동일한 길이와 동일한 강세를 가진 복합음절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(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강강격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또는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장장격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각 음절은 의미를 가진다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cowboy, </a:t>
            </a:r>
            <a:r>
              <a:rPr kumimoji="1" lang="en-US" altLang="ko-KR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icecream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, </a:t>
            </a:r>
            <a:r>
              <a:rPr kumimoji="1" lang="en-US" altLang="ko-KR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grayhound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등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buFontTx/>
              <a:buChar char="-"/>
              <a:defRPr/>
            </a:pP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한국어의 경우에는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음절보다는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3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음절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2)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순음청력검사와 동일하지만 두 개의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SW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를 들려준다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. 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두 개의 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SW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에 대한 정반응시 맞은 것으로 인정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3) </a:t>
            </a:r>
            <a:r>
              <a:rPr kumimoji="1" lang="ko-KR" altLang="en-US" sz="2800" b="1" kern="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어음최소가청역치를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결정한다</a:t>
            </a:r>
            <a:endParaRPr kumimoji="1" lang="en-US" altLang="ko-KR" sz="2800" b="1" kern="0" dirty="0" smtClean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굴림체" pitchFamily="49" charset="-127"/>
              <a:ea typeface="굴림체" pitchFamily="49" charset="-127"/>
            </a:endParaRPr>
          </a:p>
          <a:p>
            <a:pPr marL="609600" lvl="0" indent="-60960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99FF66"/>
              </a:buClr>
              <a:defRPr/>
            </a:pP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   (</a:t>
            </a:r>
            <a:r>
              <a:rPr kumimoji="1" lang="ko-KR" altLang="en-US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순음청력검사 동일</a:t>
            </a:r>
            <a:r>
              <a:rPr kumimoji="1" lang="en-US" altLang="ko-KR" sz="2800" b="1" kern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층">
  <a:themeElements>
    <a:clrScheme name="층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층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층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층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층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2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3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ppt/theme/themeOverride4.xml><?xml version="1.0" encoding="utf-8"?>
<a:themeOverride xmlns:a="http://schemas.openxmlformats.org/drawingml/2006/main">
  <a:clrScheme name="층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</TotalTime>
  <Words>573</Words>
  <Application>Microsoft Office PowerPoint</Application>
  <PresentationFormat>화면 슬라이드 쇼(4:3)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15</vt:i4>
      </vt:variant>
    </vt:vector>
  </HeadingPairs>
  <TitlesOfParts>
    <vt:vector size="16" baseType="lpstr">
      <vt:lpstr>층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질문입니다.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staff</cp:lastModifiedBy>
  <cp:revision>41</cp:revision>
  <dcterms:created xsi:type="dcterms:W3CDTF">2009-06-15T00:59:29Z</dcterms:created>
  <dcterms:modified xsi:type="dcterms:W3CDTF">2009-06-24T01:20:31Z</dcterms:modified>
</cp:coreProperties>
</file>