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9080" autoAdjust="0"/>
    <p:restoredTop sz="94660"/>
  </p:normalViewPr>
  <p:slideViewPr>
    <p:cSldViewPr>
      <p:cViewPr varScale="1">
        <p:scale>
          <a:sx n="109" d="100"/>
          <a:sy n="109" d="100"/>
        </p:scale>
        <p:origin x="-14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제목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22" name="부제목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651B0E-7AB4-4884-A90B-798D2089D19C}" type="datetimeFigureOut">
              <a:rPr lang="ko-KR" altLang="en-US" smtClean="0"/>
              <a:pPr/>
              <a:t>2014-10-05</a:t>
            </a:fld>
            <a:endParaRPr lang="ko-KR" altLang="en-US"/>
          </a:p>
        </p:txBody>
      </p:sp>
      <p:sp>
        <p:nvSpPr>
          <p:cNvPr id="20" name="바닥글 개체 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3EBDA4-03C6-4D4C-B89E-BFC91EC9428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651B0E-7AB4-4884-A90B-798D2089D19C}" type="datetimeFigureOut">
              <a:rPr lang="ko-KR" altLang="en-US" smtClean="0"/>
              <a:pPr/>
              <a:t>2014-10-05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3EBDA4-03C6-4D4C-B89E-BFC91EC9428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58000" y="274640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143000" y="274641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651B0E-7AB4-4884-A90B-798D2089D19C}" type="datetimeFigureOut">
              <a:rPr lang="ko-KR" altLang="en-US" smtClean="0"/>
              <a:pPr/>
              <a:t>2014-10-05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3EBDA4-03C6-4D4C-B89E-BFC91EC9428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651B0E-7AB4-4884-A90B-798D2089D19C}" type="datetimeFigureOut">
              <a:rPr lang="ko-KR" altLang="en-US" smtClean="0"/>
              <a:pPr/>
              <a:t>2014-10-05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3EBDA4-03C6-4D4C-B89E-BFC91EC9428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2282891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651B0E-7AB4-4884-A90B-798D2089D19C}" type="datetimeFigureOut">
              <a:rPr lang="ko-KR" altLang="en-US" smtClean="0"/>
              <a:pPr/>
              <a:t>2014-10-05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3EBDA4-03C6-4D4C-B89E-BFC91EC9428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직사각형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651B0E-7AB4-4884-A90B-798D2089D19C}" type="datetimeFigureOut">
              <a:rPr lang="ko-KR" altLang="en-US" smtClean="0"/>
              <a:pPr/>
              <a:t>2014-10-05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3EBDA4-03C6-4D4C-B89E-BFC91EC9428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651B0E-7AB4-4884-A90B-798D2089D19C}" type="datetimeFigureOut">
              <a:rPr lang="ko-KR" altLang="en-US" smtClean="0"/>
              <a:pPr/>
              <a:t>2014-10-05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3EBDA4-03C6-4D4C-B89E-BFC91EC9428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651B0E-7AB4-4884-A90B-798D2089D19C}" type="datetimeFigureOut">
              <a:rPr lang="ko-KR" altLang="en-US" smtClean="0"/>
              <a:pPr/>
              <a:t>2014-10-05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3EBDA4-03C6-4D4C-B89E-BFC91EC9428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651B0E-7AB4-4884-A90B-798D2089D19C}" type="datetimeFigureOut">
              <a:rPr lang="ko-KR" altLang="en-US" smtClean="0"/>
              <a:pPr/>
              <a:t>2014-10-05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3EBDA4-03C6-4D4C-B89E-BFC91EC9428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직사각형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651B0E-7AB4-4884-A90B-798D2089D19C}" type="datetimeFigureOut">
              <a:rPr lang="ko-KR" altLang="en-US" smtClean="0"/>
              <a:pPr/>
              <a:t>2014-10-05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3EBDA4-03C6-4D4C-B89E-BFC91EC9428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651B0E-7AB4-4884-A90B-798D2089D19C}" type="datetimeFigureOut">
              <a:rPr lang="ko-KR" altLang="en-US" smtClean="0"/>
              <a:pPr/>
              <a:t>2014-10-05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3EBDA4-03C6-4D4C-B89E-BFC91EC9428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838200" y="1143004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9" name="순서도: 처리 8"/>
          <p:cNvSpPr/>
          <p:nvPr/>
        </p:nvSpPr>
        <p:spPr>
          <a:xfrm rot="19468671">
            <a:off x="396725" y="954342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순서도: 처리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원형 6"/>
          <p:cNvSpPr/>
          <p:nvPr/>
        </p:nvSpPr>
        <p:spPr>
          <a:xfrm>
            <a:off x="-815926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168818" y="21103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도넛 10"/>
          <p:cNvSpPr/>
          <p:nvPr/>
        </p:nvSpPr>
        <p:spPr>
          <a:xfrm rot="2315675">
            <a:off x="182882" y="1055078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>
          <a:xfrm>
            <a:off x="1012874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제목 개체 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텍스트 개체 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24" name="날짜 개체 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1651B0E-7AB4-4884-A90B-798D2089D19C}" type="datetimeFigureOut">
              <a:rPr lang="ko-KR" altLang="en-US" smtClean="0"/>
              <a:pPr/>
              <a:t>2014-10-05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2" name="슬라이드 번호 개체 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03EBDA4-03C6-4D4C-B89E-BFC91EC9428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직사각형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1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1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1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1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1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1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1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청각장애의 정의 및 특성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57291" y="4572008"/>
            <a:ext cx="7406640" cy="1752600"/>
          </a:xfrm>
        </p:spPr>
        <p:txBody>
          <a:bodyPr/>
          <a:lstStyle/>
          <a:p>
            <a:r>
              <a:rPr lang="en-US" altLang="ko-KR" dirty="0" smtClean="0"/>
              <a:t>1</a:t>
            </a:r>
            <a:r>
              <a:rPr lang="ko-KR" altLang="en-US" dirty="0" smtClean="0"/>
              <a:t>조 </a:t>
            </a:r>
            <a:r>
              <a:rPr lang="en-US" altLang="ko-KR" dirty="0" smtClean="0"/>
              <a:t>- </a:t>
            </a:r>
          </a:p>
          <a:p>
            <a:r>
              <a:rPr lang="ko-KR" altLang="en-US" dirty="0" smtClean="0"/>
              <a:t>강지수</a:t>
            </a:r>
            <a:r>
              <a:rPr lang="en-US" altLang="ko-KR" dirty="0" smtClean="0"/>
              <a:t>/</a:t>
            </a:r>
            <a:r>
              <a:rPr lang="ko-KR" altLang="en-US" dirty="0" err="1" smtClean="0"/>
              <a:t>고은지</a:t>
            </a:r>
            <a:r>
              <a:rPr lang="en-US" altLang="ko-KR" dirty="0" smtClean="0"/>
              <a:t>/</a:t>
            </a:r>
            <a:r>
              <a:rPr lang="ko-KR" altLang="en-US" dirty="0" smtClean="0"/>
              <a:t>류현주</a:t>
            </a:r>
            <a:r>
              <a:rPr lang="en-US" altLang="ko-KR" dirty="0" smtClean="0"/>
              <a:t>/</a:t>
            </a:r>
            <a:r>
              <a:rPr lang="ko-KR" altLang="en-US" dirty="0" smtClean="0"/>
              <a:t>권준영</a:t>
            </a:r>
            <a:r>
              <a:rPr lang="en-US" altLang="ko-KR" dirty="0" smtClean="0"/>
              <a:t>/</a:t>
            </a:r>
            <a:r>
              <a:rPr lang="ko-KR" altLang="en-US" dirty="0" smtClean="0"/>
              <a:t>김경민</a:t>
            </a:r>
            <a:r>
              <a:rPr lang="en-US" altLang="ko-KR" dirty="0" smtClean="0"/>
              <a:t>/</a:t>
            </a:r>
            <a:r>
              <a:rPr lang="ko-KR" altLang="en-US" dirty="0" smtClean="0"/>
              <a:t>김동구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청각장애아동의 특성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400" b="1" dirty="0" smtClean="0"/>
              <a:t>언어발달</a:t>
            </a:r>
            <a:endParaRPr lang="en-US" altLang="ko-KR" sz="2400" b="1" dirty="0" smtClean="0"/>
          </a:p>
          <a:p>
            <a:pPr>
              <a:buFont typeface="Arial" pitchFamily="34" charset="0"/>
              <a:buChar char="•"/>
            </a:pPr>
            <a:r>
              <a:rPr lang="ko-KR" altLang="en-US" sz="2400" dirty="0" smtClean="0"/>
              <a:t>생후 </a:t>
            </a:r>
            <a:r>
              <a:rPr lang="en-US" altLang="ko-KR" sz="2400" dirty="0" smtClean="0"/>
              <a:t>3</a:t>
            </a:r>
            <a:r>
              <a:rPr lang="ko-KR" altLang="en-US" sz="2400" dirty="0" smtClean="0"/>
              <a:t>년 이전에 청력손실 발생시 언어습득 어려움</a:t>
            </a:r>
            <a:endParaRPr lang="en-US" altLang="ko-KR" sz="2400" dirty="0" smtClean="0"/>
          </a:p>
          <a:p>
            <a:pPr>
              <a:buFont typeface="Arial" pitchFamily="34" charset="0"/>
              <a:buChar char="•"/>
            </a:pPr>
            <a:r>
              <a:rPr lang="ko-KR" altLang="en-US" sz="2400" dirty="0" smtClean="0"/>
              <a:t>어휘 및 문법의 오류가 많음</a:t>
            </a:r>
            <a:endParaRPr lang="en-US" altLang="ko-KR" sz="2400" dirty="0" smtClean="0"/>
          </a:p>
          <a:p>
            <a:pPr>
              <a:buNone/>
            </a:pPr>
            <a:endParaRPr lang="en-US" altLang="ko-KR" sz="2400" dirty="0" smtClean="0"/>
          </a:p>
          <a:p>
            <a:r>
              <a:rPr lang="ko-KR" altLang="en-US" sz="2400" b="1" dirty="0" smtClean="0"/>
              <a:t>사회</a:t>
            </a:r>
            <a:r>
              <a:rPr lang="en-US" altLang="ko-KR" sz="2400" b="1" dirty="0" smtClean="0">
                <a:latin typeface="맑은 고딕"/>
                <a:ea typeface="맑은 고딕"/>
              </a:rPr>
              <a:t>·</a:t>
            </a:r>
            <a:r>
              <a:rPr lang="ko-KR" altLang="en-US" sz="2400" b="1" dirty="0" smtClean="0">
                <a:latin typeface="맑은 고딕"/>
                <a:ea typeface="맑은 고딕"/>
              </a:rPr>
              <a:t>정서적 발달</a:t>
            </a:r>
            <a:endParaRPr lang="en-US" altLang="ko-KR" sz="2400" b="1" dirty="0" smtClean="0">
              <a:latin typeface="맑은 고딕"/>
              <a:ea typeface="맑은 고딕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400" dirty="0" smtClean="0"/>
              <a:t>의사소통이 인간관계 형성에 많은 영향을 미침</a:t>
            </a:r>
            <a:endParaRPr lang="en-US" altLang="ko-KR" sz="2400" dirty="0" smtClean="0"/>
          </a:p>
          <a:p>
            <a:pPr>
              <a:buFont typeface="Arial" pitchFamily="34" charset="0"/>
              <a:buChar char="•"/>
            </a:pPr>
            <a:r>
              <a:rPr lang="ko-KR" altLang="en-US" sz="2400" dirty="0" smtClean="0"/>
              <a:t>사소한 관습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태도를 상세히 가르쳐야 한다</a:t>
            </a:r>
            <a:endParaRPr lang="en-US" altLang="ko-KR" sz="2400" dirty="0" smtClean="0"/>
          </a:p>
          <a:p>
            <a:pPr>
              <a:buNone/>
            </a:pPr>
            <a:endParaRPr lang="en-US" altLang="ko-KR" sz="2400" dirty="0" smtClean="0"/>
          </a:p>
          <a:p>
            <a:r>
              <a:rPr lang="ko-KR" altLang="en-US" sz="2400" b="1" dirty="0" smtClean="0"/>
              <a:t>지적</a:t>
            </a:r>
            <a:r>
              <a:rPr lang="ko-KR" altLang="en-US" sz="2400" b="1" dirty="0" smtClean="0">
                <a:latin typeface="맑은 고딕"/>
                <a:ea typeface="맑은 고딕"/>
              </a:rPr>
              <a:t> 발달</a:t>
            </a:r>
            <a:endParaRPr lang="en-US" altLang="ko-KR" sz="2400" b="1" dirty="0" smtClean="0">
              <a:latin typeface="맑은 고딕"/>
              <a:ea typeface="맑은 고딕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400" dirty="0" smtClean="0"/>
              <a:t>일반인과 동일</a:t>
            </a:r>
            <a:endParaRPr lang="en-US" altLang="ko-KR" sz="2400" dirty="0" smtClean="0"/>
          </a:p>
          <a:p>
            <a:pPr>
              <a:buFont typeface="Arial" pitchFamily="34" charset="0"/>
              <a:buChar char="•"/>
            </a:pPr>
            <a:endParaRPr lang="en-US" altLang="ko-KR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청각장애의 정의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96646" indent="-514350">
              <a:buNone/>
            </a:pPr>
            <a:r>
              <a:rPr lang="en-US" altLang="ko-KR" dirty="0" smtClean="0">
                <a:latin typeface="한컴 백제 M" pitchFamily="18" charset="-127"/>
                <a:ea typeface="한컴 백제 M" pitchFamily="18" charset="-127"/>
              </a:rPr>
              <a:t>1 ) </a:t>
            </a:r>
            <a:r>
              <a:rPr lang="ko-KR" altLang="en-US" dirty="0" smtClean="0">
                <a:latin typeface="한컴 백제 M" pitchFamily="18" charset="-127"/>
                <a:ea typeface="한컴 백제 M" pitchFamily="18" charset="-127"/>
              </a:rPr>
              <a:t>생리학적인 관점 </a:t>
            </a:r>
            <a:r>
              <a:rPr lang="en-US" altLang="ko-KR" dirty="0" smtClean="0">
                <a:latin typeface="한컴 백제 M" pitchFamily="18" charset="-127"/>
                <a:ea typeface="한컴 백제 M" pitchFamily="18" charset="-127"/>
              </a:rPr>
              <a:t>– </a:t>
            </a:r>
            <a:r>
              <a:rPr lang="ko-KR" altLang="en-US" dirty="0" smtClean="0">
                <a:latin typeface="한컴 백제 M" pitchFamily="18" charset="-127"/>
                <a:ea typeface="한컴 백제 M" pitchFamily="18" charset="-127"/>
              </a:rPr>
              <a:t>청력 손실에 따라 </a:t>
            </a:r>
            <a:endParaRPr lang="en-US" altLang="ko-KR" dirty="0" smtClean="0">
              <a:latin typeface="한컴 백제 M" pitchFamily="18" charset="-127"/>
              <a:ea typeface="한컴 백제 M" pitchFamily="18" charset="-127"/>
            </a:endParaRPr>
          </a:p>
          <a:p>
            <a:r>
              <a:rPr lang="ko-KR" altLang="en-US" dirty="0" smtClean="0">
                <a:latin typeface="한컴 백제 M" pitchFamily="18" charset="-127"/>
                <a:ea typeface="한컴 백제 M" pitchFamily="18" charset="-127"/>
              </a:rPr>
              <a:t>농 </a:t>
            </a:r>
            <a:r>
              <a:rPr lang="en-US" altLang="ko-KR" dirty="0" smtClean="0">
                <a:latin typeface="한컴 백제 M" pitchFamily="18" charset="-127"/>
                <a:ea typeface="한컴 백제 M" pitchFamily="18" charset="-127"/>
              </a:rPr>
              <a:t>- </a:t>
            </a:r>
            <a:r>
              <a:rPr lang="ko-KR" altLang="en-US" dirty="0" smtClean="0">
                <a:latin typeface="한컴 백제 M" pitchFamily="18" charset="-127"/>
                <a:ea typeface="한컴 백제 M" pitchFamily="18" charset="-127"/>
              </a:rPr>
              <a:t>특정 강도 이상의 소리를 듣지 못하는 경우</a:t>
            </a:r>
          </a:p>
          <a:p>
            <a:pPr>
              <a:buNone/>
            </a:pPr>
            <a:r>
              <a:rPr lang="en-US" altLang="ko-KR" sz="2200" dirty="0" smtClean="0">
                <a:latin typeface="한컴 백제 M" pitchFamily="18" charset="-127"/>
                <a:ea typeface="한컴 백제 M" pitchFamily="18" charset="-127"/>
              </a:rPr>
              <a:t>(</a:t>
            </a:r>
            <a:r>
              <a:rPr lang="ko-KR" altLang="en-US" sz="2200" dirty="0" smtClean="0">
                <a:latin typeface="한컴 백제 M" pitchFamily="18" charset="-127"/>
                <a:ea typeface="한컴 백제 M" pitchFamily="18" charset="-127"/>
              </a:rPr>
              <a:t>사람이 가장 미세한 소리를 듣는 정도를 </a:t>
            </a:r>
            <a:r>
              <a:rPr lang="en-US" altLang="ko-KR" sz="2200" dirty="0" smtClean="0">
                <a:latin typeface="한컴 백제 M" pitchFamily="18" charset="-127"/>
                <a:ea typeface="한컴 백제 M" pitchFamily="18" charset="-127"/>
              </a:rPr>
              <a:t>0dB, 91dB </a:t>
            </a:r>
            <a:r>
              <a:rPr lang="ko-KR" altLang="en-US" sz="2200" dirty="0" smtClean="0">
                <a:latin typeface="한컴 백제 M" pitchFamily="18" charset="-127"/>
                <a:ea typeface="한컴 백제 M" pitchFamily="18" charset="-127"/>
              </a:rPr>
              <a:t>이상의 청력 손실을 농으로 정의한다</a:t>
            </a:r>
            <a:r>
              <a:rPr lang="en-US" altLang="ko-KR" sz="2200" dirty="0" smtClean="0">
                <a:latin typeface="한컴 백제 M" pitchFamily="18" charset="-127"/>
                <a:ea typeface="한컴 백제 M" pitchFamily="18" charset="-127"/>
              </a:rPr>
              <a:t>)</a:t>
            </a:r>
          </a:p>
          <a:p>
            <a:pPr>
              <a:buNone/>
            </a:pPr>
            <a:endParaRPr lang="en-US" altLang="ko-KR" sz="2200" dirty="0" smtClean="0">
              <a:latin typeface="한컴 백제 M" pitchFamily="18" charset="-127"/>
              <a:ea typeface="한컴 백제 M" pitchFamily="18" charset="-127"/>
            </a:endParaRPr>
          </a:p>
          <a:p>
            <a:r>
              <a:rPr lang="ko-KR" altLang="en-US" dirty="0" smtClean="0">
                <a:latin typeface="한컴 백제 M" pitchFamily="18" charset="-127"/>
                <a:ea typeface="한컴 백제 M" pitchFamily="18" charset="-127"/>
              </a:rPr>
              <a:t>난청 </a:t>
            </a:r>
            <a:r>
              <a:rPr lang="en-US" altLang="ko-KR" dirty="0" smtClean="0">
                <a:latin typeface="한컴 백제 M" pitchFamily="18" charset="-127"/>
                <a:ea typeface="한컴 백제 M" pitchFamily="18" charset="-127"/>
              </a:rPr>
              <a:t>- </a:t>
            </a:r>
            <a:r>
              <a:rPr lang="ko-KR" altLang="en-US" dirty="0" smtClean="0">
                <a:latin typeface="한컴 백제 M" pitchFamily="18" charset="-127"/>
                <a:ea typeface="한컴 백제 M" pitchFamily="18" charset="-127"/>
              </a:rPr>
              <a:t>그보다 청력의 손실의 정도가 양호한 경우</a:t>
            </a:r>
          </a:p>
          <a:p>
            <a:pPr marL="596646" indent="-514350"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109" end="13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charRg st="109" end="13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청각장애의 정의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altLang="ko-KR" dirty="0" smtClean="0">
                <a:latin typeface="한컴 백제 M" pitchFamily="18" charset="-127"/>
                <a:ea typeface="한컴 백제 M" pitchFamily="18" charset="-127"/>
              </a:rPr>
              <a:t>2 ) </a:t>
            </a:r>
            <a:r>
              <a:rPr lang="ko-KR" altLang="en-US" dirty="0" smtClean="0">
                <a:latin typeface="한컴 백제 M" pitchFamily="18" charset="-127"/>
                <a:ea typeface="한컴 백제 M" pitchFamily="18" charset="-127"/>
              </a:rPr>
              <a:t>교육학적인 관점 </a:t>
            </a:r>
            <a:endParaRPr lang="en-US" altLang="ko-KR" dirty="0" smtClean="0">
              <a:latin typeface="한컴 백제 M" pitchFamily="18" charset="-127"/>
              <a:ea typeface="한컴 백제 M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한컴 백제 M" pitchFamily="18" charset="-127"/>
                <a:ea typeface="한컴 백제 M" pitchFamily="18" charset="-127"/>
              </a:rPr>
              <a:t>- </a:t>
            </a:r>
            <a:r>
              <a:rPr lang="ko-KR" altLang="en-US" dirty="0" smtClean="0">
                <a:latin typeface="한컴 백제 M" pitchFamily="18" charset="-127"/>
                <a:ea typeface="한컴 백제 M" pitchFamily="18" charset="-127"/>
              </a:rPr>
              <a:t>청력 손실이 아동의 </a:t>
            </a:r>
            <a:r>
              <a:rPr lang="ko-KR" altLang="en-US" dirty="0" smtClean="0">
                <a:solidFill>
                  <a:srgbClr val="FF0000"/>
                </a:solidFill>
                <a:latin typeface="한컴 백제 M" pitchFamily="18" charset="-127"/>
                <a:ea typeface="한컴 백제 M" pitchFamily="18" charset="-127"/>
              </a:rPr>
              <a:t>말하는 능력과 언어발달</a:t>
            </a:r>
            <a:r>
              <a:rPr lang="ko-KR" altLang="en-US" dirty="0" smtClean="0">
                <a:latin typeface="한컴 백제 M" pitchFamily="18" charset="-127"/>
                <a:ea typeface="한컴 백제 M" pitchFamily="18" charset="-127"/>
              </a:rPr>
              <a:t>에 얼마나 큰 영향을 미치는지를 강조</a:t>
            </a:r>
            <a:endParaRPr lang="en-US" altLang="ko-KR" dirty="0" smtClean="0">
              <a:latin typeface="한컴 백제 M" pitchFamily="18" charset="-127"/>
              <a:ea typeface="한컴 백제 M" pitchFamily="18" charset="-127"/>
            </a:endParaRPr>
          </a:p>
          <a:p>
            <a:endParaRPr lang="en-US" altLang="ko-KR" dirty="0" smtClean="0">
              <a:latin typeface="한컴 백제 M" pitchFamily="18" charset="-127"/>
              <a:ea typeface="한컴 백제 M" pitchFamily="18" charset="-127"/>
            </a:endParaRPr>
          </a:p>
          <a:p>
            <a:r>
              <a:rPr lang="ko-KR" altLang="en-US" dirty="0" smtClean="0">
                <a:latin typeface="한컴 백제 M" pitchFamily="18" charset="-127"/>
                <a:ea typeface="한컴 백제 M" pitchFamily="18" charset="-127"/>
              </a:rPr>
              <a:t>농 </a:t>
            </a:r>
            <a:r>
              <a:rPr lang="en-US" altLang="ko-KR" dirty="0" smtClean="0">
                <a:latin typeface="한컴 백제 M" pitchFamily="18" charset="-127"/>
                <a:ea typeface="한컴 백제 M" pitchFamily="18" charset="-127"/>
              </a:rPr>
              <a:t>- </a:t>
            </a:r>
            <a:r>
              <a:rPr lang="ko-KR" altLang="en-US" dirty="0" smtClean="0">
                <a:latin typeface="한컴 백제 M" pitchFamily="18" charset="-127"/>
                <a:ea typeface="한컴 백제 M" pitchFamily="18" charset="-127"/>
              </a:rPr>
              <a:t>보청기를 착용하거나 착용하지 않은 상태에서 귀만으로 말을 듣고 이해할 수 없을 정도로 청력 손실이 있는 경우</a:t>
            </a:r>
            <a:endParaRPr lang="en-US" altLang="ko-KR" dirty="0" smtClean="0">
              <a:latin typeface="한컴 백제 M" pitchFamily="18" charset="-127"/>
              <a:ea typeface="한컴 백제 M" pitchFamily="18" charset="-127"/>
            </a:endParaRPr>
          </a:p>
          <a:p>
            <a:pPr>
              <a:buNone/>
            </a:pPr>
            <a:endParaRPr lang="ko-KR" altLang="en-US" dirty="0" smtClean="0">
              <a:latin typeface="한컴 백제 M" pitchFamily="18" charset="-127"/>
              <a:ea typeface="한컴 백제 M" pitchFamily="18" charset="-127"/>
            </a:endParaRPr>
          </a:p>
          <a:p>
            <a:r>
              <a:rPr lang="ko-KR" altLang="en-US" dirty="0" smtClean="0">
                <a:latin typeface="한컴 백제 M" pitchFamily="18" charset="-127"/>
                <a:ea typeface="한컴 백제 M" pitchFamily="18" charset="-127"/>
              </a:rPr>
              <a:t>난청 </a:t>
            </a:r>
            <a:r>
              <a:rPr lang="en-US" altLang="ko-KR" dirty="0" smtClean="0">
                <a:latin typeface="한컴 백제 M" pitchFamily="18" charset="-127"/>
                <a:ea typeface="한컴 백제 M" pitchFamily="18" charset="-127"/>
              </a:rPr>
              <a:t>- </a:t>
            </a:r>
            <a:r>
              <a:rPr lang="ko-KR" altLang="en-US" dirty="0" smtClean="0">
                <a:latin typeface="한컴 백제 M" pitchFamily="18" charset="-127"/>
                <a:ea typeface="한컴 백제 M" pitchFamily="18" charset="-127"/>
              </a:rPr>
              <a:t>보청기를 착용 하거나 착용하지 않은 상태에서 귀만으로 말을 듣고 이해하는 것이 불가능하지는 않지만 말을 듣는 데 어려움이 있을 정도</a:t>
            </a:r>
            <a:r>
              <a:rPr lang="en-US" altLang="ko-KR" dirty="0" smtClean="0">
                <a:latin typeface="한컴 백제 M" pitchFamily="18" charset="-127"/>
                <a:ea typeface="한컴 백제 M" pitchFamily="18" charset="-127"/>
              </a:rPr>
              <a:t>(</a:t>
            </a:r>
            <a:r>
              <a:rPr lang="ko-KR" altLang="en-US" dirty="0" smtClean="0">
                <a:latin typeface="한컴 백제 M" pitchFamily="18" charset="-127"/>
                <a:ea typeface="한컴 백제 M" pitchFamily="18" charset="-127"/>
              </a:rPr>
              <a:t>잔존청력이 남아 있는 것</a:t>
            </a:r>
            <a:r>
              <a:rPr lang="en-US" altLang="ko-KR" dirty="0" smtClean="0">
                <a:latin typeface="한컴 백제 M" pitchFamily="18" charset="-127"/>
                <a:ea typeface="한컴 백제 M" pitchFamily="18" charset="-127"/>
              </a:rPr>
              <a:t>).</a:t>
            </a:r>
          </a:p>
          <a:p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청각장애의 정의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altLang="ko-KR" dirty="0" smtClean="0">
                <a:latin typeface="한컴 백제 M" pitchFamily="18" charset="-127"/>
                <a:ea typeface="한컴 백제 M" pitchFamily="18" charset="-127"/>
              </a:rPr>
              <a:t>3) </a:t>
            </a:r>
            <a:r>
              <a:rPr lang="ko-KR" altLang="en-US" dirty="0" smtClean="0">
                <a:latin typeface="한컴 백제 M" pitchFamily="18" charset="-127"/>
                <a:ea typeface="한컴 백제 M" pitchFamily="18" charset="-127"/>
              </a:rPr>
              <a:t>장애인 복지법</a:t>
            </a:r>
            <a:r>
              <a:rPr lang="en-US" altLang="ko-KR" dirty="0" smtClean="0">
                <a:latin typeface="한컴 백제 M" pitchFamily="18" charset="-127"/>
                <a:ea typeface="한컴 백제 M" pitchFamily="18" charset="-127"/>
              </a:rPr>
              <a:t>(2004</a:t>
            </a:r>
            <a:r>
              <a:rPr lang="ko-KR" altLang="en-US" dirty="0" smtClean="0">
                <a:latin typeface="한컴 백제 M" pitchFamily="18" charset="-127"/>
                <a:ea typeface="한컴 백제 M" pitchFamily="18" charset="-127"/>
              </a:rPr>
              <a:t>년</a:t>
            </a:r>
            <a:r>
              <a:rPr lang="en-US" altLang="ko-KR" dirty="0" smtClean="0">
                <a:latin typeface="한컴 백제 M" pitchFamily="18" charset="-127"/>
                <a:ea typeface="한컴 백제 M" pitchFamily="18" charset="-127"/>
              </a:rPr>
              <a:t>3</a:t>
            </a:r>
            <a:r>
              <a:rPr lang="ko-KR" altLang="en-US" dirty="0" smtClean="0">
                <a:latin typeface="한컴 백제 M" pitchFamily="18" charset="-127"/>
                <a:ea typeface="한컴 백제 M" pitchFamily="18" charset="-127"/>
              </a:rPr>
              <a:t>월</a:t>
            </a:r>
            <a:r>
              <a:rPr lang="en-US" altLang="ko-KR" dirty="0" smtClean="0">
                <a:latin typeface="한컴 백제 M" pitchFamily="18" charset="-127"/>
                <a:ea typeface="한컴 백제 M" pitchFamily="18" charset="-127"/>
              </a:rPr>
              <a:t>5</a:t>
            </a:r>
            <a:r>
              <a:rPr lang="ko-KR" altLang="en-US" dirty="0" smtClean="0">
                <a:latin typeface="한컴 백제 M" pitchFamily="18" charset="-127"/>
                <a:ea typeface="한컴 백제 M" pitchFamily="18" charset="-127"/>
              </a:rPr>
              <a:t>일 개정</a:t>
            </a:r>
            <a:r>
              <a:rPr lang="en-US" altLang="ko-KR" dirty="0" smtClean="0">
                <a:latin typeface="한컴 백제 M" pitchFamily="18" charset="-127"/>
                <a:ea typeface="한컴 백제 M" pitchFamily="18" charset="-127"/>
              </a:rPr>
              <a:t>) </a:t>
            </a:r>
            <a:r>
              <a:rPr lang="ko-KR" altLang="en-US" dirty="0" smtClean="0">
                <a:latin typeface="한컴 백제 M" pitchFamily="18" charset="-127"/>
                <a:ea typeface="한컴 백제 M" pitchFamily="18" charset="-127"/>
              </a:rPr>
              <a:t>제 </a:t>
            </a:r>
            <a:r>
              <a:rPr lang="en-US" altLang="ko-KR" dirty="0" smtClean="0">
                <a:latin typeface="한컴 백제 M" pitchFamily="18" charset="-127"/>
                <a:ea typeface="한컴 백제 M" pitchFamily="18" charset="-127"/>
              </a:rPr>
              <a:t>2</a:t>
            </a:r>
            <a:r>
              <a:rPr lang="ko-KR" altLang="en-US" dirty="0" smtClean="0">
                <a:latin typeface="한컴 백제 M" pitchFamily="18" charset="-127"/>
                <a:ea typeface="한컴 백제 M" pitchFamily="18" charset="-127"/>
              </a:rPr>
              <a:t>조 </a:t>
            </a:r>
          </a:p>
          <a:p>
            <a:pPr>
              <a:buNone/>
            </a:pPr>
            <a:r>
              <a:rPr lang="ko-KR" altLang="en-US" dirty="0" smtClean="0">
                <a:latin typeface="한컴 백제 M" pitchFamily="18" charset="-127"/>
                <a:ea typeface="한컴 백제 M" pitchFamily="18" charset="-127"/>
              </a:rPr>
              <a:t>“장애인은 신체적</a:t>
            </a:r>
            <a:r>
              <a:rPr lang="en-US" altLang="ko-KR" dirty="0" smtClean="0">
                <a:latin typeface="한컴 백제 M" pitchFamily="18" charset="-127"/>
                <a:ea typeface="한컴 백제 M" pitchFamily="18" charset="-127"/>
              </a:rPr>
              <a:t>, </a:t>
            </a:r>
            <a:r>
              <a:rPr lang="ko-KR" altLang="en-US" dirty="0" smtClean="0">
                <a:latin typeface="한컴 백제 M" pitchFamily="18" charset="-127"/>
                <a:ea typeface="한컴 백제 M" pitchFamily="18" charset="-127"/>
              </a:rPr>
              <a:t>정신적 장애로 인하여 </a:t>
            </a:r>
            <a:r>
              <a:rPr lang="ko-KR" altLang="en-US" dirty="0" err="1" smtClean="0">
                <a:latin typeface="한컴 백제 M" pitchFamily="18" charset="-127"/>
                <a:ea typeface="한컴 백제 M" pitchFamily="18" charset="-127"/>
              </a:rPr>
              <a:t>장기간에걸쳐</a:t>
            </a:r>
            <a:r>
              <a:rPr lang="ko-KR" altLang="en-US" dirty="0" smtClean="0">
                <a:latin typeface="한컴 백제 M" pitchFamily="18" charset="-127"/>
                <a:ea typeface="한컴 백제 M" pitchFamily="18" charset="-127"/>
              </a:rPr>
              <a:t> 일상생활 또는 사회생활에 상당한 제약을 받는 자로서 대통령으로 정하는 기준에 해당하는 자</a:t>
            </a:r>
            <a:r>
              <a:rPr lang="en-US" altLang="ko-KR" dirty="0" smtClean="0">
                <a:latin typeface="한컴 백제 M" pitchFamily="18" charset="-127"/>
                <a:ea typeface="한컴 백제 M" pitchFamily="18" charset="-127"/>
              </a:rPr>
              <a:t>.”</a:t>
            </a:r>
          </a:p>
          <a:p>
            <a:pPr>
              <a:buNone/>
            </a:pPr>
            <a:endParaRPr lang="en-US" altLang="ko-KR" dirty="0" smtClean="0">
              <a:latin typeface="한컴 백제 M" pitchFamily="18" charset="-127"/>
              <a:ea typeface="한컴 백제 M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한컴 백제 M" pitchFamily="18" charset="-127"/>
                <a:ea typeface="한컴 백제 M" pitchFamily="18" charset="-127"/>
              </a:rPr>
              <a:t>4) </a:t>
            </a:r>
            <a:r>
              <a:rPr lang="ko-KR" altLang="en-US" dirty="0" smtClean="0">
                <a:latin typeface="한컴 백제 M" pitchFamily="18" charset="-127"/>
                <a:ea typeface="한컴 백제 M" pitchFamily="18" charset="-127"/>
              </a:rPr>
              <a:t>장애인 복지법 시행령</a:t>
            </a:r>
            <a:r>
              <a:rPr lang="en-US" altLang="ko-KR" dirty="0" smtClean="0">
                <a:latin typeface="한컴 백제 M" pitchFamily="18" charset="-127"/>
                <a:ea typeface="한컴 백제 M" pitchFamily="18" charset="-127"/>
              </a:rPr>
              <a:t>(2004</a:t>
            </a:r>
            <a:r>
              <a:rPr lang="ko-KR" altLang="en-US" dirty="0" smtClean="0">
                <a:latin typeface="한컴 백제 M" pitchFamily="18" charset="-127"/>
                <a:ea typeface="한컴 백제 M" pitchFamily="18" charset="-127"/>
              </a:rPr>
              <a:t>년 </a:t>
            </a:r>
            <a:r>
              <a:rPr lang="en-US" altLang="ko-KR" dirty="0" smtClean="0">
                <a:latin typeface="한컴 백제 M" pitchFamily="18" charset="-127"/>
                <a:ea typeface="한컴 백제 M" pitchFamily="18" charset="-127"/>
              </a:rPr>
              <a:t>3</a:t>
            </a:r>
            <a:r>
              <a:rPr lang="ko-KR" altLang="en-US" dirty="0" smtClean="0">
                <a:latin typeface="한컴 백제 M" pitchFamily="18" charset="-127"/>
                <a:ea typeface="한컴 백제 M" pitchFamily="18" charset="-127"/>
              </a:rPr>
              <a:t>월 </a:t>
            </a:r>
            <a:r>
              <a:rPr lang="en-US" altLang="ko-KR" dirty="0" smtClean="0">
                <a:latin typeface="한컴 백제 M" pitchFamily="18" charset="-127"/>
                <a:ea typeface="한컴 백제 M" pitchFamily="18" charset="-127"/>
              </a:rPr>
              <a:t>17</a:t>
            </a:r>
            <a:r>
              <a:rPr lang="ko-KR" altLang="en-US" dirty="0" smtClean="0">
                <a:latin typeface="한컴 백제 M" pitchFamily="18" charset="-127"/>
                <a:ea typeface="한컴 백제 M" pitchFamily="18" charset="-127"/>
              </a:rPr>
              <a:t>일 개정</a:t>
            </a:r>
            <a:r>
              <a:rPr lang="en-US" altLang="ko-KR" dirty="0" smtClean="0">
                <a:latin typeface="한컴 백제 M" pitchFamily="18" charset="-127"/>
                <a:ea typeface="한컴 백제 M" pitchFamily="18" charset="-127"/>
              </a:rPr>
              <a:t>)</a:t>
            </a:r>
          </a:p>
          <a:p>
            <a:r>
              <a:rPr lang="ko-KR" altLang="en-US" dirty="0" smtClean="0">
                <a:latin typeface="한컴 백제 M" pitchFamily="18" charset="-127"/>
                <a:ea typeface="한컴 백제 M" pitchFamily="18" charset="-127"/>
              </a:rPr>
              <a:t>두 귀의 청력 손실이 각각 </a:t>
            </a:r>
            <a:r>
              <a:rPr lang="en-US" altLang="ko-KR" dirty="0" smtClean="0">
                <a:latin typeface="한컴 백제 M" pitchFamily="18" charset="-127"/>
                <a:ea typeface="한컴 백제 M" pitchFamily="18" charset="-127"/>
              </a:rPr>
              <a:t>60</a:t>
            </a:r>
            <a:r>
              <a:rPr lang="ko-KR" altLang="en-US" dirty="0" smtClean="0">
                <a:latin typeface="한컴 백제 M" pitchFamily="18" charset="-127"/>
                <a:ea typeface="한컴 백제 M" pitchFamily="18" charset="-127"/>
              </a:rPr>
              <a:t>데시벨 이상인 자</a:t>
            </a:r>
            <a:r>
              <a:rPr lang="en-US" altLang="ko-KR" dirty="0" smtClean="0">
                <a:latin typeface="한컴 백제 M" pitchFamily="18" charset="-127"/>
                <a:ea typeface="한컴 백제 M" pitchFamily="18" charset="-127"/>
              </a:rPr>
              <a:t>.</a:t>
            </a:r>
          </a:p>
          <a:p>
            <a:r>
              <a:rPr lang="ko-KR" altLang="en-US" dirty="0" smtClean="0">
                <a:latin typeface="한컴 백제 M" pitchFamily="18" charset="-127"/>
                <a:ea typeface="한컴 백제 M" pitchFamily="18" charset="-127"/>
              </a:rPr>
              <a:t>한 귀의 청력손실이 </a:t>
            </a:r>
            <a:r>
              <a:rPr lang="en-US" altLang="ko-KR" dirty="0" smtClean="0">
                <a:latin typeface="한컴 백제 M" pitchFamily="18" charset="-127"/>
                <a:ea typeface="한컴 백제 M" pitchFamily="18" charset="-127"/>
              </a:rPr>
              <a:t>80</a:t>
            </a:r>
            <a:r>
              <a:rPr lang="ko-KR" altLang="en-US" dirty="0" smtClean="0">
                <a:latin typeface="한컴 백제 M" pitchFamily="18" charset="-127"/>
                <a:ea typeface="한컴 백제 M" pitchFamily="18" charset="-127"/>
              </a:rPr>
              <a:t>데시벨 이상</a:t>
            </a:r>
            <a:r>
              <a:rPr lang="en-US" altLang="ko-KR" dirty="0" smtClean="0">
                <a:latin typeface="한컴 백제 M" pitchFamily="18" charset="-127"/>
                <a:ea typeface="한컴 백제 M" pitchFamily="18" charset="-127"/>
              </a:rPr>
              <a:t>, </a:t>
            </a:r>
            <a:r>
              <a:rPr lang="ko-KR" altLang="en-US" dirty="0" smtClean="0">
                <a:latin typeface="한컴 백제 M" pitchFamily="18" charset="-127"/>
                <a:ea typeface="한컴 백제 M" pitchFamily="18" charset="-127"/>
              </a:rPr>
              <a:t>다른 귀의 청력손실이 </a:t>
            </a:r>
            <a:r>
              <a:rPr lang="en-US" altLang="ko-KR" dirty="0" smtClean="0">
                <a:latin typeface="한컴 백제 M" pitchFamily="18" charset="-127"/>
                <a:ea typeface="한컴 백제 M" pitchFamily="18" charset="-127"/>
              </a:rPr>
              <a:t>40</a:t>
            </a:r>
            <a:r>
              <a:rPr lang="ko-KR" altLang="en-US" dirty="0" smtClean="0">
                <a:latin typeface="한컴 백제 M" pitchFamily="18" charset="-127"/>
                <a:ea typeface="한컴 백제 M" pitchFamily="18" charset="-127"/>
              </a:rPr>
              <a:t>데시벨 이상인 자</a:t>
            </a:r>
            <a:r>
              <a:rPr lang="en-US" altLang="ko-KR" dirty="0" smtClean="0">
                <a:latin typeface="한컴 백제 M" pitchFamily="18" charset="-127"/>
                <a:ea typeface="한컴 백제 M" pitchFamily="18" charset="-127"/>
              </a:rPr>
              <a:t>.</a:t>
            </a:r>
          </a:p>
          <a:p>
            <a:r>
              <a:rPr lang="ko-KR" altLang="en-US" dirty="0" smtClean="0">
                <a:latin typeface="한컴 백제 M" pitchFamily="18" charset="-127"/>
                <a:ea typeface="한컴 백제 M" pitchFamily="18" charset="-127"/>
              </a:rPr>
              <a:t>두 귀에 들리는 보통 말소리의 명료도가 </a:t>
            </a:r>
            <a:r>
              <a:rPr lang="en-US" altLang="ko-KR" dirty="0" smtClean="0">
                <a:latin typeface="한컴 백제 M" pitchFamily="18" charset="-127"/>
                <a:ea typeface="한컴 백제 M" pitchFamily="18" charset="-127"/>
              </a:rPr>
              <a:t>50</a:t>
            </a:r>
            <a:r>
              <a:rPr lang="ko-KR" altLang="en-US" dirty="0" smtClean="0">
                <a:latin typeface="한컴 백제 M" pitchFamily="18" charset="-127"/>
                <a:ea typeface="한컴 백제 M" pitchFamily="18" charset="-127"/>
              </a:rPr>
              <a:t>퍼센트 이상인 자</a:t>
            </a:r>
            <a:r>
              <a:rPr lang="en-US" altLang="ko-KR" dirty="0" smtClean="0">
                <a:latin typeface="한컴 백제 M" pitchFamily="18" charset="-127"/>
                <a:ea typeface="한컴 백제 M" pitchFamily="18" charset="-127"/>
              </a:rPr>
              <a:t>.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청각장애의 정의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altLang="ko-KR" dirty="0" smtClean="0">
                <a:latin typeface="한컴 백제 M" pitchFamily="18" charset="-127"/>
                <a:ea typeface="한컴 백제 M"/>
              </a:rPr>
              <a:t>5) </a:t>
            </a:r>
            <a:r>
              <a:rPr lang="ko-KR" altLang="en-US" dirty="0" smtClean="0">
                <a:latin typeface="한컴 백제 M" pitchFamily="18" charset="-127"/>
                <a:ea typeface="한컴 백제 M"/>
              </a:rPr>
              <a:t>특수교육진흥법시행령 발표</a:t>
            </a:r>
            <a:r>
              <a:rPr lang="en-US" altLang="ko-KR" dirty="0" smtClean="0">
                <a:latin typeface="한컴 백제 M" pitchFamily="18" charset="-127"/>
                <a:ea typeface="한컴 백제 M"/>
              </a:rPr>
              <a:t>(2001/12/19)</a:t>
            </a:r>
          </a:p>
          <a:p>
            <a:endParaRPr lang="en-US" altLang="ko-KR" sz="2800" dirty="0" smtClean="0">
              <a:latin typeface="한컴 백제 M" pitchFamily="18" charset="-127"/>
              <a:ea typeface="한컴 백제 M"/>
            </a:endParaRPr>
          </a:p>
          <a:p>
            <a:r>
              <a:rPr lang="ko-KR" altLang="en-US" sz="2800" dirty="0" smtClean="0">
                <a:latin typeface="한컴 백제 M" pitchFamily="18" charset="-127"/>
                <a:ea typeface="한컴 백제 M"/>
              </a:rPr>
              <a:t>두 귀의 청력손실이 각각 </a:t>
            </a:r>
            <a:r>
              <a:rPr lang="en-US" altLang="ko-KR" sz="2800" dirty="0" smtClean="0">
                <a:latin typeface="한컴 백제 M" pitchFamily="18" charset="-127"/>
                <a:ea typeface="한컴 백제 M"/>
              </a:rPr>
              <a:t>90</a:t>
            </a:r>
            <a:r>
              <a:rPr lang="ko-KR" altLang="en-US" sz="2800" dirty="0" smtClean="0">
                <a:latin typeface="한컴 백제 M" pitchFamily="18" charset="-127"/>
                <a:ea typeface="한컴 백제 M"/>
              </a:rPr>
              <a:t>데시벨 이상인 자</a:t>
            </a:r>
            <a:endParaRPr lang="en-US" altLang="ko-KR" sz="2800" dirty="0" smtClean="0">
              <a:latin typeface="한컴 백제 M" pitchFamily="18" charset="-127"/>
              <a:ea typeface="한컴 백제 M"/>
            </a:endParaRPr>
          </a:p>
          <a:p>
            <a:endParaRPr lang="ko-KR" altLang="en-US" sz="2800" dirty="0" smtClean="0">
              <a:latin typeface="한컴 백제 M" pitchFamily="18" charset="-127"/>
              <a:ea typeface="한컴 백제 M"/>
            </a:endParaRPr>
          </a:p>
          <a:p>
            <a:r>
              <a:rPr lang="ko-KR" altLang="en-US" sz="2800" dirty="0" smtClean="0">
                <a:latin typeface="한컴 백제 M" pitchFamily="18" charset="-127"/>
                <a:ea typeface="한컴 백제 M"/>
              </a:rPr>
              <a:t>청력 손실이 심하여 보청기를 착용하여도 음성언어에 의한 의사소통이 불가능하거나 곤란한자</a:t>
            </a:r>
            <a:endParaRPr lang="en-US" altLang="ko-KR" sz="2800" dirty="0" smtClean="0">
              <a:latin typeface="한컴 백제 M" pitchFamily="18" charset="-127"/>
              <a:ea typeface="한컴 백제 M"/>
            </a:endParaRPr>
          </a:p>
          <a:p>
            <a:endParaRPr lang="ko-KR" altLang="en-US" sz="2800" dirty="0" smtClean="0">
              <a:latin typeface="한컴 백제 M" pitchFamily="18" charset="-127"/>
              <a:ea typeface="한컴 백제 M"/>
            </a:endParaRPr>
          </a:p>
          <a:p>
            <a:r>
              <a:rPr lang="ko-KR" altLang="en-US" sz="2800" dirty="0" smtClean="0">
                <a:latin typeface="한컴 백제 M" pitchFamily="18" charset="-127"/>
                <a:ea typeface="한컴 백제 M"/>
              </a:rPr>
              <a:t>일상적인 언어생활 과정에서 청각의 기능적 활용이 불가능하여 일반인과 함께 교육받기가 곤란한자</a:t>
            </a:r>
          </a:p>
          <a:p>
            <a:pPr>
              <a:buNone/>
            </a:pPr>
            <a:r>
              <a:rPr lang="ko-KR" altLang="en-US" dirty="0" smtClean="0">
                <a:ea typeface="한컴 백제 M"/>
              </a:rPr>
              <a:t> </a:t>
            </a:r>
          </a:p>
          <a:p>
            <a:pPr>
              <a:buNone/>
            </a:pPr>
            <a:endParaRPr lang="ko-KR" altLang="en-US" dirty="0">
              <a:ea typeface="한컴 백제 M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청각장애아동의 특성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400" b="1" dirty="0" smtClean="0">
                <a:latin typeface="한컴 백제 M"/>
              </a:rPr>
              <a:t>인지적 특성</a:t>
            </a:r>
            <a:endParaRPr lang="en-US" altLang="ko-KR" sz="2400" b="1" dirty="0" smtClean="0">
              <a:latin typeface="한컴 백제 M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400" dirty="0" smtClean="0"/>
              <a:t> 과거</a:t>
            </a:r>
            <a:r>
              <a:rPr lang="en-US" altLang="ko-KR" sz="2400" dirty="0" smtClean="0"/>
              <a:t>-</a:t>
            </a:r>
            <a:r>
              <a:rPr lang="ko-KR" altLang="en-US" sz="2400" dirty="0" smtClean="0"/>
              <a:t> 청각장애아동의 지적 능력이 다른 일반아동들에 비해 낮다 또는 지능이 양적으로는 동일하나 질적으로 다르다는 주장</a:t>
            </a:r>
            <a:endParaRPr lang="en-US" altLang="ko-KR" sz="2400" dirty="0" smtClean="0"/>
          </a:p>
          <a:p>
            <a:pPr>
              <a:buNone/>
            </a:pPr>
            <a:endParaRPr lang="en-US" altLang="ko-KR" sz="2400" dirty="0" smtClean="0"/>
          </a:p>
          <a:p>
            <a:pPr>
              <a:buFont typeface="Wingdings" pitchFamily="2" charset="2"/>
              <a:buChar char="Ø"/>
            </a:pPr>
            <a:r>
              <a:rPr lang="ko-KR" altLang="en-US" sz="2400" dirty="0" smtClean="0"/>
              <a:t>현대</a:t>
            </a:r>
            <a:r>
              <a:rPr lang="en-US" altLang="ko-KR" sz="2400" dirty="0" smtClean="0"/>
              <a:t>-</a:t>
            </a:r>
            <a:r>
              <a:rPr lang="ko-KR" altLang="en-US" sz="2400" dirty="0" smtClean="0"/>
              <a:t> 비슷한 연령의 청각장애아동과 일반아동의</a:t>
            </a: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  </a:t>
            </a:r>
            <a:r>
              <a:rPr lang="ko-KR" altLang="en-US" sz="2400" dirty="0" smtClean="0"/>
              <a:t>지능을 비교할 때 유의미한 차이가 없다고 본다</a:t>
            </a: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  (</a:t>
            </a:r>
            <a:r>
              <a:rPr lang="ko-KR" altLang="en-US" sz="2400" dirty="0" smtClean="0"/>
              <a:t>즉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청각장애아동은 지적으로 정상이다</a:t>
            </a:r>
            <a:r>
              <a:rPr lang="en-US" altLang="ko-KR" sz="2400" dirty="0" smtClean="0"/>
              <a:t>.) </a:t>
            </a:r>
          </a:p>
          <a:p>
            <a:pPr>
              <a:buNone/>
            </a:pPr>
            <a:r>
              <a:rPr lang="en-US" altLang="ko-KR" sz="2400" dirty="0" smtClean="0">
                <a:latin typeface="한컴 백제 M"/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400" dirty="0" smtClean="0">
                <a:latin typeface="한컴 백제 M"/>
              </a:rPr>
              <a:t>지능에 </a:t>
            </a:r>
            <a:r>
              <a:rPr lang="ko-KR" altLang="en-US" sz="2400" dirty="0" smtClean="0"/>
              <a:t>결함이 생기는 이유</a:t>
            </a:r>
            <a:r>
              <a:rPr lang="en-US" altLang="ko-KR" sz="2400" dirty="0" smtClean="0"/>
              <a:t>-</a:t>
            </a:r>
          </a:p>
          <a:p>
            <a:pPr>
              <a:buNone/>
            </a:pPr>
            <a:r>
              <a:rPr lang="en-US" altLang="ko-KR" sz="2400" dirty="0" smtClean="0"/>
              <a:t>   </a:t>
            </a:r>
            <a:r>
              <a:rPr lang="ko-KR" altLang="en-US" sz="2400" dirty="0" smtClean="0"/>
              <a:t>청각장애아동이 처한 사회환경적 불리함</a:t>
            </a:r>
            <a:endParaRPr lang="ko-KR" altLang="en-US" sz="2400" dirty="0">
              <a:latin typeface="한컴 백제 M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청각장애아동의 특성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2400" b="1" dirty="0" smtClean="0"/>
              <a:t>행동 특성</a:t>
            </a:r>
            <a:endParaRPr lang="en-US" altLang="ko-KR" sz="2400" b="1" dirty="0" smtClean="0"/>
          </a:p>
          <a:p>
            <a:pPr>
              <a:buFont typeface="Wingdings" pitchFamily="2" charset="2"/>
              <a:buChar char="Ø"/>
            </a:pPr>
            <a:r>
              <a:rPr lang="ko-KR" altLang="en-US" sz="2400" dirty="0" smtClean="0"/>
              <a:t>주변 </a:t>
            </a:r>
            <a:r>
              <a:rPr lang="ko-KR" altLang="en-US" sz="2400" dirty="0" err="1" smtClean="0"/>
              <a:t>환경음이나</a:t>
            </a:r>
            <a:r>
              <a:rPr lang="ko-KR" altLang="en-US" sz="2400" dirty="0" smtClean="0"/>
              <a:t> 소리에 반응하지 못하거나 </a:t>
            </a: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  </a:t>
            </a:r>
            <a:r>
              <a:rPr lang="ko-KR" altLang="en-US" sz="2400" dirty="0" smtClean="0"/>
              <a:t>어디에서 소리가 나는지 정확히 파악하지 못함 </a:t>
            </a:r>
            <a:endParaRPr lang="en-US" altLang="ko-KR" sz="2400" dirty="0" smtClean="0"/>
          </a:p>
          <a:p>
            <a:pPr>
              <a:buNone/>
            </a:pPr>
            <a:endParaRPr lang="en-US" altLang="ko-KR" sz="2400" dirty="0" smtClean="0"/>
          </a:p>
          <a:p>
            <a:pPr>
              <a:buFont typeface="Wingdings" pitchFamily="2" charset="2"/>
              <a:buChar char="Ø"/>
            </a:pPr>
            <a:r>
              <a:rPr lang="ko-KR" altLang="en-US" sz="2400" dirty="0" smtClean="0"/>
              <a:t>발음이나 구어 사용이 다른 아이들과 달라서 구어</a:t>
            </a: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  </a:t>
            </a:r>
            <a:r>
              <a:rPr lang="ko-KR" altLang="en-US" sz="2400" dirty="0" smtClean="0"/>
              <a:t>지시를 잘 알아듣지 못한다</a:t>
            </a:r>
            <a:r>
              <a:rPr lang="en-US" altLang="ko-KR" sz="2400" dirty="0" smtClean="0"/>
              <a:t>. </a:t>
            </a:r>
          </a:p>
          <a:p>
            <a:pPr>
              <a:buNone/>
            </a:pPr>
            <a:endParaRPr lang="en-US" altLang="ko-KR" sz="2400" dirty="0" smtClean="0"/>
          </a:p>
          <a:p>
            <a:pPr>
              <a:buFont typeface="Wingdings" pitchFamily="2" charset="2"/>
              <a:buChar char="Ø"/>
            </a:pPr>
            <a:r>
              <a:rPr lang="ko-KR" altLang="en-US" sz="2400" dirty="0" smtClean="0"/>
              <a:t>네</a:t>
            </a:r>
            <a:r>
              <a:rPr lang="en-US" altLang="ko-KR" sz="2400" dirty="0" smtClean="0"/>
              <a:t>? </a:t>
            </a:r>
            <a:r>
              <a:rPr lang="ko-KR" altLang="en-US" sz="2400" dirty="0" err="1" smtClean="0"/>
              <a:t>뭐라구요</a:t>
            </a:r>
            <a:r>
              <a:rPr lang="en-US" altLang="ko-KR" sz="2400" dirty="0" smtClean="0"/>
              <a:t>? </a:t>
            </a:r>
            <a:r>
              <a:rPr lang="ko-KR" altLang="en-US" sz="2400" dirty="0" smtClean="0"/>
              <a:t>등의 질문을 자주 하여 주의집중을</a:t>
            </a: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  </a:t>
            </a:r>
            <a:r>
              <a:rPr lang="ko-KR" altLang="en-US" sz="2400" dirty="0" smtClean="0"/>
              <a:t>잘 하지 못하는 것처럼 보인다</a:t>
            </a:r>
            <a:r>
              <a:rPr lang="en-US" altLang="ko-KR" sz="2400" dirty="0" smtClean="0"/>
              <a:t>.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청각장애아동의 특성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400" b="1" dirty="0" smtClean="0"/>
              <a:t>학습특성</a:t>
            </a:r>
            <a:endParaRPr lang="en-US" altLang="ko-KR" sz="2400" b="1" dirty="0" smtClean="0"/>
          </a:p>
          <a:p>
            <a:pPr>
              <a:buFont typeface="Wingdings" pitchFamily="2" charset="2"/>
              <a:buChar char="Ø"/>
            </a:pPr>
            <a:r>
              <a:rPr lang="ko-KR" altLang="en-US" sz="2400" dirty="0" smtClean="0"/>
              <a:t>일반적으로 청각장애아동의 </a:t>
            </a:r>
            <a:r>
              <a:rPr lang="ko-KR" altLang="en-US" sz="2400" dirty="0" smtClean="0"/>
              <a:t>학업성취능력은 </a:t>
            </a:r>
            <a:r>
              <a:rPr lang="ko-KR" altLang="en-US" sz="2400" dirty="0" smtClean="0"/>
              <a:t>일반 아동에 비해 낮음</a:t>
            </a:r>
            <a:endParaRPr lang="en-US" altLang="ko-KR" sz="2400" dirty="0" smtClean="0"/>
          </a:p>
          <a:p>
            <a:pPr>
              <a:buNone/>
            </a:pPr>
            <a:r>
              <a:rPr lang="ko-KR" altLang="en-US" sz="2400" dirty="0" smtClean="0"/>
              <a:t> </a:t>
            </a:r>
            <a:endParaRPr lang="en-US" altLang="ko-KR" sz="2400" dirty="0" smtClean="0"/>
          </a:p>
          <a:p>
            <a:pPr>
              <a:buFont typeface="Wingdings" pitchFamily="2" charset="2"/>
              <a:buChar char="Ø"/>
            </a:pPr>
            <a:r>
              <a:rPr lang="ko-KR" altLang="en-US" sz="2400" dirty="0" smtClean="0"/>
              <a:t>청각장애아동들은 주의집중 유지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도움 요청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필기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읽기와 쓰기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암기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자신의 생각 조직하기 등의 학습기술에 약점을 보임</a:t>
            </a:r>
            <a:endParaRPr lang="en-US" altLang="ko-KR" sz="2400" dirty="0" smtClean="0"/>
          </a:p>
          <a:p>
            <a:pPr>
              <a:buNone/>
            </a:pPr>
            <a:endParaRPr lang="en-US" altLang="ko-KR" sz="2400" dirty="0" smtClean="0"/>
          </a:p>
          <a:p>
            <a:pPr>
              <a:buFont typeface="Wingdings" pitchFamily="2" charset="2"/>
              <a:buChar char="Ø"/>
            </a:pPr>
            <a:r>
              <a:rPr lang="ko-KR" altLang="en-US" sz="2400" dirty="0" smtClean="0"/>
              <a:t>즉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지적 능력이 부족해서 학업성취도가 떨어지는 것이 아니라 </a:t>
            </a:r>
            <a:r>
              <a:rPr lang="ko-KR" altLang="en-US" sz="2400" dirty="0" smtClean="0">
                <a:solidFill>
                  <a:srgbClr val="FF0000"/>
                </a:solidFill>
              </a:rPr>
              <a:t>학습기술이 부족하여</a:t>
            </a:r>
            <a:r>
              <a:rPr lang="ko-KR" altLang="en-US" sz="2400" dirty="0" smtClean="0"/>
              <a:t> 학업성취에 어려움을 겪는 것이다</a:t>
            </a:r>
            <a:r>
              <a:rPr lang="en-US" altLang="ko-KR" sz="2400" dirty="0" smtClean="0"/>
              <a:t>.</a:t>
            </a:r>
            <a:endParaRPr lang="ko-KR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청각장애아동의 특성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400" b="1" dirty="0" smtClean="0"/>
              <a:t>사회</a:t>
            </a:r>
            <a:r>
              <a:rPr lang="en-US" altLang="ko-KR" sz="2400" b="1" dirty="0" smtClean="0">
                <a:latin typeface="맑은 고딕"/>
                <a:ea typeface="맑은 고딕"/>
              </a:rPr>
              <a:t>·</a:t>
            </a:r>
            <a:r>
              <a:rPr lang="ko-KR" altLang="en-US" sz="2400" b="1" dirty="0" smtClean="0">
                <a:latin typeface="맑은 고딕"/>
                <a:ea typeface="맑은 고딕"/>
              </a:rPr>
              <a:t>정서적 </a:t>
            </a:r>
            <a:r>
              <a:rPr lang="ko-KR" altLang="en-US" sz="2400" b="1" dirty="0" smtClean="0"/>
              <a:t>특성</a:t>
            </a:r>
            <a:endParaRPr lang="en-US" altLang="ko-KR" sz="2400" b="1" dirty="0" smtClean="0"/>
          </a:p>
          <a:p>
            <a:endParaRPr lang="en-US" altLang="ko-KR" sz="2400" b="1" dirty="0" smtClean="0"/>
          </a:p>
          <a:p>
            <a:pPr>
              <a:buFont typeface="Wingdings" pitchFamily="2" charset="2"/>
              <a:buChar char="Ø"/>
            </a:pPr>
            <a:r>
              <a:rPr lang="ko-KR" altLang="en-US" sz="2400" dirty="0" smtClean="0"/>
              <a:t>듣는 능력 ↓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의사 전달의 어려움 → 대인관계의 어려움 → 사회적 고립 </a:t>
            </a:r>
            <a:endParaRPr lang="en-US" altLang="ko-KR" sz="2400" dirty="0" smtClean="0"/>
          </a:p>
          <a:p>
            <a:pPr>
              <a:buNone/>
            </a:pPr>
            <a:endParaRPr lang="en-US" altLang="ko-KR" sz="2400" dirty="0" smtClean="0"/>
          </a:p>
          <a:p>
            <a:pPr>
              <a:buFont typeface="Wingdings" pitchFamily="2" charset="2"/>
              <a:buChar char="Ø"/>
            </a:pPr>
            <a:r>
              <a:rPr lang="ko-KR" altLang="en-US" sz="2400" dirty="0" smtClean="0"/>
              <a:t>사회</a:t>
            </a:r>
            <a:r>
              <a:rPr lang="en-US" altLang="ko-KR" sz="2400" dirty="0" smtClean="0"/>
              <a:t>·</a:t>
            </a:r>
            <a:r>
              <a:rPr lang="ko-KR" altLang="en-US" sz="2400" dirty="0" smtClean="0"/>
              <a:t>정서적 성숙에 결핍을 보이는 청각장애아동 </a:t>
            </a:r>
            <a:r>
              <a:rPr lang="ko-KR" altLang="en-US" sz="2400" dirty="0" err="1" smtClean="0"/>
              <a:t>자기중심성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충동성 등을 지님 </a:t>
            </a:r>
            <a:endParaRPr lang="en-US" altLang="ko-KR" sz="2400" dirty="0" smtClean="0"/>
          </a:p>
          <a:p>
            <a:pPr>
              <a:buNone/>
            </a:pPr>
            <a:endParaRPr lang="en-US" altLang="ko-KR" sz="2400" dirty="0" smtClean="0"/>
          </a:p>
          <a:p>
            <a:pPr>
              <a:buFont typeface="Wingdings" pitchFamily="2" charset="2"/>
              <a:buChar char="Ø"/>
            </a:pPr>
            <a:r>
              <a:rPr lang="ko-KR" altLang="en-US" sz="2400" dirty="0" smtClean="0"/>
              <a:t>이런 성향은 일반인과 함께 하는 사회 안에서의 문제로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청각장애아동의 사회 안에서는 이러한 특성이 잘 드러나지 않는다</a:t>
            </a:r>
            <a:endParaRPr lang="ko-KR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태양">
  <a:themeElements>
    <a:clrScheme name="태양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고려청자">
      <a:majorFont>
        <a:latin typeface="Georgia"/>
        <a:ea typeface=""/>
        <a:cs typeface=""/>
        <a:font script="Grek" typeface="Arial"/>
        <a:font script="Cyrl" typeface="Arial"/>
        <a:font script="Jpan" typeface="HG明朝E"/>
        <a:font script="Hang" typeface="HY견명조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Verdana"/>
        <a:ea typeface=""/>
        <a:cs typeface=""/>
        <a:font script="Grek" typeface="Arial"/>
        <a:font script="Cyrl" typeface="Arial"/>
        <a:font script="Jpan" typeface="HGP明朝E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태양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299</TotalTime>
  <Words>483</Words>
  <Application>Microsoft Office PowerPoint</Application>
  <PresentationFormat>화면 슬라이드 쇼(4:3)</PresentationFormat>
  <Paragraphs>79</Paragraphs>
  <Slides>10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1" baseType="lpstr">
      <vt:lpstr>태양</vt:lpstr>
      <vt:lpstr>청각장애의 정의 및 특성</vt:lpstr>
      <vt:lpstr>청각장애의 정의 </vt:lpstr>
      <vt:lpstr>청각장애의 정의</vt:lpstr>
      <vt:lpstr>청각장애의 정의</vt:lpstr>
      <vt:lpstr>청각장애의 정의</vt:lpstr>
      <vt:lpstr>청각장애아동의 특성</vt:lpstr>
      <vt:lpstr>청각장애아동의 특성</vt:lpstr>
      <vt:lpstr>청각장애아동의 특성</vt:lpstr>
      <vt:lpstr>청각장애아동의 특성</vt:lpstr>
      <vt:lpstr>청각장애아동의 특성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com</dc:creator>
  <cp:lastModifiedBy>com</cp:lastModifiedBy>
  <cp:revision>20</cp:revision>
  <dcterms:created xsi:type="dcterms:W3CDTF">2014-10-03T23:18:01Z</dcterms:created>
  <dcterms:modified xsi:type="dcterms:W3CDTF">2014-10-04T15:14:44Z</dcterms:modified>
</cp:coreProperties>
</file>