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4" clrIdx="0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01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247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470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3322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4003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41285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4563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1019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833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727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65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551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876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372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60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14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131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556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1522" y="709084"/>
            <a:ext cx="8743953" cy="2015065"/>
          </a:xfrm>
        </p:spPr>
        <p:txBody>
          <a:bodyPr/>
          <a:lstStyle/>
          <a:p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시각장애학생 교수학습방법 및 보조공학기기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68967" y="4050833"/>
            <a:ext cx="7970308" cy="1096899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sz="5100" dirty="0" smtClean="0"/>
              <a:t>6</a:t>
            </a:r>
            <a:r>
              <a:rPr lang="ko-KR" altLang="en-US" sz="5100" dirty="0" smtClean="0"/>
              <a:t>조 </a:t>
            </a:r>
            <a:r>
              <a:rPr lang="en-US" altLang="ko-KR" sz="5100" dirty="0" smtClean="0"/>
              <a:t>–</a:t>
            </a:r>
            <a:r>
              <a:rPr lang="ko-KR" altLang="en-US" sz="5100" dirty="0"/>
              <a:t> </a:t>
            </a:r>
            <a:r>
              <a:rPr lang="ko-KR" altLang="en-US" sz="5100" dirty="0" smtClean="0"/>
              <a:t>정윤희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지푸름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장민성</a:t>
            </a:r>
            <a:r>
              <a:rPr lang="en-US" altLang="ko-KR" sz="5100" dirty="0" smtClean="0"/>
              <a:t>, </a:t>
            </a:r>
          </a:p>
          <a:p>
            <a:r>
              <a:rPr lang="ko-KR" altLang="en-US" sz="5100" dirty="0" smtClean="0"/>
              <a:t>장주연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천서영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홍지영</a:t>
            </a:r>
            <a:endParaRPr lang="ko-KR" altLang="en-US" sz="5100" dirty="0"/>
          </a:p>
        </p:txBody>
      </p:sp>
    </p:spTree>
    <p:extLst>
      <p:ext uri="{BB962C8B-B14F-4D97-AF65-F5344CB8AC3E}">
        <p14:creationId xmlns:p14="http://schemas.microsoft.com/office/powerpoint/2010/main" xmlns="" val="6638948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7165" y="397890"/>
            <a:ext cx="8596668" cy="591477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8.</a:t>
            </a:r>
            <a:r>
              <a:rPr lang="ko-KR" altLang="en-US" sz="4000" dirty="0"/>
              <a:t> 교수학습 평가계획</a:t>
            </a:r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sz="2800" dirty="0"/>
              <a:t>수업이 끝난 후에는 학생이 어느 정도 학습했는가를 평가한다</a:t>
            </a:r>
            <a:r>
              <a:rPr lang="en-US" altLang="ko-KR" sz="2800" dirty="0"/>
              <a:t>. </a:t>
            </a:r>
            <a:r>
              <a:rPr lang="ko-KR" altLang="en-US" sz="2800" dirty="0"/>
              <a:t>매일 매일의 평가는 행동 목표와 직접적인 관계를 갖는다</a:t>
            </a:r>
            <a:r>
              <a:rPr lang="en-US" altLang="ko-KR" sz="2800" dirty="0"/>
              <a:t>. </a:t>
            </a:r>
            <a:r>
              <a:rPr lang="ko-KR" altLang="en-US" sz="2800" dirty="0"/>
              <a:t>수업 목표가 적절하게 진술되면</a:t>
            </a:r>
            <a:r>
              <a:rPr lang="en-US" altLang="ko-KR" sz="2800" dirty="0"/>
              <a:t>, </a:t>
            </a:r>
            <a:r>
              <a:rPr lang="ko-KR" altLang="en-US" sz="2800" dirty="0"/>
              <a:t>수업 내용을 어떻게 평가하고 습득하는 기준이 무엇인지 알 수 있다</a:t>
            </a:r>
            <a:r>
              <a:rPr lang="en-US" altLang="ko-KR" sz="2800" dirty="0"/>
              <a:t>.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 일반적으로 </a:t>
            </a:r>
            <a:r>
              <a:rPr lang="ko-KR" altLang="en-US" sz="2800" dirty="0"/>
              <a:t>매일의 평가는 체계적인 방법으로 행동을 표로 작성하거나 차트화하는 것을 포함한다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</a:t>
            </a:r>
            <a:r>
              <a:rPr lang="ko-KR" altLang="en-US" sz="2800" dirty="0" smtClean="0"/>
              <a:t>비형식적 평가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검목표</a:t>
            </a:r>
            <a:r>
              <a:rPr lang="ko-KR" altLang="en-US" sz="2800" dirty="0" smtClean="0"/>
              <a:t> 작성 등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도 </a:t>
            </a:r>
            <a:r>
              <a:rPr lang="ko-KR" altLang="en-US" sz="2800" dirty="0"/>
              <a:t>도움이 될 수 </a:t>
            </a:r>
            <a:r>
              <a:rPr lang="ko-KR" altLang="en-US" sz="2800" dirty="0" smtClean="0"/>
              <a:t>있다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59473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506776"/>
            <a:ext cx="8596668" cy="597114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4700" dirty="0"/>
              <a:t>9.</a:t>
            </a:r>
            <a:r>
              <a:rPr lang="ko-KR" altLang="en-US" sz="4700" dirty="0"/>
              <a:t>특수 방법의 </a:t>
            </a:r>
            <a:r>
              <a:rPr lang="ko-KR" altLang="en-US" sz="4700" dirty="0" smtClean="0"/>
              <a:t>원리</a:t>
            </a:r>
            <a:endParaRPr lang="en-US" altLang="ko-KR" sz="4700" dirty="0" smtClean="0"/>
          </a:p>
          <a:p>
            <a:pPr marL="0" indent="0" fontAlgn="base">
              <a:buNone/>
            </a:pPr>
            <a:r>
              <a:rPr lang="en-US" altLang="ko-KR" sz="2600" dirty="0" smtClean="0"/>
              <a:t> </a:t>
            </a:r>
            <a:r>
              <a:rPr lang="en-US" altLang="ko-KR" sz="2600" dirty="0"/>
              <a:t>(1)</a:t>
            </a:r>
            <a:r>
              <a:rPr lang="ko-KR" altLang="en-US" sz="2600" dirty="0"/>
              <a:t>구체적 경험</a:t>
            </a:r>
          </a:p>
          <a:p>
            <a:pPr marL="0" indent="0" fontAlgn="base">
              <a:buNone/>
            </a:pPr>
            <a:r>
              <a:rPr lang="ko-KR" altLang="en-US" sz="2600" dirty="0" smtClean="0"/>
              <a:t>   시각장애 </a:t>
            </a:r>
            <a:r>
              <a:rPr lang="ko-KR" altLang="en-US" sz="2600" dirty="0"/>
              <a:t>아동은 주위 환경에 대한 지식을 얻고 의미 있는 개념을 발달시키기 위하여 사물에 대한 풍부하고 다양하며 일관성 있는 구체적 경험이 필요하다</a:t>
            </a:r>
            <a:r>
              <a:rPr lang="en-US" altLang="ko-KR" sz="2600" dirty="0"/>
              <a:t>. </a:t>
            </a:r>
            <a:r>
              <a:rPr lang="en-US" altLang="ko-KR" sz="2600" dirty="0" smtClean="0"/>
              <a:t>  (Ex.</a:t>
            </a:r>
            <a:r>
              <a:rPr lang="ko-KR" altLang="en-US" sz="2600" dirty="0" err="1" smtClean="0"/>
              <a:t>맹아동에게</a:t>
            </a:r>
            <a:r>
              <a:rPr lang="ko-KR" altLang="en-US" sz="2600" dirty="0" smtClean="0"/>
              <a:t> </a:t>
            </a:r>
            <a:r>
              <a:rPr lang="ko-KR" altLang="en-US" sz="2600" dirty="0"/>
              <a:t>주위의 현실에 대한 직접적인 경험 기회를 제공하는 것은 아동의 어휘를 풍부하게 하고</a:t>
            </a:r>
            <a:r>
              <a:rPr lang="en-US" altLang="ko-KR" sz="2600" dirty="0"/>
              <a:t>, </a:t>
            </a:r>
            <a:r>
              <a:rPr lang="ko-KR" altLang="en-US" sz="2600" dirty="0"/>
              <a:t>이러한 지식과 경험은 환경에 대한 현실감을 발달시킨다</a:t>
            </a:r>
            <a:r>
              <a:rPr lang="en-US" altLang="ko-KR" sz="2600" dirty="0" smtClean="0"/>
              <a:t>.)</a:t>
            </a:r>
            <a:endParaRPr lang="ko-KR" altLang="en-US" sz="2600" dirty="0"/>
          </a:p>
          <a:p>
            <a:pPr marL="0" indent="0" fontAlgn="base">
              <a:buNone/>
            </a:pPr>
            <a:r>
              <a:rPr lang="en-US" altLang="ko-KR" sz="2600" dirty="0" smtClean="0"/>
              <a:t> (</a:t>
            </a:r>
            <a:r>
              <a:rPr lang="en-US" altLang="ko-KR" sz="2600" dirty="0"/>
              <a:t>2)</a:t>
            </a:r>
            <a:r>
              <a:rPr lang="ko-KR" altLang="en-US" sz="2600" dirty="0"/>
              <a:t>실천학습</a:t>
            </a:r>
          </a:p>
          <a:p>
            <a:pPr marL="0" indent="0" fontAlgn="base">
              <a:buNone/>
            </a:pPr>
            <a:r>
              <a:rPr lang="ko-KR" altLang="en-US" sz="2600" dirty="0" smtClean="0"/>
              <a:t>   실천학습은 </a:t>
            </a:r>
            <a:r>
              <a:rPr lang="ko-KR" altLang="en-US" sz="2600" dirty="0"/>
              <a:t>단순히 강의나 토론을 하는 것보다 수업과제를 완성하는 데 보다 적극적으로 학생을 참가시켜 성취하도록 </a:t>
            </a:r>
            <a:r>
              <a:rPr lang="ko-KR" altLang="en-US" sz="2600" dirty="0" smtClean="0"/>
              <a:t>한다</a:t>
            </a:r>
            <a:r>
              <a:rPr lang="en-US" altLang="ko-KR" sz="2600" dirty="0" smtClean="0"/>
              <a:t>. </a:t>
            </a:r>
            <a:r>
              <a:rPr lang="ko-KR" altLang="en-US" sz="2600" dirty="0" smtClean="0"/>
              <a:t>특정 </a:t>
            </a:r>
            <a:r>
              <a:rPr lang="ko-KR" altLang="en-US" sz="2600" dirty="0"/>
              <a:t>기술을 가르치고 아동이 그 기술을 혼자 해 보도록 아는 것은 체계적인 수업과 실천 그리고 적용에 시간을 요구하는 과정이다</a:t>
            </a:r>
            <a:r>
              <a:rPr lang="en-US" altLang="ko-KR" sz="2600" dirty="0"/>
              <a:t>. </a:t>
            </a:r>
            <a:endParaRPr lang="ko-KR" altLang="en-US" sz="2600" dirty="0"/>
          </a:p>
          <a:p>
            <a:pPr marL="0" indent="0" fontAlgn="base">
              <a:buNone/>
            </a:pPr>
            <a:r>
              <a:rPr lang="en-US" altLang="ko-KR" sz="2600" dirty="0" smtClean="0"/>
              <a:t> (</a:t>
            </a:r>
            <a:r>
              <a:rPr lang="en-US" altLang="ko-KR" sz="2600" dirty="0"/>
              <a:t>3)</a:t>
            </a:r>
            <a:r>
              <a:rPr lang="ko-KR" altLang="en-US" sz="2600" dirty="0" smtClean="0"/>
              <a:t>통합경험</a:t>
            </a:r>
            <a:endParaRPr lang="en-US" altLang="ko-KR" sz="2600" dirty="0" smtClean="0"/>
          </a:p>
          <a:p>
            <a:pPr marL="0" indent="0" fontAlgn="base">
              <a:buNone/>
            </a:pPr>
            <a:r>
              <a:rPr lang="en-US" altLang="ko-KR" sz="2600" dirty="0" smtClean="0"/>
              <a:t>  </a:t>
            </a:r>
            <a:r>
              <a:rPr lang="ko-KR" altLang="en-US" sz="2600" dirty="0" smtClean="0"/>
              <a:t>통합경험을 </a:t>
            </a:r>
            <a:r>
              <a:rPr lang="ko-KR" altLang="en-US" sz="2600" dirty="0"/>
              <a:t>제공하는 것은 시각장애 학생이 물체나 환경에 대한 전체성 또는 통일성을 얻을 기회를 주는 것이다</a:t>
            </a:r>
            <a:r>
              <a:rPr lang="en-US" altLang="ko-KR" sz="2600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8160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800" dirty="0" smtClean="0"/>
              <a:t>보조 공학기기의 활용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ko-KR" altLang="en-US" sz="2400" dirty="0"/>
              <a:t>시력은 학습의 중요한 도구 → 시각장애 학생은 학습에 어려움이 많음 → </a:t>
            </a:r>
            <a:r>
              <a:rPr lang="ko-KR" altLang="en-US" sz="2400" dirty="0" smtClean="0"/>
              <a:t>교육자료</a:t>
            </a:r>
            <a:r>
              <a:rPr lang="en-US" altLang="ko-KR" sz="2400" dirty="0"/>
              <a:t>, </a:t>
            </a:r>
            <a:r>
              <a:rPr lang="ko-KR" altLang="en-US" sz="2400" dirty="0"/>
              <a:t>보조공학기기를 활용함 → </a:t>
            </a:r>
            <a:r>
              <a:rPr lang="ko-KR" altLang="en-US" sz="2400" dirty="0" err="1"/>
              <a:t>옵타곤이</a:t>
            </a:r>
            <a:r>
              <a:rPr lang="ko-KR" altLang="en-US" sz="2400" dirty="0"/>
              <a:t> 한 때 유행함 → </a:t>
            </a:r>
            <a:r>
              <a:rPr lang="en-US" altLang="ko-KR" sz="2400" dirty="0"/>
              <a:t>1996</a:t>
            </a:r>
            <a:r>
              <a:rPr lang="ko-KR" altLang="en-US" sz="2400" dirty="0"/>
              <a:t>년 생산을 중단함 → 새로운 기기들이 계속적으로 개발되고 </a:t>
            </a:r>
            <a:r>
              <a:rPr lang="ko-KR" altLang="en-US" sz="2400" dirty="0" smtClean="0"/>
              <a:t>있음</a:t>
            </a:r>
            <a:endParaRPr lang="en-US" altLang="ko-KR" sz="2400" dirty="0"/>
          </a:p>
          <a:p>
            <a:r>
              <a:rPr lang="ko-KR" altLang="en-US" sz="2400" dirty="0"/>
              <a:t>보조공학기기는 시각장애아 교육의 모든 부분에 크게 기여하고 있고 계속 개발되어 빠른 속도로 변화해가고 있으며 앞으로도 계속하여 발전해 나가야 하는 것이다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r>
              <a:rPr lang="ko-KR" altLang="en-US" sz="2400" dirty="0"/>
              <a:t>보조공학기기에는 컴퓨터 주변기기와 소프트웨어가 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이것은 </a:t>
            </a:r>
            <a:r>
              <a:rPr lang="ko-KR" altLang="en-US" sz="2400" dirty="0"/>
              <a:t>크게 입력기와 </a:t>
            </a:r>
            <a:r>
              <a:rPr lang="ko-KR" altLang="en-US" sz="2400" dirty="0" err="1"/>
              <a:t>출력기로</a:t>
            </a:r>
            <a:r>
              <a:rPr lang="ko-KR" altLang="en-US" sz="2400" dirty="0"/>
              <a:t> 분류되어진다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79760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08183"/>
          </a:xfrm>
        </p:spPr>
        <p:txBody>
          <a:bodyPr/>
          <a:lstStyle/>
          <a:p>
            <a:r>
              <a:rPr lang="en-US" altLang="ko-KR" dirty="0"/>
              <a:t>&lt;</a:t>
            </a:r>
            <a:r>
              <a:rPr lang="ko-KR" altLang="en-US" dirty="0" smtClean="0"/>
              <a:t>입력기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99143"/>
            <a:ext cx="8596668" cy="464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1. </a:t>
            </a:r>
            <a:r>
              <a:rPr lang="ko-KR" altLang="en-US" sz="2000" dirty="0" smtClean="0"/>
              <a:t>컴퓨터의 </a:t>
            </a:r>
            <a:r>
              <a:rPr lang="ko-KR" altLang="en-US" sz="2000" dirty="0"/>
              <a:t>키보드 </a:t>
            </a:r>
            <a:r>
              <a:rPr lang="en-US" altLang="ko-KR" sz="2000" dirty="0"/>
              <a:t>: </a:t>
            </a:r>
            <a:r>
              <a:rPr lang="ko-KR" altLang="en-US" sz="2000" dirty="0"/>
              <a:t>시각장애 학생들이 주로 사용하는 </a:t>
            </a:r>
            <a:r>
              <a:rPr lang="ko-KR" altLang="en-US" sz="2000" dirty="0" smtClean="0"/>
              <a:t>기기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2. </a:t>
            </a:r>
            <a:r>
              <a:rPr lang="ko-KR" altLang="en-US" sz="2000" dirty="0" smtClean="0"/>
              <a:t>음성인식을 </a:t>
            </a:r>
            <a:r>
              <a:rPr lang="ko-KR" altLang="en-US" sz="2000" dirty="0"/>
              <a:t>통한 입력 </a:t>
            </a:r>
            <a:r>
              <a:rPr lang="en-US" altLang="ko-KR" sz="2000" dirty="0"/>
              <a:t>: </a:t>
            </a:r>
            <a:r>
              <a:rPr lang="ko-KR" altLang="en-US" sz="2000" dirty="0"/>
              <a:t>음성입력이란 음성으로 명령하면 컴퓨터가 음성을 인식하여 입력하는 방식이다</a:t>
            </a:r>
            <a:r>
              <a:rPr lang="en-US" altLang="ko-KR" sz="2000" dirty="0"/>
              <a:t>. </a:t>
            </a:r>
            <a:r>
              <a:rPr lang="ko-KR" altLang="en-US" sz="2000" dirty="0"/>
              <a:t>우리나라에서 개발된 음성인식 프로그램으로는 </a:t>
            </a:r>
            <a:r>
              <a:rPr lang="en-US" altLang="ko-KR" sz="2000" dirty="0" err="1" smtClean="0"/>
              <a:t>ByVoice</a:t>
            </a:r>
            <a:r>
              <a:rPr lang="ko-KR" altLang="en-US" sz="2000" dirty="0" smtClean="0"/>
              <a:t>가 </a:t>
            </a:r>
            <a:r>
              <a:rPr lang="ko-KR" altLang="en-US" sz="2000" dirty="0"/>
              <a:t>있다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3. </a:t>
            </a:r>
            <a:r>
              <a:rPr lang="ko-KR" altLang="en-US" sz="2000" dirty="0" smtClean="0"/>
              <a:t>문자인식을 </a:t>
            </a:r>
            <a:r>
              <a:rPr lang="ko-KR" altLang="en-US" sz="2000" dirty="0"/>
              <a:t>통한 입력 </a:t>
            </a:r>
            <a:r>
              <a:rPr lang="en-US" altLang="ko-KR" sz="2000" dirty="0"/>
              <a:t>: </a:t>
            </a:r>
            <a:r>
              <a:rPr lang="ko-KR" altLang="en-US" sz="2000" dirty="0"/>
              <a:t>문자인식 시스템이란 인쇄자료를 사람이 직접 입력하지 않고 스캐너를 통해 이미지 형태로 읽어 들여 데이터의 내용을 그림 영역과 글자 영역으로 구분한 후 글자 영역의 문자들을 일반 문서 편집기에서 수정한 다음 편집이 가능한 텍스트의 형태로 변환하는 자동입력 방식을 말한다</a:t>
            </a:r>
            <a:r>
              <a:rPr lang="en-US" altLang="ko-KR" sz="2000" dirty="0"/>
              <a:t>. </a:t>
            </a:r>
            <a:r>
              <a:rPr lang="ko-KR" altLang="en-US" sz="2000" dirty="0"/>
              <a:t>우리나라에서 보급된 프로그램으로는 ‘</a:t>
            </a:r>
            <a:r>
              <a:rPr lang="en-US" altLang="ko-KR" sz="2000" dirty="0"/>
              <a:t>Kurzweil Personal Reader, </a:t>
            </a:r>
            <a:r>
              <a:rPr lang="en-US" altLang="ko-KR" sz="2000" dirty="0" err="1"/>
              <a:t>Arkenstone</a:t>
            </a:r>
            <a:r>
              <a:rPr lang="en-US" altLang="ko-KR" sz="2000" dirty="0"/>
              <a:t> Reader, </a:t>
            </a:r>
            <a:r>
              <a:rPr lang="ko-KR" altLang="en-US" sz="2000" dirty="0" err="1"/>
              <a:t>아르미</a:t>
            </a:r>
            <a:r>
              <a:rPr lang="ko-KR" altLang="en-US" sz="2000" dirty="0"/>
              <a:t> </a:t>
            </a:r>
            <a:r>
              <a:rPr lang="en-US" altLang="ko-KR" sz="2000" dirty="0"/>
              <a:t>6.5’ </a:t>
            </a:r>
            <a:r>
              <a:rPr lang="ko-KR" altLang="en-US" sz="2000" dirty="0"/>
              <a:t>가 있다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en-US" altLang="ko-KR" dirty="0" smtClean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10396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3947"/>
          </a:xfrm>
        </p:spPr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출력기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99142"/>
            <a:ext cx="8596668" cy="4946573"/>
          </a:xfrm>
        </p:spPr>
        <p:txBody>
          <a:bodyPr>
            <a:normAutofit/>
          </a:bodyPr>
          <a:lstStyle/>
          <a:p>
            <a:pPr fontAlgn="base">
              <a:buAutoNum type="arabicPeriod"/>
            </a:pPr>
            <a:r>
              <a:rPr lang="ko-KR" altLang="en-US" dirty="0" smtClean="0"/>
              <a:t>점자 프린터와 </a:t>
            </a:r>
            <a:r>
              <a:rPr lang="ko-KR" altLang="en-US" dirty="0"/>
              <a:t>점역 </a:t>
            </a:r>
            <a:r>
              <a:rPr lang="ko-KR" altLang="en-US" dirty="0" smtClean="0"/>
              <a:t>소프트웨어 </a:t>
            </a:r>
            <a:r>
              <a:rPr lang="en-US" altLang="ko-KR" dirty="0" smtClean="0"/>
              <a:t>: </a:t>
            </a:r>
            <a:r>
              <a:rPr lang="ko-KR" altLang="en-US" dirty="0"/>
              <a:t>초기의 점자 프린터는 단면만 출력할 수 있었으나 양면을 출력할 수 있는 점자 프린터가 개발되었고</a:t>
            </a:r>
            <a:r>
              <a:rPr lang="en-US" altLang="ko-KR" dirty="0"/>
              <a:t>, </a:t>
            </a:r>
            <a:r>
              <a:rPr lang="ko-KR" altLang="en-US" dirty="0"/>
              <a:t>출력 용지도 연속용지 뿐만 아니라 낱장 </a:t>
            </a:r>
            <a:r>
              <a:rPr lang="ko-KR" altLang="en-US" dirty="0" smtClean="0"/>
              <a:t>용지</a:t>
            </a:r>
            <a:r>
              <a:rPr lang="ko-KR" altLang="en-US" dirty="0" smtClean="0"/>
              <a:t>까지 </a:t>
            </a:r>
            <a:r>
              <a:rPr lang="ko-KR" altLang="en-US" dirty="0" smtClean="0"/>
              <a:t>사용할 </a:t>
            </a:r>
            <a:r>
              <a:rPr lang="ko-KR" altLang="en-US" dirty="0"/>
              <a:t>수 있는 제품이 개발되었다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-  </a:t>
            </a:r>
            <a:r>
              <a:rPr lang="ko-KR" altLang="en-US" dirty="0" smtClean="0"/>
              <a:t>점역 </a:t>
            </a:r>
            <a:r>
              <a:rPr lang="ko-KR" altLang="en-US" dirty="0"/>
              <a:t>프로그램의 도스용으로는 </a:t>
            </a:r>
            <a:r>
              <a:rPr lang="en-US" altLang="ko-KR" dirty="0"/>
              <a:t>BWD</a:t>
            </a:r>
            <a:r>
              <a:rPr lang="ko-KR" altLang="en-US" dirty="0"/>
              <a:t>와 </a:t>
            </a:r>
            <a:r>
              <a:rPr lang="en-US" altLang="ko-KR" dirty="0"/>
              <a:t>Braille Best</a:t>
            </a:r>
            <a:r>
              <a:rPr lang="ko-KR" altLang="en-US" dirty="0"/>
              <a:t>가 있고 윈도용으로는 </a:t>
            </a:r>
            <a:r>
              <a:rPr lang="en-US" altLang="ko-KR" dirty="0"/>
              <a:t>Braille </a:t>
            </a:r>
            <a:r>
              <a:rPr lang="en-US" altLang="ko-KR" dirty="0" err="1"/>
              <a:t>seoul</a:t>
            </a:r>
            <a:r>
              <a:rPr lang="en-US" altLang="ko-KR" dirty="0"/>
              <a:t> 4.0</a:t>
            </a:r>
            <a:r>
              <a:rPr lang="ko-KR" altLang="en-US" dirty="0"/>
              <a:t>이 있다</a:t>
            </a:r>
            <a:r>
              <a:rPr lang="en-US" altLang="ko-KR" dirty="0"/>
              <a:t>. </a:t>
            </a:r>
            <a:r>
              <a:rPr lang="ko-KR" altLang="en-US" dirty="0"/>
              <a:t>영어 점역 소프트웨어에는 </a:t>
            </a:r>
            <a:r>
              <a:rPr lang="en-US" altLang="ko-KR" dirty="0"/>
              <a:t>Duxbury, </a:t>
            </a:r>
            <a:r>
              <a:rPr lang="en-US" altLang="ko-KR" dirty="0" err="1"/>
              <a:t>Megadots</a:t>
            </a:r>
            <a:r>
              <a:rPr lang="en-US" altLang="ko-KR" dirty="0"/>
              <a:t> </a:t>
            </a:r>
            <a:r>
              <a:rPr lang="ko-KR" altLang="en-US" dirty="0"/>
              <a:t>등이 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전자 </a:t>
            </a:r>
            <a:r>
              <a:rPr lang="ko-KR" altLang="en-US" dirty="0"/>
              <a:t>점자</a:t>
            </a:r>
            <a:r>
              <a:rPr lang="en-US" altLang="ko-KR" dirty="0"/>
              <a:t>=</a:t>
            </a:r>
            <a:r>
              <a:rPr lang="ko-KR" altLang="en-US" dirty="0"/>
              <a:t>무지점자 </a:t>
            </a:r>
            <a:r>
              <a:rPr lang="en-US" altLang="ko-KR" dirty="0"/>
              <a:t>(</a:t>
            </a:r>
            <a:r>
              <a:rPr lang="ko-KR" altLang="en-US" dirty="0"/>
              <a:t>치면 점자만 나오는 것으로</a:t>
            </a:r>
            <a:r>
              <a:rPr lang="en-US" altLang="ko-KR" dirty="0"/>
              <a:t>, </a:t>
            </a:r>
            <a:r>
              <a:rPr lang="ko-KR" altLang="en-US" dirty="0"/>
              <a:t>종이를 사용하지 않고 </a:t>
            </a:r>
            <a:r>
              <a:rPr lang="ko-KR" altLang="en-US" dirty="0" err="1"/>
              <a:t>점자알</a:t>
            </a:r>
            <a:r>
              <a:rPr lang="ko-KR" altLang="en-US" dirty="0"/>
              <a:t> 크기의 핀</a:t>
            </a:r>
            <a:r>
              <a:rPr lang="en-US" altLang="ko-KR" dirty="0"/>
              <a:t>-</a:t>
            </a:r>
            <a:r>
              <a:rPr lang="ko-KR" altLang="en-US" dirty="0"/>
              <a:t>금속이나 나일론</a:t>
            </a:r>
            <a:r>
              <a:rPr lang="en-US" altLang="ko-KR" dirty="0"/>
              <a:t>-</a:t>
            </a:r>
            <a:r>
              <a:rPr lang="ko-KR" altLang="en-US" dirty="0"/>
              <a:t>이 표면으로 올라와 점자를 구성하는 것</a:t>
            </a:r>
            <a:r>
              <a:rPr lang="en-US" altLang="ko-KR" dirty="0" smtClean="0"/>
              <a:t>)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dirty="0" smtClean="0"/>
              <a:t>전자점자의 장점</a:t>
            </a: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①</a:t>
            </a:r>
            <a:r>
              <a:rPr lang="ko-KR" altLang="en-US" dirty="0"/>
              <a:t>소리가 나지 않기 때문에 타인에게 방해가 되지 않는다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②철자</a:t>
            </a:r>
            <a:r>
              <a:rPr lang="en-US" altLang="ko-KR" dirty="0"/>
              <a:t>, </a:t>
            </a:r>
            <a:r>
              <a:rPr lang="ko-KR" altLang="en-US" dirty="0"/>
              <a:t>구두점 등을 직접 읽을 수 있으며</a:t>
            </a:r>
            <a:r>
              <a:rPr lang="en-US" altLang="ko-KR" dirty="0"/>
              <a:t>, </a:t>
            </a:r>
            <a:r>
              <a:rPr lang="ko-KR" altLang="en-US" dirty="0" err="1"/>
              <a:t>맹농인도</a:t>
            </a:r>
            <a:r>
              <a:rPr lang="ko-KR" altLang="en-US" dirty="0"/>
              <a:t> 사용할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③</a:t>
            </a:r>
            <a:r>
              <a:rPr lang="ko-KR" altLang="en-US" dirty="0"/>
              <a:t>정확성이 뛰어나다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01300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3" y="407624"/>
            <a:ext cx="9181042" cy="627892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dirty="0" smtClean="0"/>
              <a:t>3</a:t>
            </a:r>
            <a:r>
              <a:rPr lang="en-US" altLang="ko-KR" dirty="0"/>
              <a:t>.</a:t>
            </a:r>
            <a:r>
              <a:rPr lang="ko-KR" altLang="en-US" dirty="0"/>
              <a:t>화면 읽기 프로그램</a:t>
            </a:r>
            <a:r>
              <a:rPr lang="en-US" altLang="ko-KR" dirty="0"/>
              <a:t>(screen reader program) : </a:t>
            </a:r>
            <a:r>
              <a:rPr lang="ko-KR" altLang="en-US" dirty="0"/>
              <a:t>시각장애인이 컴퓨터를 본격적으로 사용할 수 있게 </a:t>
            </a:r>
            <a:r>
              <a:rPr lang="ko-KR" altLang="en-US" dirty="0" smtClean="0"/>
              <a:t>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현재 </a:t>
            </a:r>
            <a:r>
              <a:rPr lang="ko-KR" altLang="en-US" dirty="0"/>
              <a:t>우리나라에서 가장 널리 사용 되는 것은 </a:t>
            </a:r>
            <a:r>
              <a:rPr lang="en-US" altLang="ko-KR" dirty="0"/>
              <a:t>2004</a:t>
            </a:r>
            <a:r>
              <a:rPr lang="ko-KR" altLang="en-US" dirty="0"/>
              <a:t>년에 개발 된 센스리더이다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/>
              <a:t>화면 </a:t>
            </a:r>
            <a:r>
              <a:rPr lang="ko-KR" altLang="en-US" dirty="0"/>
              <a:t>읽기 프로그램의 장점과 </a:t>
            </a:r>
            <a:r>
              <a:rPr lang="ko-KR" altLang="en-US" dirty="0" smtClean="0"/>
              <a:t>문제점</a:t>
            </a:r>
            <a:r>
              <a:rPr lang="en-US" altLang="ko-KR" dirty="0" smtClean="0"/>
              <a:t>-</a:t>
            </a: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장점 </a:t>
            </a:r>
            <a:r>
              <a:rPr lang="en-US" altLang="ko-KR" dirty="0"/>
              <a:t>: </a:t>
            </a:r>
            <a:r>
              <a:rPr lang="ko-KR" altLang="en-US" dirty="0"/>
              <a:t>문서 작성과 파일 관리 등을 할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문제점 </a:t>
            </a:r>
            <a:r>
              <a:rPr lang="ko-KR" altLang="en-US" dirty="0"/>
              <a:t>①국내 </a:t>
            </a:r>
            <a:r>
              <a:rPr lang="en-US" altLang="ko-KR" dirty="0" err="1"/>
              <a:t>hp</a:t>
            </a:r>
            <a:r>
              <a:rPr lang="ko-KR" altLang="en-US" dirty="0"/>
              <a:t>가 시각적 그래픽 위주로 제작되었기 때문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</a:t>
            </a:r>
            <a:r>
              <a:rPr lang="ko-KR" altLang="en-US" dirty="0" smtClean="0"/>
              <a:t>②</a:t>
            </a:r>
            <a:r>
              <a:rPr lang="en-US" altLang="ko-KR" dirty="0"/>
              <a:t>w3c </a:t>
            </a:r>
            <a:r>
              <a:rPr lang="ko-KR" altLang="en-US" u="sng" dirty="0"/>
              <a:t>웹 </a:t>
            </a:r>
            <a:r>
              <a:rPr lang="ko-KR" altLang="en-US" u="sng" dirty="0" err="1"/>
              <a:t>접근성</a:t>
            </a:r>
            <a:r>
              <a:rPr lang="ko-KR" altLang="en-US" u="sng" dirty="0"/>
              <a:t> 표준</a:t>
            </a:r>
            <a:r>
              <a:rPr lang="ko-KR" altLang="en-US" dirty="0"/>
              <a:t> </a:t>
            </a:r>
            <a:r>
              <a:rPr lang="ko-KR" altLang="en-US" dirty="0" smtClean="0"/>
              <a:t> 가이드라인을 </a:t>
            </a:r>
            <a:r>
              <a:rPr lang="ko-KR" altLang="en-US" dirty="0"/>
              <a:t>지키지 않고 있기 때문이다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4</a:t>
            </a:r>
            <a:r>
              <a:rPr lang="en-US" altLang="ko-KR" dirty="0" smtClean="0"/>
              <a:t>. </a:t>
            </a:r>
            <a:r>
              <a:rPr lang="ko-KR" altLang="en-US" dirty="0" smtClean="0"/>
              <a:t>확대독서기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확대가 </a:t>
            </a:r>
            <a:r>
              <a:rPr lang="ko-KR" altLang="en-US" dirty="0"/>
              <a:t>많이 된다고 좋은 것은 아니며 개인에게 적당히 되는 것이 중요하다</a:t>
            </a:r>
            <a:r>
              <a:rPr lang="en-US" altLang="ko-KR" dirty="0"/>
              <a:t>. </a:t>
            </a:r>
            <a:r>
              <a:rPr lang="ko-KR" altLang="en-US" dirty="0" smtClean="0"/>
              <a:t>확</a:t>
            </a:r>
            <a:r>
              <a:rPr lang="ko-KR" altLang="en-US" dirty="0" smtClean="0"/>
              <a:t>대</a:t>
            </a:r>
            <a:r>
              <a:rPr lang="ko-KR" altLang="en-US" dirty="0" smtClean="0"/>
              <a:t> </a:t>
            </a:r>
            <a:r>
              <a:rPr lang="ko-KR" altLang="en-US" dirty="0" smtClean="0"/>
              <a:t>독서기의 </a:t>
            </a:r>
            <a:r>
              <a:rPr lang="ko-KR" altLang="en-US" dirty="0"/>
              <a:t>개발로 </a:t>
            </a:r>
            <a:r>
              <a:rPr lang="ko-KR" altLang="en-US" dirty="0" err="1"/>
              <a:t>저시력</a:t>
            </a:r>
            <a:r>
              <a:rPr lang="ko-KR" altLang="en-US" dirty="0"/>
              <a:t> 학생이 화면을 줄로 분할하여 자료를 읽으면서 동시에 컴퓨터의 입</a:t>
            </a:r>
            <a:r>
              <a:rPr lang="en-US" altLang="ko-KR" dirty="0"/>
              <a:t>, </a:t>
            </a:r>
            <a:r>
              <a:rPr lang="ko-KR" altLang="en-US" dirty="0"/>
              <a:t>출력 내용을 볼 수 있게 되었다</a:t>
            </a:r>
            <a:r>
              <a:rPr lang="en-US" altLang="ko-KR" dirty="0"/>
              <a:t>. </a:t>
            </a:r>
            <a:r>
              <a:rPr lang="ko-KR" altLang="en-US" dirty="0"/>
              <a:t>우리나라에서 개발된 확대독서기로는 </a:t>
            </a:r>
            <a:r>
              <a:rPr lang="en-US" altLang="ko-KR" dirty="0"/>
              <a:t>2005</a:t>
            </a:r>
            <a:r>
              <a:rPr lang="ko-KR" altLang="en-US" dirty="0"/>
              <a:t>년에 개발된 </a:t>
            </a:r>
            <a:r>
              <a:rPr lang="en-US" altLang="ko-KR" dirty="0"/>
              <a:t>my view</a:t>
            </a:r>
            <a:r>
              <a:rPr lang="ko-KR" altLang="en-US" dirty="0"/>
              <a:t>가 있다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 smtClean="0"/>
              <a:t>5</a:t>
            </a:r>
            <a:r>
              <a:rPr lang="en-US" altLang="ko-KR" dirty="0"/>
              <a:t>.</a:t>
            </a:r>
            <a:r>
              <a:rPr lang="ko-KR" altLang="en-US" dirty="0"/>
              <a:t>점자 정보 단말기 </a:t>
            </a:r>
            <a:r>
              <a:rPr lang="en-US" altLang="ko-KR" dirty="0"/>
              <a:t>(</a:t>
            </a:r>
            <a:r>
              <a:rPr lang="ko-KR" altLang="en-US" dirty="0"/>
              <a:t>여섯 개의 키와 스페이스 바로 구성되어 있는 점자 컴퓨터 기기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fontAlgn="base"/>
            <a:r>
              <a:rPr lang="en-US" altLang="ko-KR" dirty="0" smtClean="0"/>
              <a:t>&lt;</a:t>
            </a:r>
            <a:r>
              <a:rPr lang="ko-KR" altLang="en-US" dirty="0"/>
              <a:t>장점</a:t>
            </a:r>
            <a:r>
              <a:rPr lang="en-US" altLang="ko-KR" dirty="0"/>
              <a:t>&gt; </a:t>
            </a:r>
            <a:r>
              <a:rPr lang="ko-KR" altLang="en-US" dirty="0"/>
              <a:t>①가볍고 휴대할 수 있다</a:t>
            </a:r>
            <a:r>
              <a:rPr lang="en-US" altLang="ko-KR" dirty="0"/>
              <a:t>. </a:t>
            </a:r>
            <a:r>
              <a:rPr lang="ko-KR" altLang="en-US" dirty="0"/>
              <a:t>②음성이나 전자 점자를 지원한다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ko-KR" altLang="en-US" dirty="0" smtClean="0"/>
              <a:t> 점자 </a:t>
            </a:r>
            <a:r>
              <a:rPr lang="ko-KR" altLang="en-US" dirty="0"/>
              <a:t>정보 단말기에는 </a:t>
            </a:r>
            <a:r>
              <a:rPr lang="en-US" altLang="ko-KR" dirty="0"/>
              <a:t>Braille Lite</a:t>
            </a:r>
            <a:r>
              <a:rPr lang="ko-KR" altLang="en-US" dirty="0"/>
              <a:t>와 </a:t>
            </a:r>
            <a:r>
              <a:rPr lang="en-US" altLang="ko-KR" dirty="0"/>
              <a:t>Braille Note</a:t>
            </a:r>
            <a:r>
              <a:rPr lang="ko-KR" altLang="en-US" dirty="0"/>
              <a:t>가 있다</a:t>
            </a:r>
            <a:r>
              <a:rPr lang="en-US" altLang="ko-KR" dirty="0"/>
              <a:t>. </a:t>
            </a:r>
            <a:r>
              <a:rPr lang="ko-KR" altLang="en-US" dirty="0"/>
              <a:t>최근 것으로는 </a:t>
            </a:r>
            <a:r>
              <a:rPr lang="ko-KR" altLang="en-US" dirty="0" err="1"/>
              <a:t>브레일</a:t>
            </a:r>
            <a:r>
              <a:rPr lang="ko-KR" altLang="en-US" dirty="0"/>
              <a:t> </a:t>
            </a:r>
            <a:r>
              <a:rPr lang="ko-KR" altLang="en-US" dirty="0" err="1"/>
              <a:t>한소네가</a:t>
            </a:r>
            <a:r>
              <a:rPr lang="ko-KR" altLang="en-US" dirty="0"/>
              <a:t> 있으며 시각장애 학생들이 많이 사용하고 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xmlns="" val="374215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시각장애란</a:t>
            </a:r>
            <a:r>
              <a:rPr lang="en-US" altLang="ko-KR" sz="6000" dirty="0" smtClean="0"/>
              <a:t>?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/>
              <a:t>시각장애의 법적 정의</a:t>
            </a:r>
            <a:r>
              <a:rPr lang="en-US" altLang="ko-KR" sz="4000" dirty="0"/>
              <a:t>: </a:t>
            </a:r>
          </a:p>
          <a:p>
            <a:pPr marL="0" indent="0">
              <a:buNone/>
            </a:pPr>
            <a:r>
              <a:rPr lang="ko-KR" altLang="en-US" sz="2500" dirty="0" err="1" smtClean="0"/>
              <a:t>시각계의</a:t>
            </a:r>
            <a:r>
              <a:rPr lang="ko-KR" altLang="en-US" sz="2500" dirty="0" smtClean="0"/>
              <a:t> </a:t>
            </a:r>
            <a:r>
              <a:rPr lang="ko-KR" altLang="en-US" sz="2500" dirty="0"/>
              <a:t>손상이 심하여 시각기능을 전혀 이용하지 못하거나 보조공학기기의 지원을 받아야 시각적 과제를 수행할 수 있는 사람으로서 시각에 의한 학습이 곤란하여 특정 광학기구 학습매체 등을 통하여 학습하거나 촉각 또는 청각을 학습의 주요 수단으로 사용하는 사람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8924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400" dirty="0" smtClean="0"/>
              <a:t>교수학습방법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1.</a:t>
            </a:r>
            <a:r>
              <a:rPr lang="ko-KR" altLang="en-US" sz="4000" dirty="0" smtClean="0"/>
              <a:t>연간 목적의 상세화 </a:t>
            </a:r>
            <a:endParaRPr lang="en-US" altLang="ko-KR" sz="4000" dirty="0" smtClean="0"/>
          </a:p>
          <a:p>
            <a:pPr marL="0" indent="0">
              <a:buNone/>
            </a:pPr>
            <a:r>
              <a:rPr lang="en-US" altLang="ko-KR" b="1" dirty="0" smtClean="0"/>
              <a:t> </a:t>
            </a:r>
            <a:r>
              <a:rPr lang="ko-KR" altLang="en-US" sz="1900" b="1" dirty="0" smtClean="0"/>
              <a:t>시각장애 학생의 연간 교육 목적은 국민 공통 기본 교육과정보다 시각장애와 관련된 독특한 요구를 나타내는 </a:t>
            </a:r>
            <a:r>
              <a:rPr lang="ko-KR" altLang="en-US" sz="1900" b="1" u="sng" dirty="0" smtClean="0"/>
              <a:t>확대 기본 교육과정</a:t>
            </a:r>
            <a:r>
              <a:rPr lang="ko-KR" altLang="en-US" sz="1900" b="1" dirty="0" smtClean="0"/>
              <a:t>에 강조점을 두어야 한다</a:t>
            </a:r>
            <a:r>
              <a:rPr lang="en-US" altLang="ko-KR" sz="1900" b="1" dirty="0" smtClean="0"/>
              <a:t>.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err="1" smtClean="0"/>
              <a:t>시각장애</a:t>
            </a:r>
            <a:r>
              <a:rPr lang="en-US" altLang="ko-KR" dirty="0" smtClean="0"/>
              <a:t> </a:t>
            </a:r>
            <a:r>
              <a:rPr lang="en-US" altLang="ko-KR" dirty="0" err="1"/>
              <a:t>학생만이</a:t>
            </a:r>
            <a:r>
              <a:rPr lang="en-US" altLang="ko-KR" dirty="0"/>
              <a:t> </a:t>
            </a:r>
            <a:r>
              <a:rPr lang="en-US" altLang="ko-KR" dirty="0" err="1"/>
              <a:t>배우는</a:t>
            </a:r>
            <a:r>
              <a:rPr lang="en-US" altLang="ko-KR" dirty="0"/>
              <a:t> </a:t>
            </a:r>
            <a:r>
              <a:rPr lang="en-US" altLang="ko-KR" dirty="0" err="1"/>
              <a:t>확대</a:t>
            </a:r>
            <a:r>
              <a:rPr lang="en-US" altLang="ko-KR" dirty="0"/>
              <a:t> </a:t>
            </a:r>
            <a:r>
              <a:rPr lang="en-US" altLang="ko-KR" dirty="0" err="1" smtClean="0"/>
              <a:t>기본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교육과정</a:t>
            </a:r>
            <a:r>
              <a:rPr lang="ko-KR" altLang="en-US" dirty="0" smtClean="0"/>
              <a:t>은</a:t>
            </a:r>
            <a:r>
              <a:rPr lang="en-US" altLang="ko-KR" dirty="0" smtClean="0"/>
              <a:t> </a:t>
            </a:r>
            <a:r>
              <a:rPr lang="en-US" altLang="ko-KR" dirty="0" err="1"/>
              <a:t>의사소통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보행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일상생활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사회생활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오락과</a:t>
            </a:r>
            <a:r>
              <a:rPr lang="en-US" altLang="ko-KR" dirty="0"/>
              <a:t> </a:t>
            </a:r>
            <a:r>
              <a:rPr lang="en-US" altLang="ko-KR" dirty="0" err="1"/>
              <a:t>여가선용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진로교육</a:t>
            </a:r>
            <a:r>
              <a:rPr lang="en-US" altLang="ko-KR" dirty="0"/>
              <a:t>, </a:t>
            </a:r>
            <a:r>
              <a:rPr lang="en-US" altLang="ko-KR" dirty="0" err="1"/>
              <a:t>보조공학의</a:t>
            </a:r>
            <a:r>
              <a:rPr lang="en-US" altLang="ko-KR" dirty="0"/>
              <a:t> </a:t>
            </a:r>
            <a:r>
              <a:rPr lang="en-US" altLang="ko-KR" dirty="0" err="1"/>
              <a:t>사용</a:t>
            </a:r>
            <a:r>
              <a:rPr lang="en-US" altLang="ko-KR" dirty="0"/>
              <a:t>, </a:t>
            </a:r>
            <a:r>
              <a:rPr lang="en-US" altLang="ko-KR" dirty="0" err="1"/>
              <a:t>시효율성</a:t>
            </a:r>
            <a:r>
              <a:rPr lang="en-US" altLang="ko-KR" dirty="0"/>
              <a:t>(</a:t>
            </a:r>
            <a:r>
              <a:rPr lang="en-US" altLang="ko-KR" dirty="0" err="1"/>
              <a:t>시기능</a:t>
            </a:r>
            <a:r>
              <a:rPr lang="en-US" altLang="ko-KR" dirty="0"/>
              <a:t>) </a:t>
            </a:r>
            <a:r>
              <a:rPr lang="en-US" altLang="ko-KR" dirty="0" err="1"/>
              <a:t>기술로</a:t>
            </a:r>
            <a:r>
              <a:rPr lang="en-US" altLang="ko-KR" dirty="0"/>
              <a:t> </a:t>
            </a:r>
            <a:r>
              <a:rPr lang="en-US" altLang="ko-KR" dirty="0" err="1"/>
              <a:t>구성된다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ko-KR" altLang="en-US" dirty="0"/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xmlns="" val="4127718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89200" y="441957"/>
            <a:ext cx="8596668" cy="59918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4300" dirty="0" smtClean="0"/>
              <a:t>2. </a:t>
            </a:r>
            <a:r>
              <a:rPr lang="ko-KR" altLang="en-US" sz="4300" dirty="0" smtClean="0"/>
              <a:t>단기 목표의 상세화</a:t>
            </a:r>
            <a:endParaRPr lang="en-US" altLang="ko-KR" sz="43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sz="2000" dirty="0" smtClean="0"/>
              <a:t>(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학습자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수업 활동의 목적은 학생이 무엇을 어떻게 ‘한다’ 또는 ‘할 수 있다’와 같이 학습자의 행동으로 진술해야 한다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조건 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행동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시각장애 학생의 확대 기본 교육과정의 영역은 지식 중심이기보다 기술 중심 영역이기 때문에 일반적으로 관찰할 수 있는 행동 목표로 진술할 수 </a:t>
            </a:r>
            <a:r>
              <a:rPr lang="ko-KR" altLang="en-US" sz="2000" dirty="0" smtClean="0"/>
              <a:t>있다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0" indent="0" algn="r">
              <a:buNone/>
            </a:pPr>
            <a:r>
              <a:rPr lang="en-US" altLang="ko-KR" sz="2000" dirty="0" smtClean="0"/>
              <a:t> </a:t>
            </a:r>
            <a:r>
              <a:rPr lang="en-US" altLang="ko-KR" sz="2000" dirty="0" smtClean="0"/>
              <a:t>  </a:t>
            </a:r>
            <a:r>
              <a:rPr lang="en-US" altLang="ko-KR" sz="2000" dirty="0" smtClean="0"/>
              <a:t>(</a:t>
            </a:r>
            <a:r>
              <a:rPr lang="en-US" altLang="ko-KR" sz="2000" dirty="0" smtClean="0"/>
              <a:t>Ex. </a:t>
            </a:r>
            <a:r>
              <a:rPr lang="ko-KR" altLang="en-US" sz="2000" dirty="0" err="1" smtClean="0"/>
              <a:t>안내법을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사용한다</a:t>
            </a:r>
            <a:r>
              <a:rPr lang="en-US" altLang="ko-KR" sz="2000" dirty="0"/>
              <a:t>,</a:t>
            </a:r>
            <a:r>
              <a:rPr lang="en-US" altLang="ko-KR" sz="2000" dirty="0" smtClean="0"/>
              <a:t> </a:t>
            </a:r>
            <a:r>
              <a:rPr lang="ko-KR" altLang="en-US" sz="2000" dirty="0"/>
              <a:t>혼자 옷을 입고 벗는다</a:t>
            </a:r>
            <a:r>
              <a:rPr lang="en-US" altLang="ko-KR" sz="2000" dirty="0"/>
              <a:t>, </a:t>
            </a:r>
            <a:r>
              <a:rPr lang="ko-KR" altLang="en-US" sz="2000" dirty="0"/>
              <a:t>머리를 </a:t>
            </a:r>
            <a:r>
              <a:rPr lang="ko-KR" altLang="en-US" sz="2000" dirty="0" smtClean="0"/>
              <a:t>빗는다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점자의 </a:t>
            </a:r>
            <a:r>
              <a:rPr lang="ko-KR" altLang="en-US" sz="2000" dirty="0"/>
              <a:t>줄을 자연스럽게 따라 가며 읽는다</a:t>
            </a:r>
            <a:r>
              <a:rPr lang="en-US" altLang="ko-KR" sz="2000" dirty="0" smtClean="0"/>
              <a:t>.)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(4) </a:t>
            </a:r>
            <a:r>
              <a:rPr lang="ko-KR" altLang="en-US" sz="2000" dirty="0" smtClean="0"/>
              <a:t>준거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준거 수준을 </a:t>
            </a:r>
            <a:r>
              <a:rPr lang="ko-KR" altLang="en-US" sz="2000" dirty="0"/>
              <a:t>정할 때 시각장애아 교사는 행동을 적절한 척도와 짝을 지운다</a:t>
            </a:r>
            <a:r>
              <a:rPr lang="en-US" altLang="ko-KR" sz="2000" dirty="0"/>
              <a:t>. </a:t>
            </a:r>
            <a:r>
              <a:rPr lang="ko-KR" altLang="en-US" sz="2000" dirty="0"/>
              <a:t>만약 학생에게 반복적인 답을 요구하는 과제는 가능한 전체의 답 중 정답의 백분율이나 정답의 수를 제시한다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93374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418641"/>
            <a:ext cx="8596668" cy="5622721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3. </a:t>
            </a:r>
            <a:r>
              <a:rPr lang="ko-KR" altLang="en-US" sz="4000" dirty="0" smtClean="0"/>
              <a:t>과제 분석</a:t>
            </a:r>
            <a:endParaRPr lang="en-US" altLang="ko-KR" sz="4000" dirty="0" smtClean="0"/>
          </a:p>
          <a:p>
            <a:pPr marL="0" indent="0">
              <a:buNone/>
            </a:pPr>
            <a:r>
              <a:rPr lang="en-US" altLang="ko-KR" sz="2400" dirty="0" smtClean="0"/>
              <a:t> (1) </a:t>
            </a:r>
            <a:r>
              <a:rPr lang="ko-KR" altLang="en-US" sz="2400" dirty="0" smtClean="0"/>
              <a:t>종래의 </a:t>
            </a:r>
            <a:r>
              <a:rPr lang="ko-KR" altLang="en-US" sz="2400" dirty="0"/>
              <a:t>과제분석</a:t>
            </a:r>
          </a:p>
          <a:p>
            <a:pPr marL="0" indent="0" fontAlgn="base">
              <a:buNone/>
            </a:pPr>
            <a:r>
              <a:rPr lang="en-US" altLang="ko-KR" dirty="0" smtClean="0"/>
              <a:t>   </a:t>
            </a:r>
            <a:r>
              <a:rPr lang="en-US" altLang="ko-KR" dirty="0" err="1" smtClean="0"/>
              <a:t>일반적으로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과제를</a:t>
            </a:r>
            <a:r>
              <a:rPr lang="en-US" altLang="ko-KR" dirty="0" smtClean="0"/>
              <a:t> </a:t>
            </a:r>
            <a:r>
              <a:rPr lang="en-US" altLang="ko-KR" dirty="0" err="1"/>
              <a:t>얼마나</a:t>
            </a:r>
            <a:r>
              <a:rPr lang="en-US" altLang="ko-KR" dirty="0"/>
              <a:t> </a:t>
            </a:r>
            <a:r>
              <a:rPr lang="en-US" altLang="ko-KR" dirty="0" err="1"/>
              <a:t>상세하게</a:t>
            </a:r>
            <a:r>
              <a:rPr lang="en-US" altLang="ko-KR" dirty="0"/>
              <a:t> </a:t>
            </a:r>
            <a:r>
              <a:rPr lang="en-US" altLang="ko-KR" dirty="0" err="1"/>
              <a:t>분석할</a:t>
            </a:r>
            <a:r>
              <a:rPr lang="en-US" altLang="ko-KR" dirty="0"/>
              <a:t> </a:t>
            </a:r>
            <a:r>
              <a:rPr lang="en-US" altLang="ko-KR" dirty="0" err="1"/>
              <a:t>것인가는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특성에</a:t>
            </a:r>
            <a:r>
              <a:rPr lang="en-US" altLang="ko-KR" dirty="0"/>
              <a:t> </a:t>
            </a:r>
            <a:r>
              <a:rPr lang="en-US" altLang="ko-KR" dirty="0" err="1"/>
              <a:t>따라</a:t>
            </a:r>
            <a:r>
              <a:rPr lang="en-US" altLang="ko-KR" dirty="0"/>
              <a:t> </a:t>
            </a:r>
            <a:r>
              <a:rPr lang="en-US" altLang="ko-KR" dirty="0" err="1"/>
              <a:t>다른데</a:t>
            </a:r>
            <a:r>
              <a:rPr lang="en-US" altLang="ko-KR" dirty="0"/>
              <a:t> </a:t>
            </a:r>
            <a:r>
              <a:rPr lang="en-US" altLang="ko-KR" dirty="0" err="1"/>
              <a:t>중복장애가</a:t>
            </a:r>
            <a:r>
              <a:rPr lang="en-US" altLang="ko-KR" dirty="0"/>
              <a:t> </a:t>
            </a:r>
            <a:r>
              <a:rPr lang="en-US" altLang="ko-KR" dirty="0" err="1"/>
              <a:t>없는</a:t>
            </a:r>
            <a:r>
              <a:rPr lang="en-US" altLang="ko-KR" dirty="0"/>
              <a:t> </a:t>
            </a:r>
            <a:r>
              <a:rPr lang="en-US" altLang="ko-KR" dirty="0" err="1"/>
              <a:t>시각장애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경우에는</a:t>
            </a:r>
            <a:r>
              <a:rPr lang="en-US" altLang="ko-KR" dirty="0"/>
              <a:t> </a:t>
            </a:r>
            <a:r>
              <a:rPr lang="en-US" altLang="ko-KR" dirty="0" err="1"/>
              <a:t>간결한</a:t>
            </a:r>
            <a:r>
              <a:rPr lang="en-US" altLang="ko-KR" dirty="0"/>
              <a:t> </a:t>
            </a:r>
            <a:r>
              <a:rPr lang="en-US" altLang="ko-KR" dirty="0" err="1" smtClean="0"/>
              <a:t>과제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분석이</a:t>
            </a:r>
            <a:r>
              <a:rPr lang="en-US" altLang="ko-KR" dirty="0" smtClean="0"/>
              <a:t> </a:t>
            </a:r>
            <a:r>
              <a:rPr lang="en-US" altLang="ko-KR" dirty="0" err="1"/>
              <a:t>적합할</a:t>
            </a:r>
            <a:r>
              <a:rPr lang="en-US" altLang="ko-KR" dirty="0"/>
              <a:t> 수 </a:t>
            </a:r>
            <a:r>
              <a:rPr lang="en-US" altLang="ko-KR" dirty="0" err="1"/>
              <a:t>있으나</a:t>
            </a:r>
            <a:r>
              <a:rPr lang="en-US" altLang="ko-KR" dirty="0"/>
              <a:t> </a:t>
            </a:r>
            <a:r>
              <a:rPr lang="en-US" altLang="ko-KR" dirty="0" err="1"/>
              <a:t>중복</a:t>
            </a:r>
            <a:r>
              <a:rPr lang="en-US" altLang="ko-KR" dirty="0"/>
              <a:t> </a:t>
            </a:r>
            <a:r>
              <a:rPr lang="en-US" altLang="ko-KR" dirty="0" err="1"/>
              <a:t>시각장애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경우에는</a:t>
            </a:r>
            <a:r>
              <a:rPr lang="en-US" altLang="ko-KR" dirty="0"/>
              <a:t> </a:t>
            </a:r>
            <a:r>
              <a:rPr lang="en-US" altLang="ko-KR" dirty="0" smtClean="0"/>
              <a:t>그 </a:t>
            </a:r>
            <a:r>
              <a:rPr lang="en-US" altLang="ko-KR" dirty="0" err="1" smtClean="0"/>
              <a:t>정도가</a:t>
            </a:r>
            <a:r>
              <a:rPr lang="en-US" altLang="ko-KR" dirty="0" smtClean="0"/>
              <a:t> </a:t>
            </a:r>
            <a:r>
              <a:rPr lang="en-US" altLang="ko-KR" dirty="0" err="1"/>
              <a:t>심할수록</a:t>
            </a:r>
            <a:r>
              <a:rPr lang="en-US" altLang="ko-KR" dirty="0"/>
              <a:t> </a:t>
            </a:r>
            <a:r>
              <a:rPr lang="en-US" altLang="ko-KR" dirty="0" err="1"/>
              <a:t>과제</a:t>
            </a:r>
            <a:r>
              <a:rPr lang="en-US" altLang="ko-KR" dirty="0"/>
              <a:t> </a:t>
            </a:r>
            <a:r>
              <a:rPr lang="en-US" altLang="ko-KR" dirty="0" err="1"/>
              <a:t>분석을</a:t>
            </a:r>
            <a:r>
              <a:rPr lang="en-US" altLang="ko-KR" dirty="0"/>
              <a:t> </a:t>
            </a:r>
            <a:r>
              <a:rPr lang="en-US" altLang="ko-KR" dirty="0" err="1"/>
              <a:t>상세화해야</a:t>
            </a:r>
            <a:r>
              <a:rPr lang="en-US" altLang="ko-KR" dirty="0"/>
              <a:t> </a:t>
            </a:r>
            <a:r>
              <a:rPr lang="en-US" altLang="ko-KR" dirty="0" err="1"/>
              <a:t>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(2)  </a:t>
            </a:r>
            <a:r>
              <a:rPr lang="ko-KR" altLang="en-US" sz="2400" dirty="0" smtClean="0"/>
              <a:t>요소 분석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/>
              <a:t>시각장애 학생이 성취할 과제 중에 위계적 과제가 아닌 것은 과제분석을 하지 않아도 된다</a:t>
            </a:r>
            <a:r>
              <a:rPr lang="en-US" altLang="ko-KR" dirty="0"/>
              <a:t>. </a:t>
            </a:r>
            <a:r>
              <a:rPr lang="ko-KR" altLang="en-US" dirty="0"/>
              <a:t>대신에 과제의 중요한 요소가 보다 도움이 될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(ex</a:t>
            </a:r>
            <a:r>
              <a:rPr lang="ko-KR" altLang="en-US" dirty="0" smtClean="0"/>
              <a:t> </a:t>
            </a:r>
            <a:r>
              <a:rPr lang="ko-KR" altLang="en-US" dirty="0"/>
              <a:t>파티에서 대화를 할 때 필요한 요소에는 눈 맞추기</a:t>
            </a:r>
            <a:r>
              <a:rPr lang="en-US" altLang="ko-KR" dirty="0"/>
              <a:t>, </a:t>
            </a:r>
            <a:r>
              <a:rPr lang="ko-KR" altLang="en-US" dirty="0"/>
              <a:t>자기소개하기</a:t>
            </a:r>
            <a:r>
              <a:rPr lang="en-US" altLang="ko-KR" dirty="0"/>
              <a:t>, </a:t>
            </a:r>
            <a:r>
              <a:rPr lang="ko-KR" altLang="en-US" dirty="0" smtClean="0"/>
              <a:t>악수하기</a:t>
            </a:r>
            <a:r>
              <a:rPr lang="en-US" altLang="ko-KR" dirty="0" smtClean="0"/>
              <a:t>)</a:t>
            </a:r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xmlns="" val="948886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484742"/>
            <a:ext cx="8596668" cy="6125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000" dirty="0" smtClean="0"/>
              <a:t>4. </a:t>
            </a:r>
            <a:r>
              <a:rPr lang="ko-KR" altLang="en-US" sz="4000" dirty="0" smtClean="0"/>
              <a:t>교수학습 방법의 선정</a:t>
            </a:r>
            <a:endParaRPr lang="en-US" altLang="ko-KR" sz="4000" dirty="0" smtClean="0"/>
          </a:p>
          <a:p>
            <a:pPr fontAlgn="base"/>
            <a:r>
              <a:rPr lang="ko-KR" altLang="en-US" dirty="0" smtClean="0"/>
              <a:t>교수는 </a:t>
            </a:r>
            <a:r>
              <a:rPr lang="ko-KR" altLang="en-US" dirty="0"/>
              <a:t>여러 교수학습 방법 중에서 학습과제의 특징 그리고 학생의 요구에 따라 교수 학습 방법을 선정한다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(1 )</a:t>
            </a:r>
            <a:r>
              <a:rPr lang="ko-KR" altLang="en-US" dirty="0" err="1"/>
              <a:t>강의법</a:t>
            </a:r>
            <a:r>
              <a:rPr lang="ko-KR" altLang="en-US" dirty="0"/>
              <a:t> 시각장애 학생의 확대 기본 교육과정은 지식보다 기술로 구성되어 있기 때문에 시범을 보이면서 지도하는 것이 보다 효과적이고 흥미로울 수 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2</a:t>
            </a:r>
            <a:r>
              <a:rPr lang="en-US" altLang="ko-KR" dirty="0" smtClean="0"/>
              <a:t>) </a:t>
            </a:r>
            <a:r>
              <a:rPr lang="ko-KR" altLang="en-US" dirty="0" smtClean="0"/>
              <a:t>시범은 </a:t>
            </a:r>
            <a:r>
              <a:rPr lang="ko-KR" altLang="en-US" dirty="0"/>
              <a:t>교사의 안내로 시행하는 교수학습의 일종으로 방법이나 절차를 이해하기 쉽게 토론 전 단계에서 이루어지는 것이 보통이다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3)</a:t>
            </a:r>
            <a:r>
              <a:rPr lang="ko-KR" altLang="en-US" dirty="0"/>
              <a:t>질문과 토론 </a:t>
            </a:r>
          </a:p>
          <a:p>
            <a:pPr marL="0" indent="0" fontAlgn="base">
              <a:buNone/>
            </a:pP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4)</a:t>
            </a:r>
            <a:r>
              <a:rPr lang="ko-KR" altLang="en-US" dirty="0"/>
              <a:t>경험학습</a:t>
            </a:r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5)</a:t>
            </a:r>
            <a:r>
              <a:rPr lang="ko-KR" altLang="en-US" dirty="0"/>
              <a:t>직접교수</a:t>
            </a:r>
          </a:p>
          <a:p>
            <a:pPr marL="0" indent="0" fontAlgn="base">
              <a:buNone/>
            </a:pP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6)</a:t>
            </a:r>
            <a:r>
              <a:rPr lang="ko-KR" altLang="en-US" dirty="0"/>
              <a:t>진단적교수법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5002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572877"/>
            <a:ext cx="8596668" cy="546848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5. </a:t>
            </a:r>
            <a:r>
              <a:rPr lang="ko-KR" altLang="en-US" sz="4000" dirty="0" smtClean="0"/>
              <a:t>교수학습 전략의 선정</a:t>
            </a:r>
            <a:endParaRPr lang="en-US" altLang="ko-KR" sz="4000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sz="3000" dirty="0"/>
              <a:t>교사는 시각장애학생에게 새로운 기술을 가르치고 그 기술을 사용하도록 하기 위하여 여러 가지 교수학습 전략을 선정하여 사용한다</a:t>
            </a:r>
            <a:r>
              <a:rPr lang="en-US" altLang="ko-KR" sz="3000" dirty="0"/>
              <a:t>. </a:t>
            </a:r>
            <a:r>
              <a:rPr lang="ko-KR" altLang="en-US" sz="3000" dirty="0"/>
              <a:t>교수학습 전략에는 모델링과 </a:t>
            </a:r>
            <a:r>
              <a:rPr lang="ko-KR" altLang="en-US" sz="3000" dirty="0" err="1"/>
              <a:t>가이던스</a:t>
            </a:r>
            <a:r>
              <a:rPr lang="en-US" altLang="ko-KR" sz="3000" dirty="0"/>
              <a:t>, </a:t>
            </a:r>
            <a:r>
              <a:rPr lang="ko-KR" altLang="en-US" sz="3000" dirty="0" err="1"/>
              <a:t>프롬프팅</a:t>
            </a:r>
            <a:r>
              <a:rPr lang="en-US" altLang="ko-KR" sz="3000" dirty="0"/>
              <a:t>, </a:t>
            </a:r>
            <a:r>
              <a:rPr lang="ko-KR" altLang="en-US" sz="3000" dirty="0"/>
              <a:t>조성 및 연쇄 등이 있다</a:t>
            </a:r>
            <a:r>
              <a:rPr lang="en-US" altLang="ko-KR" sz="3000" dirty="0" smtClean="0"/>
              <a:t>.</a:t>
            </a:r>
            <a:endParaRPr lang="en-US" altLang="ko-KR" sz="3000" dirty="0" smtClean="0"/>
          </a:p>
        </p:txBody>
      </p:sp>
    </p:spTree>
    <p:extLst>
      <p:ext uri="{BB962C8B-B14F-4D97-AF65-F5344CB8AC3E}">
        <p14:creationId xmlns:p14="http://schemas.microsoft.com/office/powerpoint/2010/main" xmlns="" val="364487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363557"/>
            <a:ext cx="8596668" cy="567780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6.</a:t>
            </a:r>
            <a:r>
              <a:rPr lang="ko-KR" altLang="en-US" sz="4000" dirty="0"/>
              <a:t> 교수학습 자료의 </a:t>
            </a:r>
            <a:r>
              <a:rPr lang="ko-KR" altLang="en-US" sz="4000" dirty="0" smtClean="0"/>
              <a:t>선정</a:t>
            </a:r>
            <a:endParaRPr lang="en-US" altLang="ko-KR" sz="4000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sz="2400" dirty="0"/>
              <a:t>시각장애아 교사는 수업계획 과정에서 필요한 교수학습 자료를 검토한다</a:t>
            </a:r>
            <a:r>
              <a:rPr lang="en-US" altLang="ko-KR" sz="2400" dirty="0"/>
              <a:t>. </a:t>
            </a:r>
            <a:r>
              <a:rPr lang="ko-KR" altLang="en-US" sz="2400" dirty="0"/>
              <a:t>만약 이러한 자료가 수업계획에 부적합하다면 수업에 불필요할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시각장애아 학생들이 사용하는 교수학습 자료는 시각장애 학생들이 반복적으로 만져보기 때문에 일반적인 자료들보다 더 </a:t>
            </a:r>
            <a:r>
              <a:rPr lang="ko-KR" altLang="en-US" sz="2400" dirty="0" smtClean="0"/>
              <a:t>튼튼해야 한다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교수학습을 </a:t>
            </a:r>
            <a:r>
              <a:rPr lang="ko-KR" altLang="en-US" sz="2400" dirty="0"/>
              <a:t>향상시키는 교수학습 자료의 선정 시에 일반학급에서 통합교육을 받는 시각장애 학생에 대해서도 고려하는 것이 바람직하다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7605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idx="1"/>
          </p:nvPr>
        </p:nvSpPr>
        <p:spPr>
          <a:xfrm>
            <a:off x="677863" y="419100"/>
            <a:ext cx="8596312" cy="5622925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ko-KR" sz="4000" dirty="0"/>
              <a:t>7.</a:t>
            </a:r>
            <a:r>
              <a:rPr lang="ko-KR" altLang="en-US" sz="4000" dirty="0"/>
              <a:t>능력 수준의 </a:t>
            </a:r>
            <a:r>
              <a:rPr lang="ko-KR" altLang="en-US" sz="4000" dirty="0" smtClean="0"/>
              <a:t>향상</a:t>
            </a:r>
            <a:endParaRPr lang="en-US" altLang="ko-KR" sz="4000" dirty="0" smtClean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1)</a:t>
            </a:r>
            <a:r>
              <a:rPr lang="ko-KR" altLang="en-US" dirty="0"/>
              <a:t>능력 수준의 단계</a:t>
            </a:r>
          </a:p>
          <a:p>
            <a:pPr marL="0" indent="0" fontAlgn="base">
              <a:buNone/>
            </a:pPr>
            <a:r>
              <a:rPr lang="ko-KR" altLang="en-US" dirty="0" smtClean="0"/>
              <a:t>  수업설계 </a:t>
            </a:r>
            <a:r>
              <a:rPr lang="ko-KR" altLang="en-US" dirty="0"/>
              <a:t>과정의 모든 측면을 통하여 과제를 완수하기 위해서는 능력 수준을 향상시켜야 한다</a:t>
            </a:r>
            <a:r>
              <a:rPr lang="en-US" altLang="ko-KR" dirty="0"/>
              <a:t>. </a:t>
            </a:r>
            <a:r>
              <a:rPr lang="ko-KR" altLang="en-US" dirty="0"/>
              <a:t>여기에는 습득</a:t>
            </a:r>
            <a:r>
              <a:rPr lang="en-US" altLang="ko-KR" dirty="0"/>
              <a:t>, </a:t>
            </a:r>
            <a:r>
              <a:rPr lang="ko-KR" altLang="en-US" dirty="0" err="1"/>
              <a:t>능숙성</a:t>
            </a:r>
            <a:r>
              <a:rPr lang="en-US" altLang="ko-KR" dirty="0"/>
              <a:t>, </a:t>
            </a:r>
            <a:r>
              <a:rPr lang="ko-KR" altLang="en-US" dirty="0"/>
              <a:t>유지</a:t>
            </a:r>
            <a:r>
              <a:rPr lang="en-US" altLang="ko-KR" dirty="0"/>
              <a:t>, </a:t>
            </a:r>
            <a:r>
              <a:rPr lang="ko-KR" altLang="en-US" dirty="0"/>
              <a:t>일반화의 네 단계가 포함된다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2) </a:t>
            </a:r>
            <a:r>
              <a:rPr lang="ko-KR" altLang="en-US" dirty="0"/>
              <a:t>일반화 전략</a:t>
            </a:r>
          </a:p>
          <a:p>
            <a:pPr marL="0" indent="0" fontAlgn="base">
              <a:buNone/>
            </a:pPr>
            <a:r>
              <a:rPr lang="ko-KR" altLang="en-US" dirty="0" smtClean="0"/>
              <a:t>  일반화 </a:t>
            </a:r>
            <a:r>
              <a:rPr lang="ko-KR" altLang="en-US" dirty="0"/>
              <a:t>전략은 충분한 훈련</a:t>
            </a:r>
            <a:r>
              <a:rPr lang="en-US" altLang="ko-KR" dirty="0"/>
              <a:t>, </a:t>
            </a:r>
            <a:r>
              <a:rPr lang="ko-KR" altLang="en-US" dirty="0"/>
              <a:t>다양한 훈련</a:t>
            </a:r>
            <a:r>
              <a:rPr lang="en-US" altLang="ko-KR" dirty="0"/>
              <a:t>, </a:t>
            </a:r>
            <a:r>
              <a:rPr lang="ko-KR" altLang="en-US" dirty="0"/>
              <a:t>우연성</a:t>
            </a:r>
            <a:r>
              <a:rPr lang="en-US" altLang="ko-KR" dirty="0"/>
              <a:t>, </a:t>
            </a:r>
            <a:r>
              <a:rPr lang="ko-KR" altLang="en-US" dirty="0"/>
              <a:t>역할 놀이</a:t>
            </a:r>
            <a:r>
              <a:rPr lang="en-US" altLang="ko-KR" dirty="0"/>
              <a:t>, </a:t>
            </a:r>
            <a:r>
              <a:rPr lang="ko-KR" altLang="en-US" dirty="0"/>
              <a:t>자기관리</a:t>
            </a:r>
            <a:r>
              <a:rPr lang="en-US" altLang="ko-KR" dirty="0"/>
              <a:t>, </a:t>
            </a:r>
            <a:r>
              <a:rPr lang="ko-KR" altLang="en-US" dirty="0"/>
              <a:t>강화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재훈련 </a:t>
            </a:r>
            <a:r>
              <a:rPr lang="ko-KR" altLang="en-US" dirty="0"/>
              <a:t>등의 </a:t>
            </a:r>
            <a:r>
              <a:rPr lang="en-US" altLang="ko-KR" dirty="0"/>
              <a:t>7</a:t>
            </a:r>
            <a:r>
              <a:rPr lang="ko-KR" altLang="en-US" dirty="0"/>
              <a:t>가지 구성요소로 이루어져 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3)</a:t>
            </a:r>
            <a:r>
              <a:rPr lang="ko-KR" altLang="en-US" dirty="0"/>
              <a:t>응용 행동 분석</a:t>
            </a:r>
          </a:p>
          <a:p>
            <a:pPr marL="0" indent="0" fontAlgn="base">
              <a:buNone/>
            </a:pPr>
            <a:r>
              <a:rPr lang="ko-KR" altLang="en-US" dirty="0" smtClean="0"/>
              <a:t>  학생의 </a:t>
            </a:r>
            <a:r>
              <a:rPr lang="ko-KR" altLang="en-US" dirty="0"/>
              <a:t>바람직한 행동을 증가시키기 위하여 행동수정 원리와 구조화된 강화 절차를 통합하는 것이다</a:t>
            </a:r>
            <a:r>
              <a:rPr lang="en-US" altLang="ko-KR" dirty="0"/>
              <a:t>. </a:t>
            </a:r>
            <a:r>
              <a:rPr lang="ko-KR" altLang="en-US" dirty="0"/>
              <a:t>대부분의 학생들은 ‘우연히’ 강화하는 수업에 즐겁게 반응한다</a:t>
            </a:r>
            <a:r>
              <a:rPr lang="en-US" altLang="ko-KR" dirty="0"/>
              <a:t>. </a:t>
            </a:r>
            <a:r>
              <a:rPr lang="ko-KR" altLang="en-US" dirty="0"/>
              <a:t>그러므로 교사는 강</a:t>
            </a:r>
            <a:r>
              <a:rPr lang="ko-KR" altLang="en-US" dirty="0" smtClean="0"/>
              <a:t>화하기에 </a:t>
            </a:r>
            <a:r>
              <a:rPr lang="ko-KR" altLang="en-US" dirty="0"/>
              <a:t>적합하다고 판단되는 경우</a:t>
            </a:r>
            <a:r>
              <a:rPr lang="en-US" altLang="ko-KR" dirty="0"/>
              <a:t>, </a:t>
            </a:r>
            <a:r>
              <a:rPr lang="ko-KR" altLang="en-US" dirty="0"/>
              <a:t>학생을 칭찬한다</a:t>
            </a:r>
            <a:r>
              <a:rPr lang="en-US" altLang="ko-KR" dirty="0"/>
              <a:t>. </a:t>
            </a:r>
            <a:r>
              <a:rPr lang="ko-KR" altLang="en-US" dirty="0"/>
              <a:t>그러나 구체적인 절차에 따라 형식적으로 강화하면 안 된다</a:t>
            </a:r>
            <a:r>
              <a:rPr lang="en-US" altLang="ko-KR" dirty="0"/>
              <a:t>. </a:t>
            </a:r>
            <a:r>
              <a:rPr lang="ko-KR" altLang="en-US" dirty="0"/>
              <a:t>학생이 더 체계적인 학습 방법을 필요로 할 경우</a:t>
            </a:r>
            <a:r>
              <a:rPr lang="en-US" altLang="ko-KR" dirty="0"/>
              <a:t>, </a:t>
            </a:r>
            <a:r>
              <a:rPr lang="ko-KR" altLang="en-US" dirty="0"/>
              <a:t>교사는 응용 행동 분석 전략의 사용을 고려한다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65646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1308</Words>
  <Application>Microsoft Office PowerPoint</Application>
  <PresentationFormat>사용자 지정</PresentationFormat>
  <Paragraphs>102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패싯</vt:lpstr>
      <vt:lpstr> 시각장애학생 교수학습방법 및 보조공학기기</vt:lpstr>
      <vt:lpstr>시각장애란?</vt:lpstr>
      <vt:lpstr>교수학습방법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보조 공학기기의 활용</vt:lpstr>
      <vt:lpstr>&lt;입력기&gt;</vt:lpstr>
      <vt:lpstr>&lt;출력기&gt;</vt:lpstr>
      <vt:lpstr>슬라이드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시각장애학생 교수학습방법 및 보조공학기기</dc:title>
  <dc:creator>User</dc:creator>
  <cp:lastModifiedBy>USER</cp:lastModifiedBy>
  <cp:revision>20</cp:revision>
  <dcterms:created xsi:type="dcterms:W3CDTF">2014-10-04T15:26:04Z</dcterms:created>
  <dcterms:modified xsi:type="dcterms:W3CDTF">2014-10-06T18:21:48Z</dcterms:modified>
</cp:coreProperties>
</file>