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8" r:id="rId4"/>
    <p:sldId id="257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</p:grpSp>
      <p:sp>
        <p:nvSpPr>
          <p:cNvPr id="4506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45066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44035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6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7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8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9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40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41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42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</p:grpSp>
      <p:sp>
        <p:nvSpPr>
          <p:cNvPr id="44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defRPr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44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44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defRPr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44046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44047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" descr="유치원"/>
          <p:cNvSpPr>
            <a:spLocks noChangeArrowheads="1"/>
          </p:cNvSpPr>
          <p:nvPr/>
        </p:nvSpPr>
        <p:spPr bwMode="auto">
          <a:xfrm>
            <a:off x="1071538" y="2857496"/>
            <a:ext cx="1371600" cy="1524000"/>
          </a:xfrm>
          <a:prstGeom prst="roundRect">
            <a:avLst>
              <a:gd name="adj" fmla="val 15403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6" name="AutoShape 7" descr="한글교실"/>
          <p:cNvSpPr>
            <a:spLocks noChangeArrowheads="1"/>
          </p:cNvSpPr>
          <p:nvPr/>
        </p:nvSpPr>
        <p:spPr bwMode="auto">
          <a:xfrm>
            <a:off x="2143108" y="2357430"/>
            <a:ext cx="1524000" cy="1524000"/>
          </a:xfrm>
          <a:prstGeom prst="roundRect">
            <a:avLst>
              <a:gd name="adj" fmla="val 15403"/>
            </a:avLst>
          </a:prstGeom>
          <a:blipFill dpi="0" rotWithShape="0">
            <a:blip r:embed="rId4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7" name="AutoShape 8" descr="대모험"/>
          <p:cNvSpPr>
            <a:spLocks noChangeArrowheads="1"/>
          </p:cNvSpPr>
          <p:nvPr/>
        </p:nvSpPr>
        <p:spPr bwMode="auto">
          <a:xfrm>
            <a:off x="3071802" y="2714620"/>
            <a:ext cx="1600200" cy="1524000"/>
          </a:xfrm>
          <a:prstGeom prst="roundRect">
            <a:avLst>
              <a:gd name="adj" fmla="val 15403"/>
            </a:avLst>
          </a:prstGeom>
          <a:blipFill dpi="0" rotWithShape="0">
            <a:blip r:embed="rId5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8" name="AutoShape 9" descr="쓰기척척"/>
          <p:cNvSpPr>
            <a:spLocks noChangeArrowheads="1"/>
          </p:cNvSpPr>
          <p:nvPr/>
        </p:nvSpPr>
        <p:spPr bwMode="auto">
          <a:xfrm>
            <a:off x="4500562" y="3143248"/>
            <a:ext cx="1524000" cy="1524000"/>
          </a:xfrm>
          <a:prstGeom prst="roundRect">
            <a:avLst>
              <a:gd name="adj" fmla="val 15403"/>
            </a:avLst>
          </a:prstGeom>
          <a:blipFill dpi="0" rotWithShape="0">
            <a:blip r:embed="rId6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9" name="AutoShape 10" descr="읽기술술"/>
          <p:cNvSpPr>
            <a:spLocks noChangeArrowheads="1"/>
          </p:cNvSpPr>
          <p:nvPr/>
        </p:nvSpPr>
        <p:spPr bwMode="auto">
          <a:xfrm>
            <a:off x="5572132" y="2500306"/>
            <a:ext cx="1600200" cy="1524000"/>
          </a:xfrm>
          <a:prstGeom prst="roundRect">
            <a:avLst>
              <a:gd name="adj" fmla="val 15403"/>
            </a:avLst>
          </a:prstGeom>
          <a:blipFill dpi="0" rotWithShape="0">
            <a:blip r:embed="rId7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" name="AutoShape 11" descr="엄마랑"/>
          <p:cNvSpPr>
            <a:spLocks noChangeArrowheads="1"/>
          </p:cNvSpPr>
          <p:nvPr/>
        </p:nvSpPr>
        <p:spPr bwMode="auto">
          <a:xfrm>
            <a:off x="6715140" y="3071810"/>
            <a:ext cx="1600200" cy="1524000"/>
          </a:xfrm>
          <a:prstGeom prst="roundRect">
            <a:avLst>
              <a:gd name="adj" fmla="val 15403"/>
            </a:avLst>
          </a:prstGeom>
          <a:blipFill dpi="0" rotWithShape="0">
            <a:blip r:embed="rId8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3857620" y="50006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ko-KR" altLang="en-US" sz="2400" b="1" dirty="0" smtClean="0"/>
              <a:t>대구대학교 초등특수교육과</a:t>
            </a:r>
          </a:p>
          <a:p>
            <a:pPr algn="r">
              <a:defRPr/>
            </a:pPr>
            <a:endParaRPr lang="ko-KR" altLang="en-US" sz="2400" b="1" dirty="0" smtClean="0"/>
          </a:p>
          <a:p>
            <a:pPr algn="r">
              <a:defRPr/>
            </a:pPr>
            <a:r>
              <a:rPr lang="ko-KR" altLang="en-US" sz="2400" b="1" dirty="0" smtClean="0"/>
              <a:t>최성규</a:t>
            </a:r>
            <a:endParaRPr lang="ko-KR" altLang="en-US" sz="2400" b="1" dirty="0"/>
          </a:p>
        </p:txBody>
      </p:sp>
      <p:sp>
        <p:nvSpPr>
          <p:cNvPr id="16" name="직사각형 15"/>
          <p:cNvSpPr/>
          <p:nvPr/>
        </p:nvSpPr>
        <p:spPr>
          <a:xfrm>
            <a:off x="1928794" y="571480"/>
            <a:ext cx="582723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6000" dirty="0" smtClean="0">
                <a:solidFill>
                  <a:schemeClr val="tx2">
                    <a:lumMod val="90000"/>
                  </a:schemeClr>
                </a:solidFill>
                <a:latin typeface="HY태백B" pitchFamily="18" charset="-127"/>
                <a:ea typeface="HY태백B" pitchFamily="18" charset="-127"/>
              </a:rPr>
              <a:t>청각장애아 교육</a:t>
            </a:r>
            <a:endParaRPr lang="ko-KR" altLang="en-US" sz="6000" dirty="0">
              <a:solidFill>
                <a:schemeClr val="tx2">
                  <a:lumMod val="90000"/>
                </a:schemeClr>
              </a:solidFill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3071802" y="785794"/>
            <a:ext cx="327525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dirty="0" smtClean="0">
                <a:solidFill>
                  <a:schemeClr val="tx2">
                    <a:lumMod val="90000"/>
                  </a:schemeClr>
                </a:solidFill>
                <a:latin typeface="휴먼모음T" pitchFamily="18" charset="-127"/>
                <a:ea typeface="휴먼모음T" pitchFamily="18" charset="-127"/>
              </a:rPr>
              <a:t>시간 매트릭스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11188" y="1844675"/>
            <a:ext cx="7772400" cy="4114800"/>
          </a:xfrm>
          <a:prstGeom prst="rect">
            <a:avLst/>
          </a:prstGeom>
          <a:solidFill>
            <a:srgbClr val="002060"/>
          </a:solidFill>
          <a:ln w="38100">
            <a:solidFill>
              <a:schemeClr val="accent1"/>
            </a:solidFill>
            <a:miter lim="800000"/>
            <a:headEnd/>
            <a:tailEnd/>
          </a:ln>
          <a:effectLst>
            <a:outerShdw dist="63500" dir="3187806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057400" marR="0" lvl="4" indent="-228600" algn="l" defTabSz="914400" rtl="0" eaLnBrk="0" fontAlgn="base" latinLnBrk="1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r>
              <a:rPr kumimoji="1" lang="en-US" altLang="ko-KR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  <a:t/>
            </a:r>
            <a:br>
              <a:rPr kumimoji="1" lang="en-US" altLang="ko-KR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</a:br>
            <a:r>
              <a:rPr kumimoji="1" lang="en-US" altLang="ko-KR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  <a:t/>
            </a:r>
            <a:br>
              <a:rPr kumimoji="1" lang="en-US" altLang="ko-KR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</a:br>
            <a:r>
              <a:rPr kumimoji="1" lang="ko-KR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  <a:t>긴급함                      긴급하지 않음  </a:t>
            </a:r>
          </a:p>
          <a:p>
            <a:pPr marL="2057400" marR="0" lvl="4" indent="-228600" algn="l" defTabSz="914400" rtl="0" eaLnBrk="0" fontAlgn="base" latinLnBrk="1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endParaRPr kumimoji="1" lang="ko-KR" altLang="en-US" sz="18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</a:endParaRPr>
          </a:p>
          <a:p>
            <a:pPr marL="2057400" marR="0" lvl="4" indent="-228600" algn="l" defTabSz="914400" rtl="0" eaLnBrk="0" fontAlgn="base" latinLnBrk="1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r>
              <a:rPr kumimoji="1" lang="ko-KR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  <a:t>중</a:t>
            </a:r>
          </a:p>
          <a:p>
            <a:pPr marL="2057400" marR="0" lvl="4" indent="-228600" algn="l" defTabSz="914400" rtl="0" eaLnBrk="0" fontAlgn="base" latinLnBrk="1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r>
              <a:rPr kumimoji="1" lang="ko-KR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  <a:t>요</a:t>
            </a:r>
          </a:p>
          <a:p>
            <a:pPr marL="2057400" marR="0" lvl="4" indent="-228600" algn="l" defTabSz="914400" rtl="0" eaLnBrk="0" fontAlgn="base" latinLnBrk="1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r>
              <a:rPr kumimoji="1" lang="ko-KR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  <a:t>함 </a:t>
            </a:r>
          </a:p>
          <a:p>
            <a:pPr marL="2057400" marR="0" lvl="4" indent="-228600" algn="l" defTabSz="914400" rtl="0" eaLnBrk="0" fontAlgn="base" latinLnBrk="1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endParaRPr kumimoji="1" lang="ko-KR" altLang="en-US" sz="18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</a:endParaRPr>
          </a:p>
          <a:p>
            <a:pPr marL="2057400" marR="0" lvl="4" indent="-228600" algn="l" defTabSz="914400" rtl="0" eaLnBrk="0" fontAlgn="base" latinLnBrk="1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r>
              <a:rPr kumimoji="1" lang="ko-KR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  <a:t>중</a:t>
            </a:r>
          </a:p>
          <a:p>
            <a:pPr marL="2057400" marR="0" lvl="4" indent="-228600" algn="l" defTabSz="914400" rtl="0" eaLnBrk="0" fontAlgn="base" latinLnBrk="1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r>
              <a:rPr kumimoji="1" lang="ko-KR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  <a:t>요</a:t>
            </a:r>
          </a:p>
          <a:p>
            <a:pPr marL="2057400" marR="0" lvl="4" indent="-228600" algn="l" defTabSz="914400" rtl="0" eaLnBrk="0" fontAlgn="base" latinLnBrk="1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r>
              <a:rPr kumimoji="1" lang="ko-KR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  <a:t>하</a:t>
            </a:r>
          </a:p>
          <a:p>
            <a:pPr marL="2057400" marR="0" lvl="4" indent="-228600" algn="l" defTabSz="914400" rtl="0" eaLnBrk="0" fontAlgn="base" latinLnBrk="1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r>
              <a:rPr kumimoji="1" lang="ko-KR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  <a:t>지 </a:t>
            </a:r>
          </a:p>
          <a:p>
            <a:pPr marL="2057400" marR="0" lvl="4" indent="-228600" algn="l" defTabSz="914400" rtl="0" eaLnBrk="0" fontAlgn="base" latinLnBrk="1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r>
              <a:rPr kumimoji="1" lang="ko-KR" alt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  <a:t>않</a:t>
            </a:r>
            <a:endParaRPr kumimoji="1" lang="ko-KR" altLang="en-US" sz="16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</a:endParaRPr>
          </a:p>
          <a:p>
            <a:pPr marL="2057400" marR="0" lvl="4" indent="-228600" algn="l" defTabSz="914400" rtl="0" eaLnBrk="0" fontAlgn="base" latinLnBrk="1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r>
              <a:rPr kumimoji="1" lang="ko-KR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  <a:t>음</a:t>
            </a:r>
            <a:r>
              <a:rPr kumimoji="1" lang="ko-KR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  <a:t>      </a:t>
            </a:r>
            <a:br>
              <a:rPr kumimoji="1" lang="ko-KR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</a:br>
            <a:r>
              <a:rPr kumimoji="1" lang="ko-KR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  <a:t/>
            </a:r>
            <a:br>
              <a:rPr kumimoji="1" lang="ko-KR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</a:br>
            <a:endParaRPr kumimoji="1" lang="ko-KR" alt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HY버들M" pitchFamily="18" charset="-127"/>
              <a:ea typeface="HY버들M" pitchFamily="18" charset="-127"/>
            </a:endParaRPr>
          </a:p>
        </p:txBody>
      </p:sp>
      <p:grpSp>
        <p:nvGrpSpPr>
          <p:cNvPr id="5" name="그룹 4"/>
          <p:cNvGrpSpPr/>
          <p:nvPr/>
        </p:nvGrpSpPr>
        <p:grpSpPr>
          <a:xfrm>
            <a:off x="2411413" y="2565400"/>
            <a:ext cx="4608512" cy="3124200"/>
            <a:chOff x="2411413" y="2565400"/>
            <a:chExt cx="4608512" cy="3124200"/>
          </a:xfrm>
        </p:grpSpPr>
        <p:sp>
          <p:nvSpPr>
            <p:cNvPr id="6" name="Line 4"/>
            <p:cNvSpPr>
              <a:spLocks noChangeShapeType="1"/>
            </p:cNvSpPr>
            <p:nvPr/>
          </p:nvSpPr>
          <p:spPr bwMode="auto">
            <a:xfrm flipV="1">
              <a:off x="2411413" y="4005263"/>
              <a:ext cx="4608512" cy="4762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>
              <a:outerShdw dist="81320" dir="3080412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>
              <a:off x="4427538" y="2565400"/>
              <a:ext cx="0" cy="3124200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>
              <a:outerShdw dist="81320" dir="3080412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8" name="Line 6"/>
            <p:cNvSpPr>
              <a:spLocks noChangeShapeType="1"/>
            </p:cNvSpPr>
            <p:nvPr/>
          </p:nvSpPr>
          <p:spPr bwMode="auto">
            <a:xfrm>
              <a:off x="3492500" y="2924175"/>
              <a:ext cx="0" cy="288925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>
              <a:outerShdw dist="81320" dir="3080412" algn="ctr" rotWithShape="0">
                <a:schemeClr val="tx1"/>
              </a:outerShdw>
            </a:effectLst>
          </p:spPr>
          <p:txBody>
            <a:bodyPr anchor="ctr"/>
            <a:lstStyle/>
            <a:p>
              <a:endParaRPr lang="ko-KR" alt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5292725" y="2852738"/>
              <a:ext cx="0" cy="288925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>
              <a:outerShdw dist="81320" dir="3080412" algn="ctr" rotWithShape="0">
                <a:schemeClr val="tx1"/>
              </a:outerShdw>
            </a:effectLst>
          </p:spPr>
          <p:txBody>
            <a:bodyPr anchor="ctr"/>
            <a:lstStyle/>
            <a:p>
              <a:endParaRPr lang="ko-KR" altLang="en-US"/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auto">
            <a:xfrm>
              <a:off x="5364163" y="2852738"/>
              <a:ext cx="0" cy="288925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>
              <a:outerShdw dist="81320" dir="3080412" algn="ctr" rotWithShape="0">
                <a:schemeClr val="tx1"/>
              </a:outerShdw>
            </a:effectLst>
          </p:spPr>
          <p:txBody>
            <a:bodyPr anchor="ctr"/>
            <a:lstStyle/>
            <a:p>
              <a:endParaRPr lang="ko-KR" altLang="en-US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>
              <a:off x="3348038" y="4365625"/>
              <a:ext cx="0" cy="288925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>
              <a:outerShdw dist="81320" dir="3080412" algn="ctr" rotWithShape="0">
                <a:schemeClr val="tx1"/>
              </a:outerShdw>
            </a:effectLst>
          </p:spPr>
          <p:txBody>
            <a:bodyPr anchor="ctr"/>
            <a:lstStyle/>
            <a:p>
              <a:endParaRPr lang="ko-KR" altLang="en-US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3492500" y="4365625"/>
              <a:ext cx="0" cy="288925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>
              <a:outerShdw dist="81320" dir="3080412" algn="ctr" rotWithShape="0">
                <a:schemeClr val="tx1"/>
              </a:outerShdw>
            </a:effectLst>
          </p:spPr>
          <p:txBody>
            <a:bodyPr anchor="ctr"/>
            <a:lstStyle/>
            <a:p>
              <a:endParaRPr lang="ko-KR" altLang="en-US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 flipV="1">
              <a:off x="5435600" y="4365625"/>
              <a:ext cx="73025" cy="287338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>
              <a:outerShdw dist="81320" dir="3080412" algn="ctr" rotWithShape="0">
                <a:schemeClr val="tx1"/>
              </a:outerShdw>
            </a:effectLst>
          </p:spPr>
          <p:txBody>
            <a:bodyPr anchor="ctr"/>
            <a:lstStyle/>
            <a:p>
              <a:endParaRPr lang="ko-KR" altLang="en-US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5292725" y="4365625"/>
              <a:ext cx="0" cy="288925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>
              <a:outerShdw dist="81320" dir="3080412" algn="ctr" rotWithShape="0">
                <a:schemeClr val="tx1"/>
              </a:outerShdw>
            </a:effectLst>
          </p:spPr>
          <p:txBody>
            <a:bodyPr anchor="ctr"/>
            <a:lstStyle/>
            <a:p>
              <a:endParaRPr lang="ko-KR" altLang="en-US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3924300" y="3500438"/>
              <a:ext cx="936625" cy="0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>
              <a:outerShdw dist="81320" dir="3080412" algn="ctr" rotWithShape="0">
                <a:schemeClr val="tx1"/>
              </a:outerShdw>
            </a:effectLst>
          </p:spPr>
          <p:txBody>
            <a:bodyPr anchor="ctr"/>
            <a:lstStyle/>
            <a:p>
              <a:endParaRPr lang="ko-KR" altLang="en-US"/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>
              <a:off x="4859338" y="3500438"/>
              <a:ext cx="0" cy="935037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>
              <a:outerShdw dist="81320" dir="3080412" algn="ctr" rotWithShape="0">
                <a:schemeClr val="tx1"/>
              </a:outerShdw>
            </a:effectLst>
          </p:spPr>
          <p:txBody>
            <a:bodyPr anchor="ctr"/>
            <a:lstStyle/>
            <a:p>
              <a:endParaRPr lang="ko-KR" altLang="en-US"/>
            </a:p>
          </p:txBody>
        </p:sp>
        <p:sp>
          <p:nvSpPr>
            <p:cNvPr id="17" name="Line 18"/>
            <p:cNvSpPr>
              <a:spLocks noChangeShapeType="1"/>
            </p:cNvSpPr>
            <p:nvPr/>
          </p:nvSpPr>
          <p:spPr bwMode="auto">
            <a:xfrm>
              <a:off x="3924300" y="3500438"/>
              <a:ext cx="0" cy="935037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>
              <a:outerShdw dist="81320" dir="3080412" algn="ctr" rotWithShape="0">
                <a:schemeClr val="tx1"/>
              </a:outerShdw>
            </a:effectLst>
          </p:spPr>
          <p:txBody>
            <a:bodyPr anchor="ctr"/>
            <a:lstStyle/>
            <a:p>
              <a:endParaRPr lang="ko-KR" altLang="en-US"/>
            </a:p>
          </p:txBody>
        </p:sp>
      </p:grp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3924300" y="4437063"/>
            <a:ext cx="936625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>
            <a:outerShdw dist="81320" dir="3080412" algn="ctr" rotWithShape="0">
              <a:schemeClr val="tx1"/>
            </a:outerShdw>
          </a:effectLst>
        </p:spPr>
        <p:txBody>
          <a:bodyPr anchor="ctr"/>
          <a:lstStyle/>
          <a:p>
            <a:endParaRPr lang="ko-KR" altLang="en-US"/>
          </a:p>
        </p:txBody>
      </p:sp>
      <p:sp>
        <p:nvSpPr>
          <p:cNvPr id="19" name="Line 6"/>
          <p:cNvSpPr>
            <a:spLocks noChangeShapeType="1"/>
          </p:cNvSpPr>
          <p:nvPr/>
        </p:nvSpPr>
        <p:spPr bwMode="auto">
          <a:xfrm>
            <a:off x="3643306" y="4357694"/>
            <a:ext cx="0" cy="288925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>
            <a:outerShdw dist="81320" dir="3080412" algn="ctr" rotWithShape="0">
              <a:schemeClr val="tx1"/>
            </a:outerShdw>
          </a:effectLst>
        </p:spPr>
        <p:txBody>
          <a:bodyPr anchor="ctr"/>
          <a:lstStyle/>
          <a:p>
            <a:endParaRPr lang="ko-KR" altLang="en-US"/>
          </a:p>
        </p:txBody>
      </p:sp>
      <p:sp>
        <p:nvSpPr>
          <p:cNvPr id="20" name="Line 12"/>
          <p:cNvSpPr>
            <a:spLocks noChangeShapeType="1"/>
          </p:cNvSpPr>
          <p:nvPr/>
        </p:nvSpPr>
        <p:spPr bwMode="auto">
          <a:xfrm>
            <a:off x="5364163" y="4365625"/>
            <a:ext cx="71437" cy="288925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>
            <a:outerShdw dist="81320" dir="3080412" algn="ctr" rotWithShape="0">
              <a:schemeClr val="tx1"/>
            </a:outerShdw>
          </a:effectLst>
        </p:spPr>
        <p:txBody>
          <a:bodyPr anchor="ctr"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75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75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75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75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75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75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75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75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75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 advAuto="100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500430" y="714356"/>
            <a:ext cx="201048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dirty="0" smtClean="0">
                <a:solidFill>
                  <a:schemeClr val="tx2">
                    <a:lumMod val="90000"/>
                  </a:schemeClr>
                </a:solidFill>
                <a:latin typeface="휴먼모음T" pitchFamily="18" charset="-127"/>
                <a:ea typeface="휴먼모음T" pitchFamily="18" charset="-127"/>
              </a:rPr>
              <a:t>P</a:t>
            </a:r>
            <a:r>
              <a:rPr lang="ko-KR" altLang="en-US" sz="4400" dirty="0" smtClean="0">
                <a:solidFill>
                  <a:schemeClr val="tx2">
                    <a:lumMod val="90000"/>
                  </a:schemeClr>
                </a:solidFill>
                <a:latin typeface="휴먼모음T" pitchFamily="18" charset="-127"/>
                <a:ea typeface="휴먼모음T" pitchFamily="18" charset="-127"/>
              </a:rPr>
              <a:t>와 </a:t>
            </a:r>
            <a:r>
              <a:rPr lang="en-US" altLang="ko-KR" sz="4400" dirty="0" smtClean="0">
                <a:solidFill>
                  <a:schemeClr val="tx2">
                    <a:lumMod val="90000"/>
                  </a:schemeClr>
                </a:solidFill>
                <a:latin typeface="휴먼모음T" pitchFamily="18" charset="-127"/>
                <a:ea typeface="휴먼모음T" pitchFamily="18" charset="-127"/>
              </a:rPr>
              <a:t>PC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928662" y="1742754"/>
            <a:ext cx="7710516" cy="4819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lang="en-US" sz="2400" b="1" dirty="0" smtClean="0"/>
              <a:t>· </a:t>
            </a:r>
            <a:r>
              <a:rPr kumimoji="1" lang="ko-KR" altLang="en-US" sz="24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금알을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낳는 거위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lang="en-US" sz="2400" b="1" dirty="0" smtClean="0"/>
              <a:t>· 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P(production)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와 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PC(production capability)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의 관계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lang="en-US" sz="2400" b="1" dirty="0" smtClean="0"/>
              <a:t>· 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를 위하여 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PC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를 높이자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lang="en-US" sz="2400" b="1" dirty="0" smtClean="0"/>
              <a:t>·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교생실습의 효율성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(P)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을 높이기 위한 여러분의 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PC?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lang="en-US" sz="2400" b="1" dirty="0" smtClean="0"/>
              <a:t>·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긴급상황은 언제든지 일어날 가능성이 있다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lang="en-US" sz="2400" b="1" dirty="0" smtClean="0"/>
              <a:t>·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준비되어 있는 사람은 긴급상황을 최소화할 수 있다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lang="en-US" sz="2400" b="1" dirty="0" smtClean="0"/>
              <a:t>·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기회는 준비된 사람만의 것이고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준비된 사람만이 기</a:t>
            </a:r>
            <a:endParaRPr kumimoji="1" lang="en-US" altLang="ko-KR" sz="24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회를 잡을 수 있다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lang="en-US" sz="2400" b="1" dirty="0" smtClean="0"/>
              <a:t>·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교단에서 지켜야 할 세 가지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수업기술의 연마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교육내용의 이해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교육대상의 이해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lang="en-US" sz="2400" b="1" dirty="0" smtClean="0"/>
              <a:t>·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사랑과 이해는 관찰에서 시작된다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714744" y="785794"/>
            <a:ext cx="157447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dirty="0" smtClean="0">
                <a:solidFill>
                  <a:schemeClr val="tx2">
                    <a:lumMod val="90000"/>
                  </a:schemeClr>
                </a:solidFill>
                <a:latin typeface="휴먼모음T" pitchFamily="18" charset="-127"/>
                <a:ea typeface="휴먼모음T" pitchFamily="18" charset="-127"/>
              </a:rPr>
              <a:t>시사점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071538" y="1857364"/>
            <a:ext cx="7258080" cy="421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lang="en-US" sz="2800" b="1" dirty="0" smtClean="0"/>
              <a:t>· </a:t>
            </a:r>
            <a:r>
              <a:rPr kumimoji="1" lang="ko-KR" altLang="en-US" sz="28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변화의 요구와 현실</a:t>
            </a:r>
          </a:p>
          <a:p>
            <a:pPr marL="457200" lvl="0" indent="-4572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lang="en-US" sz="2800" b="1" dirty="0" smtClean="0"/>
              <a:t>· </a:t>
            </a:r>
            <a:r>
              <a:rPr kumimoji="1" lang="ko-KR" altLang="en-US" sz="28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변화 그 자체에 대한 수용보다는 교육 그 자체에서 사고하고 판단할 수 있는 능력의 필요성이 우선시 된다 </a:t>
            </a:r>
          </a:p>
          <a:p>
            <a:pPr marL="457200" lvl="0" indent="-4572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lang="en-US" sz="2800" b="1" dirty="0" smtClean="0"/>
              <a:t>· </a:t>
            </a:r>
            <a:r>
              <a:rPr kumimoji="1" lang="ko-KR" altLang="en-US" sz="28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교사의 역할 </a:t>
            </a:r>
          </a:p>
          <a:p>
            <a:pPr marL="457200" lvl="0" indent="-4572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8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앎의 역사</a:t>
            </a:r>
            <a:r>
              <a:rPr kumimoji="1" lang="en-US" altLang="ko-KR" sz="28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(</a:t>
            </a:r>
            <a:r>
              <a:rPr kumimoji="1" lang="ko-KR" altLang="en-US" sz="28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나 자신을 알라</a:t>
            </a:r>
            <a:r>
              <a:rPr kumimoji="1" lang="en-US" altLang="ko-KR" sz="28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lvl="0" indent="-4572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8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변화와 교육의 효율성 </a:t>
            </a:r>
          </a:p>
          <a:p>
            <a:pPr marL="457200" lvl="0" indent="-4572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lang="en-US" sz="2800" b="1" dirty="0" smtClean="0"/>
              <a:t>· </a:t>
            </a:r>
            <a:r>
              <a:rPr kumimoji="1" lang="ko-KR" altLang="en-US" sz="28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갈등의 시대</a:t>
            </a:r>
          </a:p>
          <a:p>
            <a:pPr marL="457200" lvl="0" indent="-4572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lang="en-US" sz="2800" b="1" dirty="0" smtClean="0"/>
              <a:t>· </a:t>
            </a:r>
            <a:r>
              <a:rPr kumimoji="1" lang="ko-KR" altLang="en-US" sz="28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인내와 감성의 시대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질문입니다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pic>
        <p:nvPicPr>
          <p:cNvPr id="4" name="Picture 4" descr="MCj04042630000[1]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214546" y="2302112"/>
            <a:ext cx="4429156" cy="3698656"/>
          </a:xfr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2000232" y="714356"/>
            <a:ext cx="565571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제</a:t>
            </a:r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7</a:t>
            </a:r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장 청각장애아와 가정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928662" y="2000240"/>
            <a:ext cx="7853392" cy="405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eriod"/>
              <a:defRPr/>
            </a:pP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조기발견과 진단</a:t>
            </a:r>
          </a:p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검사 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행동반응 </a:t>
            </a:r>
            <a:r>
              <a:rPr kumimoji="1" lang="ko-KR" altLang="en-US" sz="28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검목표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경악반응검사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kumimoji="1" lang="ko-KR" altLang="en-US" sz="28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기물음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변별능력 </a:t>
            </a:r>
          </a:p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부모의 태도와 역할</a:t>
            </a:r>
          </a:p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특성과 발달과업</a:t>
            </a:r>
          </a:p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청각장애유아의 특성 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언어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지적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사회적응</a:t>
            </a:r>
          </a:p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부모와의 관계</a:t>
            </a:r>
          </a:p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3.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관찰과 부모의 역할</a:t>
            </a:r>
            <a:endParaRPr lang="ko-KR" altLang="en-US" dirty="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2000232" y="714356"/>
            <a:ext cx="565571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제</a:t>
            </a:r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7</a:t>
            </a:r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장 청각장애아와 가정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142976" y="2000240"/>
            <a:ext cx="7323165" cy="400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lvl="0" indent="-609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4.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가정과 교육</a:t>
            </a:r>
          </a:p>
          <a:p>
            <a:pPr marL="609600" lvl="0" indent="-609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가정교육에서 부모의 자세</a:t>
            </a:r>
          </a:p>
          <a:p>
            <a:pPr marL="609600" lvl="0" indent="-609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Char char="-"/>
              <a:defRPr/>
            </a:pP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수용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안정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교육의 가능성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의사소통 능력 신장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모든 가능성 동원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 marL="609600" lvl="0" indent="-609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인격형성과 가정</a:t>
            </a:r>
          </a:p>
          <a:p>
            <a:pPr marL="609600" lvl="0" indent="-609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Char char="-"/>
              <a:defRPr/>
            </a:pP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자주성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자기통제력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사회성 함양</a:t>
            </a:r>
          </a:p>
          <a:p>
            <a:pPr marL="609600" lvl="0" indent="-609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5.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언어환경 </a:t>
            </a:r>
          </a:p>
          <a:p>
            <a:pPr marL="609600" lvl="0" indent="-609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Char char="-"/>
              <a:defRPr/>
            </a:pP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HLC</a:t>
            </a:r>
          </a:p>
          <a:p>
            <a:pPr marL="609600" lvl="0" indent="-609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Char char="-"/>
              <a:defRPr/>
            </a:pPr>
            <a:r>
              <a:rPr kumimoji="1" lang="ko-KR" altLang="en-US" sz="24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청능훈련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보청기 착용습관</a:t>
            </a:r>
          </a:p>
          <a:p>
            <a:pPr marL="609600" lvl="0" indent="-609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Char char="-"/>
              <a:defRPr/>
            </a:pP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가정에서의 언어지도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142976" y="785794"/>
            <a:ext cx="760336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dirty="0" smtClean="0">
                <a:solidFill>
                  <a:schemeClr val="tx2">
                    <a:lumMod val="90000"/>
                  </a:schemeClr>
                </a:solidFill>
                <a:latin typeface="휴먼모음T" pitchFamily="18" charset="-127"/>
                <a:ea typeface="휴먼모음T" pitchFamily="18" charset="-127"/>
              </a:rPr>
              <a:t>제</a:t>
            </a:r>
            <a:r>
              <a:rPr lang="en-US" altLang="ko-KR" sz="4400" dirty="0" smtClean="0">
                <a:solidFill>
                  <a:schemeClr val="tx2">
                    <a:lumMod val="90000"/>
                  </a:schemeClr>
                </a:solidFill>
                <a:latin typeface="휴먼모음T" pitchFamily="18" charset="-127"/>
                <a:ea typeface="휴먼모음T" pitchFamily="18" charset="-127"/>
              </a:rPr>
              <a:t>8</a:t>
            </a:r>
            <a:r>
              <a:rPr lang="ko-KR" altLang="en-US" sz="4400" dirty="0" smtClean="0">
                <a:solidFill>
                  <a:schemeClr val="tx2">
                    <a:lumMod val="90000"/>
                  </a:schemeClr>
                </a:solidFill>
                <a:latin typeface="휴먼모음T" pitchFamily="18" charset="-127"/>
                <a:ea typeface="휴먼모음T" pitchFamily="18" charset="-127"/>
              </a:rPr>
              <a:t>장 청각장애아의 언어발달지도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000100" y="2071678"/>
            <a:ext cx="7448576" cy="3797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eriod"/>
              <a:defRPr/>
            </a:pP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청각장애아의 언어습득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학습과 습득의 차이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제 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언어와 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언어의 정의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청력손실과 언어습득의 관계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수화습득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MLU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음운론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(187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쪽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),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형태론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일반화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),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구문론과 의미론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kumimoji="1" lang="ko-KR" altLang="en-US" sz="28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주축어와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kumimoji="1" lang="ko-KR" altLang="en-US" sz="28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개방어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수화의 수용과 표현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1071538" y="785794"/>
            <a:ext cx="760336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dirty="0" smtClean="0">
                <a:solidFill>
                  <a:schemeClr val="tx2">
                    <a:lumMod val="90000"/>
                  </a:schemeClr>
                </a:solidFill>
                <a:latin typeface="휴먼모음T" pitchFamily="18" charset="-127"/>
                <a:ea typeface="휴먼모음T" pitchFamily="18" charset="-127"/>
              </a:rPr>
              <a:t>제</a:t>
            </a:r>
            <a:r>
              <a:rPr lang="en-US" altLang="ko-KR" sz="4400" dirty="0" smtClean="0">
                <a:solidFill>
                  <a:schemeClr val="tx2">
                    <a:lumMod val="90000"/>
                  </a:schemeClr>
                </a:solidFill>
                <a:latin typeface="휴먼모음T" pitchFamily="18" charset="-127"/>
                <a:ea typeface="휴먼모음T" pitchFamily="18" charset="-127"/>
              </a:rPr>
              <a:t>8</a:t>
            </a:r>
            <a:r>
              <a:rPr lang="ko-KR" altLang="en-US" sz="4400" dirty="0" smtClean="0">
                <a:solidFill>
                  <a:schemeClr val="tx2">
                    <a:lumMod val="90000"/>
                  </a:schemeClr>
                </a:solidFill>
                <a:latin typeface="휴먼모음T" pitchFamily="18" charset="-127"/>
                <a:ea typeface="휴먼모음T" pitchFamily="18" charset="-127"/>
              </a:rPr>
              <a:t>장 청각장애아의 언어발달지도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857224" y="1730442"/>
            <a:ext cx="7974041" cy="51275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lvl="0" indent="-5334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3. </a:t>
            </a:r>
            <a:r>
              <a:rPr kumimoji="1" lang="ko-KR" altLang="en-US" sz="24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독화와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말하기</a:t>
            </a:r>
          </a:p>
          <a:p>
            <a:pPr marL="533400" lvl="0" indent="-5334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4.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수화</a:t>
            </a:r>
          </a:p>
          <a:p>
            <a:pPr marL="533400" lvl="0" indent="-5334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전통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자연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수화와 문법수화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(208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쪽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 marL="533400" lvl="0" indent="-5334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수화의 구성요소 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수위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수형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수동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수향</a:t>
            </a:r>
          </a:p>
          <a:p>
            <a:pPr marL="533400" lvl="0" indent="-5334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수화표현의 기본 특성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(209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쪽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 marL="533400" lvl="0" indent="-5334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Both"/>
              <a:defRPr/>
            </a:pP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공간적 배열</a:t>
            </a:r>
          </a:p>
          <a:p>
            <a:pPr marL="533400" lvl="0" indent="-5334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Both"/>
              <a:defRPr/>
            </a:pP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사상성과 </a:t>
            </a:r>
            <a:r>
              <a:rPr kumimoji="1" lang="ko-KR" altLang="en-US" sz="24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규약성</a:t>
            </a:r>
            <a:endParaRPr kumimoji="1" lang="ko-KR" altLang="en-US" sz="24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lvl="0" indent="-5334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Both"/>
              <a:defRPr/>
            </a:pP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동시성</a:t>
            </a:r>
          </a:p>
          <a:p>
            <a:pPr marL="533400" lvl="0" indent="-5334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Both"/>
              <a:defRPr/>
            </a:pP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가역성</a:t>
            </a:r>
          </a:p>
          <a:p>
            <a:pPr marL="533400" lvl="0" indent="-5334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Both"/>
              <a:defRPr/>
            </a:pP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반복성</a:t>
            </a:r>
          </a:p>
          <a:p>
            <a:pPr marL="533400" lvl="0" indent="-5334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Both"/>
              <a:defRPr/>
            </a:pP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발신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조음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의 운동량</a:t>
            </a:r>
          </a:p>
          <a:p>
            <a:pPr marL="533400" lvl="0" indent="-5334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Both"/>
              <a:defRPr/>
            </a:pP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비수지 운동의 기능</a:t>
            </a:r>
          </a:p>
          <a:p>
            <a:pPr marL="533400" lvl="0" indent="-5334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5.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토털커뮤니케이션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(217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쪽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 marL="533400" lvl="0" indent="-5334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endParaRPr kumimoji="1" lang="en-US" altLang="ko-KR" sz="2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857224" y="857232"/>
            <a:ext cx="791434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dirty="0" smtClean="0">
                <a:solidFill>
                  <a:schemeClr val="tx2">
                    <a:lumMod val="90000"/>
                  </a:schemeClr>
                </a:solidFill>
                <a:latin typeface="휴먼모음T" pitchFamily="18" charset="-127"/>
                <a:ea typeface="휴먼모음T" pitchFamily="18" charset="-127"/>
              </a:rPr>
              <a:t>제</a:t>
            </a:r>
            <a:r>
              <a:rPr lang="en-US" altLang="ko-KR" sz="4400" dirty="0" smtClean="0">
                <a:solidFill>
                  <a:schemeClr val="tx2">
                    <a:lumMod val="90000"/>
                  </a:schemeClr>
                </a:solidFill>
                <a:latin typeface="휴먼모음T" pitchFamily="18" charset="-127"/>
                <a:ea typeface="휴먼모음T" pitchFamily="18" charset="-127"/>
              </a:rPr>
              <a:t>9</a:t>
            </a:r>
            <a:r>
              <a:rPr lang="ko-KR" altLang="en-US" sz="4400" dirty="0" smtClean="0">
                <a:solidFill>
                  <a:schemeClr val="tx2">
                    <a:lumMod val="90000"/>
                  </a:schemeClr>
                </a:solidFill>
                <a:latin typeface="휴먼모음T" pitchFamily="18" charset="-127"/>
                <a:ea typeface="휴먼모음T" pitchFamily="18" charset="-127"/>
              </a:rPr>
              <a:t>장 청각장애유아의 </a:t>
            </a:r>
            <a:r>
              <a:rPr lang="ko-KR" altLang="en-US" sz="4400" dirty="0" err="1" smtClean="0">
                <a:solidFill>
                  <a:schemeClr val="tx2">
                    <a:lumMod val="90000"/>
                  </a:schemeClr>
                </a:solidFill>
                <a:latin typeface="휴먼모음T" pitchFamily="18" charset="-127"/>
                <a:ea typeface="휴먼모음T" pitchFamily="18" charset="-127"/>
              </a:rPr>
              <a:t>취학전</a:t>
            </a:r>
            <a:r>
              <a:rPr lang="ko-KR" altLang="en-US" sz="4400" dirty="0" smtClean="0">
                <a:solidFill>
                  <a:schemeClr val="tx2">
                    <a:lumMod val="90000"/>
                  </a:schemeClr>
                </a:solidFill>
                <a:latin typeface="휴먼모음T" pitchFamily="18" charset="-127"/>
                <a:ea typeface="휴먼모음T" pitchFamily="18" charset="-127"/>
              </a:rPr>
              <a:t> 지도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928662" y="1928802"/>
            <a:ext cx="7796240" cy="4450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eriod"/>
              <a:defRPr/>
            </a:pP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조기교육의 의의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발달의 격차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전문가의 교육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2-3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세 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발달과업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목표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(232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쪽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결정적 시기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3.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조기발견과 진단 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(ABR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권장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4.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조기교육 프로그램의 실제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보청기 활용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청각의 기능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청각의 발달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조기교육 실시의 문제점</a:t>
            </a:r>
            <a:endParaRPr lang="ko-KR" altLang="en-US" sz="2000" dirty="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928794" y="785794"/>
            <a:ext cx="575029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dirty="0" smtClean="0">
                <a:solidFill>
                  <a:schemeClr val="tx2">
                    <a:lumMod val="90000"/>
                  </a:schemeClr>
                </a:solidFill>
                <a:latin typeface="휴먼모음T" pitchFamily="18" charset="-127"/>
                <a:ea typeface="휴먼모음T" pitchFamily="18" charset="-127"/>
              </a:rPr>
              <a:t>제</a:t>
            </a:r>
            <a:r>
              <a:rPr lang="en-US" altLang="ko-KR" sz="4400" dirty="0" smtClean="0">
                <a:solidFill>
                  <a:schemeClr val="tx2">
                    <a:lumMod val="90000"/>
                  </a:schemeClr>
                </a:solidFill>
                <a:latin typeface="휴먼모음T" pitchFamily="18" charset="-127"/>
                <a:ea typeface="휴먼모음T" pitchFamily="18" charset="-127"/>
              </a:rPr>
              <a:t>10</a:t>
            </a:r>
            <a:r>
              <a:rPr lang="ko-KR" altLang="en-US" sz="4400" dirty="0" smtClean="0">
                <a:solidFill>
                  <a:schemeClr val="tx2">
                    <a:lumMod val="90000"/>
                  </a:schemeClr>
                </a:solidFill>
                <a:latin typeface="휴먼모음T" pitchFamily="18" charset="-127"/>
                <a:ea typeface="휴먼모음T" pitchFamily="18" charset="-127"/>
              </a:rPr>
              <a:t>장 </a:t>
            </a:r>
            <a:r>
              <a:rPr lang="ko-KR" altLang="en-US" sz="4400" dirty="0" err="1" smtClean="0">
                <a:solidFill>
                  <a:schemeClr val="tx2">
                    <a:lumMod val="90000"/>
                  </a:schemeClr>
                </a:solidFill>
                <a:latin typeface="휴먼모음T" pitchFamily="18" charset="-127"/>
                <a:ea typeface="휴먼모음T" pitchFamily="18" charset="-127"/>
              </a:rPr>
              <a:t>농중복장애아교육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071538" y="1928802"/>
            <a:ext cx="767083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eriod"/>
              <a:defRPr/>
            </a:pP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농 중복장애의 현황</a:t>
            </a:r>
            <a:r>
              <a:rPr kumimoji="1" lang="en-US" altLang="ko-KR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유인물</a:t>
            </a:r>
            <a:r>
              <a:rPr kumimoji="1" lang="en-US" altLang="ko-KR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eriod"/>
              <a:defRPr/>
            </a:pP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진단평가의 문제점</a:t>
            </a:r>
          </a:p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eriod"/>
              <a:defRPr/>
            </a:pPr>
            <a:r>
              <a:rPr kumimoji="1" lang="ko-KR" altLang="en-US" sz="32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농중복장애교육</a:t>
            </a:r>
            <a:endParaRPr kumimoji="1" lang="ko-KR" altLang="en-US" sz="32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 </a:t>
            </a:r>
            <a:r>
              <a:rPr kumimoji="1" lang="ko-KR" altLang="en-US" sz="32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농맹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kumimoji="1" lang="en-US" altLang="ko-KR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kumimoji="1" lang="ko-KR" altLang="en-US" sz="32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헬렌켈러</a:t>
            </a:r>
            <a:endParaRPr kumimoji="1" lang="ko-KR" altLang="en-US" sz="32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 </a:t>
            </a:r>
            <a:r>
              <a:rPr kumimoji="1" lang="ko-KR" altLang="en-US" sz="32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농정신지체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kumimoji="1" lang="en-US" altLang="ko-KR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기초생활훈련</a:t>
            </a:r>
          </a:p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 </a:t>
            </a:r>
            <a:r>
              <a:rPr kumimoji="1" lang="ko-KR" altLang="en-US" sz="32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농정서장애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kumimoji="1" lang="en-US" altLang="ko-KR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kumimoji="1" lang="ko-KR" altLang="en-US" sz="32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다학문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접근</a:t>
            </a:r>
            <a:endParaRPr kumimoji="1" lang="ko-KR" altLang="en-US" sz="32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000100" y="857232"/>
            <a:ext cx="745107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dirty="0" smtClean="0">
                <a:solidFill>
                  <a:schemeClr val="tx2">
                    <a:lumMod val="90000"/>
                  </a:schemeClr>
                </a:solidFill>
                <a:latin typeface="휴먼모음T" pitchFamily="18" charset="-127"/>
                <a:ea typeface="휴먼모음T" pitchFamily="18" charset="-127"/>
              </a:rPr>
              <a:t>제</a:t>
            </a:r>
            <a:r>
              <a:rPr lang="en-US" altLang="ko-KR" sz="4400" dirty="0" smtClean="0">
                <a:solidFill>
                  <a:schemeClr val="tx2">
                    <a:lumMod val="90000"/>
                  </a:schemeClr>
                </a:solidFill>
                <a:latin typeface="휴먼모음T" pitchFamily="18" charset="-127"/>
                <a:ea typeface="휴먼모음T" pitchFamily="18" charset="-127"/>
              </a:rPr>
              <a:t>11</a:t>
            </a:r>
            <a:r>
              <a:rPr lang="ko-KR" altLang="en-US" sz="4400" dirty="0" smtClean="0">
                <a:solidFill>
                  <a:schemeClr val="tx2">
                    <a:lumMod val="90000"/>
                  </a:schemeClr>
                </a:solidFill>
                <a:latin typeface="휴먼모음T" pitchFamily="18" charset="-127"/>
                <a:ea typeface="휴먼모음T" pitchFamily="18" charset="-127"/>
              </a:rPr>
              <a:t>장 청각장애아교육의 전문성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857224" y="2000240"/>
            <a:ext cx="754861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eriod"/>
              <a:defRPr/>
            </a:pP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전문성 </a:t>
            </a:r>
            <a:r>
              <a:rPr kumimoji="1" lang="en-US" altLang="ko-KR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개인의 발전</a:t>
            </a:r>
          </a:p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eriod"/>
              <a:defRPr/>
            </a:pPr>
            <a:r>
              <a:rPr kumimoji="1" lang="ko-KR" altLang="en-US" sz="32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다학문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접근의 요구</a:t>
            </a:r>
          </a:p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eriod"/>
              <a:defRPr/>
            </a:pP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교사의 인식</a:t>
            </a:r>
          </a:p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</a:t>
            </a:r>
            <a:r>
              <a:rPr kumimoji="1" lang="en-US" altLang="ko-KR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kumimoji="1" lang="en-US" altLang="ko-KR" sz="32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daum</a:t>
            </a:r>
            <a:r>
              <a:rPr kumimoji="1" lang="en-US" altLang="ko-KR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kumimoji="1" lang="ko-KR" altLang="en-US" sz="32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까페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언어청각연구소</a:t>
            </a:r>
            <a:r>
              <a:rPr kumimoji="1" lang="en-US" altLang="ko-KR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4. 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양성제도의 장단점 비교</a:t>
            </a:r>
          </a:p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5. 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긍정적인 태도와 수행능력 신장</a:t>
            </a:r>
            <a:endParaRPr kumimoji="1" lang="ko-KR" altLang="en-US" sz="32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071802" y="785794"/>
            <a:ext cx="327525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dirty="0" smtClean="0">
                <a:solidFill>
                  <a:schemeClr val="tx2">
                    <a:lumMod val="90000"/>
                  </a:schemeClr>
                </a:solidFill>
                <a:latin typeface="휴먼모음T" pitchFamily="18" charset="-127"/>
                <a:ea typeface="휴먼모음T" pitchFamily="18" charset="-127"/>
              </a:rPr>
              <a:t>시간 매트릭스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611188" y="1844675"/>
            <a:ext cx="7772400" cy="4114800"/>
          </a:xfrm>
          <a:prstGeom prst="rect">
            <a:avLst/>
          </a:prstGeom>
          <a:solidFill>
            <a:srgbClr val="002060"/>
          </a:solidFill>
          <a:ln w="38100">
            <a:solidFill>
              <a:schemeClr val="accent1"/>
            </a:solidFill>
            <a:miter lim="800000"/>
            <a:headEnd/>
            <a:tailEnd/>
          </a:ln>
          <a:effectLst>
            <a:outerShdw dist="63500" dir="3187806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057400" marR="0" lvl="4" indent="-228600" algn="l" defTabSz="914400" rtl="0" eaLnBrk="0" fontAlgn="base" latinLnBrk="1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r>
              <a:rPr kumimoji="1" lang="en-US" altLang="ko-KR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  <a:t/>
            </a:r>
            <a:br>
              <a:rPr kumimoji="1" lang="en-US" altLang="ko-KR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</a:br>
            <a:r>
              <a:rPr kumimoji="1" lang="en-US" altLang="ko-KR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  <a:t/>
            </a:r>
            <a:br>
              <a:rPr kumimoji="1" lang="en-US" altLang="ko-KR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</a:br>
            <a:r>
              <a:rPr kumimoji="1" lang="en-US" altLang="ko-KR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  <a:t>  </a:t>
            </a:r>
            <a:r>
              <a:rPr kumimoji="1" lang="ko-KR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  <a:t>긴급함                  긴급하지 않음  </a:t>
            </a:r>
          </a:p>
          <a:p>
            <a:pPr marL="2057400" marR="0" lvl="4" indent="-228600" algn="l" defTabSz="914400" rtl="0" eaLnBrk="0" fontAlgn="base" latinLnBrk="1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endParaRPr kumimoji="1" lang="ko-KR" altLang="en-US" sz="18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</a:endParaRPr>
          </a:p>
          <a:p>
            <a:pPr marL="2057400" marR="0" lvl="4" indent="-228600" algn="l" defTabSz="914400" rtl="0" eaLnBrk="0" fontAlgn="base" latinLnBrk="1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r>
              <a:rPr kumimoji="1" lang="ko-KR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  <a:t>중</a:t>
            </a:r>
          </a:p>
          <a:p>
            <a:pPr marL="2057400" marR="0" lvl="4" indent="-228600" algn="l" defTabSz="914400" rtl="0" eaLnBrk="0" fontAlgn="base" latinLnBrk="1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r>
              <a:rPr kumimoji="1" lang="ko-KR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  <a:t>요</a:t>
            </a:r>
          </a:p>
          <a:p>
            <a:pPr marL="2057400" marR="0" lvl="4" indent="-228600" algn="l" defTabSz="914400" rtl="0" eaLnBrk="0" fontAlgn="base" latinLnBrk="1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r>
              <a:rPr kumimoji="1" lang="ko-KR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  <a:t>함 </a:t>
            </a:r>
          </a:p>
          <a:p>
            <a:pPr marL="2057400" marR="0" lvl="4" indent="-228600" algn="l" defTabSz="914400" rtl="0" eaLnBrk="0" fontAlgn="base" latinLnBrk="1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endParaRPr kumimoji="1" lang="ko-KR" altLang="en-US" sz="18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</a:endParaRPr>
          </a:p>
          <a:p>
            <a:pPr marL="2057400" marR="0" lvl="4" indent="-228600" algn="l" defTabSz="914400" rtl="0" eaLnBrk="0" fontAlgn="base" latinLnBrk="1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r>
              <a:rPr kumimoji="1" lang="ko-KR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  <a:t>중</a:t>
            </a:r>
          </a:p>
          <a:p>
            <a:pPr marL="2057400" marR="0" lvl="4" indent="-228600" algn="l" defTabSz="914400" rtl="0" eaLnBrk="0" fontAlgn="base" latinLnBrk="1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r>
              <a:rPr kumimoji="1" lang="ko-KR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  <a:t>요</a:t>
            </a:r>
          </a:p>
          <a:p>
            <a:pPr marL="2057400" marR="0" lvl="4" indent="-228600" algn="l" defTabSz="914400" rtl="0" eaLnBrk="0" fontAlgn="base" latinLnBrk="1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r>
              <a:rPr kumimoji="1" lang="ko-KR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  <a:t>하</a:t>
            </a:r>
          </a:p>
          <a:p>
            <a:pPr marL="2057400" marR="0" lvl="4" indent="-228600" algn="l" defTabSz="914400" rtl="0" eaLnBrk="0" fontAlgn="base" latinLnBrk="1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r>
              <a:rPr kumimoji="1" lang="ko-KR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  <a:t>지 </a:t>
            </a:r>
          </a:p>
          <a:p>
            <a:pPr marL="2057400" marR="0" lvl="4" indent="-228600" algn="l" defTabSz="914400" rtl="0" eaLnBrk="0" fontAlgn="base" latinLnBrk="1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r>
              <a:rPr kumimoji="1" lang="ko-KR" alt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  <a:t>않</a:t>
            </a:r>
            <a:endParaRPr kumimoji="1" lang="ko-KR" altLang="en-US" sz="16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</a:endParaRPr>
          </a:p>
          <a:p>
            <a:pPr marL="2057400" marR="0" lvl="4" indent="-228600" algn="l" defTabSz="914400" rtl="0" eaLnBrk="0" fontAlgn="base" latinLnBrk="1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r>
              <a:rPr kumimoji="1" lang="ko-KR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  <a:t>음</a:t>
            </a:r>
            <a:r>
              <a:rPr kumimoji="1" lang="ko-KR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  <a:t>      </a:t>
            </a:r>
            <a:br>
              <a:rPr kumimoji="1" lang="ko-KR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</a:br>
            <a:r>
              <a:rPr kumimoji="1" lang="ko-KR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  <a:t/>
            </a:r>
            <a:br>
              <a:rPr kumimoji="1" lang="ko-KR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</a:rPr>
            </a:br>
            <a:endParaRPr kumimoji="1" lang="ko-KR" alt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HY버들M" pitchFamily="18" charset="-127"/>
              <a:ea typeface="HY버들M" pitchFamily="18" charset="-127"/>
            </a:endParaRPr>
          </a:p>
        </p:txBody>
      </p:sp>
      <p:grpSp>
        <p:nvGrpSpPr>
          <p:cNvPr id="16" name="그룹 15"/>
          <p:cNvGrpSpPr/>
          <p:nvPr/>
        </p:nvGrpSpPr>
        <p:grpSpPr>
          <a:xfrm>
            <a:off x="2411413" y="2636838"/>
            <a:ext cx="4608512" cy="3124200"/>
            <a:chOff x="2411413" y="2636838"/>
            <a:chExt cx="4608512" cy="3124200"/>
          </a:xfrm>
        </p:grpSpPr>
        <p:sp>
          <p:nvSpPr>
            <p:cNvPr id="17" name="Line 4"/>
            <p:cNvSpPr>
              <a:spLocks noChangeShapeType="1"/>
            </p:cNvSpPr>
            <p:nvPr/>
          </p:nvSpPr>
          <p:spPr bwMode="auto">
            <a:xfrm flipV="1">
              <a:off x="2411413" y="4005263"/>
              <a:ext cx="4608512" cy="4762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>
              <a:outerShdw dist="81320" dir="3080412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8" name="Line 5"/>
            <p:cNvSpPr>
              <a:spLocks noChangeShapeType="1"/>
            </p:cNvSpPr>
            <p:nvPr/>
          </p:nvSpPr>
          <p:spPr bwMode="auto">
            <a:xfrm>
              <a:off x="4427538" y="2636838"/>
              <a:ext cx="0" cy="3124200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>
              <a:outerShdw dist="81320" dir="3080412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9" name="Line 6"/>
            <p:cNvSpPr>
              <a:spLocks noChangeShapeType="1"/>
            </p:cNvSpPr>
            <p:nvPr/>
          </p:nvSpPr>
          <p:spPr bwMode="auto">
            <a:xfrm>
              <a:off x="3492500" y="2924175"/>
              <a:ext cx="0" cy="288925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>
              <a:outerShdw dist="81320" dir="3080412" algn="ctr" rotWithShape="0">
                <a:schemeClr val="tx1"/>
              </a:outerShdw>
            </a:effectLst>
          </p:spPr>
          <p:txBody>
            <a:bodyPr anchor="ctr"/>
            <a:lstStyle/>
            <a:p>
              <a:endParaRPr lang="ko-KR" altLang="en-US"/>
            </a:p>
          </p:txBody>
        </p:sp>
        <p:sp>
          <p:nvSpPr>
            <p:cNvPr id="20" name="Line 7"/>
            <p:cNvSpPr>
              <a:spLocks noChangeShapeType="1"/>
            </p:cNvSpPr>
            <p:nvPr/>
          </p:nvSpPr>
          <p:spPr bwMode="auto">
            <a:xfrm>
              <a:off x="5292725" y="2852738"/>
              <a:ext cx="0" cy="288925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>
              <a:outerShdw dist="81320" dir="3080412" algn="ctr" rotWithShape="0">
                <a:schemeClr val="tx1"/>
              </a:outerShdw>
            </a:effectLst>
          </p:spPr>
          <p:txBody>
            <a:bodyPr anchor="ctr"/>
            <a:lstStyle/>
            <a:p>
              <a:endParaRPr lang="ko-KR" altLang="en-US"/>
            </a:p>
          </p:txBody>
        </p:sp>
        <p:sp>
          <p:nvSpPr>
            <p:cNvPr id="21" name="Line 8"/>
            <p:cNvSpPr>
              <a:spLocks noChangeShapeType="1"/>
            </p:cNvSpPr>
            <p:nvPr/>
          </p:nvSpPr>
          <p:spPr bwMode="auto">
            <a:xfrm>
              <a:off x="5364163" y="2852738"/>
              <a:ext cx="0" cy="288925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>
              <a:outerShdw dist="81320" dir="3080412" algn="ctr" rotWithShape="0">
                <a:schemeClr val="tx1"/>
              </a:outerShdw>
            </a:effectLst>
          </p:spPr>
          <p:txBody>
            <a:bodyPr anchor="ctr"/>
            <a:lstStyle/>
            <a:p>
              <a:endParaRPr lang="ko-KR" altLang="en-US"/>
            </a:p>
          </p:txBody>
        </p:sp>
        <p:sp>
          <p:nvSpPr>
            <p:cNvPr id="22" name="Line 10"/>
            <p:cNvSpPr>
              <a:spLocks noChangeShapeType="1"/>
            </p:cNvSpPr>
            <p:nvPr/>
          </p:nvSpPr>
          <p:spPr bwMode="auto">
            <a:xfrm>
              <a:off x="3348038" y="4365625"/>
              <a:ext cx="0" cy="288925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>
              <a:outerShdw dist="81320" dir="3080412" algn="ctr" rotWithShape="0">
                <a:schemeClr val="tx1"/>
              </a:outerShdw>
            </a:effectLst>
          </p:spPr>
          <p:txBody>
            <a:bodyPr anchor="ctr"/>
            <a:lstStyle/>
            <a:p>
              <a:endParaRPr lang="ko-KR" altLang="en-US"/>
            </a:p>
          </p:txBody>
        </p:sp>
        <p:sp>
          <p:nvSpPr>
            <p:cNvPr id="23" name="Line 11"/>
            <p:cNvSpPr>
              <a:spLocks noChangeShapeType="1"/>
            </p:cNvSpPr>
            <p:nvPr/>
          </p:nvSpPr>
          <p:spPr bwMode="auto">
            <a:xfrm>
              <a:off x="3492500" y="4365625"/>
              <a:ext cx="0" cy="288925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>
              <a:outerShdw dist="81320" dir="3080412" algn="ctr" rotWithShape="0">
                <a:schemeClr val="tx1"/>
              </a:outerShdw>
            </a:effectLst>
          </p:spPr>
          <p:txBody>
            <a:bodyPr anchor="ctr"/>
            <a:lstStyle/>
            <a:p>
              <a:endParaRPr lang="ko-KR" altLang="en-US"/>
            </a:p>
          </p:txBody>
        </p:sp>
        <p:sp>
          <p:nvSpPr>
            <p:cNvPr id="24" name="Line 13"/>
            <p:cNvSpPr>
              <a:spLocks noChangeShapeType="1"/>
            </p:cNvSpPr>
            <p:nvPr/>
          </p:nvSpPr>
          <p:spPr bwMode="auto">
            <a:xfrm flipV="1">
              <a:off x="5435600" y="4365625"/>
              <a:ext cx="73025" cy="287338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>
              <a:outerShdw dist="81320" dir="3080412" algn="ctr" rotWithShape="0">
                <a:schemeClr val="tx1"/>
              </a:outerShdw>
            </a:effectLst>
          </p:spPr>
          <p:txBody>
            <a:bodyPr anchor="ctr"/>
            <a:lstStyle/>
            <a:p>
              <a:endParaRPr lang="ko-KR" altLang="en-US"/>
            </a:p>
          </p:txBody>
        </p:sp>
        <p:sp>
          <p:nvSpPr>
            <p:cNvPr id="25" name="Line 14"/>
            <p:cNvSpPr>
              <a:spLocks noChangeShapeType="1"/>
            </p:cNvSpPr>
            <p:nvPr/>
          </p:nvSpPr>
          <p:spPr bwMode="auto">
            <a:xfrm>
              <a:off x="5292725" y="4365625"/>
              <a:ext cx="0" cy="288925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>
              <a:outerShdw dist="81320" dir="3080412" algn="ctr" rotWithShape="0">
                <a:schemeClr val="tx1"/>
              </a:outerShdw>
            </a:effectLst>
          </p:spPr>
          <p:txBody>
            <a:bodyPr anchor="ctr"/>
            <a:lstStyle/>
            <a:p>
              <a:endParaRPr lang="ko-KR" altLang="en-US"/>
            </a:p>
          </p:txBody>
        </p:sp>
      </p:grpSp>
      <p:sp>
        <p:nvSpPr>
          <p:cNvPr id="26" name="Line 6"/>
          <p:cNvSpPr>
            <a:spLocks noChangeShapeType="1"/>
          </p:cNvSpPr>
          <p:nvPr/>
        </p:nvSpPr>
        <p:spPr bwMode="auto">
          <a:xfrm>
            <a:off x="3643306" y="4357694"/>
            <a:ext cx="0" cy="288925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>
            <a:outerShdw dist="81320" dir="3080412" algn="ctr" rotWithShape="0">
              <a:schemeClr val="tx1"/>
            </a:outerShdw>
          </a:effectLst>
        </p:spPr>
        <p:txBody>
          <a:bodyPr anchor="ctr"/>
          <a:lstStyle/>
          <a:p>
            <a:endParaRPr lang="ko-KR" altLang="en-US"/>
          </a:p>
        </p:txBody>
      </p:sp>
      <p:sp>
        <p:nvSpPr>
          <p:cNvPr id="27" name="Line 12"/>
          <p:cNvSpPr>
            <a:spLocks noChangeShapeType="1"/>
          </p:cNvSpPr>
          <p:nvPr/>
        </p:nvSpPr>
        <p:spPr bwMode="auto">
          <a:xfrm>
            <a:off x="5364163" y="4365625"/>
            <a:ext cx="71437" cy="288925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>
            <a:outerShdw dist="81320" dir="3080412" algn="ctr" rotWithShape="0">
              <a:schemeClr val="tx1"/>
            </a:outerShdw>
          </a:effectLst>
        </p:spPr>
        <p:txBody>
          <a:bodyPr anchor="ctr"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75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75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75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75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75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75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75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75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75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 autoUpdateAnimBg="0" advAuto="1000"/>
    </p:bldLst>
  </p:timing>
</p:sld>
</file>

<file path=ppt/theme/theme1.xml><?xml version="1.0" encoding="utf-8"?>
<a:theme xmlns:a="http://schemas.openxmlformats.org/drawingml/2006/main" name="층">
  <a:themeElements>
    <a:clrScheme name="층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층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층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층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층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</a:themeOverride>
</file>

<file path=ppt/theme/themeOverride2.xml><?xml version="1.0" encoding="utf-8"?>
<a:themeOverride xmlns:a="http://schemas.openxmlformats.org/drawingml/2006/main">
  <a:clrScheme name="층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</a:themeOverride>
</file>

<file path=ppt/theme/themeOverride3.xml><?xml version="1.0" encoding="utf-8"?>
<a:themeOverride xmlns:a="http://schemas.openxmlformats.org/drawingml/2006/main">
  <a:clrScheme name="층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</a:themeOverride>
</file>

<file path=ppt/theme/themeOverride4.xml><?xml version="1.0" encoding="utf-8"?>
<a:themeOverride xmlns:a="http://schemas.openxmlformats.org/drawingml/2006/main">
  <a:clrScheme name="층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434</Words>
  <Application>Microsoft Office PowerPoint</Application>
  <PresentationFormat>화면 슬라이드 쇼(4:3)</PresentationFormat>
  <Paragraphs>121</Paragraphs>
  <Slides>13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4" baseType="lpstr">
      <vt:lpstr>층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질문입니다.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staff</cp:lastModifiedBy>
  <cp:revision>37</cp:revision>
  <dcterms:created xsi:type="dcterms:W3CDTF">2009-06-15T00:59:29Z</dcterms:created>
  <dcterms:modified xsi:type="dcterms:W3CDTF">2009-06-24T01:20:55Z</dcterms:modified>
</cp:coreProperties>
</file>