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66" r:id="rId2"/>
    <p:sldId id="257" r:id="rId3"/>
    <p:sldId id="267" r:id="rId4"/>
    <p:sldId id="258" r:id="rId5"/>
    <p:sldId id="259" r:id="rId6"/>
    <p:sldId id="260" r:id="rId7"/>
    <p:sldId id="261" r:id="rId8"/>
    <p:sldId id="268" r:id="rId9"/>
  </p:sldIdLst>
  <p:sldSz cx="9144000" cy="6858000" type="screen4x3"/>
  <p:notesSz cx="6858000" cy="9144000"/>
  <p:embeddedFontLst>
    <p:embeddedFont>
      <p:font typeface="맑은 고딕" pitchFamily="50" charset="-127"/>
      <p:regular r:id="rId11"/>
      <p:bold r:id="rId12"/>
    </p:embeddedFont>
    <p:embeddedFont>
      <p:font typeface="08서울남산체 B" pitchFamily="18" charset="-127"/>
      <p:regular r:id="rId13"/>
    </p:embeddedFont>
    <p:embeddedFont>
      <p:font typeface="조선일보명조" pitchFamily="18" charset="-127"/>
      <p:regular r:id="rId14"/>
    </p:embeddedFont>
    <p:embeddedFont>
      <p:font typeface="-윤고딕320" pitchFamily="18" charset="-127"/>
      <p:regular r:id="rId15"/>
    </p:embeddedFont>
    <p:embeddedFont>
      <p:font typeface="-윤고딕340" pitchFamily="18" charset="-127"/>
      <p:regular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6060"/>
    <a:srgbClr val="DEDEDE"/>
    <a:srgbClr val="313732"/>
    <a:srgbClr val="8AA8B0"/>
    <a:srgbClr val="F26101"/>
    <a:srgbClr val="5FA594"/>
    <a:srgbClr val="8CBEB2"/>
    <a:srgbClr val="F3B562"/>
    <a:srgbClr val="F2EBB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16" autoAdjust="0"/>
    <p:restoredTop sz="94660"/>
  </p:normalViewPr>
  <p:slideViewPr>
    <p:cSldViewPr>
      <p:cViewPr varScale="1">
        <p:scale>
          <a:sx n="67" d="100"/>
          <a:sy n="67" d="100"/>
        </p:scale>
        <p:origin x="-15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37078-A021-485E-8CEB-35F506260A50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FDBC4-6A42-4E1A-BD4D-DC60AD065D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DAF8-55E0-431E-AF1D-76CFFE333336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58AC3-5FA8-4ED7-94D7-6AD5DDB570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평행 사변형 3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48468" y="3242120"/>
            <a:ext cx="8208912" cy="45719"/>
          </a:xfrm>
          <a:prstGeom prst="rect">
            <a:avLst/>
          </a:prstGeom>
          <a:solidFill>
            <a:srgbClr val="313732"/>
          </a:solidFill>
          <a:ln>
            <a:solidFill>
              <a:srgbClr val="313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48468" y="3484433"/>
            <a:ext cx="8208912" cy="45719"/>
          </a:xfrm>
          <a:prstGeom prst="rect">
            <a:avLst/>
          </a:prstGeom>
          <a:solidFill>
            <a:srgbClr val="313732"/>
          </a:solidFill>
          <a:ln>
            <a:solidFill>
              <a:srgbClr val="313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" name="그룹 16"/>
          <p:cNvGrpSpPr/>
          <p:nvPr/>
        </p:nvGrpSpPr>
        <p:grpSpPr>
          <a:xfrm>
            <a:off x="1388792" y="1801960"/>
            <a:ext cx="6481856" cy="2752296"/>
            <a:chOff x="1388792" y="1844824"/>
            <a:chExt cx="6481856" cy="2752296"/>
          </a:xfrm>
        </p:grpSpPr>
        <p:sp>
          <p:nvSpPr>
            <p:cNvPr id="13" name="TextBox 12"/>
            <p:cNvSpPr txBox="1"/>
            <p:nvPr/>
          </p:nvSpPr>
          <p:spPr>
            <a:xfrm>
              <a:off x="1388792" y="1844824"/>
              <a:ext cx="648072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0" spc="-300" dirty="0" smtClean="0">
                  <a:solidFill>
                    <a:srgbClr val="F26101"/>
                  </a:solidFill>
                  <a:latin typeface="08서울남산체 B" pitchFamily="18" charset="-127"/>
                  <a:ea typeface="08서울남산체 B" pitchFamily="18" charset="-127"/>
                </a:rPr>
                <a:t>시각장애</a:t>
              </a:r>
              <a:r>
                <a:rPr lang="ko-KR" altLang="en-US" sz="10000" spc="-300" dirty="0" smtClean="0">
                  <a:solidFill>
                    <a:srgbClr val="313732"/>
                  </a:solidFill>
                  <a:latin typeface="08서울남산체 B" pitchFamily="18" charset="-127"/>
                  <a:ea typeface="08서울남산체 B" pitchFamily="18" charset="-127"/>
                </a:rPr>
                <a:t>의</a:t>
              </a:r>
              <a:endParaRPr lang="en-US" altLang="ko-KR" sz="10000" spc="-300" dirty="0" smtClean="0">
                <a:solidFill>
                  <a:srgbClr val="313732"/>
                </a:solidFill>
                <a:latin typeface="08서울남산체 B" pitchFamily="18" charset="-127"/>
                <a:ea typeface="08서울남산체 B" pitchFamily="18" charset="-127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89928" y="2965904"/>
              <a:ext cx="648072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0" spc="-300" dirty="0" smtClean="0">
                  <a:solidFill>
                    <a:srgbClr val="F06060"/>
                  </a:solidFill>
                  <a:latin typeface="08서울남산체 B" pitchFamily="18" charset="-127"/>
                  <a:ea typeface="08서울남산체 B" pitchFamily="18" charset="-127"/>
                </a:rPr>
                <a:t>정의</a:t>
              </a:r>
              <a:r>
                <a:rPr lang="ko-KR" altLang="en-US" sz="10000" spc="-300" dirty="0" smtClean="0">
                  <a:solidFill>
                    <a:srgbClr val="313732"/>
                  </a:solidFill>
                  <a:latin typeface="08서울남산체 B" pitchFamily="18" charset="-127"/>
                  <a:ea typeface="08서울남산체 B" pitchFamily="18" charset="-127"/>
                </a:rPr>
                <a:t> 및 </a:t>
              </a:r>
              <a:r>
                <a:rPr lang="ko-KR" altLang="en-US" sz="10000" spc="-300" dirty="0" smtClean="0">
                  <a:solidFill>
                    <a:srgbClr val="F06060"/>
                  </a:solidFill>
                  <a:latin typeface="08서울남산체 B" pitchFamily="18" charset="-127"/>
                  <a:ea typeface="08서울남산체 B" pitchFamily="18" charset="-127"/>
                </a:rPr>
                <a:t>특성</a:t>
              </a:r>
              <a:endParaRPr lang="en-US" altLang="ko-KR" sz="10000" spc="-300" dirty="0" smtClean="0">
                <a:solidFill>
                  <a:srgbClr val="F06060"/>
                </a:solidFill>
                <a:latin typeface="08서울남산체 B" pitchFamily="18" charset="-127"/>
                <a:ea typeface="08서울남산체 B" pitchFamily="18" charset="-127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411192" y="4481112"/>
            <a:ext cx="424847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300" spc="-300" dirty="0" smtClean="0">
                <a:solidFill>
                  <a:srgbClr val="313732"/>
                </a:solidFill>
                <a:latin typeface="08서울남산체 B" pitchFamily="18" charset="-127"/>
                <a:ea typeface="08서울남산체 B" pitchFamily="18" charset="-127"/>
              </a:rPr>
              <a:t>이윤경 이형준 이유라 이은정 </a:t>
            </a:r>
            <a:r>
              <a:rPr lang="ko-KR" altLang="en-US" sz="2300" spc="-300" dirty="0" err="1" smtClean="0">
                <a:solidFill>
                  <a:srgbClr val="313732"/>
                </a:solidFill>
                <a:latin typeface="08서울남산체 B" pitchFamily="18" charset="-127"/>
                <a:ea typeface="08서울남산체 B" pitchFamily="18" charset="-127"/>
              </a:rPr>
              <a:t>임나진</a:t>
            </a:r>
            <a:endParaRPr lang="ko-KR" altLang="en-US" sz="2300" spc="-300" dirty="0">
              <a:solidFill>
                <a:srgbClr val="313732"/>
              </a:solidFill>
              <a:latin typeface="08서울남산체 B" pitchFamily="18" charset="-127"/>
              <a:ea typeface="08서울남산체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07407E-6 L -3.05556E-6 -0.2027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-3.05556E-6 0.1504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6" presetClass="entr" presetSubtype="42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평행 사변형 8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 flipV="1">
            <a:off x="2513264" y="180470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306896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800" spc="-300" dirty="0" err="1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시각계의</a:t>
            </a:r>
            <a:r>
              <a:rPr lang="ko-KR" altLang="en-US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 손상</a:t>
            </a:r>
            <a:r>
              <a:rPr lang="ko-KR" altLang="en-US" sz="28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이 심하여 시각기능을 </a:t>
            </a:r>
            <a:r>
              <a:rPr lang="ko-KR" altLang="en-US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전혀 이용하지 못</a:t>
            </a:r>
            <a:r>
              <a:rPr lang="ko-KR" altLang="en-US" sz="28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하거나 </a:t>
            </a:r>
            <a:r>
              <a:rPr lang="ko-KR" altLang="en-US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보조공학기기의 지원</a:t>
            </a:r>
            <a:r>
              <a:rPr lang="ko-KR" altLang="en-US" sz="28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을 받아 야 시각적 과제를 수행할 수 있는 사람으로서 시각에 의한 학습이 곤란하여 특정의 </a:t>
            </a:r>
            <a:r>
              <a:rPr lang="ko-KR" altLang="en-US" sz="2800" spc="-300" dirty="0" smtClean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광학기구</a:t>
            </a:r>
            <a:r>
              <a:rPr lang="en-US" altLang="ko-KR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·</a:t>
            </a:r>
            <a:r>
              <a:rPr lang="ko-KR" altLang="en-US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학습매체 등을 통하여 학습</a:t>
            </a:r>
            <a:r>
              <a:rPr lang="ko-KR" altLang="en-US" sz="28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하거나 </a:t>
            </a:r>
            <a:r>
              <a:rPr lang="ko-KR" altLang="en-US" sz="28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촉각 또는 청각을 학습의 주요수단</a:t>
            </a:r>
            <a:r>
              <a:rPr lang="ko-KR" altLang="en-US" sz="28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으로 사용하는 </a:t>
            </a:r>
            <a:r>
              <a:rPr lang="ko-KR" altLang="en-US" sz="2800" spc="-300" dirty="0" smtClean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사람</a:t>
            </a:r>
            <a:endParaRPr lang="ko-KR" altLang="en-US" sz="2800" spc="-300" dirty="0">
              <a:solidFill>
                <a:srgbClr val="313732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39752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장애인 등에 대한 특수교육법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65783" y="1070691"/>
            <a:ext cx="4438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40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법적 정의</a:t>
            </a:r>
            <a:endParaRPr lang="ko-KR" altLang="en-US" sz="40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12604 -3.7037E-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783" y="1070691"/>
            <a:ext cx="4438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40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법적 정의</a:t>
            </a:r>
            <a:endParaRPr lang="ko-KR" altLang="en-US" sz="40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2513264" y="180470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339752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장애인 복지법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3" name="그룹 62"/>
          <p:cNvGrpSpPr/>
          <p:nvPr/>
        </p:nvGrpSpPr>
        <p:grpSpPr>
          <a:xfrm>
            <a:off x="539552" y="2060848"/>
            <a:ext cx="8050608" cy="523220"/>
            <a:chOff x="539552" y="2060848"/>
            <a:chExt cx="8050608" cy="523220"/>
          </a:xfrm>
        </p:grpSpPr>
        <p:grpSp>
          <p:nvGrpSpPr>
            <p:cNvPr id="11" name="그룹 10"/>
            <p:cNvGrpSpPr/>
            <p:nvPr/>
          </p:nvGrpSpPr>
          <p:grpSpPr>
            <a:xfrm>
              <a:off x="539552" y="2060848"/>
              <a:ext cx="1152128" cy="523220"/>
              <a:chOff x="539552" y="2348880"/>
              <a:chExt cx="1152128" cy="523220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1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10" name="직사각형 9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1389360" y="2075704"/>
              <a:ext cx="7200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좋은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0.02 </a:t>
              </a:r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endParaRPr lang="ko-KR" altLang="en-US" sz="26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64" name="그룹 63"/>
          <p:cNvGrpSpPr/>
          <p:nvPr/>
        </p:nvGrpSpPr>
        <p:grpSpPr>
          <a:xfrm>
            <a:off x="539552" y="2718900"/>
            <a:ext cx="8050608" cy="523220"/>
            <a:chOff x="539552" y="2718900"/>
            <a:chExt cx="8050608" cy="523220"/>
          </a:xfrm>
        </p:grpSpPr>
        <p:grpSp>
          <p:nvGrpSpPr>
            <p:cNvPr id="42" name="그룹 41"/>
            <p:cNvGrpSpPr/>
            <p:nvPr/>
          </p:nvGrpSpPr>
          <p:grpSpPr>
            <a:xfrm>
              <a:off x="539552" y="2718900"/>
              <a:ext cx="1152128" cy="523220"/>
              <a:chOff x="539552" y="2348880"/>
              <a:chExt cx="1152128" cy="523220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2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44" name="직사각형 43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1389360" y="2721101"/>
              <a:ext cx="7200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좋은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0.04 </a:t>
              </a:r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endParaRPr lang="ko-KR" altLang="en-US" sz="26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65" name="그룹 64"/>
          <p:cNvGrpSpPr/>
          <p:nvPr/>
        </p:nvGrpSpPr>
        <p:grpSpPr>
          <a:xfrm>
            <a:off x="539552" y="3280770"/>
            <a:ext cx="8050608" cy="830997"/>
            <a:chOff x="539552" y="3280770"/>
            <a:chExt cx="8050608" cy="830997"/>
          </a:xfrm>
        </p:grpSpPr>
        <p:grpSp>
          <p:nvGrpSpPr>
            <p:cNvPr id="45" name="그룹 44"/>
            <p:cNvGrpSpPr/>
            <p:nvPr/>
          </p:nvGrpSpPr>
          <p:grpSpPr>
            <a:xfrm>
              <a:off x="539552" y="3448392"/>
              <a:ext cx="1152128" cy="523220"/>
              <a:chOff x="539552" y="2348880"/>
              <a:chExt cx="1152128" cy="523220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3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47" name="직사각형 46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1389360" y="3280770"/>
              <a:ext cx="7200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좋은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0.06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</a:t>
              </a:r>
              <a:endParaRPr lang="en-US" altLang="ko-KR" sz="2400" spc="-300" dirty="0" smtClean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  <a:p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두 눈의 시야가 각각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모든 방향에서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5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도 이하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로 남는 사람</a:t>
              </a:r>
              <a:endParaRPr lang="ko-KR" altLang="en-US" sz="24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539552" y="4119936"/>
            <a:ext cx="8050608" cy="830997"/>
            <a:chOff x="539552" y="4119936"/>
            <a:chExt cx="8050608" cy="830997"/>
          </a:xfrm>
        </p:grpSpPr>
        <p:grpSp>
          <p:nvGrpSpPr>
            <p:cNvPr id="48" name="그룹 47"/>
            <p:cNvGrpSpPr/>
            <p:nvPr/>
          </p:nvGrpSpPr>
          <p:grpSpPr>
            <a:xfrm>
              <a:off x="539552" y="4263612"/>
              <a:ext cx="1152128" cy="523220"/>
              <a:chOff x="539552" y="2348880"/>
              <a:chExt cx="1152128" cy="523220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4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50" name="직사각형 49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1389360" y="4119936"/>
              <a:ext cx="7200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좋은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0.1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</a:t>
              </a:r>
            </a:p>
            <a:p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두 눈의 시야가 각각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모든 방향에서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10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도 이하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로 남는 사람</a:t>
              </a:r>
            </a:p>
          </p:txBody>
        </p:sp>
      </p:grpSp>
      <p:grpSp>
        <p:nvGrpSpPr>
          <p:cNvPr id="67" name="그룹 66"/>
          <p:cNvGrpSpPr/>
          <p:nvPr/>
        </p:nvGrpSpPr>
        <p:grpSpPr>
          <a:xfrm>
            <a:off x="539552" y="4957340"/>
            <a:ext cx="8050608" cy="830997"/>
            <a:chOff x="539552" y="4957340"/>
            <a:chExt cx="8050608" cy="830997"/>
          </a:xfrm>
        </p:grpSpPr>
        <p:grpSp>
          <p:nvGrpSpPr>
            <p:cNvPr id="51" name="그룹 50"/>
            <p:cNvGrpSpPr/>
            <p:nvPr/>
          </p:nvGrpSpPr>
          <p:grpSpPr>
            <a:xfrm>
              <a:off x="539552" y="5078832"/>
              <a:ext cx="1152128" cy="523220"/>
              <a:chOff x="539552" y="2348880"/>
              <a:chExt cx="1152128" cy="523220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5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53" name="직사각형 52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1389360" y="4957340"/>
              <a:ext cx="7200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좋은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0.2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</a:t>
              </a:r>
            </a:p>
            <a:p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두 눈의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시야각도의 합계가 정상시야의 </a:t>
              </a:r>
              <a:r>
                <a:rPr lang="en-US" altLang="ko-KR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50%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이상 감소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한 사람</a:t>
              </a:r>
              <a:endParaRPr lang="ko-KR" altLang="en-US" sz="24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68" name="그룹 67"/>
          <p:cNvGrpSpPr/>
          <p:nvPr/>
        </p:nvGrpSpPr>
        <p:grpSpPr>
          <a:xfrm>
            <a:off x="539552" y="5779748"/>
            <a:ext cx="8050608" cy="523220"/>
            <a:chOff x="539552" y="5779748"/>
            <a:chExt cx="8050608" cy="523220"/>
          </a:xfrm>
        </p:grpSpPr>
        <p:grpSp>
          <p:nvGrpSpPr>
            <p:cNvPr id="54" name="그룹 53"/>
            <p:cNvGrpSpPr/>
            <p:nvPr/>
          </p:nvGrpSpPr>
          <p:grpSpPr>
            <a:xfrm>
              <a:off x="539552" y="5779748"/>
              <a:ext cx="1152128" cy="523220"/>
              <a:chOff x="539552" y="2348880"/>
              <a:chExt cx="1152128" cy="523220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539552" y="2348880"/>
                <a:ext cx="11521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6</a:t>
                </a:r>
                <a:r>
                  <a:rPr lang="ko-KR" altLang="en-US" sz="2800" spc="-300" dirty="0" smtClean="0">
                    <a:solidFill>
                      <a:srgbClr val="313732"/>
                    </a:solidFill>
                    <a:latin typeface="-윤고딕320" pitchFamily="18" charset="-127"/>
                    <a:ea typeface="-윤고딕320" pitchFamily="18" charset="-127"/>
                  </a:rPr>
                  <a:t>급</a:t>
                </a:r>
                <a:endParaRPr lang="ko-KR" altLang="en-US" sz="2800" spc="-300" dirty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  <p:sp>
            <p:nvSpPr>
              <p:cNvPr id="56" name="직사각형 55"/>
              <p:cNvSpPr/>
              <p:nvPr/>
            </p:nvSpPr>
            <p:spPr>
              <a:xfrm flipH="1" flipV="1">
                <a:off x="1285920" y="2435176"/>
                <a:ext cx="45720" cy="360040"/>
              </a:xfrm>
              <a:prstGeom prst="rect">
                <a:avLst/>
              </a:prstGeom>
              <a:solidFill>
                <a:srgbClr val="313732"/>
              </a:solidFill>
              <a:ln>
                <a:solidFill>
                  <a:srgbClr val="31373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1389360" y="5802769"/>
              <a:ext cx="7200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나쁜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눈의 시력이 </a:t>
              </a:r>
              <a:r>
                <a:rPr lang="en-US" altLang="ko-KR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0.02 </a:t>
              </a:r>
              <a:r>
                <a:rPr lang="ko-KR" altLang="en-US" sz="26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이하</a:t>
              </a:r>
              <a:r>
                <a:rPr lang="ko-KR" altLang="en-US" sz="26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인 사람</a:t>
              </a:r>
              <a:endParaRPr lang="ko-KR" altLang="en-US" sz="26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80960" y="82742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  <p:sp>
        <p:nvSpPr>
          <p:cNvPr id="76" name="평행 사변형 75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TextBox 76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25209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0071" y="1070691"/>
            <a:ext cx="443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36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교육적 정의</a:t>
            </a:r>
            <a:endParaRPr lang="ko-KR" altLang="en-US" sz="36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2513264" y="180470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339752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국립특수교육원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467544" y="2276872"/>
            <a:ext cx="1728192" cy="1245489"/>
            <a:chOff x="467544" y="2564904"/>
            <a:chExt cx="1728192" cy="1245489"/>
          </a:xfrm>
        </p:grpSpPr>
        <p:sp>
          <p:nvSpPr>
            <p:cNvPr id="8" name="TextBox 7"/>
            <p:cNvSpPr txBox="1"/>
            <p:nvPr/>
          </p:nvSpPr>
          <p:spPr>
            <a:xfrm>
              <a:off x="467544" y="2564904"/>
              <a:ext cx="17281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4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교육적</a:t>
              </a:r>
              <a:endParaRPr lang="ko-KR" altLang="en-US" sz="4400" spc="-300" dirty="0">
                <a:solidFill>
                  <a:srgbClr val="31373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71032" y="3040952"/>
              <a:ext cx="72008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4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맹</a:t>
              </a:r>
              <a:endParaRPr lang="ko-KR" altLang="en-US" sz="4400" spc="-300" dirty="0">
                <a:solidFill>
                  <a:srgbClr val="31373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67744" y="2665488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시력을 사용하지 않고 청각과 촉각 등 </a:t>
            </a:r>
            <a:r>
              <a:rPr lang="ko-KR" altLang="en-US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다른 감각으로 학습</a:t>
            </a:r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하는 아동이 </a:t>
            </a:r>
            <a:r>
              <a:rPr lang="ko-KR" altLang="en-US" sz="2000" spc="-300" dirty="0" smtClean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해당</a:t>
            </a:r>
            <a:endParaRPr lang="ko-KR" altLang="en-US" sz="2000" spc="-300" dirty="0">
              <a:solidFill>
                <a:srgbClr val="313732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467544" y="3623103"/>
            <a:ext cx="1728192" cy="1245489"/>
            <a:chOff x="467544" y="2564904"/>
            <a:chExt cx="1728192" cy="1245489"/>
          </a:xfrm>
        </p:grpSpPr>
        <p:sp>
          <p:nvSpPr>
            <p:cNvPr id="14" name="TextBox 13"/>
            <p:cNvSpPr txBox="1"/>
            <p:nvPr/>
          </p:nvSpPr>
          <p:spPr>
            <a:xfrm>
              <a:off x="467544" y="2564904"/>
              <a:ext cx="17281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4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교육적</a:t>
              </a:r>
              <a:endParaRPr lang="ko-KR" altLang="en-US" sz="4400" spc="-300" dirty="0">
                <a:solidFill>
                  <a:srgbClr val="31373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1832" y="3040952"/>
              <a:ext cx="165618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400" spc="-300" dirty="0" err="1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저시</a:t>
              </a:r>
              <a:r>
                <a:rPr lang="ko-KR" altLang="en-US" sz="4400" spc="-300" dirty="0" err="1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력</a:t>
              </a:r>
              <a:endParaRPr lang="ko-KR" altLang="en-US" sz="4400" spc="-300" dirty="0">
                <a:solidFill>
                  <a:srgbClr val="31373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67744" y="393248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시력을 학습의 주된 수단으로 사용하는 즉 학습자료</a:t>
            </a:r>
            <a:r>
              <a:rPr lang="en-US" altLang="ko-KR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, </a:t>
            </a:r>
            <a:r>
              <a:rPr lang="ko-KR" altLang="en-US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학습환경 등을 변형 하지 않으면 시력을 통한 학습에 어려움</a:t>
            </a:r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을 겪는 </a:t>
            </a:r>
            <a:r>
              <a:rPr lang="ko-KR" altLang="en-US" sz="2000" spc="-300" dirty="0" smtClean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아동</a:t>
            </a:r>
            <a:endParaRPr lang="ko-KR" altLang="en-US" sz="2000" spc="-300" dirty="0">
              <a:solidFill>
                <a:srgbClr val="313732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381248" y="5063831"/>
            <a:ext cx="1728192" cy="1245489"/>
            <a:chOff x="467544" y="2564904"/>
            <a:chExt cx="1728192" cy="1245489"/>
          </a:xfrm>
        </p:grpSpPr>
        <p:sp>
          <p:nvSpPr>
            <p:cNvPr id="18" name="TextBox 17"/>
            <p:cNvSpPr txBox="1"/>
            <p:nvPr/>
          </p:nvSpPr>
          <p:spPr>
            <a:xfrm>
              <a:off x="467544" y="2564904"/>
              <a:ext cx="17281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시각</a:t>
              </a:r>
              <a:endParaRPr lang="ko-KR" altLang="en-US" sz="4400" spc="-300" dirty="0">
                <a:solidFill>
                  <a:srgbClr val="313732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96120" y="3040952"/>
              <a:ext cx="165618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장</a:t>
              </a:r>
              <a:r>
                <a:rPr lang="ko-KR" altLang="en-US" sz="4400" spc="-300" dirty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애</a:t>
              </a:r>
            </a:p>
          </p:txBody>
        </p:sp>
      </p:grpSp>
      <p:sp>
        <p:nvSpPr>
          <p:cNvPr id="20" name="직사각형 19"/>
          <p:cNvSpPr/>
          <p:nvPr/>
        </p:nvSpPr>
        <p:spPr>
          <a:xfrm>
            <a:off x="2296888" y="5356834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두 눈 중 좋은 쪽 눈의 </a:t>
            </a:r>
            <a:r>
              <a:rPr lang="ko-KR" altLang="en-US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교정시력이 </a:t>
            </a:r>
            <a:r>
              <a:rPr lang="en-US" altLang="ko-KR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0.3 </a:t>
            </a:r>
            <a:r>
              <a:rPr lang="ko-KR" altLang="en-US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미만</a:t>
            </a:r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이거나 </a:t>
            </a:r>
            <a:r>
              <a:rPr lang="ko-KR" altLang="en-US" sz="20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rPr>
              <a:t>교정한 상태에서 학습 활동 에 어려움</a:t>
            </a:r>
            <a:r>
              <a: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rPr>
              <a:t>을 겪는 자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2167160" y="2348880"/>
            <a:ext cx="45719" cy="1080120"/>
          </a:xfrm>
          <a:prstGeom prst="rect">
            <a:avLst/>
          </a:prstGeom>
          <a:solidFill>
            <a:srgbClr val="313732"/>
          </a:solidFill>
          <a:ln>
            <a:solidFill>
              <a:srgbClr val="313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2178593" y="3745040"/>
            <a:ext cx="45719" cy="1080120"/>
          </a:xfrm>
          <a:prstGeom prst="rect">
            <a:avLst/>
          </a:prstGeom>
          <a:solidFill>
            <a:srgbClr val="313732"/>
          </a:solidFill>
          <a:ln>
            <a:solidFill>
              <a:srgbClr val="313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2190026" y="5157192"/>
            <a:ext cx="45719" cy="1080120"/>
          </a:xfrm>
          <a:prstGeom prst="rect">
            <a:avLst/>
          </a:prstGeom>
          <a:solidFill>
            <a:srgbClr val="313732"/>
          </a:solidFill>
          <a:ln>
            <a:solidFill>
              <a:srgbClr val="3137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평행 사변형 28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31511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0" grpId="0"/>
      <p:bldP spid="23" grpId="0" animBg="1"/>
      <p:bldP spid="24" grpId="0" animBg="1"/>
      <p:bldP spid="25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4327" y="1013539"/>
            <a:ext cx="443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특성</a:t>
            </a:r>
            <a:endParaRPr lang="ko-KR" altLang="en-US" sz="36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2513264" y="181509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382616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한국특수교육학회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779912" y="14144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신체발달</a:t>
            </a:r>
            <a:endParaRPr lang="ko-KR" altLang="en-US" sz="28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grpSp>
        <p:nvGrpSpPr>
          <p:cNvPr id="94" name="그룹 93"/>
          <p:cNvGrpSpPr/>
          <p:nvPr/>
        </p:nvGrpSpPr>
        <p:grpSpPr>
          <a:xfrm>
            <a:off x="179512" y="2636912"/>
            <a:ext cx="8640960" cy="981110"/>
            <a:chOff x="179512" y="2636912"/>
            <a:chExt cx="8640960" cy="981110"/>
          </a:xfrm>
        </p:grpSpPr>
        <p:sp>
          <p:nvSpPr>
            <p:cNvPr id="10" name="직사각형 9"/>
            <p:cNvSpPr/>
            <p:nvPr/>
          </p:nvSpPr>
          <p:spPr>
            <a:xfrm>
              <a:off x="683568" y="2694064"/>
              <a:ext cx="784887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시각적 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자극의 제한</a:t>
              </a:r>
              <a:r>
                <a:rPr lang="en-US" altLang="ko-KR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, 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모방학습의 제한</a:t>
              </a:r>
              <a:r>
                <a:rPr lang="en-US" altLang="ko-KR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, </a:t>
              </a:r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  <a:cs typeface="조선일보명조" pitchFamily="18" charset="-127"/>
                </a:rPr>
                <a:t>환경적 요인 등이 발달에 중요한 장애 요인</a:t>
              </a:r>
              <a:endPara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  <a:cs typeface="조선일보명조" pitchFamily="18" charset="-127"/>
              </a:endParaRPr>
            </a:p>
          </p:txBody>
        </p:sp>
        <p:pic>
          <p:nvPicPr>
            <p:cNvPr id="11" name="그림 10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2636912"/>
              <a:ext cx="688724" cy="610262"/>
            </a:xfrm>
            <a:prstGeom prst="rect">
              <a:avLst/>
            </a:prstGeom>
          </p:spPr>
        </p:pic>
        <p:pic>
          <p:nvPicPr>
            <p:cNvPr id="12" name="그림 11" descr="화살표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2517" y="3255840"/>
              <a:ext cx="918099" cy="28803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788024" y="3140968"/>
              <a:ext cx="4032448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신체발달에 </a:t>
              </a:r>
              <a:r>
                <a:rPr lang="ko-KR" altLang="en-US" sz="25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간접적인 영향</a:t>
              </a:r>
              <a:r>
                <a:rPr lang="ko-KR" altLang="en-US" sz="25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을 미침</a:t>
              </a:r>
              <a:endParaRPr lang="ko-KR" altLang="en-US" sz="25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95" name="그룹 94"/>
          <p:cNvGrpSpPr/>
          <p:nvPr/>
        </p:nvGrpSpPr>
        <p:grpSpPr>
          <a:xfrm>
            <a:off x="179512" y="3888050"/>
            <a:ext cx="8640960" cy="950332"/>
            <a:chOff x="179512" y="3888050"/>
            <a:chExt cx="8640960" cy="950332"/>
          </a:xfrm>
        </p:grpSpPr>
        <p:sp>
          <p:nvSpPr>
            <p:cNvPr id="16" name="직사각형 15"/>
            <p:cNvSpPr/>
            <p:nvPr/>
          </p:nvSpPr>
          <p:spPr>
            <a:xfrm>
              <a:off x="683568" y="3945202"/>
              <a:ext cx="784887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기거나 서기와 같은 정적 운동기능은 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정상적인 연령</a:t>
              </a:r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에서 대부분 획득</a:t>
              </a:r>
            </a:p>
          </p:txBody>
        </p:sp>
        <p:pic>
          <p:nvPicPr>
            <p:cNvPr id="17" name="그림 16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3888050"/>
              <a:ext cx="688724" cy="610262"/>
            </a:xfrm>
            <a:prstGeom prst="rect">
              <a:avLst/>
            </a:prstGeom>
          </p:spPr>
        </p:pic>
        <p:pic>
          <p:nvPicPr>
            <p:cNvPr id="18" name="그림 17" descr="화살표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2517" y="4506978"/>
              <a:ext cx="918099" cy="288031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788024" y="4392106"/>
              <a:ext cx="4032448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3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기기</a:t>
              </a:r>
              <a:r>
                <a:rPr lang="en-US" altLang="ko-KR" sz="23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3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걷기와 같은 </a:t>
              </a:r>
              <a:r>
                <a:rPr lang="ko-KR" altLang="en-US" sz="23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역동적 기능은 지체</a:t>
              </a:r>
              <a:endParaRPr lang="ko-KR" altLang="en-US" sz="2300" spc="-300" dirty="0">
                <a:solidFill>
                  <a:srgbClr val="F06060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grpSp>
        <p:nvGrpSpPr>
          <p:cNvPr id="96" name="그룹 95"/>
          <p:cNvGrpSpPr/>
          <p:nvPr/>
        </p:nvGrpSpPr>
        <p:grpSpPr>
          <a:xfrm>
            <a:off x="179512" y="5142964"/>
            <a:ext cx="8964488" cy="949231"/>
            <a:chOff x="179512" y="5142964"/>
            <a:chExt cx="8964488" cy="949231"/>
          </a:xfrm>
        </p:grpSpPr>
        <p:sp>
          <p:nvSpPr>
            <p:cNvPr id="86" name="직사각형 85"/>
            <p:cNvSpPr/>
            <p:nvPr/>
          </p:nvSpPr>
          <p:spPr>
            <a:xfrm>
              <a:off x="683568" y="5200116"/>
              <a:ext cx="784887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000" spc="-300" dirty="0" err="1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대근육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 </a:t>
              </a:r>
              <a:r>
                <a:rPr lang="ko-KR" altLang="en-US" sz="2000" spc="-300" dirty="0" err="1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협응이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 </a:t>
              </a:r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빈약하고 </a:t>
              </a:r>
              <a:r>
                <a:rPr lang="ko-KR" altLang="en-US" sz="20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부적절한 평형 반응</a:t>
              </a:r>
              <a:r>
                <a:rPr lang="ko-KR" altLang="en-US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을 나타냄</a:t>
              </a:r>
              <a:r>
                <a:rPr lang="en-US" altLang="ko-KR" sz="20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ko-KR" altLang="en-US" sz="20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87" name="그림 86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5142964"/>
              <a:ext cx="688724" cy="610262"/>
            </a:xfrm>
            <a:prstGeom prst="rect">
              <a:avLst/>
            </a:prstGeom>
          </p:spPr>
        </p:pic>
        <p:pic>
          <p:nvPicPr>
            <p:cNvPr id="88" name="그림 87" descr="화살표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2517" y="5761892"/>
              <a:ext cx="918099" cy="28803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4802312" y="5661308"/>
              <a:ext cx="43416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균형 잡기</a:t>
              </a:r>
              <a:r>
                <a:rPr lang="en-US" altLang="ko-KR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점프하기</a:t>
              </a:r>
              <a:r>
                <a:rPr lang="en-US" altLang="ko-KR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등이 어려울 때가 많음</a:t>
              </a:r>
              <a:endParaRPr lang="ko-KR" altLang="en-US" sz="22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</p:grpSp>
      <p:sp>
        <p:nvSpPr>
          <p:cNvPr id="26" name="평행 사변형 25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4331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4327" y="1013539"/>
            <a:ext cx="443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특성</a:t>
            </a:r>
            <a:endParaRPr lang="ko-KR" altLang="en-US" sz="36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513264" y="181509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382616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한국특수교육학회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779912" y="14144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인지발달</a:t>
            </a:r>
            <a:endParaRPr lang="ko-KR" altLang="en-US" sz="28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grpSp>
        <p:nvGrpSpPr>
          <p:cNvPr id="21" name="그룹 20"/>
          <p:cNvGrpSpPr/>
          <p:nvPr/>
        </p:nvGrpSpPr>
        <p:grpSpPr>
          <a:xfrm>
            <a:off x="179512" y="2708920"/>
            <a:ext cx="8964488" cy="610262"/>
            <a:chOff x="179512" y="2708920"/>
            <a:chExt cx="8964488" cy="610262"/>
          </a:xfrm>
        </p:grpSpPr>
        <p:sp>
          <p:nvSpPr>
            <p:cNvPr id="9" name="직사각형 8"/>
            <p:cNvSpPr/>
            <p:nvPr/>
          </p:nvSpPr>
          <p:spPr>
            <a:xfrm>
              <a:off x="683568" y="2770002"/>
              <a:ext cx="8460432" cy="4231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ko-KR" altLang="en-US" sz="215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지능은 정안 아동과 비교해 볼 때 큰 차이는 없으나 </a:t>
              </a:r>
              <a:r>
                <a:rPr lang="ko-KR" altLang="en-US" sz="215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경험부족</a:t>
              </a:r>
              <a:r>
                <a:rPr lang="ko-KR" altLang="en-US" sz="215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으로 인해 인지발달에 영향</a:t>
              </a:r>
              <a:endParaRPr lang="ko-KR" altLang="en-US" sz="215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10" name="그림 9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2708920"/>
              <a:ext cx="688724" cy="610262"/>
            </a:xfrm>
            <a:prstGeom prst="rect">
              <a:avLst/>
            </a:prstGeom>
          </p:spPr>
        </p:pic>
      </p:grpSp>
      <p:grpSp>
        <p:nvGrpSpPr>
          <p:cNvPr id="22" name="그룹 21"/>
          <p:cNvGrpSpPr/>
          <p:nvPr/>
        </p:nvGrpSpPr>
        <p:grpSpPr>
          <a:xfrm>
            <a:off x="179512" y="3779806"/>
            <a:ext cx="8381504" cy="769441"/>
            <a:chOff x="179512" y="3779806"/>
            <a:chExt cx="8381504" cy="769441"/>
          </a:xfrm>
        </p:grpSpPr>
        <p:sp>
          <p:nvSpPr>
            <p:cNvPr id="13" name="직사각형 12"/>
            <p:cNvSpPr/>
            <p:nvPr/>
          </p:nvSpPr>
          <p:spPr>
            <a:xfrm>
              <a:off x="712144" y="3779806"/>
              <a:ext cx="7848872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사실에 대한 지식을 가지고 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있으나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통합능력이 부족한 경향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을 보이며</a:t>
              </a:r>
              <a:r>
                <a:rPr lang="en-US" altLang="ko-KR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추상적인 문제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의 접근을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구체적 수준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에서 해결하려고 함</a:t>
              </a:r>
              <a:r>
                <a:rPr lang="en-US" altLang="ko-KR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ko-KR" altLang="en-US" sz="2200" spc="-300" dirty="0" smtClean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14" name="그림 13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3831904"/>
              <a:ext cx="688724" cy="610262"/>
            </a:xfrm>
            <a:prstGeom prst="rect">
              <a:avLst/>
            </a:prstGeom>
          </p:spPr>
        </p:pic>
      </p:grpSp>
      <p:grpSp>
        <p:nvGrpSpPr>
          <p:cNvPr id="23" name="그룹 22"/>
          <p:cNvGrpSpPr/>
          <p:nvPr/>
        </p:nvGrpSpPr>
        <p:grpSpPr>
          <a:xfrm>
            <a:off x="179512" y="5035823"/>
            <a:ext cx="8381504" cy="769441"/>
            <a:chOff x="179512" y="5035823"/>
            <a:chExt cx="8381504" cy="769441"/>
          </a:xfrm>
        </p:grpSpPr>
        <p:sp>
          <p:nvSpPr>
            <p:cNvPr id="15" name="직사각형 14"/>
            <p:cNvSpPr/>
            <p:nvPr/>
          </p:nvSpPr>
          <p:spPr>
            <a:xfrm>
              <a:off x="712144" y="5035823"/>
              <a:ext cx="7848872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공간개념 형성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에 있어서는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배울 수 있는 적절한 시기를 놓치기 쉽고</a:t>
              </a:r>
              <a:r>
                <a:rPr lang="ko-KR" altLang="en-US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가르치는데 </a:t>
              </a:r>
              <a:r>
                <a:rPr lang="ko-KR" altLang="en-US" sz="22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많은 시간이 소요됨</a:t>
              </a:r>
              <a:r>
                <a:rPr lang="en-US" altLang="ko-KR" sz="22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en-US" altLang="ko-KR" sz="22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16" name="그림 15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5130217"/>
              <a:ext cx="688724" cy="610262"/>
            </a:xfrm>
            <a:prstGeom prst="rect">
              <a:avLst/>
            </a:prstGeom>
          </p:spPr>
        </p:pic>
      </p:grpSp>
      <p:sp>
        <p:nvSpPr>
          <p:cNvPr id="25" name="평행 사변형 24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575 -3.7037E-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4327" y="1013539"/>
            <a:ext cx="443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시각장애의 특성</a:t>
            </a:r>
            <a:endParaRPr lang="ko-KR" altLang="en-US" sz="36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513264" y="1815097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382616" y="62068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spc="-300" dirty="0" smtClean="0">
                <a:solidFill>
                  <a:srgbClr val="5FA594"/>
                </a:solidFill>
                <a:latin typeface="-윤고딕320" pitchFamily="18" charset="-127"/>
                <a:ea typeface="-윤고딕320" pitchFamily="18" charset="-127"/>
              </a:rPr>
              <a:t>한국특수교육학회</a:t>
            </a:r>
            <a:endParaRPr lang="ko-KR" altLang="en-US" sz="2200" spc="-300" dirty="0">
              <a:solidFill>
                <a:srgbClr val="5FA594"/>
              </a:solidFill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14144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spc="-300" dirty="0" smtClean="0">
                <a:solidFill>
                  <a:srgbClr val="5FA594"/>
                </a:solidFill>
                <a:latin typeface="-윤고딕340" pitchFamily="18" charset="-127"/>
                <a:ea typeface="-윤고딕340" pitchFamily="18" charset="-127"/>
              </a:rPr>
              <a:t>언어발달</a:t>
            </a:r>
            <a:endParaRPr lang="ko-KR" altLang="en-US" sz="2800" spc="-300" dirty="0">
              <a:solidFill>
                <a:srgbClr val="5FA594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 flipV="1">
            <a:off x="2483768" y="951584"/>
            <a:ext cx="4032448" cy="45719"/>
          </a:xfrm>
          <a:prstGeom prst="rect">
            <a:avLst/>
          </a:prstGeom>
          <a:solidFill>
            <a:srgbClr val="5FA594"/>
          </a:solidFill>
          <a:ln>
            <a:solidFill>
              <a:srgbClr val="5FA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>
            <a:off x="179512" y="2641410"/>
            <a:ext cx="8964488" cy="830997"/>
            <a:chOff x="179512" y="2641410"/>
            <a:chExt cx="8964488" cy="830997"/>
          </a:xfrm>
        </p:grpSpPr>
        <p:sp>
          <p:nvSpPr>
            <p:cNvPr id="8" name="직사각형 7"/>
            <p:cNvSpPr/>
            <p:nvPr/>
          </p:nvSpPr>
          <p:spPr>
            <a:xfrm>
              <a:off x="683568" y="2641410"/>
              <a:ext cx="846043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사용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어휘의 수는 풍부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하지만 명사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형용사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부사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동사 등에 있어서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추상적인 표현의 구체적인 의미를 모르고 사용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하는 경우가 가끔 있음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en-US" altLang="ko-KR" sz="24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9" name="그림 8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2708920"/>
              <a:ext cx="688724" cy="610262"/>
            </a:xfrm>
            <a:prstGeom prst="rect">
              <a:avLst/>
            </a:prstGeom>
          </p:spPr>
        </p:pic>
      </p:grpSp>
      <p:grpSp>
        <p:nvGrpSpPr>
          <p:cNvPr id="17" name="그룹 16"/>
          <p:cNvGrpSpPr/>
          <p:nvPr/>
        </p:nvGrpSpPr>
        <p:grpSpPr>
          <a:xfrm>
            <a:off x="179512" y="3822139"/>
            <a:ext cx="8964488" cy="830997"/>
            <a:chOff x="179512" y="3822139"/>
            <a:chExt cx="8964488" cy="830997"/>
          </a:xfrm>
        </p:grpSpPr>
        <p:sp>
          <p:nvSpPr>
            <p:cNvPr id="10" name="직사각형 9"/>
            <p:cNvSpPr/>
            <p:nvPr/>
          </p:nvSpPr>
          <p:spPr>
            <a:xfrm>
              <a:off x="683568" y="3822139"/>
              <a:ext cx="846043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회화 중의 특징은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음성의 다양성이 부족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하고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말을 크게 하는 경향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이 있으며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, 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말의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속도가 느리고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 몸짓이나 입술의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움직임이 적은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편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임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ko-KR" altLang="en-US" sz="24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11" name="그림 10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3889649"/>
              <a:ext cx="688724" cy="610262"/>
            </a:xfrm>
            <a:prstGeom prst="rect">
              <a:avLst/>
            </a:prstGeom>
          </p:spPr>
        </p:pic>
      </p:grpSp>
      <p:grpSp>
        <p:nvGrpSpPr>
          <p:cNvPr id="18" name="그룹 17"/>
          <p:cNvGrpSpPr/>
          <p:nvPr/>
        </p:nvGrpSpPr>
        <p:grpSpPr>
          <a:xfrm>
            <a:off x="179512" y="4974267"/>
            <a:ext cx="8964488" cy="830997"/>
            <a:chOff x="179512" y="4974267"/>
            <a:chExt cx="8964488" cy="830997"/>
          </a:xfrm>
        </p:grpSpPr>
        <p:sp>
          <p:nvSpPr>
            <p:cNvPr id="12" name="직사각형 11"/>
            <p:cNvSpPr/>
            <p:nvPr/>
          </p:nvSpPr>
          <p:spPr>
            <a:xfrm>
              <a:off x="683568" y="4974267"/>
              <a:ext cx="846043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시각적 모방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이 언어가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개념 형성의 중요한 도구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라는 점에서 볼 때 </a:t>
              </a:r>
              <a:r>
                <a:rPr lang="ko-KR" altLang="en-US" sz="2400" spc="-300" dirty="0" smtClean="0">
                  <a:solidFill>
                    <a:srgbClr val="F06060"/>
                  </a:solidFill>
                  <a:latin typeface="-윤고딕320" pitchFamily="18" charset="-127"/>
                  <a:ea typeface="-윤고딕320" pitchFamily="18" charset="-127"/>
                </a:rPr>
                <a:t>시각적 경험과 관련된 언어 지도에 특히 유의</a:t>
              </a:r>
              <a:r>
                <a:rPr lang="ko-KR" altLang="en-US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해야 함</a:t>
              </a:r>
              <a:r>
                <a:rPr lang="en-US" altLang="ko-KR" sz="2400" spc="-300" dirty="0" smtClean="0">
                  <a:solidFill>
                    <a:srgbClr val="313732"/>
                  </a:solidFill>
                  <a:latin typeface="-윤고딕320" pitchFamily="18" charset="-127"/>
                  <a:ea typeface="-윤고딕320" pitchFamily="18" charset="-127"/>
                </a:rPr>
                <a:t>.</a:t>
              </a:r>
              <a:endParaRPr lang="en-US" altLang="ko-KR" sz="2400" spc="-300" dirty="0">
                <a:solidFill>
                  <a:srgbClr val="313732"/>
                </a:solidFill>
                <a:latin typeface="-윤고딕320" pitchFamily="18" charset="-127"/>
                <a:ea typeface="-윤고딕320" pitchFamily="18" charset="-127"/>
              </a:endParaRPr>
            </a:p>
          </p:txBody>
        </p:sp>
        <p:pic>
          <p:nvPicPr>
            <p:cNvPr id="13" name="그림 12" descr="예뻐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5070378"/>
              <a:ext cx="688724" cy="610262"/>
            </a:xfrm>
            <a:prstGeom prst="rect">
              <a:avLst/>
            </a:prstGeom>
          </p:spPr>
        </p:pic>
      </p:grpSp>
      <p:sp>
        <p:nvSpPr>
          <p:cNvPr id="21" name="평행 사변형 20"/>
          <p:cNvSpPr/>
          <p:nvPr/>
        </p:nvSpPr>
        <p:spPr>
          <a:xfrm>
            <a:off x="-324544" y="-123540"/>
            <a:ext cx="9649072" cy="528204"/>
          </a:xfrm>
          <a:prstGeom prst="parallelogram">
            <a:avLst/>
          </a:prstGeom>
          <a:solidFill>
            <a:srgbClr val="8A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-71440" y="107340"/>
            <a:ext cx="514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solidFill>
                  <a:srgbClr val="DEDEDE"/>
                </a:solidFill>
                <a:latin typeface="08서울남산체 B" pitchFamily="18" charset="-127"/>
                <a:ea typeface="08서울남산체 B" pitchFamily="18" charset="-127"/>
                <a:cs typeface="조선일보명조" pitchFamily="18" charset="-127"/>
              </a:rPr>
              <a:t>시각장애의 정의 및 특성</a:t>
            </a:r>
            <a:endParaRPr lang="ko-KR" altLang="en-US" spc="-150" dirty="0">
              <a:solidFill>
                <a:srgbClr val="DEDEDE"/>
              </a:solidFill>
              <a:latin typeface="08서울남산체 B" pitchFamily="18" charset="-127"/>
              <a:ea typeface="08서울남산체 B" pitchFamily="18" charset="-127"/>
              <a:cs typeface="조선일보명조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64584 -3.7037E-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 rot="5400000">
            <a:off x="446972" y="3242120"/>
            <a:ext cx="8208912" cy="45719"/>
          </a:xfrm>
          <a:prstGeom prst="rect">
            <a:avLst/>
          </a:prstGeom>
          <a:solidFill>
            <a:srgbClr val="8AA8B0"/>
          </a:solidFill>
          <a:ln>
            <a:solidFill>
              <a:srgbClr val="8AA8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 rot="5400000">
            <a:off x="458972" y="3484433"/>
            <a:ext cx="8208912" cy="45719"/>
          </a:xfrm>
          <a:prstGeom prst="rect">
            <a:avLst/>
          </a:prstGeom>
          <a:solidFill>
            <a:srgbClr val="8AA8B0"/>
          </a:solidFill>
          <a:ln>
            <a:solidFill>
              <a:srgbClr val="8AA8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1304200" y="135008"/>
            <a:ext cx="6580112" cy="6580112"/>
            <a:chOff x="1304200" y="135008"/>
            <a:chExt cx="6580112" cy="6580112"/>
          </a:xfrm>
        </p:grpSpPr>
        <p:sp>
          <p:nvSpPr>
            <p:cNvPr id="7" name="타원 6"/>
            <p:cNvSpPr/>
            <p:nvPr/>
          </p:nvSpPr>
          <p:spPr>
            <a:xfrm>
              <a:off x="1304200" y="135008"/>
              <a:ext cx="6580112" cy="6580112"/>
            </a:xfrm>
            <a:prstGeom prst="ellipse">
              <a:avLst/>
            </a:prstGeom>
            <a:solidFill>
              <a:srgbClr val="8AA8B0"/>
            </a:solidFill>
            <a:ln>
              <a:solidFill>
                <a:srgbClr val="8AA8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03648" y="1585936"/>
              <a:ext cx="6408712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9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THANK YOU</a:t>
              </a:r>
            </a:p>
            <a:p>
              <a:pPr algn="ctr"/>
              <a:r>
                <a:rPr lang="en-US" altLang="ko-KR" sz="8800" spc="-300" dirty="0" smtClean="0">
                  <a:solidFill>
                    <a:srgbClr val="313732"/>
                  </a:solidFill>
                  <a:latin typeface="-윤고딕340" pitchFamily="18" charset="-127"/>
                  <a:ea typeface="-윤고딕340" pitchFamily="18" charset="-127"/>
                </a:rPr>
                <a:t>FOR</a:t>
              </a:r>
            </a:p>
            <a:p>
              <a:pPr algn="ctr"/>
              <a:r>
                <a:rPr lang="en-US" altLang="ko-KR" sz="8800" spc="-300" dirty="0" smtClean="0">
                  <a:solidFill>
                    <a:srgbClr val="DEDEDE"/>
                  </a:solidFill>
                  <a:latin typeface="-윤고딕340" pitchFamily="18" charset="-127"/>
                  <a:ea typeface="-윤고딕340" pitchFamily="18" charset="-127"/>
                </a:rPr>
                <a:t>WATCHING</a:t>
              </a:r>
              <a:endParaRPr lang="ko-KR" altLang="en-US" sz="8800" spc="-300" dirty="0">
                <a:solidFill>
                  <a:srgbClr val="DEDEDE"/>
                </a:solidFill>
                <a:latin typeface="-윤고딕340" pitchFamily="18" charset="-127"/>
                <a:ea typeface="-윤고딕340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0.40712 4.07407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39114 -2.59259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6" presetClass="entr" presetSubtype="37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403</Words>
  <Application>Microsoft Office PowerPoint</Application>
  <PresentationFormat>화면 슬라이드 쇼(4:3)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굴림</vt:lpstr>
      <vt:lpstr>Arial</vt:lpstr>
      <vt:lpstr>맑은 고딕</vt:lpstr>
      <vt:lpstr>08서울남산체 B</vt:lpstr>
      <vt:lpstr>조선일보명조</vt:lpstr>
      <vt:lpstr>-윤고딕320</vt:lpstr>
      <vt:lpstr>-윤고딕340</vt:lpstr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Eunjung Beautiful</dc:creator>
  <cp:lastModifiedBy>Eunjung Beautiful</cp:lastModifiedBy>
  <cp:revision>60</cp:revision>
  <dcterms:created xsi:type="dcterms:W3CDTF">2014-10-01T10:08:40Z</dcterms:created>
  <dcterms:modified xsi:type="dcterms:W3CDTF">2014-10-04T08:40:20Z</dcterms:modified>
</cp:coreProperties>
</file>