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6" r:id="rId2"/>
    <p:sldId id="257" r:id="rId3"/>
    <p:sldId id="259" r:id="rId4"/>
    <p:sldId id="260" r:id="rId5"/>
    <p:sldId id="268" r:id="rId6"/>
    <p:sldId id="261" r:id="rId7"/>
    <p:sldId id="269" r:id="rId8"/>
    <p:sldId id="271" r:id="rId9"/>
    <p:sldId id="272" r:id="rId10"/>
    <p:sldId id="262" r:id="rId11"/>
    <p:sldId id="263" r:id="rId12"/>
    <p:sldId id="264" r:id="rId13"/>
    <p:sldId id="265" r:id="rId14"/>
    <p:sldId id="266" r:id="rId15"/>
    <p:sldId id="273" r:id="rId16"/>
    <p:sldId id="274" r:id="rId17"/>
    <p:sldId id="275" r:id="rId18"/>
    <p:sldId id="267" r:id="rId1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956" y="-4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14472C-841D-45DE-B216-4CADD9F80E14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A79BF-2B46-4A0C-B823-69F084146CA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6769-B049-44B0-BCCF-6A0FEFE206A8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8C29-3A26-48FD-9C73-1240400E685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6769-B049-44B0-BCCF-6A0FEFE206A8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8C29-3A26-48FD-9C73-1240400E685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6769-B049-44B0-BCCF-6A0FEFE206A8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8C29-3A26-48FD-9C73-1240400E685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6769-B049-44B0-BCCF-6A0FEFE206A8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8C29-3A26-48FD-9C73-1240400E685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8C29-3A26-48FD-9C73-1240400E685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7EE16769-B049-44B0-BCCF-6A0FEFE206A8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6769-B049-44B0-BCCF-6A0FEFE206A8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8C29-3A26-48FD-9C73-1240400E685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6769-B049-44B0-BCCF-6A0FEFE206A8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8C29-3A26-48FD-9C73-1240400E685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6769-B049-44B0-BCCF-6A0FEFE206A8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8C29-3A26-48FD-9C73-1240400E685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6769-B049-44B0-BCCF-6A0FEFE206A8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8C29-3A26-48FD-9C73-1240400E685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6769-B049-44B0-BCCF-6A0FEFE206A8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8C29-3A26-48FD-9C73-1240400E685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16769-B049-44B0-BCCF-6A0FEFE206A8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68C29-3A26-48FD-9C73-1240400E685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EE16769-B049-44B0-BCCF-6A0FEFE206A8}" type="datetimeFigureOut">
              <a:rPr lang="ko-KR" altLang="en-US" smtClean="0"/>
              <a:pPr/>
              <a:t>2014-10-04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A968C29-3A26-48FD-9C73-1240400E685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news.kbs.co.kr/society/2011/10/17/2373025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altLang="ko-KR" dirty="0" smtClean="0"/>
              <a:t>2</a:t>
            </a:r>
            <a:r>
              <a:rPr lang="ko-KR" altLang="en-US" dirty="0" smtClean="0"/>
              <a:t>조</a:t>
            </a:r>
            <a:endParaRPr lang="en-US" altLang="ko-KR" dirty="0"/>
          </a:p>
          <a:p>
            <a:r>
              <a:rPr lang="ko-KR" altLang="en-US" dirty="0" smtClean="0"/>
              <a:t>김선영</a:t>
            </a:r>
            <a:r>
              <a:rPr lang="en-US" altLang="ko-KR" dirty="0" smtClean="0"/>
              <a:t>/</a:t>
            </a:r>
            <a:r>
              <a:rPr lang="ko-KR" altLang="en-US" dirty="0" smtClean="0"/>
              <a:t>김소정</a:t>
            </a:r>
            <a:r>
              <a:rPr lang="en-US" altLang="ko-KR" dirty="0" smtClean="0"/>
              <a:t>/</a:t>
            </a:r>
            <a:r>
              <a:rPr lang="ko-KR" altLang="en-US" dirty="0" smtClean="0"/>
              <a:t>김주리</a:t>
            </a:r>
            <a:r>
              <a:rPr lang="en-US" altLang="ko-KR" dirty="0" smtClean="0"/>
              <a:t>/</a:t>
            </a:r>
            <a:r>
              <a:rPr lang="ko-KR" altLang="en-US" dirty="0" smtClean="0"/>
              <a:t>김지언</a:t>
            </a:r>
            <a:endParaRPr lang="en-US" altLang="ko-KR" dirty="0" smtClean="0"/>
          </a:p>
          <a:p>
            <a:r>
              <a:rPr lang="en-US" altLang="ko-KR" dirty="0" smtClean="0"/>
              <a:t>/</a:t>
            </a:r>
            <a:r>
              <a:rPr lang="ko-KR" altLang="en-US" dirty="0" smtClean="0"/>
              <a:t>김지현</a:t>
            </a:r>
            <a:r>
              <a:rPr lang="en-US" altLang="ko-KR" dirty="0" smtClean="0"/>
              <a:t>/</a:t>
            </a:r>
            <a:r>
              <a:rPr lang="ko-KR" altLang="en-US" dirty="0" smtClean="0"/>
              <a:t>김현진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214282" y="1643050"/>
            <a:ext cx="872546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ko-KR" altLang="en-US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HY울릉도M" pitchFamily="18" charset="-127"/>
                <a:ea typeface="HY울릉도M" pitchFamily="18" charset="-127"/>
              </a:rPr>
              <a:t>청각장애학생 교수학습방법</a:t>
            </a:r>
            <a:endParaRPr lang="en-US" altLang="ko-KR" sz="5400" b="1" cap="all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HY울릉도M" pitchFamily="18" charset="-127"/>
              <a:ea typeface="HY울릉도M" pitchFamily="18" charset="-127"/>
            </a:endParaRPr>
          </a:p>
          <a:p>
            <a:pPr algn="ctr"/>
            <a:r>
              <a:rPr lang="ko-KR" altLang="en-US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HY울릉도M" pitchFamily="18" charset="-127"/>
                <a:ea typeface="HY울릉도M" pitchFamily="18" charset="-127"/>
              </a:rPr>
              <a:t> 및 보조공학기기</a:t>
            </a:r>
            <a:endParaRPr lang="en-US" altLang="ko-KR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algn="ctr">
              <a:buAutoNum type="arabicPeriod"/>
            </a:pPr>
            <a:r>
              <a:rPr lang="ko-KR" altLang="en-US" sz="3600" u="sng" dirty="0" smtClean="0">
                <a:latin typeface="HY울릉도M" pitchFamily="18" charset="-127"/>
                <a:ea typeface="HY울릉도M" pitchFamily="18" charset="-127"/>
              </a:rPr>
              <a:t>보청기</a:t>
            </a:r>
            <a:endParaRPr lang="en-US" altLang="ko-KR" sz="3600" dirty="0" smtClean="0">
              <a:latin typeface="HY울릉도M" pitchFamily="18" charset="-127"/>
              <a:ea typeface="HY울릉도M" pitchFamily="18" charset="-127"/>
            </a:endParaRPr>
          </a:p>
          <a:p>
            <a:pPr marL="514350" indent="-514350" algn="ctr">
              <a:buAutoNum type="arabicPeriod"/>
            </a:pPr>
            <a:r>
              <a:rPr lang="ko-KR" altLang="en-US" sz="3600" u="sng" dirty="0" smtClean="0">
                <a:latin typeface="HY울릉도M" pitchFamily="18" charset="-127"/>
                <a:ea typeface="HY울릉도M" pitchFamily="18" charset="-127"/>
              </a:rPr>
              <a:t>인공 </a:t>
            </a:r>
            <a:r>
              <a:rPr lang="ko-KR" altLang="en-US" sz="3600" u="sng" dirty="0" err="1" smtClean="0">
                <a:latin typeface="HY울릉도M" pitchFamily="18" charset="-127"/>
                <a:ea typeface="HY울릉도M" pitchFamily="18" charset="-127"/>
              </a:rPr>
              <a:t>와우</a:t>
            </a:r>
            <a:endParaRPr lang="en-US" altLang="ko-KR" sz="3600" dirty="0" smtClean="0">
              <a:latin typeface="HY울릉도M" pitchFamily="18" charset="-127"/>
              <a:ea typeface="HY울릉도M" pitchFamily="18" charset="-127"/>
            </a:endParaRPr>
          </a:p>
          <a:p>
            <a:pPr marL="514350" indent="-514350" algn="ctr">
              <a:buAutoNum type="arabicPeriod"/>
            </a:pPr>
            <a:r>
              <a:rPr lang="ko-KR" altLang="en-US" sz="3600" u="sng" dirty="0" smtClean="0">
                <a:latin typeface="HY울릉도M" pitchFamily="18" charset="-127"/>
                <a:ea typeface="HY울릉도M" pitchFamily="18" charset="-127"/>
              </a:rPr>
              <a:t>영상전화기</a:t>
            </a:r>
            <a:endParaRPr lang="en-US" altLang="ko-KR" sz="3600" dirty="0" smtClean="0">
              <a:latin typeface="HY울릉도M" pitchFamily="18" charset="-127"/>
              <a:ea typeface="HY울릉도M" pitchFamily="18" charset="-127"/>
            </a:endParaRPr>
          </a:p>
          <a:p>
            <a:pPr marL="514350" indent="-514350" algn="ctr">
              <a:buAutoNum type="arabicPeriod"/>
            </a:pPr>
            <a:r>
              <a:rPr lang="ko-KR" altLang="en-US" sz="3600" u="sng" dirty="0" smtClean="0">
                <a:latin typeface="HY울릉도M" pitchFamily="18" charset="-127"/>
                <a:ea typeface="HY울릉도M" pitchFamily="18" charset="-127"/>
              </a:rPr>
              <a:t>텔레파시 전화기</a:t>
            </a:r>
            <a:endParaRPr lang="en-US" altLang="ko-KR" sz="3600" u="sng" dirty="0" smtClean="0">
              <a:latin typeface="HY울릉도M" pitchFamily="18" charset="-127"/>
              <a:ea typeface="HY울릉도M" pitchFamily="18" charset="-127"/>
            </a:endParaRPr>
          </a:p>
          <a:p>
            <a:pPr marL="514350" indent="-514350" algn="ctr">
              <a:buAutoNum type="arabicPeriod"/>
            </a:pPr>
            <a:r>
              <a:rPr lang="ko-KR" altLang="en-US" sz="3600" u="sng" dirty="0" smtClean="0">
                <a:latin typeface="HY울릉도M" pitchFamily="18" charset="-127"/>
                <a:ea typeface="HY울릉도M" pitchFamily="18" charset="-127"/>
              </a:rPr>
              <a:t>진동 촉각기</a:t>
            </a:r>
            <a:endParaRPr lang="en-US" altLang="ko-KR" sz="3600" u="sng" dirty="0" smtClean="0">
              <a:latin typeface="HY울릉도M" pitchFamily="18" charset="-127"/>
              <a:ea typeface="HY울릉도M" pitchFamily="18" charset="-127"/>
            </a:endParaRPr>
          </a:p>
          <a:p>
            <a:pPr marL="514350" indent="-514350" algn="ctr">
              <a:buAutoNum type="arabicPeriod"/>
            </a:pPr>
            <a:r>
              <a:rPr lang="ko-KR" altLang="en-US" sz="3600" u="sng" dirty="0" smtClean="0">
                <a:latin typeface="HY울릉도M" pitchFamily="18" charset="-127"/>
                <a:ea typeface="HY울릉도M" pitchFamily="18" charset="-127"/>
              </a:rPr>
              <a:t>자막 </a:t>
            </a:r>
            <a:r>
              <a:rPr lang="ko-KR" altLang="en-US" sz="3600" u="sng" dirty="0" smtClean="0">
                <a:latin typeface="HY울릉도M" pitchFamily="18" charset="-127"/>
                <a:ea typeface="HY울릉도M" pitchFamily="18" charset="-127"/>
              </a:rPr>
              <a:t>필름</a:t>
            </a:r>
            <a:endParaRPr lang="en-US" altLang="ko-KR" sz="3600" u="sng" dirty="0" smtClean="0">
              <a:latin typeface="HY울릉도M" pitchFamily="18" charset="-127"/>
              <a:ea typeface="HY울릉도M" pitchFamily="18" charset="-127"/>
            </a:endParaRPr>
          </a:p>
          <a:p>
            <a:pPr marL="514350" indent="-514350" algn="ctr">
              <a:buAutoNum type="arabicPeriod"/>
            </a:pPr>
            <a:r>
              <a:rPr lang="ko-KR" altLang="en-US" sz="3600" u="sng" dirty="0" smtClean="0">
                <a:latin typeface="HY울릉도M" pitchFamily="18" charset="-127"/>
                <a:ea typeface="HY울릉도M" pitchFamily="18" charset="-127"/>
              </a:rPr>
              <a:t>청각장애인용 전화기</a:t>
            </a:r>
            <a:endParaRPr lang="en-US" altLang="ko-KR" sz="3600" u="sng" dirty="0" smtClean="0">
              <a:latin typeface="HY울릉도M" pitchFamily="18" charset="-127"/>
              <a:ea typeface="HY울릉도M" pitchFamily="18" charset="-127"/>
            </a:endParaRPr>
          </a:p>
          <a:p>
            <a:pPr marL="514350" indent="-514350" algn="ctr">
              <a:buAutoNum type="arabicPeriod"/>
            </a:pPr>
            <a:r>
              <a:rPr lang="en-US" altLang="ko-KR" sz="3600" u="sng" dirty="0" smtClean="0">
                <a:latin typeface="HY울릉도M" pitchFamily="18" charset="-127"/>
                <a:ea typeface="HY울릉도M" pitchFamily="18" charset="-127"/>
              </a:rPr>
              <a:t>8.</a:t>
            </a:r>
            <a:r>
              <a:rPr lang="ko-KR" altLang="en-US" sz="3600" u="sng" dirty="0" smtClean="0">
                <a:latin typeface="HY울릉도M" pitchFamily="18" charset="-127"/>
                <a:ea typeface="HY울릉도M" pitchFamily="18" charset="-127"/>
              </a:rPr>
              <a:t> </a:t>
            </a:r>
            <a:r>
              <a:rPr lang="ko-KR" altLang="en-US" sz="3600" u="sng" dirty="0" smtClean="0">
                <a:latin typeface="HY울릉도M" pitchFamily="18" charset="-127"/>
                <a:ea typeface="HY울릉도M" pitchFamily="18" charset="-127"/>
              </a:rPr>
              <a:t>다양한 </a:t>
            </a:r>
            <a:r>
              <a:rPr lang="ko-KR" altLang="en-US" sz="3600" u="sng" dirty="0" err="1" smtClean="0">
                <a:latin typeface="HY울릉도M" pitchFamily="18" charset="-127"/>
                <a:ea typeface="HY울릉도M" pitchFamily="18" charset="-127"/>
              </a:rPr>
              <a:t>알림장치</a:t>
            </a:r>
            <a:endParaRPr lang="en-US" altLang="ko-KR" sz="3600" u="sng" dirty="0" smtClean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청각장애학생 보조공학기기</a:t>
            </a:r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714489"/>
            <a:ext cx="8229600" cy="5143512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소리의 강도를 증폭시켜 조금 더 잘 들을 수 있게 돕는 기구이다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.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최근에는 청력 손실 유형에 맞게 주파수 대를 조절하여 소리를 확대할 수 있다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.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하지만 소리를 증폭시키는 역할만 할 뿐 명확하게 하는 것은 아니다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.</a:t>
            </a:r>
          </a:p>
          <a:p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학교에서는 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FM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송수신기를 많이 이용한다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.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교사가 작은 마이크를 착용하고 말하면 작은 트랜스미터 통해서 아동의 귀에 있는 보청기로 확대음성 전달된다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.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교실 내에서 자리를 옮겨도 동일하게 음성 외의 소음이 상대적으로 감소 한다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.</a:t>
            </a:r>
            <a:endParaRPr lang="ko-KR" altLang="en-US" dirty="0" smtClean="0">
              <a:latin typeface="HY울릉도M" pitchFamily="18" charset="-127"/>
              <a:ea typeface="HY울릉도M" pitchFamily="18" charset="-127"/>
            </a:endParaRPr>
          </a:p>
          <a:p>
            <a:endParaRPr lang="en-US" altLang="ko-KR" dirty="0" smtClean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1.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보청기</a:t>
            </a:r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642910" y="2143116"/>
            <a:ext cx="8001056" cy="378621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>
                <a:latin typeface="HY울릉도M" pitchFamily="18" charset="-127"/>
                <a:ea typeface="HY울릉도M" pitchFamily="18" charset="-127"/>
              </a:rPr>
              <a:t>보청기로 재활이 불가능할 경우 </a:t>
            </a:r>
            <a:r>
              <a:rPr lang="ko-KR" altLang="en-US" dirty="0" err="1">
                <a:latin typeface="HY울릉도M" pitchFamily="18" charset="-127"/>
                <a:ea typeface="HY울릉도M" pitchFamily="18" charset="-127"/>
              </a:rPr>
              <a:t>인공와우를</a:t>
            </a:r>
            <a:r>
              <a:rPr lang="ko-KR" altLang="en-US" dirty="0">
                <a:latin typeface="HY울릉도M" pitchFamily="18" charset="-127"/>
                <a:ea typeface="HY울릉도M" pitchFamily="18" charset="-127"/>
              </a:rPr>
              <a:t> 사용한다</a:t>
            </a:r>
            <a:r>
              <a:rPr lang="en-US" altLang="ko-KR" dirty="0">
                <a:latin typeface="HY울릉도M" pitchFamily="18" charset="-127"/>
                <a:ea typeface="HY울릉도M" pitchFamily="18" charset="-127"/>
              </a:rPr>
              <a:t>. </a:t>
            </a:r>
            <a:r>
              <a:rPr lang="ko-KR" altLang="en-US" dirty="0">
                <a:latin typeface="HY울릉도M" pitchFamily="18" charset="-127"/>
                <a:ea typeface="HY울릉도M" pitchFamily="18" charset="-127"/>
              </a:rPr>
              <a:t>내이를 포함한 감각 신경선 난청과 </a:t>
            </a:r>
            <a:r>
              <a:rPr lang="ko-KR" altLang="en-US" dirty="0" err="1">
                <a:latin typeface="HY울릉도M" pitchFamily="18" charset="-127"/>
                <a:ea typeface="HY울릉도M" pitchFamily="18" charset="-127"/>
              </a:rPr>
              <a:t>전농인에게</a:t>
            </a:r>
            <a:r>
              <a:rPr lang="ko-KR" altLang="en-US" dirty="0">
                <a:latin typeface="HY울릉도M" pitchFamily="18" charset="-127"/>
                <a:ea typeface="HY울릉도M" pitchFamily="18" charset="-127"/>
              </a:rPr>
              <a:t> 내이를 대신하거나 우회하여 소리에너지를 전기에너지로 변환시켜 청신경을 직접 자극하는 전자보조 장치이다</a:t>
            </a:r>
            <a:r>
              <a:rPr lang="en-US" altLang="ko-KR" dirty="0">
                <a:latin typeface="HY울릉도M" pitchFamily="18" charset="-127"/>
                <a:ea typeface="HY울릉도M" pitchFamily="18" charset="-127"/>
              </a:rPr>
              <a:t>.</a:t>
            </a:r>
          </a:p>
          <a:p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2.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인공 </a:t>
            </a:r>
            <a:r>
              <a:rPr lang="ko-KR" altLang="en-US" dirty="0" err="1" smtClean="0">
                <a:latin typeface="HY울릉도M" pitchFamily="18" charset="-127"/>
                <a:ea typeface="HY울릉도M" pitchFamily="18" charset="-127"/>
              </a:rPr>
              <a:t>와우</a:t>
            </a:r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1428728" y="1714488"/>
            <a:ext cx="6215106" cy="4429132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572140"/>
          </a:xfrm>
        </p:spPr>
        <p:txBody>
          <a:bodyPr>
            <a:normAutofit lnSpcReduction="10000"/>
          </a:bodyPr>
          <a:lstStyle/>
          <a:p>
            <a:r>
              <a:rPr lang="ko-KR" altLang="en-US" dirty="0">
                <a:latin typeface="HY울릉도M" pitchFamily="18" charset="-127"/>
                <a:ea typeface="HY울릉도M" pitchFamily="18" charset="-127"/>
              </a:rPr>
              <a:t>디지털 음성증폭기능이 내장되어서</a:t>
            </a:r>
            <a:r>
              <a:rPr lang="en-US" altLang="ko-KR" dirty="0">
                <a:latin typeface="HY울릉도M" pitchFamily="18" charset="-127"/>
                <a:ea typeface="HY울릉도M" pitchFamily="18" charset="-127"/>
              </a:rPr>
              <a:t>, </a:t>
            </a:r>
            <a:r>
              <a:rPr lang="ko-KR" altLang="en-US" dirty="0" err="1">
                <a:latin typeface="HY울릉도M" pitchFamily="18" charset="-127"/>
                <a:ea typeface="HY울릉도M" pitchFamily="18" charset="-127"/>
              </a:rPr>
              <a:t>농아인을</a:t>
            </a:r>
            <a:r>
              <a:rPr lang="ko-KR" altLang="en-US" dirty="0">
                <a:latin typeface="HY울릉도M" pitchFamily="18" charset="-127"/>
                <a:ea typeface="HY울릉도M" pitchFamily="18" charset="-127"/>
              </a:rPr>
              <a:t> 비롯해 </a:t>
            </a:r>
            <a:r>
              <a:rPr lang="ko-KR" altLang="en-US" dirty="0" err="1">
                <a:latin typeface="HY울릉도M" pitchFamily="18" charset="-127"/>
                <a:ea typeface="HY울릉도M" pitchFamily="18" charset="-127"/>
              </a:rPr>
              <a:t>난청인이</a:t>
            </a:r>
            <a:r>
              <a:rPr lang="ko-KR" altLang="en-US" dirty="0">
                <a:latin typeface="HY울릉도M" pitchFamily="18" charset="-127"/>
                <a:ea typeface="HY울릉도M" pitchFamily="18" charset="-127"/>
              </a:rPr>
              <a:t> 수화와 </a:t>
            </a:r>
            <a:r>
              <a:rPr lang="ko-KR" altLang="en-US" dirty="0" err="1">
                <a:latin typeface="HY울릉도M" pitchFamily="18" charset="-127"/>
                <a:ea typeface="HY울릉도M" pitchFamily="18" charset="-127"/>
              </a:rPr>
              <a:t>보청</a:t>
            </a:r>
            <a:r>
              <a:rPr lang="ko-KR" altLang="en-US" dirty="0">
                <a:latin typeface="HY울릉도M" pitchFamily="18" charset="-127"/>
                <a:ea typeface="HY울릉도M" pitchFamily="18" charset="-127"/>
              </a:rPr>
              <a:t> 기능으로 의사소통을 가능하게 하는 정보통신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보조기기이다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.</a:t>
            </a:r>
          </a:p>
          <a:p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긴급 </a:t>
            </a:r>
            <a:r>
              <a:rPr lang="ko-KR" altLang="en-US" dirty="0">
                <a:latin typeface="HY울릉도M" pitchFamily="18" charset="-127"/>
                <a:ea typeface="HY울릉도M" pitchFamily="18" charset="-127"/>
              </a:rPr>
              <a:t>상황 발생시 신속한 상황을 알리기 위하여 직접 상황을 보여 줄 수 있고 청각 장애인들의 통신수단으로 수화통역센터</a:t>
            </a:r>
            <a:r>
              <a:rPr lang="en-US" altLang="ko-KR" dirty="0">
                <a:latin typeface="HY울릉도M" pitchFamily="18" charset="-127"/>
                <a:ea typeface="HY울릉도M" pitchFamily="18" charset="-127"/>
              </a:rPr>
              <a:t>, </a:t>
            </a:r>
            <a:r>
              <a:rPr lang="ko-KR" altLang="en-US" dirty="0">
                <a:latin typeface="HY울릉도M" pitchFamily="18" charset="-127"/>
                <a:ea typeface="HY울릉도M" pitchFamily="18" charset="-127"/>
              </a:rPr>
              <a:t>전국 관공서와 공공기관에 설치되어서 저렴한 요금 또는 무료로 사용되고 있는 정보통신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보조기기이다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.</a:t>
            </a:r>
          </a:p>
          <a:p>
            <a:r>
              <a:rPr lang="en-US" altLang="ko-KR" dirty="0" smtClean="0">
                <a:latin typeface="HY울릉도M" pitchFamily="18" charset="-127"/>
                <a:ea typeface="HY울릉도M" pitchFamily="18" charset="-127"/>
                <a:hlinkClick r:id="rId2"/>
              </a:rPr>
              <a:t>&lt;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  <a:hlinkClick r:id="rId2"/>
              </a:rPr>
              <a:t>참고동영상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  <a:hlinkClick r:id="rId2"/>
              </a:rPr>
              <a:t>&gt;</a:t>
            </a:r>
            <a:endParaRPr lang="en-US" altLang="ko-KR" dirty="0" smtClean="0">
              <a:latin typeface="HY울릉도M" pitchFamily="18" charset="-127"/>
              <a:ea typeface="HY울릉도M" pitchFamily="18" charset="-127"/>
            </a:endParaRPr>
          </a:p>
          <a:p>
            <a:pPr>
              <a:buNone/>
            </a:pPr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3.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영상전화기</a:t>
            </a:r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lnSpcReduction="10000"/>
          </a:bodyPr>
          <a:lstStyle/>
          <a:p>
            <a:r>
              <a:rPr lang="ko-KR" altLang="en-US" dirty="0">
                <a:latin typeface="HY울릉도M" pitchFamily="18" charset="-127"/>
                <a:ea typeface="HY울릉도M" pitchFamily="18" charset="-127"/>
              </a:rPr>
              <a:t>목 밴드에 부착된 장치는 뇌의 신경학적 신호를 읽고 이 신호는 암호화 및 과정을 거쳐 무선 컴퓨터 장치에서 음성으로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변환된다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.</a:t>
            </a:r>
          </a:p>
          <a:p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입 </a:t>
            </a:r>
            <a:r>
              <a:rPr lang="ko-KR" altLang="en-US" dirty="0">
                <a:latin typeface="HY울릉도M" pitchFamily="18" charset="-127"/>
                <a:ea typeface="HY울릉도M" pitchFamily="18" charset="-127"/>
              </a:rPr>
              <a:t>밖으로 소리를 내지 않으면서 다른 사람도 통화 할 수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있다</a:t>
            </a:r>
            <a:r>
              <a:rPr lang="en-US" altLang="ko-KR" dirty="0">
                <a:latin typeface="HY울릉도M" pitchFamily="18" charset="-127"/>
                <a:ea typeface="HY울릉도M" pitchFamily="18" charset="-127"/>
              </a:rPr>
              <a:t>. </a:t>
            </a:r>
            <a:endParaRPr lang="en-US" altLang="ko-KR" dirty="0" smtClean="0">
              <a:latin typeface="HY울릉도M" pitchFamily="18" charset="-127"/>
              <a:ea typeface="HY울릉도M" pitchFamily="18" charset="-127"/>
            </a:endParaRPr>
          </a:p>
          <a:p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특별한 </a:t>
            </a:r>
            <a:r>
              <a:rPr lang="ko-KR" altLang="en-US" dirty="0">
                <a:latin typeface="HY울릉도M" pitchFamily="18" charset="-127"/>
                <a:ea typeface="HY울릉도M" pitchFamily="18" charset="-127"/>
              </a:rPr>
              <a:t>훈련을 거친 후에야 원하는 생각을 전달하는 텔레파시 통화가 가능하다고 한다</a:t>
            </a:r>
            <a:r>
              <a:rPr lang="en-US" altLang="ko-KR" dirty="0">
                <a:latin typeface="HY울릉도M" pitchFamily="18" charset="-127"/>
                <a:ea typeface="HY울릉도M" pitchFamily="18" charset="-127"/>
              </a:rPr>
              <a:t>. </a:t>
            </a:r>
            <a:endParaRPr lang="en-US" altLang="ko-KR" dirty="0" smtClean="0">
              <a:latin typeface="HY울릉도M" pitchFamily="18" charset="-127"/>
              <a:ea typeface="HY울릉도M" pitchFamily="18" charset="-127"/>
            </a:endParaRPr>
          </a:p>
          <a:p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현재 </a:t>
            </a:r>
            <a:r>
              <a:rPr lang="en-US" altLang="ko-KR" dirty="0">
                <a:latin typeface="HY울릉도M" pitchFamily="18" charset="-127"/>
                <a:ea typeface="HY울릉도M" pitchFamily="18" charset="-127"/>
              </a:rPr>
              <a:t>150</a:t>
            </a:r>
            <a:r>
              <a:rPr lang="ko-KR" altLang="en-US" dirty="0">
                <a:latin typeface="HY울릉도M" pitchFamily="18" charset="-127"/>
                <a:ea typeface="HY울릉도M" pitchFamily="18" charset="-127"/>
              </a:rPr>
              <a:t>개의 단어를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인지할 수 있다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.</a:t>
            </a:r>
            <a:endParaRPr lang="en-US" altLang="ko-KR" dirty="0">
              <a:latin typeface="HY울릉도M" pitchFamily="18" charset="-127"/>
              <a:ea typeface="HY울릉도M" pitchFamily="18" charset="-127"/>
            </a:endParaRPr>
          </a:p>
          <a:p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4.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텔레파시 전화기</a:t>
            </a:r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785786" y="2214554"/>
            <a:ext cx="7429552" cy="4357718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785786" y="500042"/>
            <a:ext cx="3688143" cy="1011222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5.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무선 신호기</a:t>
            </a:r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2" name="내용 개체 틀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청각 장애인을 위해 </a:t>
            </a:r>
            <a:r>
              <a:rPr lang="ko-KR" altLang="en-US" dirty="0" err="1" smtClean="0">
                <a:latin typeface="HY울릉도M" pitchFamily="18" charset="-127"/>
                <a:ea typeface="HY울릉도M" pitchFamily="18" charset="-127"/>
              </a:rPr>
              <a:t>생활속의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 소리 신호를 진동이나 빛의 신호로 전달하는 기기이다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.</a:t>
            </a:r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동영상 등  여러 가지 시청각매체를 이용하여 수업을 할 때 청각 장애 아동을 배려해서 시청각 매체에 자막을 넣은 영상을 보여주는 것이다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.</a:t>
            </a:r>
            <a:endParaRPr lang="ko-KR" altLang="en-US" dirty="0" smtClean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6314" y="642918"/>
            <a:ext cx="371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dirty="0" smtClean="0">
                <a:latin typeface="HY울릉도M" pitchFamily="18" charset="-127"/>
                <a:ea typeface="HY울릉도M" pitchFamily="18" charset="-127"/>
              </a:rPr>
              <a:t>6. </a:t>
            </a:r>
            <a:r>
              <a:rPr lang="ko-KR" altLang="en-US" sz="4000" dirty="0" smtClean="0">
                <a:latin typeface="HY울릉도M" pitchFamily="18" charset="-127"/>
                <a:ea typeface="HY울릉도M" pitchFamily="18" charset="-127"/>
              </a:rPr>
              <a:t>자막필름</a:t>
            </a:r>
            <a:endParaRPr lang="ko-KR" altLang="en-US" sz="4000" dirty="0">
              <a:latin typeface="HY울릉도M" pitchFamily="18" charset="-127"/>
              <a:ea typeface="HY울릉도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7.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 청각장애인용 전화기 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TDD </a:t>
            </a:r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5" name="내용 개체 틀 4"/>
          <p:cNvSpPr>
            <a:spLocks noGrp="1"/>
          </p:cNvSpPr>
          <p:nvPr>
            <p:ph sz="half" idx="2"/>
          </p:nvPr>
        </p:nvSpPr>
        <p:spPr>
          <a:xfrm>
            <a:off x="500034" y="1928802"/>
            <a:ext cx="4000529" cy="450059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문자 송수신이 가능하도록 </a:t>
            </a:r>
            <a:r>
              <a:rPr lang="ko-KR" altLang="en-US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키보드 </a:t>
            </a:r>
            <a:r>
              <a:rPr lang="ko-KR" altLang="en-US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장치가 부착된 전화기</a:t>
            </a:r>
            <a:r>
              <a:rPr lang="en-US" altLang="ko-KR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.</a:t>
            </a:r>
          </a:p>
          <a:p>
            <a:r>
              <a:rPr lang="en-US" altLang="ko-KR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 </a:t>
            </a:r>
            <a:r>
              <a:rPr lang="ko-KR" altLang="en-US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키보드 상부에 음향 </a:t>
            </a:r>
            <a:r>
              <a:rPr lang="ko-KR" altLang="en-US" dirty="0" err="1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케플러라고</a:t>
            </a:r>
            <a:r>
              <a:rPr lang="ko-KR" altLang="en-US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 하는 전화 수화기를 끼워 넣는 구멍이 있고</a:t>
            </a:r>
            <a:r>
              <a:rPr lang="en-US" altLang="ko-KR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키보드와 구멍 중간에 타자한 문자가 나타나는 </a:t>
            </a:r>
            <a:r>
              <a:rPr lang="ko-KR" altLang="en-US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액정 </a:t>
            </a:r>
            <a:r>
              <a:rPr lang="ko-KR" altLang="en-US" dirty="0" err="1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표시판이</a:t>
            </a:r>
            <a:r>
              <a:rPr lang="ko-KR" altLang="en-US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 </a:t>
            </a:r>
            <a:r>
              <a:rPr lang="ko-KR" altLang="en-US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있어 전화기를 통해 액정 </a:t>
            </a:r>
            <a:r>
              <a:rPr lang="ko-KR" altLang="en-US" dirty="0" err="1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표시판을</a:t>
            </a:r>
            <a:r>
              <a:rPr lang="ko-KR" altLang="en-US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 보며 키보드를 조작하여 문자 교신이 가능한 청각 장애인용 </a:t>
            </a:r>
            <a:r>
              <a:rPr lang="ko-KR" altLang="en-US" dirty="0" smtClean="0">
                <a:solidFill>
                  <a:schemeClr val="tx1"/>
                </a:solidFill>
                <a:latin typeface="HY울릉도M" pitchFamily="18" charset="-127"/>
                <a:ea typeface="HY울릉도M" pitchFamily="18" charset="-127"/>
              </a:rPr>
              <a:t>장치</a:t>
            </a:r>
            <a:endParaRPr lang="ko-KR" altLang="en-US" dirty="0" smtClean="0">
              <a:solidFill>
                <a:schemeClr val="tx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4" name="텍스트 개체 틀 3"/>
          <p:cNvSpPr>
            <a:spLocks noGrp="1"/>
          </p:cNvSpPr>
          <p:nvPr>
            <p:ph type="body" idx="1"/>
          </p:nvPr>
        </p:nvSpPr>
        <p:spPr>
          <a:xfrm>
            <a:off x="357158" y="1214422"/>
            <a:ext cx="4005072" cy="714380"/>
          </a:xfrm>
        </p:spPr>
        <p:txBody>
          <a:bodyPr>
            <a:normAutofit/>
          </a:bodyPr>
          <a:lstStyle/>
          <a:p>
            <a:r>
              <a:rPr lang="ko-KR" altLang="en-US" sz="3200" dirty="0" smtClean="0">
                <a:latin typeface="HY울릉도M" pitchFamily="18" charset="-127"/>
                <a:ea typeface="HY울릉도M" pitchFamily="18" charset="-127"/>
              </a:rPr>
              <a:t>문자전화기</a:t>
            </a:r>
            <a:endParaRPr lang="ko-KR" altLang="en-US" sz="320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7" name="내용 개체 틀 6"/>
          <p:cNvSpPr>
            <a:spLocks noGrp="1"/>
          </p:cNvSpPr>
          <p:nvPr>
            <p:ph sz="half" idx="4"/>
          </p:nvPr>
        </p:nvSpPr>
        <p:spPr>
          <a:xfrm>
            <a:off x="4786314" y="1928802"/>
            <a:ext cx="4000529" cy="4572032"/>
          </a:xfrm>
        </p:spPr>
        <p:txBody>
          <a:bodyPr/>
          <a:lstStyle/>
          <a:p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유선전화기 부분에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특수 </a:t>
            </a:r>
            <a:r>
              <a:rPr lang="ko-KR" altLang="en-US" dirty="0" err="1" smtClean="0">
                <a:latin typeface="HY울릉도M" pitchFamily="18" charset="-127"/>
                <a:ea typeface="HY울릉도M" pitchFamily="18" charset="-127"/>
              </a:rPr>
              <a:t>진동자를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부착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,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귀에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부착하지 않고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머리에 대어 뇌로 직접 진동 전달 </a:t>
            </a:r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6" name="텍스트 개체 틀 5"/>
          <p:cNvSpPr>
            <a:spLocks noGrp="1"/>
          </p:cNvSpPr>
          <p:nvPr>
            <p:ph type="body" sz="quarter" idx="3"/>
          </p:nvPr>
        </p:nvSpPr>
        <p:spPr>
          <a:xfrm>
            <a:off x="4643438" y="1214422"/>
            <a:ext cx="4000528" cy="714380"/>
          </a:xfrm>
        </p:spPr>
        <p:txBody>
          <a:bodyPr>
            <a:normAutofit/>
          </a:bodyPr>
          <a:lstStyle/>
          <a:p>
            <a:r>
              <a:rPr lang="ko-KR" altLang="en-US" sz="3200" dirty="0" err="1" smtClean="0">
                <a:latin typeface="HY울릉도M" pitchFamily="18" charset="-127"/>
                <a:ea typeface="HY울릉도M" pitchFamily="18" charset="-127"/>
              </a:rPr>
              <a:t>골도전화기</a:t>
            </a:r>
            <a:r>
              <a:rPr lang="ko-KR" altLang="en-US" sz="3200" dirty="0" smtClean="0"/>
              <a:t> </a:t>
            </a:r>
            <a:endParaRPr lang="ko-KR" altLang="en-US" sz="3200" dirty="0"/>
          </a:p>
        </p:txBody>
      </p:sp>
      <p:sp>
        <p:nvSpPr>
          <p:cNvPr id="8" name="직사각형 7"/>
          <p:cNvSpPr/>
          <p:nvPr/>
        </p:nvSpPr>
        <p:spPr>
          <a:xfrm>
            <a:off x="4786314" y="4214818"/>
            <a:ext cx="4143404" cy="235745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출입문의 </a:t>
            </a:r>
            <a:r>
              <a:rPr lang="ko-KR" altLang="en-US" dirty="0" err="1" smtClean="0">
                <a:latin typeface="HY울릉도M" pitchFamily="18" charset="-127"/>
                <a:ea typeface="HY울릉도M" pitchFamily="18" charset="-127"/>
              </a:rPr>
              <a:t>벨소리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 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,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화재경보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,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자명종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,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전화벨 대신에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불빛이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깜빡이는 시각적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단서를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사용하는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알림 장치</a:t>
            </a:r>
            <a:endParaRPr lang="en-US" altLang="ko-KR" dirty="0" smtClean="0">
              <a:latin typeface="HY울릉도M" pitchFamily="18" charset="-127"/>
              <a:ea typeface="HY울릉도M" pitchFamily="18" charset="-127"/>
            </a:endParaRPr>
          </a:p>
          <a:p>
            <a:pPr>
              <a:buNone/>
            </a:pPr>
            <a:endParaRPr lang="en-US" altLang="ko-KR" dirty="0" smtClean="0"/>
          </a:p>
          <a:p>
            <a:r>
              <a:rPr lang="en-US" altLang="ko-KR" dirty="0" smtClean="0"/>
              <a:t>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진동베개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8.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다양한 알림 장치</a:t>
            </a:r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2928926" y="3429000"/>
            <a:ext cx="6000792" cy="3071834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6600" b="1" u="sng" dirty="0" smtClean="0">
                <a:latin typeface="HY울릉도M" pitchFamily="18" charset="-127"/>
                <a:ea typeface="HY울릉도M" pitchFamily="18" charset="-127"/>
              </a:rPr>
              <a:t>감사합니다</a:t>
            </a:r>
            <a:endParaRPr lang="ko-KR" altLang="en-US" sz="6600" b="1" u="sng" dirty="0">
              <a:latin typeface="HY울릉도M" pitchFamily="18" charset="-127"/>
              <a:ea typeface="HY울릉도M" pitchFamily="18" charset="-127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altLang="ko-KR" sz="4800" b="1" dirty="0" smtClean="0">
              <a:latin typeface="HY울릉도M" pitchFamily="18" charset="-127"/>
              <a:ea typeface="HY울릉도M" pitchFamily="18" charset="-127"/>
            </a:endParaRPr>
          </a:p>
          <a:p>
            <a:r>
              <a:rPr lang="ko-KR" altLang="en-US" sz="4800" b="1" dirty="0" smtClean="0">
                <a:latin typeface="HY울릉도M" pitchFamily="18" charset="-127"/>
                <a:ea typeface="HY울릉도M" pitchFamily="18" charset="-127"/>
              </a:rPr>
              <a:t>청각장애 아동의 교수방법</a:t>
            </a:r>
            <a:endParaRPr lang="en-US" altLang="ko-KR" sz="4800" b="1" dirty="0" smtClean="0">
              <a:latin typeface="HY울릉도M" pitchFamily="18" charset="-127"/>
              <a:ea typeface="HY울릉도M" pitchFamily="18" charset="-127"/>
            </a:endParaRPr>
          </a:p>
          <a:p>
            <a:endParaRPr lang="en-US" altLang="ko-KR" sz="4800" b="1" dirty="0" smtClean="0">
              <a:latin typeface="HY울릉도M" pitchFamily="18" charset="-127"/>
              <a:ea typeface="HY울릉도M" pitchFamily="18" charset="-127"/>
            </a:endParaRPr>
          </a:p>
          <a:p>
            <a:r>
              <a:rPr lang="ko-KR" altLang="en-US" sz="4800" b="1" dirty="0" smtClean="0">
                <a:latin typeface="HY울릉도M" pitchFamily="18" charset="-127"/>
                <a:ea typeface="HY울릉도M" pitchFamily="18" charset="-127"/>
              </a:rPr>
              <a:t>보조공학기기</a:t>
            </a:r>
            <a:endParaRPr lang="en-US" altLang="ko-KR" sz="4800" b="1" dirty="0" smtClean="0">
              <a:latin typeface="HY울릉도M" pitchFamily="18" charset="-127"/>
              <a:ea typeface="HY울릉도M" pitchFamily="18" charset="-127"/>
            </a:endParaRPr>
          </a:p>
          <a:p>
            <a:pPr>
              <a:buNone/>
            </a:pPr>
            <a:endParaRPr lang="ko-KR" altLang="en-US" sz="540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3643306" y="928670"/>
            <a:ext cx="1694695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ko-KR" altLang="en-US" sz="6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HY울릉도M" pitchFamily="18" charset="-127"/>
                <a:ea typeface="HY울릉도M" pitchFamily="18" charset="-127"/>
              </a:rPr>
              <a:t>목차</a:t>
            </a:r>
            <a:endParaRPr lang="en-US" altLang="ko-KR" sz="6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HY울릉도M" pitchFamily="18" charset="-127"/>
              <a:ea typeface="HY울릉도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472" y="2285992"/>
            <a:ext cx="8043890" cy="3840171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ko-KR" altLang="en-US" b="1" u="sng" dirty="0" smtClean="0">
                <a:latin typeface="HY울릉도M" pitchFamily="18" charset="-127"/>
                <a:ea typeface="HY울릉도M" pitchFamily="18" charset="-127"/>
              </a:rPr>
              <a:t>수화</a:t>
            </a:r>
            <a:r>
              <a:rPr lang="en-US" altLang="ko-KR" b="1" u="sng" dirty="0" smtClean="0">
                <a:latin typeface="HY울릉도M" pitchFamily="18" charset="-127"/>
                <a:ea typeface="HY울릉도M" pitchFamily="18" charset="-127"/>
              </a:rPr>
              <a:t>, </a:t>
            </a:r>
            <a:r>
              <a:rPr lang="ko-KR" altLang="en-US" b="1" u="sng" dirty="0" err="1" smtClean="0">
                <a:latin typeface="HY울릉도M" pitchFamily="18" charset="-127"/>
                <a:ea typeface="HY울릉도M" pitchFamily="18" charset="-127"/>
              </a:rPr>
              <a:t>지화법</a:t>
            </a:r>
            <a:endParaRPr lang="en-US" altLang="ko-KR" b="1" u="sng" dirty="0" smtClean="0">
              <a:latin typeface="HY울릉도M" pitchFamily="18" charset="-127"/>
              <a:ea typeface="HY울릉도M" pitchFamily="18" charset="-127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ko-KR" altLang="en-US" b="1" u="sng" dirty="0" err="1" smtClean="0">
                <a:latin typeface="HY울릉도M" pitchFamily="18" charset="-127"/>
                <a:ea typeface="HY울릉도M" pitchFamily="18" charset="-127"/>
              </a:rPr>
              <a:t>구화법</a:t>
            </a:r>
            <a:endParaRPr lang="en-US" altLang="ko-KR" b="1" u="sng" dirty="0" smtClean="0">
              <a:latin typeface="HY울릉도M" pitchFamily="18" charset="-127"/>
              <a:ea typeface="HY울릉도M" pitchFamily="18" charset="-127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ko-KR" altLang="en-US" b="1" u="sng" dirty="0" smtClean="0">
                <a:latin typeface="HY울릉도M" pitchFamily="18" charset="-127"/>
                <a:ea typeface="HY울릉도M" pitchFamily="18" charset="-127"/>
              </a:rPr>
              <a:t>종합적 </a:t>
            </a:r>
            <a:r>
              <a:rPr lang="ko-KR" altLang="en-US" b="1" u="sng" dirty="0" err="1" smtClean="0">
                <a:latin typeface="HY울릉도M" pitchFamily="18" charset="-127"/>
                <a:ea typeface="HY울릉도M" pitchFamily="18" charset="-127"/>
              </a:rPr>
              <a:t>의사소통법</a:t>
            </a:r>
            <a:endParaRPr lang="en-US" dirty="0">
              <a:latin typeface="HY울릉도M" pitchFamily="18" charset="-127"/>
              <a:ea typeface="HY울릉도M" pitchFamily="18" charset="-127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ko-KR" altLang="en-US" b="1" u="sng" dirty="0" smtClean="0">
                <a:latin typeface="HY울릉도M" pitchFamily="18" charset="-127"/>
                <a:ea typeface="HY울릉도M" pitchFamily="18" charset="-127"/>
              </a:rPr>
              <a:t>이중언어</a:t>
            </a:r>
            <a:r>
              <a:rPr lang="en-US" altLang="ko-KR" b="1" u="sng" dirty="0" smtClean="0">
                <a:latin typeface="HY울릉도M" pitchFamily="18" charset="-127"/>
                <a:ea typeface="HY울릉도M" pitchFamily="18" charset="-127"/>
              </a:rPr>
              <a:t>-</a:t>
            </a:r>
            <a:r>
              <a:rPr lang="ko-KR" altLang="en-US" b="1" u="sng" dirty="0" smtClean="0">
                <a:latin typeface="HY울릉도M" pitchFamily="18" charset="-127"/>
                <a:ea typeface="HY울릉도M" pitchFamily="18" charset="-127"/>
              </a:rPr>
              <a:t>이중문화 접근법</a:t>
            </a:r>
            <a:endParaRPr lang="en-US" altLang="ko-KR" b="1" u="sng" dirty="0" smtClean="0">
              <a:latin typeface="HY울릉도M" pitchFamily="18" charset="-127"/>
              <a:ea typeface="HY울릉도M" pitchFamily="18" charset="-127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ko-KR" altLang="en-US" b="1" u="sng" dirty="0" smtClean="0">
                <a:latin typeface="HY울릉도M" pitchFamily="18" charset="-127"/>
                <a:ea typeface="HY울릉도M" pitchFamily="18" charset="-127"/>
              </a:rPr>
              <a:t>읽기와 쓰기 </a:t>
            </a:r>
            <a:r>
              <a:rPr lang="ko-KR" altLang="en-US" b="1" u="sng" dirty="0" err="1" smtClean="0">
                <a:latin typeface="HY울릉도M" pitchFamily="18" charset="-127"/>
                <a:ea typeface="HY울릉도M" pitchFamily="18" charset="-127"/>
              </a:rPr>
              <a:t>지도법</a:t>
            </a:r>
            <a:endParaRPr lang="en-US" altLang="ko-KR" b="1" u="sng" dirty="0" smtClean="0">
              <a:latin typeface="HY울릉도M" pitchFamily="18" charset="-127"/>
              <a:ea typeface="HY울릉도M" pitchFamily="18" charset="-127"/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ko-KR" altLang="en-US" b="1" u="sng" dirty="0" smtClean="0">
                <a:latin typeface="HY울릉도M" pitchFamily="18" charset="-127"/>
                <a:ea typeface="HY울릉도M" pitchFamily="18" charset="-127"/>
              </a:rPr>
              <a:t>통합교육지원</a:t>
            </a:r>
            <a:endParaRPr lang="en-US" altLang="ko-KR" dirty="0" smtClean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50832" y="642918"/>
            <a:ext cx="8993168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ko-KR" altLang="en-US" sz="60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HY울릉도M" pitchFamily="18" charset="-127"/>
                <a:ea typeface="HY울릉도M" pitchFamily="18" charset="-127"/>
              </a:rPr>
              <a:t>청각장애 아동의 교수방법</a:t>
            </a:r>
            <a:endParaRPr lang="en-US" altLang="ko-KR" sz="60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HY울릉도M" pitchFamily="18" charset="-127"/>
              <a:ea typeface="HY울릉도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71472" y="1500174"/>
            <a:ext cx="8001056" cy="4572032"/>
          </a:xfrm>
        </p:spPr>
        <p:txBody>
          <a:bodyPr/>
          <a:lstStyle/>
          <a:p>
            <a:endParaRPr lang="en-US" altLang="ko-KR" sz="3600" dirty="0" smtClean="0">
              <a:latin typeface="HY울릉도M" pitchFamily="18" charset="-127"/>
              <a:ea typeface="HY울릉도M" pitchFamily="18" charset="-127"/>
            </a:endParaRPr>
          </a:p>
          <a:p>
            <a:r>
              <a:rPr lang="ko-KR" altLang="en-US" sz="3600" dirty="0" smtClean="0">
                <a:latin typeface="HY울릉도M" pitchFamily="18" charset="-127"/>
                <a:ea typeface="HY울릉도M" pitchFamily="18" charset="-127"/>
              </a:rPr>
              <a:t>몸짓</a:t>
            </a:r>
            <a:r>
              <a:rPr lang="en-US" altLang="ko-KR" sz="3600" dirty="0">
                <a:latin typeface="HY울릉도M" pitchFamily="18" charset="-127"/>
                <a:ea typeface="HY울릉도M" pitchFamily="18" charset="-127"/>
              </a:rPr>
              <a:t>·</a:t>
            </a:r>
            <a:r>
              <a:rPr lang="ko-KR" altLang="en-US" sz="3600" dirty="0">
                <a:latin typeface="HY울릉도M" pitchFamily="18" charset="-127"/>
                <a:ea typeface="HY울릉도M" pitchFamily="18" charset="-127"/>
              </a:rPr>
              <a:t>표정 또는 </a:t>
            </a:r>
            <a:r>
              <a:rPr lang="ko-KR" altLang="en-US" sz="3600" dirty="0" err="1">
                <a:latin typeface="HY울릉도M" pitchFamily="18" charset="-127"/>
                <a:ea typeface="HY울릉도M" pitchFamily="18" charset="-127"/>
              </a:rPr>
              <a:t>지문자를</a:t>
            </a:r>
            <a:r>
              <a:rPr lang="ko-KR" altLang="en-US" sz="3600" dirty="0">
                <a:latin typeface="HY울릉도M" pitchFamily="18" charset="-127"/>
                <a:ea typeface="HY울릉도M" pitchFamily="18" charset="-127"/>
              </a:rPr>
              <a:t> 통한 의사소통 방법으로 특히 프랑스에서 개발되어 청각장애자의 언어교육에 사용되었다</a:t>
            </a:r>
            <a:r>
              <a:rPr lang="en-US" altLang="ko-KR" sz="3600" dirty="0">
                <a:latin typeface="HY울릉도M" pitchFamily="18" charset="-127"/>
                <a:ea typeface="HY울릉도M" pitchFamily="18" charset="-127"/>
              </a:rPr>
              <a:t>.</a:t>
            </a:r>
            <a:endParaRPr lang="ko-KR" altLang="en-US" sz="3600" dirty="0">
              <a:latin typeface="HY울릉도M" pitchFamily="18" charset="-127"/>
              <a:ea typeface="HY울릉도M" pitchFamily="18" charset="-127"/>
            </a:endParaRPr>
          </a:p>
          <a:p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28662" y="571480"/>
            <a:ext cx="7572428" cy="639762"/>
          </a:xfrm>
        </p:spPr>
        <p:txBody>
          <a:bodyPr>
            <a:noAutofit/>
          </a:bodyPr>
          <a:lstStyle/>
          <a:p>
            <a:pPr algn="ctr"/>
            <a:r>
              <a:rPr lang="en-US" altLang="ko-KR" sz="5400" dirty="0" smtClean="0">
                <a:latin typeface="HY울릉도M" pitchFamily="18" charset="-127"/>
                <a:ea typeface="HY울릉도M" pitchFamily="18" charset="-127"/>
              </a:rPr>
              <a:t>1. </a:t>
            </a:r>
            <a:r>
              <a:rPr lang="ko-KR" altLang="en-US" sz="5400" dirty="0" smtClean="0">
                <a:latin typeface="HY울릉도M" pitchFamily="18" charset="-127"/>
                <a:ea typeface="HY울릉도M" pitchFamily="18" charset="-127"/>
              </a:rPr>
              <a:t>수화법</a:t>
            </a:r>
            <a:r>
              <a:rPr lang="en-US" altLang="ko-KR" sz="5400" dirty="0" smtClean="0">
                <a:latin typeface="HY울릉도M" pitchFamily="18" charset="-127"/>
                <a:ea typeface="HY울릉도M" pitchFamily="18" charset="-127"/>
              </a:rPr>
              <a:t>, </a:t>
            </a:r>
            <a:r>
              <a:rPr lang="ko-KR" altLang="en-US" sz="5400" dirty="0" err="1" smtClean="0">
                <a:latin typeface="HY울릉도M" pitchFamily="18" charset="-127"/>
                <a:ea typeface="HY울릉도M" pitchFamily="18" charset="-127"/>
              </a:rPr>
              <a:t>지화법</a:t>
            </a:r>
            <a:endParaRPr lang="ko-KR" altLang="en-US" sz="5400" dirty="0">
              <a:latin typeface="HY울릉도M" pitchFamily="18" charset="-127"/>
              <a:ea typeface="HY울릉도M" pitchFamily="18" charset="-127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5400" dirty="0" smtClean="0"/>
              <a:t>2. </a:t>
            </a:r>
            <a:r>
              <a:rPr lang="ko-KR" altLang="en-US" sz="5400" dirty="0" err="1" smtClean="0">
                <a:latin typeface="HY울릉도M" pitchFamily="18" charset="-127"/>
                <a:ea typeface="HY울릉도M" pitchFamily="18" charset="-127"/>
              </a:rPr>
              <a:t>구화법</a:t>
            </a:r>
            <a:endParaRPr lang="ko-KR" altLang="en-US" sz="540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7" name="내용 개체 틀 5"/>
          <p:cNvSpPr>
            <a:spLocks noGrp="1"/>
          </p:cNvSpPr>
          <p:nvPr>
            <p:ph sz="half" idx="2"/>
          </p:nvPr>
        </p:nvSpPr>
        <p:spPr>
          <a:xfrm>
            <a:off x="500038" y="1500174"/>
            <a:ext cx="7429548" cy="3786214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아동이 입술의 움직임과 얼굴표정으로 상대의 말을 이해하고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,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발성연습을 통해 음성언어를 습득하게 되는 교육법이다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.</a:t>
            </a:r>
          </a:p>
          <a:p>
            <a:endParaRPr lang="en-US" altLang="ko-KR" dirty="0" smtClean="0">
              <a:latin typeface="HY울릉도M" pitchFamily="18" charset="-127"/>
              <a:ea typeface="HY울릉도M" pitchFamily="18" charset="-127"/>
            </a:endParaRPr>
          </a:p>
          <a:p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교육방법에는 </a:t>
            </a:r>
            <a:r>
              <a:rPr lang="ko-KR" altLang="en-US" dirty="0">
                <a:latin typeface="HY울릉도M" pitchFamily="18" charset="-127"/>
                <a:ea typeface="HY울릉도M" pitchFamily="18" charset="-127"/>
              </a:rPr>
              <a:t>보청기를 사용하여 잔존청력을 최대한으로 활용하는 청각능력훈련과 리듬훈련 </a:t>
            </a:r>
            <a:r>
              <a:rPr lang="en-US" altLang="ko-KR" dirty="0">
                <a:latin typeface="HY울릉도M" pitchFamily="18" charset="-127"/>
                <a:ea typeface="HY울릉도M" pitchFamily="18" charset="-127"/>
              </a:rPr>
              <a:t>·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진동감각이용훈련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 </a:t>
            </a:r>
            <a:r>
              <a:rPr lang="ko-KR" altLang="en-US" dirty="0" err="1" smtClean="0">
                <a:latin typeface="HY울릉도M" pitchFamily="18" charset="-127"/>
                <a:ea typeface="HY울릉도M" pitchFamily="18" charset="-127"/>
              </a:rPr>
              <a:t>독화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  </a:t>
            </a:r>
            <a:r>
              <a:rPr lang="ko-KR" altLang="en-US" dirty="0" err="1" smtClean="0">
                <a:latin typeface="HY울릉도M" pitchFamily="18" charset="-127"/>
                <a:ea typeface="HY울릉도M" pitchFamily="18" charset="-127"/>
              </a:rPr>
              <a:t>발어지도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 </a:t>
            </a:r>
            <a:r>
              <a:rPr lang="ko-KR" altLang="en-US" dirty="0">
                <a:latin typeface="HY울릉도M" pitchFamily="18" charset="-127"/>
                <a:ea typeface="HY울릉도M" pitchFamily="18" charset="-127"/>
              </a:rPr>
              <a:t>등이 있다</a:t>
            </a:r>
            <a:r>
              <a:rPr lang="en-US" altLang="ko-KR" dirty="0">
                <a:latin typeface="HY울릉도M" pitchFamily="18" charset="-127"/>
                <a:ea typeface="HY울릉도M" pitchFamily="18" charset="-127"/>
              </a:rPr>
              <a:t>. </a:t>
            </a:r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  <a:p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  <a:p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7158" y="5286388"/>
            <a:ext cx="76438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 smtClean="0">
                <a:latin typeface="HY울릉도M" pitchFamily="18" charset="-127"/>
                <a:ea typeface="HY울릉도M" pitchFamily="18" charset="-127"/>
              </a:rPr>
              <a:t>*</a:t>
            </a:r>
            <a:r>
              <a:rPr lang="ko-KR" altLang="en-US" sz="2400" dirty="0" err="1" smtClean="0">
                <a:latin typeface="HY울릉도M" pitchFamily="18" charset="-127"/>
                <a:ea typeface="HY울릉도M" pitchFamily="18" charset="-127"/>
              </a:rPr>
              <a:t>독화</a:t>
            </a:r>
            <a:r>
              <a:rPr lang="ko-KR" altLang="en-US" sz="2400" dirty="0" smtClean="0">
                <a:latin typeface="HY울릉도M" pitchFamily="18" charset="-127"/>
                <a:ea typeface="HY울릉도M" pitchFamily="18" charset="-127"/>
              </a:rPr>
              <a:t> 지도에서 입술 모양은 같으나 소리가 다른 말이 많아서 보완하기 위해서 큐 스피치가 등장하였다</a:t>
            </a:r>
            <a:endParaRPr lang="ko-KR" altLang="en-US" sz="2400" dirty="0">
              <a:latin typeface="HY울릉도M" pitchFamily="18" charset="-127"/>
              <a:ea typeface="HY울릉도M" pitchFamily="18" charset="-127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714488"/>
            <a:ext cx="8186766" cy="4500594"/>
          </a:xfrm>
        </p:spPr>
        <p:txBody>
          <a:bodyPr>
            <a:normAutofit/>
          </a:bodyPr>
          <a:lstStyle/>
          <a:p>
            <a:r>
              <a:rPr lang="ko-KR" altLang="en-US" sz="2800" dirty="0">
                <a:latin typeface="HY울릉도M" pitchFamily="18" charset="-127"/>
                <a:ea typeface="HY울릉도M" pitchFamily="18" charset="-127"/>
              </a:rPr>
              <a:t>수화와 구화의 문제점을 해결하기 위해서 수화와 구화를 </a:t>
            </a:r>
            <a:r>
              <a:rPr lang="ko-KR" altLang="en-US" sz="2800" dirty="0" smtClean="0">
                <a:latin typeface="HY울릉도M" pitchFamily="18" charset="-127"/>
                <a:ea typeface="HY울릉도M" pitchFamily="18" charset="-127"/>
              </a:rPr>
              <a:t>둘 다 </a:t>
            </a:r>
            <a:r>
              <a:rPr lang="ko-KR" altLang="en-US" sz="2800" dirty="0">
                <a:latin typeface="HY울릉도M" pitchFamily="18" charset="-127"/>
                <a:ea typeface="HY울릉도M" pitchFamily="18" charset="-127"/>
              </a:rPr>
              <a:t>사용하는 언어의 </a:t>
            </a:r>
            <a:r>
              <a:rPr lang="ko-KR" altLang="en-US" sz="2800" dirty="0" err="1">
                <a:latin typeface="HY울릉도M" pitchFamily="18" charset="-127"/>
                <a:ea typeface="HY울릉도M" pitchFamily="18" charset="-127"/>
              </a:rPr>
              <a:t>평등성을</a:t>
            </a:r>
            <a:r>
              <a:rPr lang="ko-KR" altLang="en-US" sz="2800" dirty="0">
                <a:latin typeface="HY울릉도M" pitchFamily="18" charset="-127"/>
                <a:ea typeface="HY울릉도M" pitchFamily="18" charset="-127"/>
              </a:rPr>
              <a:t> 가지고 있는 </a:t>
            </a:r>
            <a:r>
              <a:rPr lang="ko-KR" altLang="en-US" sz="2800" dirty="0" smtClean="0">
                <a:latin typeface="HY울릉도M" pitchFamily="18" charset="-127"/>
                <a:ea typeface="HY울릉도M" pitchFamily="18" charset="-127"/>
              </a:rPr>
              <a:t>방법이다</a:t>
            </a:r>
            <a:r>
              <a:rPr lang="en-US" altLang="ko-KR" sz="2800" dirty="0" smtClean="0">
                <a:latin typeface="HY울릉도M" pitchFamily="18" charset="-127"/>
                <a:ea typeface="HY울릉도M" pitchFamily="18" charset="-127"/>
              </a:rPr>
              <a:t>.</a:t>
            </a:r>
          </a:p>
          <a:p>
            <a:endParaRPr lang="en-US" altLang="ko-KR" sz="2800" dirty="0" smtClean="0">
              <a:latin typeface="HY울릉도M" pitchFamily="18" charset="-127"/>
              <a:ea typeface="HY울릉도M" pitchFamily="18" charset="-127"/>
            </a:endParaRPr>
          </a:p>
          <a:p>
            <a:r>
              <a:rPr lang="ko-KR" altLang="en-US" sz="2800" dirty="0">
                <a:latin typeface="HY울릉도M" pitchFamily="18" charset="-127"/>
                <a:ea typeface="HY울릉도M" pitchFamily="18" charset="-127"/>
              </a:rPr>
              <a:t>아이가 수화가 필요하면 수화를</a:t>
            </a:r>
            <a:r>
              <a:rPr lang="en-US" altLang="ko-KR" sz="2800" dirty="0">
                <a:latin typeface="HY울릉도M" pitchFamily="18" charset="-127"/>
                <a:ea typeface="HY울릉도M" pitchFamily="18" charset="-127"/>
              </a:rPr>
              <a:t>, </a:t>
            </a:r>
            <a:r>
              <a:rPr lang="ko-KR" altLang="en-US" sz="2800" dirty="0">
                <a:latin typeface="HY울릉도M" pitchFamily="18" charset="-127"/>
                <a:ea typeface="HY울릉도M" pitchFamily="18" charset="-127"/>
              </a:rPr>
              <a:t>구화가 필요하면 구화를 알려주는 </a:t>
            </a:r>
            <a:r>
              <a:rPr lang="ko-KR" altLang="en-US" sz="2800" dirty="0" smtClean="0">
                <a:latin typeface="HY울릉도M" pitchFamily="18" charset="-127"/>
                <a:ea typeface="HY울릉도M" pitchFamily="18" charset="-127"/>
              </a:rPr>
              <a:t>것이다</a:t>
            </a:r>
            <a:endParaRPr lang="en-US" altLang="ko-KR" sz="2800" dirty="0" smtClean="0">
              <a:latin typeface="HY울릉도M" pitchFamily="18" charset="-127"/>
              <a:ea typeface="HY울릉도M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HY울릉도M" pitchFamily="18" charset="-127"/>
                <a:ea typeface="HY울릉도M" pitchFamily="18" charset="-127"/>
              </a:rPr>
              <a:t>    -&gt;</a:t>
            </a:r>
            <a:r>
              <a:rPr lang="ko-KR" altLang="en-US" sz="2800" dirty="0" smtClean="0">
                <a:latin typeface="HY울릉도M" pitchFamily="18" charset="-127"/>
                <a:ea typeface="HY울릉도M" pitchFamily="18" charset="-127"/>
              </a:rPr>
              <a:t>아동중심철학</a:t>
            </a:r>
            <a:endParaRPr lang="ko-KR" altLang="en-US" sz="2800" dirty="0">
              <a:latin typeface="HY울릉도M" pitchFamily="18" charset="-127"/>
              <a:ea typeface="HY울릉도M" pitchFamily="18" charset="-127"/>
            </a:endParaRPr>
          </a:p>
          <a:p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  <a:p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571480"/>
            <a:ext cx="8072494" cy="996952"/>
          </a:xfrm>
        </p:spPr>
        <p:txBody>
          <a:bodyPr>
            <a:noAutofit/>
          </a:bodyPr>
          <a:lstStyle/>
          <a:p>
            <a:r>
              <a:rPr lang="en-US" altLang="ko-KR" sz="5400" dirty="0" smtClean="0">
                <a:latin typeface="HY울릉도M" pitchFamily="18" charset="-127"/>
                <a:ea typeface="HY울릉도M" pitchFamily="18" charset="-127"/>
              </a:rPr>
              <a:t>3.</a:t>
            </a:r>
            <a:r>
              <a:rPr lang="en-US" sz="5400" dirty="0">
                <a:latin typeface="HY울릉도M" pitchFamily="18" charset="-127"/>
                <a:ea typeface="HY울릉도M" pitchFamily="18" charset="-127"/>
              </a:rPr>
              <a:t> </a:t>
            </a:r>
            <a:r>
              <a:rPr lang="ko-KR" altLang="en-US" sz="5400" dirty="0" smtClean="0">
                <a:latin typeface="HY울릉도M" pitchFamily="18" charset="-127"/>
                <a:ea typeface="HY울릉도M" pitchFamily="18" charset="-127"/>
              </a:rPr>
              <a:t>종합적 </a:t>
            </a:r>
            <a:r>
              <a:rPr lang="ko-KR" altLang="en-US" sz="5400" dirty="0" err="1" smtClean="0">
                <a:latin typeface="HY울릉도M" pitchFamily="18" charset="-127"/>
                <a:ea typeface="HY울릉도M" pitchFamily="18" charset="-127"/>
              </a:rPr>
              <a:t>의사소통법</a:t>
            </a:r>
            <a:endParaRPr lang="en-US" sz="5400" dirty="0" smtClean="0">
              <a:latin typeface="HY울릉도M" pitchFamily="18" charset="-127"/>
              <a:ea typeface="HY울릉도M" pitchFamily="18" charset="-127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5400" dirty="0" smtClean="0">
                <a:latin typeface="HY울릉도M" pitchFamily="18" charset="-127"/>
                <a:ea typeface="HY울릉도M" pitchFamily="18" charset="-127"/>
              </a:rPr>
              <a:t>4. </a:t>
            </a:r>
            <a:r>
              <a:rPr lang="ko-KR" altLang="en-US" sz="5000" dirty="0" smtClean="0">
                <a:latin typeface="HY울릉도M" pitchFamily="18" charset="-127"/>
                <a:ea typeface="HY울릉도M" pitchFamily="18" charset="-127"/>
              </a:rPr>
              <a:t>이중언어</a:t>
            </a:r>
            <a:r>
              <a:rPr lang="en-US" altLang="ko-KR" sz="5000" dirty="0" smtClean="0">
                <a:latin typeface="HY울릉도M" pitchFamily="18" charset="-127"/>
                <a:ea typeface="HY울릉도M" pitchFamily="18" charset="-127"/>
              </a:rPr>
              <a:t>-</a:t>
            </a:r>
            <a:r>
              <a:rPr lang="ko-KR" altLang="en-US" sz="5000" dirty="0" smtClean="0">
                <a:latin typeface="HY울릉도M" pitchFamily="18" charset="-127"/>
                <a:ea typeface="HY울릉도M" pitchFamily="18" charset="-127"/>
              </a:rPr>
              <a:t>이중문화적 접근</a:t>
            </a:r>
            <a:endParaRPr lang="ko-KR" altLang="en-US" sz="500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7" name="내용 개체 틀 5"/>
          <p:cNvSpPr>
            <a:spLocks noGrp="1"/>
          </p:cNvSpPr>
          <p:nvPr>
            <p:ph sz="half" idx="2"/>
          </p:nvPr>
        </p:nvSpPr>
        <p:spPr>
          <a:xfrm>
            <a:off x="500038" y="1500174"/>
            <a:ext cx="7929614" cy="4429156"/>
          </a:xfrm>
        </p:spPr>
        <p:txBody>
          <a:bodyPr>
            <a:normAutofit/>
          </a:bodyPr>
          <a:lstStyle/>
          <a:p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문화와 언어 둘 다를 이해하는 접근법이며 종합적 의사소통법의 한계를 보완한다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.</a:t>
            </a:r>
          </a:p>
          <a:p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  <a:p>
            <a:r>
              <a:rPr lang="ko-KR" altLang="en-US" dirty="0">
                <a:latin typeface="HY울릉도M" pitchFamily="18" charset="-127"/>
                <a:ea typeface="HY울릉도M" pitchFamily="18" charset="-127"/>
              </a:rPr>
              <a:t>수화는 청각장애인의 모국어라는 인식과 </a:t>
            </a:r>
            <a:r>
              <a:rPr lang="ko-KR" altLang="en-US" dirty="0" err="1">
                <a:latin typeface="HY울릉도M" pitchFamily="18" charset="-127"/>
                <a:ea typeface="HY울릉도M" pitchFamily="18" charset="-127"/>
              </a:rPr>
              <a:t>청인과는</a:t>
            </a:r>
            <a:r>
              <a:rPr lang="ko-KR" altLang="en-US" dirty="0">
                <a:latin typeface="HY울릉도M" pitchFamily="18" charset="-127"/>
                <a:ea typeface="HY울릉도M" pitchFamily="18" charset="-127"/>
              </a:rPr>
              <a:t> 다른 청각장애인들만의 문화를 이해한 뒤 언어를 교육하는 것이 효과적이라는 생각을 하는 접근법</a:t>
            </a:r>
          </a:p>
          <a:p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  <a:p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5.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읽기와 쓰기 지도방법</a:t>
            </a:r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half" idx="2"/>
          </p:nvPr>
        </p:nvSpPr>
        <p:spPr>
          <a:xfrm>
            <a:off x="500034" y="2214554"/>
            <a:ext cx="4000529" cy="3929090"/>
          </a:xfrm>
        </p:spPr>
        <p:txBody>
          <a:bodyPr>
            <a:normAutofit fontScale="77500" lnSpcReduction="20000"/>
          </a:bodyPr>
          <a:lstStyle/>
          <a:p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어휘  지도 방법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: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실물을 제시하고 현장에 데려가 이해시키고 사진이나 그림 등을 보며 이해하는 비언어법과 인용법 분석법 </a:t>
            </a:r>
            <a:r>
              <a:rPr lang="ko-KR" altLang="en-US" dirty="0" err="1" smtClean="0">
                <a:latin typeface="HY울릉도M" pitchFamily="18" charset="-127"/>
                <a:ea typeface="HY울릉도M" pitchFamily="18" charset="-127"/>
              </a:rPr>
              <a:t>유추법을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 이용한 </a:t>
            </a:r>
            <a:r>
              <a:rPr lang="ko-KR" altLang="en-US" dirty="0" err="1" smtClean="0">
                <a:latin typeface="HY울릉도M" pitchFamily="18" charset="-127"/>
                <a:ea typeface="HY울릉도M" pitchFamily="18" charset="-127"/>
              </a:rPr>
              <a:t>언어법을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 사용한다</a:t>
            </a:r>
            <a:endParaRPr lang="en-US" altLang="ko-KR" dirty="0" smtClean="0">
              <a:latin typeface="HY울릉도M" pitchFamily="18" charset="-127"/>
              <a:ea typeface="HY울릉도M" pitchFamily="18" charset="-127"/>
            </a:endParaRPr>
          </a:p>
          <a:p>
            <a:endParaRPr lang="en-US" altLang="ko-KR" dirty="0" smtClean="0">
              <a:latin typeface="HY울릉도M" pitchFamily="18" charset="-127"/>
              <a:ea typeface="HY울릉도M" pitchFamily="18" charset="-127"/>
            </a:endParaRPr>
          </a:p>
          <a:p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문법  지도 방법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: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문장구성과 문장의식을 조성하는 지도와 조사사용을 강조하는 지도 등을 이용하여 가르치는 방법이다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idx="1"/>
          </p:nvPr>
        </p:nvSpPr>
        <p:spPr>
          <a:xfrm>
            <a:off x="500034" y="1428736"/>
            <a:ext cx="4005072" cy="714380"/>
          </a:xfrm>
        </p:spPr>
        <p:txBody>
          <a:bodyPr>
            <a:normAutofit/>
          </a:bodyPr>
          <a:lstStyle/>
          <a:p>
            <a:r>
              <a:rPr lang="ko-KR" altLang="en-US" sz="2800" dirty="0" smtClean="0">
                <a:latin typeface="HY울릉도M" pitchFamily="18" charset="-127"/>
                <a:ea typeface="HY울릉도M" pitchFamily="18" charset="-127"/>
              </a:rPr>
              <a:t>읽기방법</a:t>
            </a:r>
            <a:endParaRPr lang="ko-KR" altLang="en-US" sz="2800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5" name="내용 개체 틀 4"/>
          <p:cNvSpPr>
            <a:spLocks noGrp="1"/>
          </p:cNvSpPr>
          <p:nvPr>
            <p:ph sz="half" idx="4"/>
          </p:nvPr>
        </p:nvSpPr>
        <p:spPr>
          <a:xfrm>
            <a:off x="4786314" y="2214554"/>
            <a:ext cx="4000529" cy="4143404"/>
          </a:xfrm>
        </p:spPr>
        <p:txBody>
          <a:bodyPr>
            <a:normAutofit fontScale="85000" lnSpcReduction="20000"/>
          </a:bodyPr>
          <a:lstStyle/>
          <a:p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주제나 요점을 개괄하여 쓰는 </a:t>
            </a:r>
            <a:r>
              <a:rPr lang="ko-KR" altLang="en-US" dirty="0" err="1" smtClean="0">
                <a:latin typeface="HY울릉도M" pitchFamily="18" charset="-127"/>
                <a:ea typeface="HY울릉도M" pitchFamily="18" charset="-127"/>
              </a:rPr>
              <a:t>연습하게한다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.</a:t>
            </a:r>
          </a:p>
          <a:p>
            <a:endParaRPr lang="en-US" altLang="ko-KR" dirty="0" smtClean="0">
              <a:latin typeface="HY울릉도M" pitchFamily="18" charset="-127"/>
              <a:ea typeface="HY울릉도M" pitchFamily="18" charset="-127"/>
            </a:endParaRPr>
          </a:p>
          <a:p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생각을 주제별로 분류하여  논리적이고 명확하게 재 기술하는 </a:t>
            </a:r>
            <a:r>
              <a:rPr lang="ko-KR" altLang="en-US" dirty="0" err="1" smtClean="0">
                <a:latin typeface="HY울릉도M" pitchFamily="18" charset="-127"/>
                <a:ea typeface="HY울릉도M" pitchFamily="18" charset="-127"/>
              </a:rPr>
              <a:t>연습하게한다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.</a:t>
            </a:r>
          </a:p>
          <a:p>
            <a:endParaRPr lang="en-US" altLang="ko-KR" dirty="0" smtClean="0">
              <a:latin typeface="HY울릉도M" pitchFamily="18" charset="-127"/>
              <a:ea typeface="HY울릉도M" pitchFamily="18" charset="-127"/>
            </a:endParaRPr>
          </a:p>
          <a:p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일반적인 쓰기 지도에서 하는 철자법 지도</a:t>
            </a:r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,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문장 구성 등과 관련된 문법을 지도한다</a:t>
            </a:r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6" name="텍스트 개체 틀 5"/>
          <p:cNvSpPr>
            <a:spLocks noGrp="1"/>
          </p:cNvSpPr>
          <p:nvPr>
            <p:ph type="body" sz="quarter" idx="3"/>
          </p:nvPr>
        </p:nvSpPr>
        <p:spPr>
          <a:xfrm>
            <a:off x="4786314" y="1428736"/>
            <a:ext cx="4000528" cy="714380"/>
          </a:xfrm>
        </p:spPr>
        <p:txBody>
          <a:bodyPr>
            <a:normAutofit/>
          </a:bodyPr>
          <a:lstStyle/>
          <a:p>
            <a:r>
              <a:rPr lang="ko-KR" altLang="en-US" sz="2800" dirty="0" smtClean="0">
                <a:latin typeface="HY울릉도M" pitchFamily="18" charset="-127"/>
                <a:ea typeface="HY울릉도M" pitchFamily="18" charset="-127"/>
              </a:rPr>
              <a:t>쓰기방법</a:t>
            </a:r>
            <a:endParaRPr lang="ko-KR" altLang="en-US" sz="2800" dirty="0">
              <a:latin typeface="HY울릉도M" pitchFamily="18" charset="-127"/>
              <a:ea typeface="HY울릉도M" pitchFamily="18" charset="-127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545927" cy="1143000"/>
          </a:xfrm>
        </p:spPr>
        <p:txBody>
          <a:bodyPr/>
          <a:lstStyle/>
          <a:p>
            <a:r>
              <a:rPr lang="en-US" altLang="ko-KR" dirty="0" smtClean="0">
                <a:latin typeface="HY울릉도M" pitchFamily="18" charset="-127"/>
                <a:ea typeface="HY울릉도M" pitchFamily="18" charset="-127"/>
              </a:rPr>
              <a:t>6. </a:t>
            </a:r>
            <a:r>
              <a:rPr lang="ko-KR" altLang="en-US" dirty="0" smtClean="0">
                <a:latin typeface="HY울릉도M" pitchFamily="18" charset="-127"/>
                <a:ea typeface="HY울릉도M" pitchFamily="18" charset="-127"/>
              </a:rPr>
              <a:t>통합 교육지원</a:t>
            </a:r>
            <a:endParaRPr lang="ko-KR" altLang="en-US" dirty="0">
              <a:latin typeface="HY울릉도M" pitchFamily="18" charset="-127"/>
              <a:ea typeface="HY울릉도M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half" idx="2"/>
          </p:nvPr>
        </p:nvSpPr>
        <p:spPr>
          <a:xfrm>
            <a:off x="285720" y="1214422"/>
            <a:ext cx="8572560" cy="5286412"/>
          </a:xfrm>
        </p:spPr>
        <p:txBody>
          <a:bodyPr>
            <a:noAutofit/>
          </a:bodyPr>
          <a:lstStyle/>
          <a:p>
            <a:r>
              <a:rPr lang="ko-KR" altLang="en-US" sz="2000" dirty="0" smtClean="0">
                <a:latin typeface="HY울릉도M" pitchFamily="18" charset="-127"/>
                <a:ea typeface="HY울릉도M" pitchFamily="18" charset="-127"/>
              </a:rPr>
              <a:t>통합 학급에서의 급우들의 준비 </a:t>
            </a:r>
            <a:r>
              <a:rPr lang="en-US" altLang="ko-KR" sz="2000" dirty="0" smtClean="0">
                <a:latin typeface="HY울릉도M" pitchFamily="18" charset="-127"/>
                <a:ea typeface="HY울릉도M" pitchFamily="18" charset="-127"/>
              </a:rPr>
              <a:t>: </a:t>
            </a:r>
            <a:r>
              <a:rPr lang="ko-KR" altLang="en-US" sz="2000" dirty="0" smtClean="0">
                <a:latin typeface="HY울릉도M" pitchFamily="18" charset="-127"/>
                <a:ea typeface="HY울릉도M" pitchFamily="18" charset="-127"/>
              </a:rPr>
              <a:t>청각 장애와 공학 기기 등에 대해 이해하는 시간을 가지고 장애학생을 다른 급우들과 동일하게 받아들일 준비가 되어 있어야 한다</a:t>
            </a:r>
            <a:r>
              <a:rPr lang="en-US" altLang="ko-KR" sz="2000" dirty="0" smtClean="0">
                <a:latin typeface="HY울릉도M" pitchFamily="18" charset="-127"/>
                <a:ea typeface="HY울릉도M" pitchFamily="18" charset="-127"/>
              </a:rPr>
              <a:t>.</a:t>
            </a:r>
          </a:p>
          <a:p>
            <a:endParaRPr lang="en-US" altLang="ko-KR" sz="2000" dirty="0" smtClean="0">
              <a:latin typeface="HY울릉도M" pitchFamily="18" charset="-127"/>
              <a:ea typeface="HY울릉도M" pitchFamily="18" charset="-127"/>
            </a:endParaRPr>
          </a:p>
          <a:p>
            <a:r>
              <a:rPr lang="ko-KR" altLang="en-US" sz="2000" dirty="0" smtClean="0">
                <a:latin typeface="HY울릉도M" pitchFamily="18" charset="-127"/>
                <a:ea typeface="HY울릉도M" pitchFamily="18" charset="-127"/>
              </a:rPr>
              <a:t>물리적 환경의 배려</a:t>
            </a:r>
            <a:r>
              <a:rPr lang="en-US" altLang="ko-KR" sz="2000" dirty="0" smtClean="0">
                <a:latin typeface="HY울릉도M" pitchFamily="18" charset="-127"/>
                <a:ea typeface="HY울릉도M" pitchFamily="18" charset="-127"/>
              </a:rPr>
              <a:t>: </a:t>
            </a:r>
            <a:r>
              <a:rPr lang="ko-KR" altLang="en-US" sz="2000" dirty="0" smtClean="0">
                <a:latin typeface="HY울릉도M" pitchFamily="18" charset="-127"/>
                <a:ea typeface="HY울릉도M" pitchFamily="18" charset="-127"/>
              </a:rPr>
              <a:t>소음이 없는 곳에 좌석을 배정해 주고  말을 할 때  얼굴을 향하거나 조금 다가서서 말을 하도록 배려 할 필요가 있다</a:t>
            </a:r>
            <a:r>
              <a:rPr lang="en-US" altLang="ko-KR" sz="2000" dirty="0" smtClean="0">
                <a:latin typeface="HY울릉도M" pitchFamily="18" charset="-127"/>
                <a:ea typeface="HY울릉도M" pitchFamily="18" charset="-127"/>
              </a:rPr>
              <a:t>.</a:t>
            </a:r>
          </a:p>
          <a:p>
            <a:endParaRPr lang="en-US" altLang="ko-KR" sz="2000" dirty="0" smtClean="0">
              <a:latin typeface="HY울릉도M" pitchFamily="18" charset="-127"/>
              <a:ea typeface="HY울릉도M" pitchFamily="18" charset="-127"/>
            </a:endParaRPr>
          </a:p>
          <a:p>
            <a:r>
              <a:rPr lang="ko-KR" altLang="en-US" sz="2000" dirty="0" smtClean="0">
                <a:latin typeface="HY울릉도M" pitchFamily="18" charset="-127"/>
                <a:ea typeface="HY울릉도M" pitchFamily="18" charset="-127"/>
              </a:rPr>
              <a:t>수업방식의 배려</a:t>
            </a:r>
            <a:r>
              <a:rPr lang="en-US" altLang="ko-KR" sz="2000" dirty="0" smtClean="0">
                <a:latin typeface="HY울릉도M" pitchFamily="18" charset="-127"/>
                <a:ea typeface="HY울릉도M" pitchFamily="18" charset="-127"/>
              </a:rPr>
              <a:t>: </a:t>
            </a:r>
            <a:r>
              <a:rPr lang="ko-KR" altLang="en-US" sz="2000" dirty="0" smtClean="0">
                <a:latin typeface="HY울릉도M" pitchFamily="18" charset="-127"/>
                <a:ea typeface="HY울릉도M" pitchFamily="18" charset="-127"/>
              </a:rPr>
              <a:t>전시</a:t>
            </a:r>
            <a:r>
              <a:rPr lang="en-US" altLang="ko-KR" sz="2000" dirty="0" smtClean="0">
                <a:latin typeface="HY울릉도M" pitchFamily="18" charset="-127"/>
                <a:ea typeface="HY울릉도M" pitchFamily="18" charset="-127"/>
              </a:rPr>
              <a:t>, </a:t>
            </a:r>
            <a:r>
              <a:rPr lang="ko-KR" altLang="en-US" sz="2000" dirty="0" smtClean="0">
                <a:latin typeface="HY울릉도M" pitchFamily="18" charset="-127"/>
                <a:ea typeface="HY울릉도M" pitchFamily="18" charset="-127"/>
              </a:rPr>
              <a:t>시범</a:t>
            </a:r>
            <a:r>
              <a:rPr lang="en-US" altLang="ko-KR" sz="2000" dirty="0" smtClean="0">
                <a:latin typeface="HY울릉도M" pitchFamily="18" charset="-127"/>
                <a:ea typeface="HY울릉도M" pitchFamily="18" charset="-127"/>
              </a:rPr>
              <a:t>, </a:t>
            </a:r>
            <a:r>
              <a:rPr lang="ko-KR" altLang="en-US" sz="2000" dirty="0" smtClean="0">
                <a:latin typeface="HY울릉도M" pitchFamily="18" charset="-127"/>
                <a:ea typeface="HY울릉도M" pitchFamily="18" charset="-127"/>
              </a:rPr>
              <a:t>실험 및 시뮬레이션 등의 교수체제가 실제로 체험할 수 있는 기회를 주는 수업을 이용한다</a:t>
            </a:r>
            <a:r>
              <a:rPr lang="en-US" altLang="ko-KR" sz="2000" dirty="0" smtClean="0">
                <a:latin typeface="HY울릉도M" pitchFamily="18" charset="-127"/>
                <a:ea typeface="HY울릉도M" pitchFamily="18" charset="-127"/>
              </a:rPr>
              <a:t>.</a:t>
            </a:r>
          </a:p>
          <a:p>
            <a:endParaRPr lang="en-US" altLang="ko-KR" sz="2000" dirty="0" smtClean="0">
              <a:latin typeface="HY울릉도M" pitchFamily="18" charset="-127"/>
              <a:ea typeface="HY울릉도M" pitchFamily="18" charset="-127"/>
            </a:endParaRPr>
          </a:p>
          <a:p>
            <a:r>
              <a:rPr lang="ko-KR" altLang="en-US" sz="2000" dirty="0" smtClean="0">
                <a:latin typeface="HY울릉도M" pitchFamily="18" charset="-127"/>
                <a:ea typeface="HY울릉도M" pitchFamily="18" charset="-127"/>
              </a:rPr>
              <a:t>사회적 환경의 배려</a:t>
            </a:r>
            <a:r>
              <a:rPr lang="en-US" altLang="ko-KR" sz="2000" dirty="0" smtClean="0">
                <a:latin typeface="HY울릉도M" pitchFamily="18" charset="-127"/>
                <a:ea typeface="HY울릉도M" pitchFamily="18" charset="-127"/>
              </a:rPr>
              <a:t>:  </a:t>
            </a:r>
            <a:r>
              <a:rPr lang="ko-KR" altLang="en-US" sz="2000" dirty="0" smtClean="0">
                <a:latin typeface="HY울릉도M" pitchFamily="18" charset="-127"/>
                <a:ea typeface="HY울릉도M" pitchFamily="18" charset="-127"/>
              </a:rPr>
              <a:t>협동 리더를 선출한다</a:t>
            </a:r>
            <a:r>
              <a:rPr lang="en-US" altLang="ko-KR" sz="2000" dirty="0" smtClean="0">
                <a:latin typeface="HY울릉도M" pitchFamily="18" charset="-127"/>
                <a:ea typeface="HY울릉도M" pitchFamily="18" charset="-127"/>
              </a:rPr>
              <a:t>. </a:t>
            </a:r>
            <a:r>
              <a:rPr lang="ko-KR" altLang="en-US" sz="2000" dirty="0" smtClean="0">
                <a:latin typeface="HY울릉도M" pitchFamily="18" charset="-127"/>
                <a:ea typeface="HY울릉도M" pitchFamily="18" charset="-127"/>
              </a:rPr>
              <a:t> 의사소통의 증진에 더 </a:t>
            </a:r>
            <a:r>
              <a:rPr lang="ko-KR" altLang="en-US" sz="2000" dirty="0" err="1" smtClean="0">
                <a:latin typeface="HY울릉도M" pitchFamily="18" charset="-127"/>
                <a:ea typeface="HY울릉도M" pitchFamily="18" charset="-127"/>
              </a:rPr>
              <a:t>효과적이므</a:t>
            </a:r>
            <a:r>
              <a:rPr lang="ko-KR" altLang="en-US" sz="2000" dirty="0" smtClean="0">
                <a:latin typeface="HY울릉도M" pitchFamily="18" charset="-127"/>
                <a:ea typeface="HY울릉도M" pitchFamily="18" charset="-127"/>
              </a:rPr>
              <a:t> </a:t>
            </a:r>
            <a:r>
              <a:rPr lang="ko-KR" altLang="en-US" sz="2000" dirty="0" err="1" smtClean="0">
                <a:latin typeface="HY울릉도M" pitchFamily="18" charset="-127"/>
                <a:ea typeface="HY울릉도M" pitchFamily="18" charset="-127"/>
              </a:rPr>
              <a:t>로</a:t>
            </a:r>
            <a:r>
              <a:rPr lang="ko-KR" altLang="en-US" sz="2000" dirty="0" smtClean="0">
                <a:latin typeface="HY울릉도M" pitchFamily="18" charset="-127"/>
                <a:ea typeface="HY울릉도M" pitchFamily="18" charset="-127"/>
              </a:rPr>
              <a:t>  </a:t>
            </a:r>
            <a:r>
              <a:rPr lang="ko-KR" altLang="en-US" sz="2000" dirty="0" err="1" smtClean="0">
                <a:latin typeface="HY울릉도M" pitchFamily="18" charset="-127"/>
                <a:ea typeface="HY울릉도M" pitchFamily="18" charset="-127"/>
              </a:rPr>
              <a:t>소그룹</a:t>
            </a:r>
            <a:r>
              <a:rPr lang="ko-KR" altLang="en-US" sz="2000" dirty="0" smtClean="0">
                <a:latin typeface="HY울릉도M" pitchFamily="18" charset="-127"/>
                <a:ea typeface="HY울릉도M" pitchFamily="18" charset="-127"/>
              </a:rPr>
              <a:t>  활동을 장려한다</a:t>
            </a:r>
            <a:r>
              <a:rPr lang="en-US" altLang="ko-KR" sz="2000" dirty="0" smtClean="0">
                <a:latin typeface="HY울릉도M" pitchFamily="18" charset="-127"/>
                <a:ea typeface="HY울릉도M" pitchFamily="18" charset="-127"/>
              </a:rPr>
              <a:t>.</a:t>
            </a:r>
          </a:p>
          <a:p>
            <a:endParaRPr lang="en-US" altLang="ko-KR" sz="2000" dirty="0" smtClean="0">
              <a:latin typeface="HY울릉도M" pitchFamily="18" charset="-127"/>
              <a:ea typeface="HY울릉도M" pitchFamily="18" charset="-127"/>
            </a:endParaRPr>
          </a:p>
          <a:p>
            <a:r>
              <a:rPr lang="ko-KR" altLang="en-US" sz="2000" dirty="0" smtClean="0">
                <a:latin typeface="HY울릉도M" pitchFamily="18" charset="-127"/>
                <a:ea typeface="HY울릉도M" pitchFamily="18" charset="-127"/>
              </a:rPr>
              <a:t>공학기기의 활용 </a:t>
            </a:r>
            <a:r>
              <a:rPr lang="en-US" altLang="ko-KR" sz="2000" dirty="0" smtClean="0">
                <a:latin typeface="HY울릉도M" pitchFamily="18" charset="-127"/>
                <a:ea typeface="HY울릉도M" pitchFamily="18" charset="-127"/>
              </a:rPr>
              <a:t>: </a:t>
            </a:r>
            <a:r>
              <a:rPr lang="ko-KR" altLang="en-US" sz="2000" dirty="0" smtClean="0">
                <a:latin typeface="HY울릉도M" pitchFamily="18" charset="-127"/>
                <a:ea typeface="HY울릉도M" pitchFamily="18" charset="-127"/>
              </a:rPr>
              <a:t>보청기</a:t>
            </a:r>
            <a:r>
              <a:rPr lang="en-US" altLang="ko-KR" sz="2000" dirty="0" smtClean="0">
                <a:latin typeface="HY울릉도M" pitchFamily="18" charset="-127"/>
                <a:ea typeface="HY울릉도M" pitchFamily="18" charset="-127"/>
              </a:rPr>
              <a:t>, </a:t>
            </a:r>
            <a:r>
              <a:rPr lang="ko-KR" altLang="en-US" sz="2000" dirty="0" smtClean="0">
                <a:latin typeface="HY울릉도M" pitchFamily="18" charset="-127"/>
                <a:ea typeface="HY울릉도M" pitchFamily="18" charset="-127"/>
              </a:rPr>
              <a:t>무선 신호기</a:t>
            </a:r>
            <a:r>
              <a:rPr lang="en-US" altLang="ko-KR" sz="2000" dirty="0" smtClean="0">
                <a:latin typeface="HY울릉도M" pitchFamily="18" charset="-127"/>
                <a:ea typeface="HY울릉도M" pitchFamily="18" charset="-127"/>
              </a:rPr>
              <a:t>, </a:t>
            </a:r>
            <a:r>
              <a:rPr lang="ko-KR" altLang="en-US" sz="2000" dirty="0" err="1" smtClean="0">
                <a:latin typeface="HY울릉도M" pitchFamily="18" charset="-127"/>
                <a:ea typeface="HY울릉도M" pitchFamily="18" charset="-127"/>
              </a:rPr>
              <a:t>자막필름등을</a:t>
            </a:r>
            <a:r>
              <a:rPr lang="ko-KR" altLang="en-US" sz="2000" dirty="0" smtClean="0">
                <a:latin typeface="HY울릉도M" pitchFamily="18" charset="-127"/>
                <a:ea typeface="HY울릉도M" pitchFamily="18" charset="-127"/>
              </a:rPr>
              <a:t> 활용한다</a:t>
            </a:r>
            <a:r>
              <a:rPr lang="en-US" altLang="ko-KR" sz="2000" dirty="0" smtClean="0">
                <a:latin typeface="HY울릉도M" pitchFamily="18" charset="-127"/>
                <a:ea typeface="HY울릉도M" pitchFamily="18" charset="-127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고구려 벽화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302</TotalTime>
  <Words>707</Words>
  <Application>Microsoft Office PowerPoint</Application>
  <PresentationFormat>화면 슬라이드 쇼(4:3)</PresentationFormat>
  <Paragraphs>93</Paragraphs>
  <Slides>18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19" baseType="lpstr">
      <vt:lpstr>고구려 벽화</vt:lpstr>
      <vt:lpstr>슬라이드 1</vt:lpstr>
      <vt:lpstr>슬라이드 2</vt:lpstr>
      <vt:lpstr>슬라이드 3</vt:lpstr>
      <vt:lpstr>슬라이드 4</vt:lpstr>
      <vt:lpstr>2. 구화법</vt:lpstr>
      <vt:lpstr>슬라이드 6</vt:lpstr>
      <vt:lpstr>4. 이중언어-이중문화적 접근</vt:lpstr>
      <vt:lpstr>5. 읽기와 쓰기 지도방법</vt:lpstr>
      <vt:lpstr>6. 통합 교육지원</vt:lpstr>
      <vt:lpstr>청각장애학생 보조공학기기</vt:lpstr>
      <vt:lpstr>1. 보청기</vt:lpstr>
      <vt:lpstr>2. 인공 와우</vt:lpstr>
      <vt:lpstr>3.영상전화기</vt:lpstr>
      <vt:lpstr>4.텔레파시 전화기</vt:lpstr>
      <vt:lpstr>5. 무선 신호기</vt:lpstr>
      <vt:lpstr>7. 청각장애인용 전화기 TDD </vt:lpstr>
      <vt:lpstr>8. 다양한 알림 장치</vt:lpstr>
      <vt:lpstr>감사합니다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청각장애학생 교수학습방법 및 보조공학기기</dc:title>
  <dc:creator>sspc</dc:creator>
  <cp:lastModifiedBy>sspc</cp:lastModifiedBy>
  <cp:revision>35</cp:revision>
  <dcterms:created xsi:type="dcterms:W3CDTF">2014-10-03T08:57:22Z</dcterms:created>
  <dcterms:modified xsi:type="dcterms:W3CDTF">2014-10-04T03:10:16Z</dcterms:modified>
</cp:coreProperties>
</file>