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8512175" cy="144018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75" d="100"/>
          <a:sy n="75" d="100"/>
        </p:scale>
        <p:origin x="-1194" y="-204"/>
      </p:cViewPr>
      <p:guideLst>
        <p:guide orient="horz" pos="4536"/>
        <p:guide pos="2681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38415" y="4473894"/>
            <a:ext cx="7235349" cy="3087053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276828" y="8161021"/>
            <a:ext cx="5958523" cy="368046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2011-07-04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2011-07-04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5745720" y="1210154"/>
            <a:ext cx="1782237" cy="25806559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396053" y="1210154"/>
            <a:ext cx="5207796" cy="25806559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2011-07-04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2011-07-04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72405" y="9254491"/>
            <a:ext cx="7235349" cy="2860359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672405" y="6104100"/>
            <a:ext cx="7235349" cy="3150393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2011-07-04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396054" y="7057549"/>
            <a:ext cx="3495017" cy="1995916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032939" y="7057549"/>
            <a:ext cx="3495016" cy="1995916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2011-07-04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25609" y="576741"/>
            <a:ext cx="7660958" cy="2400300"/>
          </a:xfrm>
        </p:spPr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25609" y="3223738"/>
            <a:ext cx="3761022" cy="13435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25609" y="4567238"/>
            <a:ext cx="3761022" cy="829770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324067" y="3223738"/>
            <a:ext cx="3762500" cy="13435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324067" y="4567238"/>
            <a:ext cx="3762500" cy="829770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2011-07-04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2011-07-04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2011-07-04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25611" y="573406"/>
            <a:ext cx="2800447" cy="244030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328024" y="573408"/>
            <a:ext cx="4758542" cy="122915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25611" y="3013711"/>
            <a:ext cx="2800447" cy="985123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2011-07-04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668448" y="10081261"/>
            <a:ext cx="5107305" cy="11901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668448" y="1286828"/>
            <a:ext cx="5107305" cy="864108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668448" y="11271409"/>
            <a:ext cx="5107305" cy="169021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2011-07-04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25609" y="576741"/>
            <a:ext cx="7660958" cy="24003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25609" y="3360421"/>
            <a:ext cx="7660958" cy="950452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25609" y="13348337"/>
            <a:ext cx="1986174" cy="7667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9DB0EF-DCEC-4BAB-945E-20EA0D0B904D}" type="datetimeFigureOut">
              <a:rPr lang="ko-KR" altLang="en-US" smtClean="0"/>
              <a:pPr/>
              <a:t>2011-07-04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2908327" y="13348337"/>
            <a:ext cx="2695522" cy="7667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100392" y="13348337"/>
            <a:ext cx="1986174" cy="7667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40" name="Shape 239"/>
          <p:cNvCxnSpPr/>
          <p:nvPr/>
        </p:nvCxnSpPr>
        <p:spPr>
          <a:xfrm>
            <a:off x="4256087" y="1836304"/>
            <a:ext cx="1152128" cy="612068"/>
          </a:xfrm>
          <a:prstGeom prst="bentConnector2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4" name="직사각형 203"/>
          <p:cNvSpPr/>
          <p:nvPr/>
        </p:nvSpPr>
        <p:spPr>
          <a:xfrm>
            <a:off x="799703" y="10801300"/>
            <a:ext cx="3600400" cy="288032"/>
          </a:xfrm>
          <a:prstGeom prst="rect">
            <a:avLst/>
          </a:prstGeom>
          <a:solidFill>
            <a:srgbClr val="FFFF00"/>
          </a:solidFill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학교현장실습</a:t>
            </a:r>
            <a:endParaRPr lang="en-US" altLang="ko-KR" sz="1100" smtClean="0"/>
          </a:p>
        </p:txBody>
      </p:sp>
      <p:sp>
        <p:nvSpPr>
          <p:cNvPr id="168" name="직사각형 167"/>
          <p:cNvSpPr/>
          <p:nvPr/>
        </p:nvSpPr>
        <p:spPr>
          <a:xfrm>
            <a:off x="96766" y="144117"/>
            <a:ext cx="558921" cy="360191"/>
          </a:xfrm>
          <a:prstGeom prst="rect">
            <a:avLst/>
          </a:prstGeom>
          <a:ln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100" b="1" smtClean="0"/>
              <a:t>학기</a:t>
            </a:r>
            <a:endParaRPr lang="ko-KR" altLang="en-US" sz="1100" b="1"/>
          </a:p>
        </p:txBody>
      </p:sp>
      <p:sp>
        <p:nvSpPr>
          <p:cNvPr id="176" name="직사각형 175"/>
          <p:cNvSpPr/>
          <p:nvPr/>
        </p:nvSpPr>
        <p:spPr>
          <a:xfrm>
            <a:off x="655687" y="144117"/>
            <a:ext cx="2520279" cy="360191"/>
          </a:xfrm>
          <a:prstGeom prst="rect">
            <a:avLst/>
          </a:prstGeom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100" b="1" smtClean="0"/>
              <a:t>초등교육 관련 과목</a:t>
            </a:r>
            <a:endParaRPr lang="ko-KR" altLang="en-US" sz="1100" b="1"/>
          </a:p>
        </p:txBody>
      </p:sp>
      <p:sp>
        <p:nvSpPr>
          <p:cNvPr id="181" name="직사각형 180"/>
          <p:cNvSpPr/>
          <p:nvPr/>
        </p:nvSpPr>
        <p:spPr>
          <a:xfrm>
            <a:off x="3175967" y="144117"/>
            <a:ext cx="3240360" cy="360191"/>
          </a:xfrm>
          <a:prstGeom prst="rect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100" b="1" smtClean="0"/>
              <a:t>특수교육 관련 과목</a:t>
            </a:r>
            <a:endParaRPr lang="ko-KR" altLang="en-US" sz="1100" b="1"/>
          </a:p>
        </p:txBody>
      </p:sp>
      <p:sp>
        <p:nvSpPr>
          <p:cNvPr id="185" name="직사각형 184"/>
          <p:cNvSpPr/>
          <p:nvPr/>
        </p:nvSpPr>
        <p:spPr>
          <a:xfrm>
            <a:off x="6416327" y="144117"/>
            <a:ext cx="1951833" cy="360191"/>
          </a:xfrm>
          <a:prstGeom prst="rect">
            <a:avLst/>
          </a:prstGeom>
          <a:ln/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100" b="1" smtClean="0"/>
              <a:t>교양과목</a:t>
            </a:r>
            <a:endParaRPr lang="ko-KR" altLang="en-US" sz="1100" b="1"/>
          </a:p>
        </p:txBody>
      </p:sp>
      <p:sp>
        <p:nvSpPr>
          <p:cNvPr id="191" name="직사각형 190"/>
          <p:cNvSpPr/>
          <p:nvPr/>
        </p:nvSpPr>
        <p:spPr>
          <a:xfrm>
            <a:off x="6632351" y="648172"/>
            <a:ext cx="792088" cy="576064"/>
          </a:xfrm>
          <a:prstGeom prst="rect">
            <a:avLst/>
          </a:prstGeom>
          <a:solidFill>
            <a:srgbClr val="FFFF00"/>
          </a:solidFill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상담 및 진로지도</a:t>
            </a:r>
            <a:endParaRPr lang="en-US" altLang="ko-KR" sz="1100" smtClean="0"/>
          </a:p>
        </p:txBody>
      </p:sp>
      <p:sp>
        <p:nvSpPr>
          <p:cNvPr id="193" name="직사각형 192"/>
          <p:cNvSpPr/>
          <p:nvPr/>
        </p:nvSpPr>
        <p:spPr>
          <a:xfrm>
            <a:off x="7560838" y="648172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선택교양과목</a:t>
            </a:r>
            <a:endParaRPr lang="en-US" altLang="ko-KR" sz="1100" smtClean="0"/>
          </a:p>
        </p:txBody>
      </p:sp>
      <p:sp>
        <p:nvSpPr>
          <p:cNvPr id="80" name="직사각형 79"/>
          <p:cNvSpPr/>
          <p:nvPr/>
        </p:nvSpPr>
        <p:spPr>
          <a:xfrm>
            <a:off x="6632351" y="1440260"/>
            <a:ext cx="792088" cy="576064"/>
          </a:xfrm>
          <a:prstGeom prst="rect">
            <a:avLst/>
          </a:prstGeom>
          <a:solidFill>
            <a:srgbClr val="FFFF00"/>
          </a:solidFill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상담 및 진로지도</a:t>
            </a:r>
            <a:endParaRPr lang="en-US" altLang="ko-KR" sz="1100" smtClean="0"/>
          </a:p>
        </p:txBody>
      </p:sp>
      <p:sp>
        <p:nvSpPr>
          <p:cNvPr id="86" name="직사각형 85"/>
          <p:cNvSpPr/>
          <p:nvPr/>
        </p:nvSpPr>
        <p:spPr>
          <a:xfrm>
            <a:off x="4616127" y="2448372"/>
            <a:ext cx="1872208" cy="129614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ko-KR" altLang="en-US" sz="1100" smtClean="0"/>
              <a:t>특수교육공학</a:t>
            </a:r>
            <a:endParaRPr lang="en-US" altLang="ko-KR" sz="1100" smtClean="0"/>
          </a:p>
          <a:p>
            <a:pPr algn="ctr">
              <a:lnSpc>
                <a:spcPct val="150000"/>
              </a:lnSpc>
            </a:pPr>
            <a:r>
              <a:rPr lang="ko-KR" altLang="en-US" sz="1100" smtClean="0"/>
              <a:t>특수</a:t>
            </a:r>
            <a:r>
              <a:rPr lang="ko-KR" altLang="en-US" sz="1100" smtClean="0"/>
              <a:t>아 </a:t>
            </a:r>
            <a:r>
              <a:rPr lang="ko-KR" altLang="en-US" sz="1100" smtClean="0"/>
              <a:t>심리</a:t>
            </a:r>
            <a:endParaRPr lang="en-US" altLang="ko-KR" sz="1100" smtClean="0"/>
          </a:p>
          <a:p>
            <a:pPr algn="ctr">
              <a:lnSpc>
                <a:spcPct val="150000"/>
              </a:lnSpc>
            </a:pPr>
            <a:r>
              <a:rPr lang="ko-KR" altLang="en-US" sz="1100" smtClean="0"/>
              <a:t>장애아진</a:t>
            </a:r>
            <a:r>
              <a:rPr lang="ko-KR" altLang="en-US" sz="1100" smtClean="0"/>
              <a:t>단 </a:t>
            </a:r>
            <a:r>
              <a:rPr lang="ko-KR" altLang="en-US" sz="1100" smtClean="0"/>
              <a:t>및 </a:t>
            </a:r>
            <a:r>
              <a:rPr lang="ko-KR" altLang="en-US" sz="1100" smtClean="0"/>
              <a:t>평가</a:t>
            </a:r>
            <a:endParaRPr lang="en-US" altLang="ko-KR" sz="1100" smtClean="0"/>
          </a:p>
          <a:p>
            <a:pPr algn="ctr">
              <a:lnSpc>
                <a:spcPct val="150000"/>
              </a:lnSpc>
            </a:pPr>
            <a:r>
              <a:rPr lang="ko-KR" altLang="en-US" sz="1100" smtClean="0"/>
              <a:t>정신지체아교육</a:t>
            </a:r>
            <a:endParaRPr lang="en-US" altLang="ko-KR" sz="1100" smtClean="0"/>
          </a:p>
          <a:p>
            <a:pPr algn="ctr">
              <a:lnSpc>
                <a:spcPct val="150000"/>
              </a:lnSpc>
            </a:pPr>
            <a:r>
              <a:rPr lang="ko-KR" altLang="en-US" sz="1100" smtClean="0"/>
              <a:t>청각장애아교육</a:t>
            </a:r>
            <a:endParaRPr lang="en-US" altLang="ko-KR" sz="1100" smtClean="0"/>
          </a:p>
        </p:txBody>
      </p:sp>
      <p:sp>
        <p:nvSpPr>
          <p:cNvPr id="46" name="직사각형 45"/>
          <p:cNvSpPr/>
          <p:nvPr/>
        </p:nvSpPr>
        <p:spPr>
          <a:xfrm>
            <a:off x="3319983" y="648172"/>
            <a:ext cx="1080120" cy="576064"/>
          </a:xfrm>
          <a:prstGeom prst="rect">
            <a:avLst/>
          </a:prstGeom>
          <a:solidFill>
            <a:srgbClr val="FFFF00"/>
          </a:solidFill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초등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특수교육학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개론</a:t>
            </a:r>
            <a:endParaRPr lang="en-US" altLang="ko-KR" sz="1100" smtClean="0"/>
          </a:p>
        </p:txBody>
      </p:sp>
      <p:sp>
        <p:nvSpPr>
          <p:cNvPr id="48" name="직사각형 47"/>
          <p:cNvSpPr/>
          <p:nvPr/>
        </p:nvSpPr>
        <p:spPr>
          <a:xfrm>
            <a:off x="3319983" y="1440260"/>
            <a:ext cx="1080120" cy="792088"/>
          </a:xfrm>
          <a:prstGeom prst="rect">
            <a:avLst/>
          </a:prstGeom>
          <a:solidFill>
            <a:srgbClr val="FFFF00"/>
          </a:solidFill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현장특수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교육의 이해</a:t>
            </a:r>
            <a:endParaRPr lang="en-US" altLang="ko-KR" sz="1100" smtClean="0"/>
          </a:p>
          <a:p>
            <a:pPr algn="ctr"/>
            <a:endParaRPr lang="en-US" altLang="ko-KR" sz="1100" smtClean="0"/>
          </a:p>
          <a:p>
            <a:pPr algn="ctr"/>
            <a:r>
              <a:rPr lang="ko-KR" altLang="en-US" sz="1100" smtClean="0"/>
              <a:t>특수교사론</a:t>
            </a:r>
            <a:endParaRPr lang="en-US" altLang="ko-KR" sz="1100" smtClean="0"/>
          </a:p>
        </p:txBody>
      </p:sp>
      <p:sp>
        <p:nvSpPr>
          <p:cNvPr id="54" name="직사각형 53"/>
          <p:cNvSpPr/>
          <p:nvPr/>
        </p:nvSpPr>
        <p:spPr>
          <a:xfrm>
            <a:off x="799703" y="648172"/>
            <a:ext cx="864096" cy="576064"/>
          </a:xfrm>
          <a:prstGeom prst="rect">
            <a:avLst/>
          </a:prstGeom>
          <a:solidFill>
            <a:srgbClr val="FFFF00"/>
          </a:solidFill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초등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교육론</a:t>
            </a:r>
            <a:endParaRPr lang="en-US" altLang="ko-KR" sz="1100" smtClean="0"/>
          </a:p>
        </p:txBody>
      </p:sp>
      <p:sp>
        <p:nvSpPr>
          <p:cNvPr id="172" name="직사각형 171"/>
          <p:cNvSpPr/>
          <p:nvPr/>
        </p:nvSpPr>
        <p:spPr>
          <a:xfrm>
            <a:off x="79623" y="648172"/>
            <a:ext cx="576064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rtlCol="0" anchor="ctr"/>
          <a:lstStyle/>
          <a:p>
            <a:pPr algn="ctr"/>
            <a:r>
              <a:rPr lang="en-US" altLang="ko-KR" sz="1100" smtClean="0"/>
              <a:t>1</a:t>
            </a:r>
            <a:r>
              <a:rPr lang="ko-KR" altLang="en-US" sz="1100" smtClean="0"/>
              <a:t>학년</a:t>
            </a:r>
            <a:endParaRPr lang="en-US" altLang="ko-KR" sz="1100" smtClean="0"/>
          </a:p>
          <a:p>
            <a:pPr algn="ctr"/>
            <a:r>
              <a:rPr lang="en-US" altLang="ko-KR" sz="1100" smtClean="0"/>
              <a:t>1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66" name="직사각형 165"/>
          <p:cNvSpPr/>
          <p:nvPr/>
        </p:nvSpPr>
        <p:spPr>
          <a:xfrm>
            <a:off x="79623" y="1440260"/>
            <a:ext cx="576064" cy="792088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rtlCol="0" anchor="ctr"/>
          <a:lstStyle/>
          <a:p>
            <a:pPr algn="ctr"/>
            <a:r>
              <a:rPr lang="en-US" altLang="ko-KR" sz="1100" smtClean="0"/>
              <a:t>1</a:t>
            </a:r>
            <a:r>
              <a:rPr lang="ko-KR" altLang="en-US" sz="1100" smtClean="0"/>
              <a:t>학년</a:t>
            </a:r>
            <a:endParaRPr lang="en-US" altLang="ko-KR" sz="1100" smtClean="0"/>
          </a:p>
          <a:p>
            <a:pPr algn="ctr"/>
            <a:r>
              <a:rPr lang="en-US" altLang="ko-KR" sz="1100" smtClean="0"/>
              <a:t>2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67" name="직사각형 166"/>
          <p:cNvSpPr/>
          <p:nvPr/>
        </p:nvSpPr>
        <p:spPr>
          <a:xfrm>
            <a:off x="79623" y="2448372"/>
            <a:ext cx="576064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rtlCol="0" anchor="ctr"/>
          <a:lstStyle/>
          <a:p>
            <a:pPr algn="ctr"/>
            <a:r>
              <a:rPr lang="en-US" altLang="ko-KR" sz="1100" smtClean="0"/>
              <a:t>2</a:t>
            </a:r>
            <a:r>
              <a:rPr lang="ko-KR" altLang="en-US" sz="1100" smtClean="0"/>
              <a:t>학년</a:t>
            </a:r>
            <a:endParaRPr lang="en-US" altLang="ko-KR" sz="1100" smtClean="0"/>
          </a:p>
          <a:p>
            <a:pPr algn="ctr"/>
            <a:r>
              <a:rPr lang="en-US" altLang="ko-KR" sz="1100" smtClean="0"/>
              <a:t>1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69" name="직사각형 168"/>
          <p:cNvSpPr/>
          <p:nvPr/>
        </p:nvSpPr>
        <p:spPr>
          <a:xfrm>
            <a:off x="1807815" y="2448372"/>
            <a:ext cx="1296144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아동발달과 학습</a:t>
            </a:r>
            <a:endParaRPr lang="en-US" altLang="ko-KR" sz="1100" smtClean="0"/>
          </a:p>
        </p:txBody>
      </p:sp>
      <p:sp>
        <p:nvSpPr>
          <p:cNvPr id="170" name="직사각형 169"/>
          <p:cNvSpPr/>
          <p:nvPr/>
        </p:nvSpPr>
        <p:spPr>
          <a:xfrm>
            <a:off x="799703" y="2448372"/>
            <a:ext cx="864096" cy="576064"/>
          </a:xfrm>
          <a:prstGeom prst="rect">
            <a:avLst/>
          </a:prstGeom>
          <a:solidFill>
            <a:srgbClr val="FFFF00"/>
          </a:solidFill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음악실기</a:t>
            </a:r>
            <a:endParaRPr lang="en-US" altLang="ko-KR" sz="1100" smtClean="0"/>
          </a:p>
        </p:txBody>
      </p:sp>
      <p:sp>
        <p:nvSpPr>
          <p:cNvPr id="171" name="직사각형 170"/>
          <p:cNvSpPr/>
          <p:nvPr/>
        </p:nvSpPr>
        <p:spPr>
          <a:xfrm>
            <a:off x="4616127" y="3960540"/>
            <a:ext cx="1872208" cy="129614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ko-KR" altLang="en-US" sz="1100" smtClean="0"/>
              <a:t>언어발달 및 지도방법</a:t>
            </a:r>
            <a:endParaRPr lang="en-US" altLang="ko-KR" sz="1100" smtClean="0"/>
          </a:p>
          <a:p>
            <a:pPr algn="ctr">
              <a:lnSpc>
                <a:spcPct val="150000"/>
              </a:lnSpc>
            </a:pPr>
            <a:r>
              <a:rPr lang="ko-KR" altLang="en-US" sz="1100" smtClean="0"/>
              <a:t>시각장애아교육</a:t>
            </a:r>
            <a:endParaRPr lang="en-US" altLang="ko-KR" sz="1100" smtClean="0"/>
          </a:p>
          <a:p>
            <a:pPr algn="ctr">
              <a:lnSpc>
                <a:spcPct val="150000"/>
              </a:lnSpc>
            </a:pPr>
            <a:r>
              <a:rPr lang="ko-KR" altLang="en-US" sz="1100" smtClean="0"/>
              <a:t>정서 및 행동장애아교육</a:t>
            </a:r>
            <a:endParaRPr lang="en-US" altLang="ko-KR" sz="1100" smtClean="0"/>
          </a:p>
          <a:p>
            <a:pPr algn="ctr">
              <a:lnSpc>
                <a:spcPct val="150000"/>
              </a:lnSpc>
            </a:pPr>
            <a:r>
              <a:rPr lang="ko-KR" altLang="en-US" sz="1100" smtClean="0"/>
              <a:t>지체장애아교육</a:t>
            </a:r>
            <a:endParaRPr lang="en-US" altLang="ko-KR" sz="1100" smtClean="0"/>
          </a:p>
          <a:p>
            <a:pPr algn="ctr">
              <a:lnSpc>
                <a:spcPct val="150000"/>
              </a:lnSpc>
            </a:pPr>
            <a:r>
              <a:rPr lang="ko-KR" altLang="en-US" sz="1100" smtClean="0"/>
              <a:t>장애학생통합교육</a:t>
            </a:r>
            <a:r>
              <a:rPr lang="ko-KR" altLang="en-US" sz="1100" smtClean="0"/>
              <a:t>론</a:t>
            </a:r>
            <a:endParaRPr lang="en-US" altLang="ko-KR" sz="1100" smtClean="0"/>
          </a:p>
        </p:txBody>
      </p:sp>
      <p:sp>
        <p:nvSpPr>
          <p:cNvPr id="173" name="직사각형 172"/>
          <p:cNvSpPr/>
          <p:nvPr/>
        </p:nvSpPr>
        <p:spPr>
          <a:xfrm>
            <a:off x="3319983" y="3960540"/>
            <a:ext cx="1080120" cy="576064"/>
          </a:xfrm>
          <a:prstGeom prst="rect">
            <a:avLst/>
          </a:prstGeom>
          <a:solidFill>
            <a:srgbClr val="FFFF00"/>
          </a:solidFill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특수교육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현장실습</a:t>
            </a:r>
            <a:endParaRPr lang="en-US" altLang="ko-KR" sz="1100" smtClean="0"/>
          </a:p>
        </p:txBody>
      </p:sp>
      <p:sp>
        <p:nvSpPr>
          <p:cNvPr id="175" name="직사각형 174"/>
          <p:cNvSpPr/>
          <p:nvPr/>
        </p:nvSpPr>
        <p:spPr>
          <a:xfrm>
            <a:off x="79623" y="3960540"/>
            <a:ext cx="576064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rtlCol="0" anchor="ctr"/>
          <a:lstStyle/>
          <a:p>
            <a:pPr algn="ctr"/>
            <a:r>
              <a:rPr lang="en-US" altLang="ko-KR" sz="1100" smtClean="0"/>
              <a:t>2</a:t>
            </a:r>
            <a:r>
              <a:rPr lang="ko-KR" altLang="en-US" sz="1100" smtClean="0"/>
              <a:t>학년</a:t>
            </a:r>
            <a:endParaRPr lang="en-US" altLang="ko-KR" sz="1100" smtClean="0"/>
          </a:p>
          <a:p>
            <a:pPr algn="ctr"/>
            <a:r>
              <a:rPr lang="en-US" altLang="ko-KR" sz="1100" smtClean="0"/>
              <a:t>2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78" name="직사각형 177"/>
          <p:cNvSpPr/>
          <p:nvPr/>
        </p:nvSpPr>
        <p:spPr>
          <a:xfrm>
            <a:off x="1807815" y="3960540"/>
            <a:ext cx="1296144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초등체육과</a:t>
            </a:r>
            <a:r>
              <a:rPr lang="en-US" altLang="ko-KR" sz="1100" smtClean="0"/>
              <a:t> </a:t>
            </a:r>
            <a:r>
              <a:rPr lang="ko-KR" altLang="en-US" sz="1100" smtClean="0"/>
              <a:t>교육</a:t>
            </a:r>
            <a:endParaRPr lang="en-US" altLang="ko-KR" sz="1100" smtClean="0"/>
          </a:p>
        </p:txBody>
      </p:sp>
      <p:sp>
        <p:nvSpPr>
          <p:cNvPr id="180" name="직사각형 179"/>
          <p:cNvSpPr/>
          <p:nvPr/>
        </p:nvSpPr>
        <p:spPr>
          <a:xfrm>
            <a:off x="799703" y="3960540"/>
            <a:ext cx="864096" cy="576064"/>
          </a:xfrm>
          <a:prstGeom prst="rect">
            <a:avLst/>
          </a:prstGeom>
          <a:solidFill>
            <a:srgbClr val="FFFF00"/>
          </a:solidFill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미술실기</a:t>
            </a:r>
            <a:endParaRPr lang="en-US" altLang="ko-KR" sz="1100" smtClean="0"/>
          </a:p>
        </p:txBody>
      </p:sp>
      <p:sp>
        <p:nvSpPr>
          <p:cNvPr id="183" name="직사각형 182"/>
          <p:cNvSpPr/>
          <p:nvPr/>
        </p:nvSpPr>
        <p:spPr>
          <a:xfrm>
            <a:off x="4616127" y="5472708"/>
            <a:ext cx="1872208" cy="1800200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ko-KR" altLang="en-US" sz="1100" smtClean="0"/>
              <a:t>보행훈련</a:t>
            </a:r>
            <a:endParaRPr lang="en-US" altLang="ko-KR" sz="1100" smtClean="0"/>
          </a:p>
          <a:p>
            <a:pPr algn="ctr">
              <a:lnSpc>
                <a:spcPct val="150000"/>
              </a:lnSpc>
            </a:pPr>
            <a:r>
              <a:rPr lang="ko-KR" altLang="en-US" sz="1100" smtClean="0"/>
              <a:t>특수교육과정</a:t>
            </a:r>
            <a:endParaRPr lang="en-US" altLang="ko-KR" sz="1100" smtClean="0"/>
          </a:p>
          <a:p>
            <a:pPr algn="ctr">
              <a:lnSpc>
                <a:spcPct val="150000"/>
              </a:lnSpc>
            </a:pPr>
            <a:r>
              <a:rPr lang="ko-KR" altLang="en-US" sz="1100" smtClean="0"/>
              <a:t>행동수정</a:t>
            </a:r>
            <a:endParaRPr lang="en-US" altLang="ko-KR" sz="1100" smtClean="0"/>
          </a:p>
          <a:p>
            <a:pPr algn="ctr">
              <a:lnSpc>
                <a:spcPct val="150000"/>
              </a:lnSpc>
            </a:pPr>
            <a:r>
              <a:rPr lang="ko-KR" altLang="en-US" sz="1100" smtClean="0"/>
              <a:t>중복장애아교육</a:t>
            </a:r>
            <a:endParaRPr lang="en-US" altLang="ko-KR" sz="1100" smtClean="0"/>
          </a:p>
          <a:p>
            <a:pPr algn="ctr">
              <a:lnSpc>
                <a:spcPct val="150000"/>
              </a:lnSpc>
            </a:pPr>
            <a:r>
              <a:rPr lang="ko-KR" altLang="en-US" sz="1100" smtClean="0"/>
              <a:t>학습장애아교육</a:t>
            </a:r>
            <a:endParaRPr lang="en-US" altLang="ko-KR" sz="1100" smtClean="0"/>
          </a:p>
          <a:p>
            <a:pPr algn="ctr">
              <a:lnSpc>
                <a:spcPct val="150000"/>
              </a:lnSpc>
            </a:pPr>
            <a:r>
              <a:rPr lang="ko-KR" altLang="en-US" sz="1100" smtClean="0"/>
              <a:t>의사소통장애아교육</a:t>
            </a:r>
            <a:endParaRPr lang="en-US" altLang="ko-KR" sz="1100" smtClean="0"/>
          </a:p>
          <a:p>
            <a:pPr algn="ctr">
              <a:lnSpc>
                <a:spcPct val="150000"/>
              </a:lnSpc>
            </a:pPr>
            <a:r>
              <a:rPr lang="ko-KR" altLang="en-US" sz="1100" smtClean="0"/>
              <a:t>통합교과지도법</a:t>
            </a:r>
            <a:endParaRPr lang="en-US" altLang="ko-KR" sz="1100" smtClean="0"/>
          </a:p>
        </p:txBody>
      </p:sp>
      <p:sp>
        <p:nvSpPr>
          <p:cNvPr id="192" name="직사각형 191"/>
          <p:cNvSpPr/>
          <p:nvPr/>
        </p:nvSpPr>
        <p:spPr>
          <a:xfrm>
            <a:off x="79623" y="5472708"/>
            <a:ext cx="576064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rtlCol="0" anchor="ctr"/>
          <a:lstStyle/>
          <a:p>
            <a:pPr algn="ctr"/>
            <a:r>
              <a:rPr lang="en-US" altLang="ko-KR" sz="1100" smtClean="0"/>
              <a:t>3</a:t>
            </a:r>
            <a:r>
              <a:rPr lang="ko-KR" altLang="en-US" sz="1100" smtClean="0"/>
              <a:t>학년</a:t>
            </a:r>
            <a:endParaRPr lang="en-US" altLang="ko-KR" sz="1100" smtClean="0"/>
          </a:p>
          <a:p>
            <a:pPr algn="ctr"/>
            <a:r>
              <a:rPr lang="en-US" altLang="ko-KR" sz="1100" smtClean="0"/>
              <a:t>1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94" name="직사각형 193"/>
          <p:cNvSpPr/>
          <p:nvPr/>
        </p:nvSpPr>
        <p:spPr>
          <a:xfrm>
            <a:off x="1807815" y="5472708"/>
            <a:ext cx="1296144" cy="93610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초등도덕과 교육</a:t>
            </a:r>
            <a:endParaRPr lang="en-US" altLang="ko-KR" sz="1100" smtClean="0"/>
          </a:p>
          <a:p>
            <a:pPr algn="ctr"/>
            <a:endParaRPr lang="en-US" altLang="ko-KR" sz="1100" smtClean="0"/>
          </a:p>
          <a:p>
            <a:pPr algn="ctr"/>
            <a:r>
              <a:rPr lang="ko-KR" altLang="en-US" sz="1100" smtClean="0"/>
              <a:t>초등음악과 교육</a:t>
            </a:r>
            <a:endParaRPr lang="en-US" altLang="ko-KR" sz="1100" smtClean="0"/>
          </a:p>
        </p:txBody>
      </p:sp>
      <p:sp>
        <p:nvSpPr>
          <p:cNvPr id="195" name="직사각형 194"/>
          <p:cNvSpPr/>
          <p:nvPr/>
        </p:nvSpPr>
        <p:spPr>
          <a:xfrm>
            <a:off x="799703" y="5472708"/>
            <a:ext cx="864096" cy="576064"/>
          </a:xfrm>
          <a:prstGeom prst="rect">
            <a:avLst/>
          </a:prstGeom>
          <a:solidFill>
            <a:srgbClr val="FFFF00"/>
          </a:solidFill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체육실기</a:t>
            </a:r>
            <a:endParaRPr lang="en-US" altLang="ko-KR" sz="1100" smtClean="0"/>
          </a:p>
        </p:txBody>
      </p:sp>
      <p:sp>
        <p:nvSpPr>
          <p:cNvPr id="196" name="직사각형 195"/>
          <p:cNvSpPr/>
          <p:nvPr/>
        </p:nvSpPr>
        <p:spPr>
          <a:xfrm>
            <a:off x="4616127" y="7488932"/>
            <a:ext cx="1872208" cy="1872208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ko-KR" altLang="en-US" sz="1100" smtClean="0"/>
              <a:t>시각장애아교과지도법</a:t>
            </a:r>
            <a:endParaRPr lang="en-US" altLang="ko-KR" sz="1100" smtClean="0"/>
          </a:p>
          <a:p>
            <a:pPr algn="ctr">
              <a:lnSpc>
                <a:spcPct val="150000"/>
              </a:lnSpc>
            </a:pPr>
            <a:r>
              <a:rPr lang="ko-KR" altLang="en-US" sz="1100" smtClean="0"/>
              <a:t>학습장애아교과지도법</a:t>
            </a:r>
            <a:endParaRPr lang="en-US" altLang="ko-KR" sz="1100" smtClean="0"/>
          </a:p>
          <a:p>
            <a:pPr algn="ctr">
              <a:lnSpc>
                <a:spcPct val="150000"/>
              </a:lnSpc>
            </a:pPr>
            <a:r>
              <a:rPr lang="ko-KR" altLang="en-US" sz="1100" smtClean="0"/>
              <a:t>정신지체장애아교과지도법</a:t>
            </a:r>
            <a:endParaRPr lang="en-US" altLang="ko-KR" sz="1100" smtClean="0"/>
          </a:p>
          <a:p>
            <a:pPr algn="ctr">
              <a:lnSpc>
                <a:spcPct val="150000"/>
              </a:lnSpc>
            </a:pPr>
            <a:r>
              <a:rPr lang="ko-KR" altLang="en-US" sz="1100" smtClean="0"/>
              <a:t>청각장애아교과지도법</a:t>
            </a:r>
            <a:endParaRPr lang="en-US" altLang="ko-KR" sz="1100" smtClean="0"/>
          </a:p>
          <a:p>
            <a:pPr algn="ctr">
              <a:lnSpc>
                <a:spcPct val="150000"/>
              </a:lnSpc>
            </a:pPr>
            <a:r>
              <a:rPr lang="ko-KR" altLang="en-US" sz="1100" smtClean="0"/>
              <a:t>정서행동장애아교과지도법</a:t>
            </a:r>
            <a:endParaRPr lang="en-US" altLang="ko-KR" sz="1100" smtClean="0"/>
          </a:p>
          <a:p>
            <a:pPr algn="ctr">
              <a:lnSpc>
                <a:spcPct val="150000"/>
              </a:lnSpc>
            </a:pPr>
            <a:r>
              <a:rPr lang="ko-KR" altLang="en-US" sz="1100" smtClean="0"/>
              <a:t>지체장애아교과지도법</a:t>
            </a:r>
            <a:endParaRPr lang="en-US" altLang="ko-KR" sz="1100" smtClean="0"/>
          </a:p>
          <a:p>
            <a:pPr algn="ctr">
              <a:lnSpc>
                <a:spcPct val="150000"/>
              </a:lnSpc>
            </a:pPr>
            <a:r>
              <a:rPr lang="ko-KR" altLang="en-US" sz="1100" smtClean="0"/>
              <a:t>청각학</a:t>
            </a:r>
            <a:endParaRPr lang="en-US" altLang="ko-KR" sz="1100" smtClean="0"/>
          </a:p>
        </p:txBody>
      </p:sp>
      <p:sp>
        <p:nvSpPr>
          <p:cNvPr id="198" name="직사각형 197"/>
          <p:cNvSpPr/>
          <p:nvPr/>
        </p:nvSpPr>
        <p:spPr>
          <a:xfrm>
            <a:off x="79623" y="7488932"/>
            <a:ext cx="576064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rtlCol="0" anchor="ctr"/>
          <a:lstStyle/>
          <a:p>
            <a:pPr algn="ctr"/>
            <a:r>
              <a:rPr lang="en-US" altLang="ko-KR" sz="1100" smtClean="0"/>
              <a:t>3</a:t>
            </a:r>
            <a:r>
              <a:rPr lang="ko-KR" altLang="en-US" sz="1100" smtClean="0"/>
              <a:t>학년</a:t>
            </a:r>
            <a:endParaRPr lang="en-US" altLang="ko-KR" sz="1100" smtClean="0"/>
          </a:p>
          <a:p>
            <a:pPr algn="ctr"/>
            <a:r>
              <a:rPr lang="en-US" altLang="ko-KR" sz="1100" smtClean="0"/>
              <a:t>2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99" name="직사각형 198"/>
          <p:cNvSpPr/>
          <p:nvPr/>
        </p:nvSpPr>
        <p:spPr>
          <a:xfrm>
            <a:off x="1807815" y="7488932"/>
            <a:ext cx="1296144" cy="1224136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ko-KR" altLang="en-US" sz="1100" smtClean="0"/>
              <a:t>초등교과교육론</a:t>
            </a:r>
            <a:endParaRPr lang="en-US" altLang="ko-KR" sz="1100" smtClean="0"/>
          </a:p>
          <a:p>
            <a:pPr algn="ctr">
              <a:lnSpc>
                <a:spcPct val="150000"/>
              </a:lnSpc>
            </a:pPr>
            <a:r>
              <a:rPr lang="ko-KR" altLang="en-US" sz="1100" smtClean="0"/>
              <a:t>초등교육과정</a:t>
            </a:r>
            <a:endParaRPr lang="en-US" altLang="ko-KR" sz="1100" smtClean="0"/>
          </a:p>
          <a:p>
            <a:pPr algn="ctr">
              <a:lnSpc>
                <a:spcPct val="150000"/>
              </a:lnSpc>
            </a:pPr>
            <a:r>
              <a:rPr lang="ko-KR" altLang="en-US" sz="1100" smtClean="0"/>
              <a:t>초등미술과 교육</a:t>
            </a:r>
            <a:endParaRPr lang="en-US" altLang="ko-KR" sz="1100" smtClean="0"/>
          </a:p>
          <a:p>
            <a:pPr algn="ctr">
              <a:lnSpc>
                <a:spcPct val="150000"/>
              </a:lnSpc>
            </a:pPr>
            <a:r>
              <a:rPr lang="ko-KR" altLang="en-US" sz="1100" smtClean="0"/>
              <a:t>초등과학과 교육</a:t>
            </a:r>
            <a:endParaRPr lang="en-US" altLang="ko-KR" sz="1100" smtClean="0"/>
          </a:p>
        </p:txBody>
      </p:sp>
      <p:sp>
        <p:nvSpPr>
          <p:cNvPr id="201" name="직사각형 200"/>
          <p:cNvSpPr/>
          <p:nvPr/>
        </p:nvSpPr>
        <p:spPr>
          <a:xfrm>
            <a:off x="4616127" y="9577164"/>
            <a:ext cx="1872208" cy="1224136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ko-KR" altLang="en-US" sz="1100" smtClean="0"/>
              <a:t>사례연구실습</a:t>
            </a:r>
            <a:endParaRPr lang="en-US" altLang="ko-KR" sz="1100" smtClean="0"/>
          </a:p>
          <a:p>
            <a:pPr algn="ctr">
              <a:lnSpc>
                <a:spcPct val="150000"/>
              </a:lnSpc>
            </a:pPr>
            <a:r>
              <a:rPr lang="ko-KR" altLang="en-US" sz="1100" smtClean="0"/>
              <a:t>감각</a:t>
            </a:r>
            <a:r>
              <a:rPr lang="en-US" altLang="ko-KR" sz="1100" smtClean="0"/>
              <a:t>·</a:t>
            </a:r>
            <a:r>
              <a:rPr lang="ko-KR" altLang="en-US" sz="1100" smtClean="0"/>
              <a:t>운동</a:t>
            </a:r>
            <a:r>
              <a:rPr lang="en-US" altLang="ko-KR" sz="1100" smtClean="0"/>
              <a:t>·</a:t>
            </a:r>
            <a:r>
              <a:rPr lang="ko-KR" altLang="en-US" sz="1100" smtClean="0"/>
              <a:t>지각훈련및 지도</a:t>
            </a:r>
            <a:endParaRPr lang="en-US" altLang="ko-KR" sz="1100" smtClean="0"/>
          </a:p>
          <a:p>
            <a:pPr algn="ctr">
              <a:lnSpc>
                <a:spcPct val="150000"/>
              </a:lnSpc>
            </a:pPr>
            <a:r>
              <a:rPr lang="ko-KR" altLang="en-US" sz="1100" smtClean="0"/>
              <a:t>자체성 장애아교육</a:t>
            </a:r>
            <a:endParaRPr lang="en-US" altLang="ko-KR" sz="1100" smtClean="0"/>
          </a:p>
        </p:txBody>
      </p:sp>
      <p:sp>
        <p:nvSpPr>
          <p:cNvPr id="202" name="직사각형 201"/>
          <p:cNvSpPr/>
          <p:nvPr/>
        </p:nvSpPr>
        <p:spPr>
          <a:xfrm>
            <a:off x="79623" y="9577164"/>
            <a:ext cx="576064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rtlCol="0" anchor="ctr"/>
          <a:lstStyle/>
          <a:p>
            <a:pPr algn="ctr"/>
            <a:r>
              <a:rPr lang="en-US" altLang="ko-KR" sz="1100" smtClean="0"/>
              <a:t>4</a:t>
            </a:r>
            <a:r>
              <a:rPr lang="ko-KR" altLang="en-US" sz="1100" smtClean="0"/>
              <a:t>학년</a:t>
            </a:r>
            <a:endParaRPr lang="en-US" altLang="ko-KR" sz="1100" smtClean="0"/>
          </a:p>
          <a:p>
            <a:pPr algn="ctr"/>
            <a:r>
              <a:rPr lang="en-US" altLang="ko-KR" sz="1100" smtClean="0"/>
              <a:t>1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203" name="직사각형 202"/>
          <p:cNvSpPr/>
          <p:nvPr/>
        </p:nvSpPr>
        <p:spPr>
          <a:xfrm>
            <a:off x="1807815" y="9577164"/>
            <a:ext cx="1296144" cy="1224136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초등교과교재 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연구 및 지도법</a:t>
            </a:r>
            <a:endParaRPr lang="en-US" altLang="ko-KR" sz="1100" smtClean="0"/>
          </a:p>
          <a:p>
            <a:pPr algn="ctr"/>
            <a:endParaRPr lang="en-US" altLang="ko-KR" sz="1100" smtClean="0"/>
          </a:p>
          <a:p>
            <a:pPr algn="ctr"/>
            <a:r>
              <a:rPr lang="ko-KR" altLang="en-US" sz="1100" smtClean="0"/>
              <a:t>초등국어과교육</a:t>
            </a:r>
            <a:endParaRPr lang="en-US" altLang="ko-KR" sz="1100" smtClean="0"/>
          </a:p>
          <a:p>
            <a:pPr algn="ctr"/>
            <a:endParaRPr lang="en-US" altLang="ko-KR" sz="1100" smtClean="0"/>
          </a:p>
          <a:p>
            <a:pPr algn="ctr"/>
            <a:r>
              <a:rPr lang="ko-KR" altLang="en-US" sz="1100" smtClean="0"/>
              <a:t>초등사회과 교육</a:t>
            </a:r>
            <a:endParaRPr lang="en-US" altLang="ko-KR" sz="1100" smtClean="0"/>
          </a:p>
        </p:txBody>
      </p:sp>
      <p:sp>
        <p:nvSpPr>
          <p:cNvPr id="205" name="직사각형 204"/>
          <p:cNvSpPr/>
          <p:nvPr/>
        </p:nvSpPr>
        <p:spPr>
          <a:xfrm>
            <a:off x="4616127" y="11377364"/>
            <a:ext cx="1872208" cy="2160240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ko-KR" altLang="en-US" sz="1100" smtClean="0"/>
              <a:t>특수학습경영론</a:t>
            </a:r>
            <a:endParaRPr lang="en-US" altLang="ko-KR" sz="1100" smtClean="0"/>
          </a:p>
          <a:p>
            <a:pPr algn="ctr">
              <a:lnSpc>
                <a:spcPct val="150000"/>
              </a:lnSpc>
            </a:pPr>
            <a:r>
              <a:rPr lang="ko-KR" altLang="en-US" sz="1100" smtClean="0"/>
              <a:t>시각장애아교육실습</a:t>
            </a:r>
            <a:endParaRPr lang="en-US" altLang="ko-KR" sz="1100" smtClean="0"/>
          </a:p>
          <a:p>
            <a:pPr algn="ctr">
              <a:lnSpc>
                <a:spcPct val="150000"/>
              </a:lnSpc>
            </a:pPr>
            <a:r>
              <a:rPr lang="ko-KR" altLang="en-US" sz="1100" smtClean="0"/>
              <a:t>정신지체아교육실습</a:t>
            </a:r>
            <a:endParaRPr lang="en-US" altLang="ko-KR" sz="1100" smtClean="0"/>
          </a:p>
          <a:p>
            <a:pPr algn="ctr">
              <a:lnSpc>
                <a:spcPct val="150000"/>
              </a:lnSpc>
            </a:pPr>
            <a:r>
              <a:rPr lang="ko-KR" altLang="en-US" sz="1100" smtClean="0"/>
              <a:t>지체장애아교육실습</a:t>
            </a:r>
            <a:endParaRPr lang="en-US" altLang="ko-KR" sz="1100" smtClean="0"/>
          </a:p>
          <a:p>
            <a:pPr algn="ctr">
              <a:lnSpc>
                <a:spcPct val="150000"/>
              </a:lnSpc>
            </a:pPr>
            <a:r>
              <a:rPr lang="ko-KR" altLang="en-US" sz="1100" smtClean="0"/>
              <a:t>청각장애아교육실습</a:t>
            </a:r>
            <a:endParaRPr lang="en-US" altLang="ko-KR" sz="1100" smtClean="0"/>
          </a:p>
          <a:p>
            <a:pPr algn="ctr">
              <a:lnSpc>
                <a:spcPct val="150000"/>
              </a:lnSpc>
            </a:pPr>
            <a:r>
              <a:rPr lang="ko-KR" altLang="en-US" sz="1100" smtClean="0"/>
              <a:t>정서행동장애아교육실습</a:t>
            </a:r>
            <a:endParaRPr lang="en-US" altLang="ko-KR" sz="1100" smtClean="0"/>
          </a:p>
          <a:p>
            <a:pPr algn="ctr">
              <a:lnSpc>
                <a:spcPct val="150000"/>
              </a:lnSpc>
            </a:pPr>
            <a:r>
              <a:rPr lang="ko-KR" altLang="en-US" sz="1100" smtClean="0"/>
              <a:t>수업실</a:t>
            </a:r>
            <a:r>
              <a:rPr lang="ko-KR" altLang="en-US" sz="1100" smtClean="0"/>
              <a:t>기 </a:t>
            </a:r>
            <a:r>
              <a:rPr lang="ko-KR" altLang="en-US" sz="1100" smtClean="0"/>
              <a:t>및 분석</a:t>
            </a:r>
            <a:endParaRPr lang="en-US" altLang="ko-KR" sz="1100" smtClean="0"/>
          </a:p>
          <a:p>
            <a:pPr algn="ctr">
              <a:lnSpc>
                <a:spcPct val="150000"/>
              </a:lnSpc>
            </a:pPr>
            <a:r>
              <a:rPr lang="ko-KR" altLang="en-US" sz="1100" smtClean="0"/>
              <a:t>특수교육논</a:t>
            </a:r>
            <a:r>
              <a:rPr lang="ko-KR" altLang="en-US" sz="1100" smtClean="0"/>
              <a:t>리 </a:t>
            </a:r>
            <a:r>
              <a:rPr lang="ko-KR" altLang="en-US" sz="1100" smtClean="0"/>
              <a:t>및 논술</a:t>
            </a:r>
            <a:endParaRPr lang="en-US" altLang="ko-KR" sz="1100" smtClean="0"/>
          </a:p>
        </p:txBody>
      </p:sp>
      <p:sp>
        <p:nvSpPr>
          <p:cNvPr id="206" name="직사각형 205"/>
          <p:cNvSpPr/>
          <p:nvPr/>
        </p:nvSpPr>
        <p:spPr>
          <a:xfrm>
            <a:off x="79623" y="11377364"/>
            <a:ext cx="576064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rtlCol="0" anchor="ctr"/>
          <a:lstStyle/>
          <a:p>
            <a:pPr algn="ctr"/>
            <a:r>
              <a:rPr lang="en-US" altLang="ko-KR" sz="1100" smtClean="0"/>
              <a:t>4</a:t>
            </a:r>
            <a:r>
              <a:rPr lang="ko-KR" altLang="en-US" sz="1100" smtClean="0"/>
              <a:t>학년</a:t>
            </a:r>
            <a:endParaRPr lang="en-US" altLang="ko-KR" sz="1100" smtClean="0"/>
          </a:p>
          <a:p>
            <a:pPr algn="ctr"/>
            <a:r>
              <a:rPr lang="en-US" altLang="ko-KR" sz="1100" smtClean="0"/>
              <a:t>2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207" name="직사각형 206"/>
          <p:cNvSpPr/>
          <p:nvPr/>
        </p:nvSpPr>
        <p:spPr>
          <a:xfrm>
            <a:off x="1807815" y="11377364"/>
            <a:ext cx="1296144" cy="864096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ko-KR" altLang="en-US" sz="1100" smtClean="0"/>
              <a:t>초등실과교육</a:t>
            </a:r>
            <a:endParaRPr lang="en-US" altLang="ko-KR" sz="1100" smtClean="0"/>
          </a:p>
          <a:p>
            <a:pPr algn="ctr">
              <a:lnSpc>
                <a:spcPct val="150000"/>
              </a:lnSpc>
            </a:pPr>
            <a:r>
              <a:rPr lang="ko-KR" altLang="en-US" sz="1100" smtClean="0"/>
              <a:t>초등수학과교육</a:t>
            </a:r>
            <a:endParaRPr lang="en-US" altLang="ko-KR" sz="1100" smtClean="0"/>
          </a:p>
        </p:txBody>
      </p:sp>
      <p:cxnSp>
        <p:nvCxnSpPr>
          <p:cNvPr id="211" name="직선 연결선 210"/>
          <p:cNvCxnSpPr/>
          <p:nvPr/>
        </p:nvCxnSpPr>
        <p:spPr>
          <a:xfrm>
            <a:off x="0" y="13753628"/>
            <a:ext cx="8512175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2" name="직사각형 211"/>
          <p:cNvSpPr/>
          <p:nvPr/>
        </p:nvSpPr>
        <p:spPr>
          <a:xfrm>
            <a:off x="367655" y="13825736"/>
            <a:ext cx="792088" cy="287932"/>
          </a:xfrm>
          <a:prstGeom prst="rect">
            <a:avLst/>
          </a:prstGeom>
          <a:solidFill>
            <a:srgbClr val="FFFF00"/>
          </a:solidFill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rtlCol="0" anchor="ctr"/>
          <a:lstStyle/>
          <a:p>
            <a:pPr algn="ctr"/>
            <a:r>
              <a:rPr lang="ko-KR" altLang="en-US" sz="1100" smtClean="0"/>
              <a:t>전공필수</a:t>
            </a:r>
            <a:endParaRPr lang="ko-KR" altLang="en-US" sz="1100"/>
          </a:p>
        </p:txBody>
      </p:sp>
      <p:sp>
        <p:nvSpPr>
          <p:cNvPr id="214" name="직사각형 213"/>
          <p:cNvSpPr/>
          <p:nvPr/>
        </p:nvSpPr>
        <p:spPr>
          <a:xfrm>
            <a:off x="1303759" y="13825636"/>
            <a:ext cx="792088" cy="287932"/>
          </a:xfrm>
          <a:prstGeom prst="rect">
            <a:avLst/>
          </a:prstGeom>
          <a:solidFill>
            <a:schemeClr val="bg1"/>
          </a:solidFill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rtlCol="0" anchor="ctr"/>
          <a:lstStyle/>
          <a:p>
            <a:pPr algn="ctr"/>
            <a:r>
              <a:rPr lang="ko-KR" altLang="en-US" sz="1100" smtClean="0"/>
              <a:t>선택과목</a:t>
            </a:r>
            <a:endParaRPr lang="ko-KR" altLang="en-US" sz="1100"/>
          </a:p>
        </p:txBody>
      </p:sp>
      <p:cxnSp>
        <p:nvCxnSpPr>
          <p:cNvPr id="216" name="직선 화살표 연결선 215"/>
          <p:cNvCxnSpPr>
            <a:stCxn id="54" idx="2"/>
            <a:endCxn id="170" idx="0"/>
          </p:cNvCxnSpPr>
          <p:nvPr/>
        </p:nvCxnSpPr>
        <p:spPr>
          <a:xfrm rot="5400000">
            <a:off x="619683" y="1836304"/>
            <a:ext cx="1224136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8" name="꺾인 연결선 217"/>
          <p:cNvCxnSpPr>
            <a:stCxn id="54" idx="2"/>
            <a:endCxn id="169" idx="0"/>
          </p:cNvCxnSpPr>
          <p:nvPr/>
        </p:nvCxnSpPr>
        <p:spPr>
          <a:xfrm rot="16200000" flipH="1">
            <a:off x="1231751" y="1224236"/>
            <a:ext cx="1224136" cy="1224136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0" name="직선 화살표 연결선 219"/>
          <p:cNvCxnSpPr>
            <a:stCxn id="170" idx="2"/>
            <a:endCxn id="180" idx="0"/>
          </p:cNvCxnSpPr>
          <p:nvPr/>
        </p:nvCxnSpPr>
        <p:spPr>
          <a:xfrm rot="5400000">
            <a:off x="763699" y="3492488"/>
            <a:ext cx="93610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2" name="직선 화살표 연결선 221"/>
          <p:cNvCxnSpPr>
            <a:stCxn id="180" idx="2"/>
            <a:endCxn id="195" idx="0"/>
          </p:cNvCxnSpPr>
          <p:nvPr/>
        </p:nvCxnSpPr>
        <p:spPr>
          <a:xfrm rot="5400000">
            <a:off x="763699" y="5004656"/>
            <a:ext cx="93610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4" name="직선 화살표 연결선 223"/>
          <p:cNvCxnSpPr>
            <a:stCxn id="195" idx="2"/>
          </p:cNvCxnSpPr>
          <p:nvPr/>
        </p:nvCxnSpPr>
        <p:spPr>
          <a:xfrm rot="5400000">
            <a:off x="-1144513" y="8425036"/>
            <a:ext cx="475252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6" name="직선 화살표 연결선 225"/>
          <p:cNvCxnSpPr/>
          <p:nvPr/>
        </p:nvCxnSpPr>
        <p:spPr>
          <a:xfrm rot="5400000">
            <a:off x="1699803" y="11053328"/>
            <a:ext cx="504056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8" name="직선 화살표 연결선 227"/>
          <p:cNvCxnSpPr>
            <a:stCxn id="169" idx="2"/>
            <a:endCxn id="178" idx="0"/>
          </p:cNvCxnSpPr>
          <p:nvPr/>
        </p:nvCxnSpPr>
        <p:spPr>
          <a:xfrm rot="5400000">
            <a:off x="1987835" y="3492488"/>
            <a:ext cx="93610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0" name="직선 화살표 연결선 229"/>
          <p:cNvCxnSpPr>
            <a:stCxn id="178" idx="2"/>
            <a:endCxn id="194" idx="0"/>
          </p:cNvCxnSpPr>
          <p:nvPr/>
        </p:nvCxnSpPr>
        <p:spPr>
          <a:xfrm rot="5400000">
            <a:off x="1987835" y="5004656"/>
            <a:ext cx="93610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2" name="직선 화살표 연결선 231"/>
          <p:cNvCxnSpPr>
            <a:stCxn id="194" idx="2"/>
            <a:endCxn id="199" idx="0"/>
          </p:cNvCxnSpPr>
          <p:nvPr/>
        </p:nvCxnSpPr>
        <p:spPr>
          <a:xfrm rot="5400000">
            <a:off x="1915827" y="6948872"/>
            <a:ext cx="108012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4" name="직선 화살표 연결선 233"/>
          <p:cNvCxnSpPr>
            <a:stCxn id="199" idx="2"/>
            <a:endCxn id="203" idx="0"/>
          </p:cNvCxnSpPr>
          <p:nvPr/>
        </p:nvCxnSpPr>
        <p:spPr>
          <a:xfrm rot="5400000">
            <a:off x="2023839" y="9145116"/>
            <a:ext cx="864096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6" name="직선 화살표 연결선 235"/>
          <p:cNvCxnSpPr>
            <a:stCxn id="46" idx="2"/>
            <a:endCxn id="48" idx="0"/>
          </p:cNvCxnSpPr>
          <p:nvPr/>
        </p:nvCxnSpPr>
        <p:spPr>
          <a:xfrm rot="5400000">
            <a:off x="3752031" y="1332248"/>
            <a:ext cx="21602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8" name="직선 화살표 연결선 237"/>
          <p:cNvCxnSpPr>
            <a:stCxn id="48" idx="2"/>
            <a:endCxn id="173" idx="0"/>
          </p:cNvCxnSpPr>
          <p:nvPr/>
        </p:nvCxnSpPr>
        <p:spPr>
          <a:xfrm rot="5400000">
            <a:off x="2995947" y="3096444"/>
            <a:ext cx="1728192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2" name="꺾인 연결선 241"/>
          <p:cNvCxnSpPr>
            <a:stCxn id="46" idx="2"/>
            <a:endCxn id="86" idx="0"/>
          </p:cNvCxnSpPr>
          <p:nvPr/>
        </p:nvCxnSpPr>
        <p:spPr>
          <a:xfrm rot="16200000" flipH="1">
            <a:off x="4094069" y="990210"/>
            <a:ext cx="1224136" cy="1692188"/>
          </a:xfrm>
          <a:prstGeom prst="bentConnector3">
            <a:avLst>
              <a:gd name="adj1" fmla="val 6426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6" name="직선 화살표 연결선 245"/>
          <p:cNvCxnSpPr>
            <a:stCxn id="191" idx="2"/>
            <a:endCxn id="80" idx="0"/>
          </p:cNvCxnSpPr>
          <p:nvPr/>
        </p:nvCxnSpPr>
        <p:spPr>
          <a:xfrm rot="5400000">
            <a:off x="6920383" y="1332248"/>
            <a:ext cx="21602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9" name="직선 화살표 연결선 248"/>
          <p:cNvCxnSpPr>
            <a:stCxn id="86" idx="2"/>
            <a:endCxn id="171" idx="0"/>
          </p:cNvCxnSpPr>
          <p:nvPr/>
        </p:nvCxnSpPr>
        <p:spPr>
          <a:xfrm rot="5400000">
            <a:off x="5444219" y="3852528"/>
            <a:ext cx="21602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1" name="직선 화살표 연결선 250"/>
          <p:cNvCxnSpPr>
            <a:stCxn id="171" idx="2"/>
            <a:endCxn id="183" idx="0"/>
          </p:cNvCxnSpPr>
          <p:nvPr/>
        </p:nvCxnSpPr>
        <p:spPr>
          <a:xfrm rot="5400000">
            <a:off x="5444219" y="5364696"/>
            <a:ext cx="21602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3" name="직선 화살표 연결선 252"/>
          <p:cNvCxnSpPr>
            <a:stCxn id="183" idx="2"/>
            <a:endCxn id="196" idx="0"/>
          </p:cNvCxnSpPr>
          <p:nvPr/>
        </p:nvCxnSpPr>
        <p:spPr>
          <a:xfrm rot="5400000">
            <a:off x="5444219" y="7380920"/>
            <a:ext cx="21602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5" name="직선 화살표 연결선 254"/>
          <p:cNvCxnSpPr>
            <a:stCxn id="196" idx="2"/>
            <a:endCxn id="201" idx="0"/>
          </p:cNvCxnSpPr>
          <p:nvPr/>
        </p:nvCxnSpPr>
        <p:spPr>
          <a:xfrm rot="5400000">
            <a:off x="5444219" y="9469152"/>
            <a:ext cx="21602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7" name="직선 화살표 연결선 256"/>
          <p:cNvCxnSpPr>
            <a:stCxn id="201" idx="2"/>
            <a:endCxn id="205" idx="0"/>
          </p:cNvCxnSpPr>
          <p:nvPr/>
        </p:nvCxnSpPr>
        <p:spPr>
          <a:xfrm rot="5400000">
            <a:off x="5264199" y="11089332"/>
            <a:ext cx="57606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lnDef>
      <a:spPr>
        <a:ln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696</TotalTime>
  <Words>139</Words>
  <Application>Microsoft Office PowerPoint</Application>
  <PresentationFormat>사용자 지정</PresentationFormat>
  <Paragraphs>92</Paragraphs>
  <Slides>1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2" baseType="lpstr">
      <vt:lpstr>Office 테마</vt:lpstr>
      <vt:lpstr>슬라이드 1</vt:lpstr>
    </vt:vector>
  </TitlesOfParts>
  <Company>daegu univ.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dong hyun seo</dc:creator>
  <cp:lastModifiedBy>dong hyun seo</cp:lastModifiedBy>
  <cp:revision>72</cp:revision>
  <dcterms:created xsi:type="dcterms:W3CDTF">2011-03-08T06:22:35Z</dcterms:created>
  <dcterms:modified xsi:type="dcterms:W3CDTF">2011-07-04T02:40:43Z</dcterms:modified>
</cp:coreProperties>
</file>