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211" r:id="rId1"/>
    <p:sldMasterId id="2147484317" r:id="rId2"/>
    <p:sldMasterId id="2147485697" r:id="rId3"/>
    <p:sldMasterId id="2147485715" r:id="rId4"/>
    <p:sldMasterId id="2147485727" r:id="rId5"/>
    <p:sldMasterId id="2147485740" r:id="rId6"/>
  </p:sldMasterIdLst>
  <p:notesMasterIdLst>
    <p:notesMasterId r:id="rId54"/>
  </p:notesMasterIdLst>
  <p:handoutMasterIdLst>
    <p:handoutMasterId r:id="rId55"/>
  </p:handoutMasterIdLst>
  <p:sldIdLst>
    <p:sldId id="940" r:id="rId7"/>
    <p:sldId id="961" r:id="rId8"/>
    <p:sldId id="1009" r:id="rId9"/>
    <p:sldId id="962" r:id="rId10"/>
    <p:sldId id="963" r:id="rId11"/>
    <p:sldId id="1010" r:id="rId12"/>
    <p:sldId id="964" r:id="rId13"/>
    <p:sldId id="965" r:id="rId14"/>
    <p:sldId id="966" r:id="rId15"/>
    <p:sldId id="967" r:id="rId16"/>
    <p:sldId id="968" r:id="rId17"/>
    <p:sldId id="969" r:id="rId18"/>
    <p:sldId id="970" r:id="rId19"/>
    <p:sldId id="971" r:id="rId20"/>
    <p:sldId id="972" r:id="rId21"/>
    <p:sldId id="973" r:id="rId22"/>
    <p:sldId id="974" r:id="rId23"/>
    <p:sldId id="975" r:id="rId24"/>
    <p:sldId id="976" r:id="rId25"/>
    <p:sldId id="977" r:id="rId26"/>
    <p:sldId id="978" r:id="rId27"/>
    <p:sldId id="979" r:id="rId28"/>
    <p:sldId id="980" r:id="rId29"/>
    <p:sldId id="982" r:id="rId30"/>
    <p:sldId id="983" r:id="rId31"/>
    <p:sldId id="985" r:id="rId32"/>
    <p:sldId id="917" r:id="rId33"/>
    <p:sldId id="918" r:id="rId34"/>
    <p:sldId id="931" r:id="rId35"/>
    <p:sldId id="932" r:id="rId36"/>
    <p:sldId id="993" r:id="rId37"/>
    <p:sldId id="994" r:id="rId38"/>
    <p:sldId id="995" r:id="rId39"/>
    <p:sldId id="959" r:id="rId40"/>
    <p:sldId id="1005" r:id="rId41"/>
    <p:sldId id="996" r:id="rId42"/>
    <p:sldId id="952" r:id="rId43"/>
    <p:sldId id="997" r:id="rId44"/>
    <p:sldId id="998" r:id="rId45"/>
    <p:sldId id="999" r:id="rId46"/>
    <p:sldId id="935" r:id="rId47"/>
    <p:sldId id="1000" r:id="rId48"/>
    <p:sldId id="953" r:id="rId49"/>
    <p:sldId id="954" r:id="rId50"/>
    <p:sldId id="938" r:id="rId51"/>
    <p:sldId id="939" r:id="rId52"/>
    <p:sldId id="894" r:id="rId5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000000"/>
    <a:srgbClr val="6600CC"/>
    <a:srgbClr val="FF0066"/>
    <a:srgbClr val="F204E1"/>
    <a:srgbClr val="000066"/>
    <a:srgbClr val="0000FF"/>
    <a:srgbClr val="005828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3051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119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DA1F6AE0-F418-40D8-AF86-931B25A325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B28E63E3-3198-4061-AD00-6E7804EED9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270AC-26EB-4D21-A017-23799CBFD6B0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4ED3D-CAF8-4669-B266-24522DB8DFC0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8580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02163"/>
            <a:ext cx="5029200" cy="4827587"/>
          </a:xfrm>
          <a:noFill/>
          <a:ln/>
        </p:spPr>
        <p:txBody>
          <a:bodyPr lIns="92251" tIns="45316" rIns="92251" bIns="45316"/>
          <a:lstStyle/>
          <a:p>
            <a:pPr>
              <a:spcBef>
                <a:spcPct val="50000"/>
              </a:spcBef>
            </a:pPr>
            <a:endParaRPr lang="en-US" sz="800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1714500"/>
            <a:ext cx="8286750" cy="1157288"/>
            <a:chOff x="315" y="1080"/>
            <a:chExt cx="5220" cy="72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15" y="1203"/>
              <a:ext cx="5202" cy="606"/>
            </a:xfrm>
            <a:custGeom>
              <a:avLst/>
              <a:gdLst/>
              <a:ahLst/>
              <a:cxnLst>
                <a:cxn ang="0">
                  <a:pos x="3" y="435"/>
                </a:cxn>
                <a:cxn ang="0">
                  <a:pos x="4710" y="438"/>
                </a:cxn>
                <a:cxn ang="0">
                  <a:pos x="4863" y="438"/>
                </a:cxn>
                <a:cxn ang="0">
                  <a:pos x="4971" y="367"/>
                </a:cxn>
                <a:cxn ang="0">
                  <a:pos x="5124" y="3"/>
                </a:cxn>
                <a:cxn ang="0">
                  <a:pos x="241" y="2"/>
                </a:cxn>
                <a:cxn ang="0">
                  <a:pos x="200" y="0"/>
                </a:cxn>
                <a:cxn ang="0">
                  <a:pos x="150" y="0"/>
                </a:cxn>
                <a:cxn ang="0">
                  <a:pos x="118" y="9"/>
                </a:cxn>
                <a:cxn ang="0">
                  <a:pos x="86" y="24"/>
                </a:cxn>
                <a:cxn ang="0">
                  <a:pos x="57" y="47"/>
                </a:cxn>
                <a:cxn ang="0">
                  <a:pos x="25" y="83"/>
                </a:cxn>
                <a:cxn ang="0">
                  <a:pos x="7" y="109"/>
                </a:cxn>
                <a:cxn ang="0">
                  <a:pos x="0" y="142"/>
                </a:cxn>
                <a:cxn ang="0">
                  <a:pos x="3" y="435"/>
                </a:cxn>
              </a:cxnLst>
              <a:rect l="0" t="0" r="r" b="b"/>
              <a:pathLst>
                <a:path w="5124" h="439">
                  <a:moveTo>
                    <a:pt x="3" y="435"/>
                  </a:moveTo>
                  <a:lnTo>
                    <a:pt x="4710" y="438"/>
                  </a:lnTo>
                  <a:lnTo>
                    <a:pt x="4863" y="438"/>
                  </a:lnTo>
                  <a:cubicBezTo>
                    <a:pt x="4906" y="426"/>
                    <a:pt x="4928" y="439"/>
                    <a:pt x="4971" y="367"/>
                  </a:cubicBezTo>
                  <a:lnTo>
                    <a:pt x="5124" y="3"/>
                  </a:lnTo>
                  <a:lnTo>
                    <a:pt x="241" y="2"/>
                  </a:lnTo>
                  <a:lnTo>
                    <a:pt x="200" y="0"/>
                  </a:lnTo>
                  <a:lnTo>
                    <a:pt x="150" y="0"/>
                  </a:lnTo>
                  <a:lnTo>
                    <a:pt x="118" y="9"/>
                  </a:lnTo>
                  <a:lnTo>
                    <a:pt x="86" y="24"/>
                  </a:lnTo>
                  <a:lnTo>
                    <a:pt x="57" y="47"/>
                  </a:lnTo>
                  <a:lnTo>
                    <a:pt x="25" y="83"/>
                  </a:lnTo>
                  <a:lnTo>
                    <a:pt x="7" y="109"/>
                  </a:lnTo>
                  <a:lnTo>
                    <a:pt x="0" y="142"/>
                  </a:lnTo>
                  <a:lnTo>
                    <a:pt x="3" y="435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noFill/>
              <a:prstDash val="solid"/>
              <a:round/>
              <a:headEnd/>
              <a:tailEnd/>
            </a:ln>
            <a:effectLst>
              <a:outerShdw dist="85194" dir="3806097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5032" y="1203"/>
              <a:ext cx="503" cy="561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20" y="444"/>
                </a:cxn>
                <a:cxn ang="0">
                  <a:pos x="242" y="270"/>
                </a:cxn>
                <a:cxn ang="0">
                  <a:pos x="41" y="269"/>
                </a:cxn>
                <a:cxn ang="0">
                  <a:pos x="488" y="0"/>
                </a:cxn>
              </a:cxnLst>
              <a:rect l="0" t="0" r="r" b="b"/>
              <a:pathLst>
                <a:path w="488" h="489">
                  <a:moveTo>
                    <a:pt x="488" y="0"/>
                  </a:moveTo>
                  <a:lnTo>
                    <a:pt x="320" y="444"/>
                  </a:lnTo>
                  <a:cubicBezTo>
                    <a:pt x="279" y="489"/>
                    <a:pt x="374" y="318"/>
                    <a:pt x="242" y="270"/>
                  </a:cubicBezTo>
                  <a:cubicBezTo>
                    <a:pt x="110" y="222"/>
                    <a:pt x="0" y="316"/>
                    <a:pt x="41" y="269"/>
                  </a:cubicBezTo>
                  <a:lnTo>
                    <a:pt x="48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317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70" y="1080"/>
              <a:ext cx="295" cy="602"/>
            </a:xfrm>
            <a:custGeom>
              <a:avLst/>
              <a:gdLst/>
              <a:ahLst/>
              <a:cxnLst>
                <a:cxn ang="0">
                  <a:pos x="146" y="133"/>
                </a:cxn>
                <a:cxn ang="0">
                  <a:pos x="167" y="136"/>
                </a:cxn>
                <a:cxn ang="0">
                  <a:pos x="102" y="378"/>
                </a:cxn>
                <a:cxn ang="0">
                  <a:pos x="96" y="388"/>
                </a:cxn>
                <a:cxn ang="0">
                  <a:pos x="89" y="402"/>
                </a:cxn>
                <a:cxn ang="0">
                  <a:pos x="75" y="412"/>
                </a:cxn>
                <a:cxn ang="0">
                  <a:pos x="59" y="417"/>
                </a:cxn>
                <a:cxn ang="0">
                  <a:pos x="35" y="412"/>
                </a:cxn>
                <a:cxn ang="0">
                  <a:pos x="23" y="405"/>
                </a:cxn>
                <a:cxn ang="0">
                  <a:pos x="14" y="399"/>
                </a:cxn>
                <a:cxn ang="0">
                  <a:pos x="3" y="382"/>
                </a:cxn>
                <a:cxn ang="0">
                  <a:pos x="0" y="372"/>
                </a:cxn>
                <a:cxn ang="0">
                  <a:pos x="3" y="346"/>
                </a:cxn>
                <a:cxn ang="0">
                  <a:pos x="86" y="34"/>
                </a:cxn>
                <a:cxn ang="0">
                  <a:pos x="90" y="22"/>
                </a:cxn>
                <a:cxn ang="0">
                  <a:pos x="99" y="12"/>
                </a:cxn>
                <a:cxn ang="0">
                  <a:pos x="110" y="4"/>
                </a:cxn>
                <a:cxn ang="0">
                  <a:pos x="123" y="0"/>
                </a:cxn>
                <a:cxn ang="0">
                  <a:pos x="149" y="1"/>
                </a:cxn>
                <a:cxn ang="0">
                  <a:pos x="162" y="6"/>
                </a:cxn>
                <a:cxn ang="0">
                  <a:pos x="173" y="16"/>
                </a:cxn>
                <a:cxn ang="0">
                  <a:pos x="177" y="31"/>
                </a:cxn>
                <a:cxn ang="0">
                  <a:pos x="180" y="43"/>
                </a:cxn>
                <a:cxn ang="0">
                  <a:pos x="179" y="60"/>
                </a:cxn>
                <a:cxn ang="0">
                  <a:pos x="171" y="90"/>
                </a:cxn>
                <a:cxn ang="0">
                  <a:pos x="149" y="90"/>
                </a:cxn>
                <a:cxn ang="0">
                  <a:pos x="155" y="61"/>
                </a:cxn>
                <a:cxn ang="0">
                  <a:pos x="158" y="51"/>
                </a:cxn>
                <a:cxn ang="0">
                  <a:pos x="158" y="40"/>
                </a:cxn>
                <a:cxn ang="0">
                  <a:pos x="155" y="27"/>
                </a:cxn>
                <a:cxn ang="0">
                  <a:pos x="146" y="22"/>
                </a:cxn>
                <a:cxn ang="0">
                  <a:pos x="131" y="19"/>
                </a:cxn>
                <a:cxn ang="0">
                  <a:pos x="119" y="25"/>
                </a:cxn>
                <a:cxn ang="0">
                  <a:pos x="113" y="36"/>
                </a:cxn>
                <a:cxn ang="0">
                  <a:pos x="107" y="49"/>
                </a:cxn>
                <a:cxn ang="0">
                  <a:pos x="104" y="61"/>
                </a:cxn>
                <a:cxn ang="0">
                  <a:pos x="24" y="357"/>
                </a:cxn>
                <a:cxn ang="0">
                  <a:pos x="21" y="372"/>
                </a:cxn>
                <a:cxn ang="0">
                  <a:pos x="27" y="384"/>
                </a:cxn>
                <a:cxn ang="0">
                  <a:pos x="41" y="391"/>
                </a:cxn>
                <a:cxn ang="0">
                  <a:pos x="51" y="393"/>
                </a:cxn>
                <a:cxn ang="0">
                  <a:pos x="71" y="390"/>
                </a:cxn>
                <a:cxn ang="0">
                  <a:pos x="81" y="373"/>
                </a:cxn>
                <a:cxn ang="0">
                  <a:pos x="84" y="360"/>
                </a:cxn>
                <a:cxn ang="0">
                  <a:pos x="146" y="133"/>
                </a:cxn>
              </a:cxnLst>
              <a:rect l="0" t="0" r="r" b="b"/>
              <a:pathLst>
                <a:path w="180" h="417">
                  <a:moveTo>
                    <a:pt x="146" y="133"/>
                  </a:moveTo>
                  <a:lnTo>
                    <a:pt x="167" y="136"/>
                  </a:lnTo>
                  <a:lnTo>
                    <a:pt x="102" y="378"/>
                  </a:lnTo>
                  <a:lnTo>
                    <a:pt x="96" y="388"/>
                  </a:lnTo>
                  <a:lnTo>
                    <a:pt x="89" y="402"/>
                  </a:lnTo>
                  <a:lnTo>
                    <a:pt x="75" y="412"/>
                  </a:lnTo>
                  <a:lnTo>
                    <a:pt x="59" y="417"/>
                  </a:lnTo>
                  <a:lnTo>
                    <a:pt x="35" y="412"/>
                  </a:lnTo>
                  <a:lnTo>
                    <a:pt x="23" y="405"/>
                  </a:lnTo>
                  <a:lnTo>
                    <a:pt x="14" y="399"/>
                  </a:lnTo>
                  <a:lnTo>
                    <a:pt x="3" y="382"/>
                  </a:lnTo>
                  <a:lnTo>
                    <a:pt x="0" y="372"/>
                  </a:lnTo>
                  <a:lnTo>
                    <a:pt x="3" y="346"/>
                  </a:lnTo>
                  <a:lnTo>
                    <a:pt x="86" y="34"/>
                  </a:lnTo>
                  <a:lnTo>
                    <a:pt x="90" y="22"/>
                  </a:lnTo>
                  <a:lnTo>
                    <a:pt x="99" y="12"/>
                  </a:lnTo>
                  <a:lnTo>
                    <a:pt x="110" y="4"/>
                  </a:lnTo>
                  <a:lnTo>
                    <a:pt x="123" y="0"/>
                  </a:lnTo>
                  <a:lnTo>
                    <a:pt x="149" y="1"/>
                  </a:lnTo>
                  <a:lnTo>
                    <a:pt x="162" y="6"/>
                  </a:lnTo>
                  <a:lnTo>
                    <a:pt x="173" y="16"/>
                  </a:lnTo>
                  <a:lnTo>
                    <a:pt x="177" y="31"/>
                  </a:lnTo>
                  <a:lnTo>
                    <a:pt x="180" y="43"/>
                  </a:lnTo>
                  <a:lnTo>
                    <a:pt x="179" y="60"/>
                  </a:lnTo>
                  <a:lnTo>
                    <a:pt x="171" y="90"/>
                  </a:lnTo>
                  <a:lnTo>
                    <a:pt x="149" y="90"/>
                  </a:lnTo>
                  <a:lnTo>
                    <a:pt x="155" y="61"/>
                  </a:lnTo>
                  <a:lnTo>
                    <a:pt x="158" y="51"/>
                  </a:lnTo>
                  <a:lnTo>
                    <a:pt x="158" y="40"/>
                  </a:lnTo>
                  <a:lnTo>
                    <a:pt x="155" y="27"/>
                  </a:lnTo>
                  <a:lnTo>
                    <a:pt x="146" y="22"/>
                  </a:lnTo>
                  <a:lnTo>
                    <a:pt x="131" y="19"/>
                  </a:lnTo>
                  <a:lnTo>
                    <a:pt x="119" y="25"/>
                  </a:lnTo>
                  <a:lnTo>
                    <a:pt x="113" y="36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24" y="357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41" y="391"/>
                  </a:lnTo>
                  <a:lnTo>
                    <a:pt x="51" y="393"/>
                  </a:lnTo>
                  <a:lnTo>
                    <a:pt x="71" y="390"/>
                  </a:lnTo>
                  <a:lnTo>
                    <a:pt x="81" y="373"/>
                  </a:lnTo>
                  <a:lnTo>
                    <a:pt x="84" y="360"/>
                  </a:lnTo>
                  <a:lnTo>
                    <a:pt x="146" y="133"/>
                  </a:lnTo>
                  <a:close/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0000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3175" cap="flat" cmpd="sng">
              <a:noFill/>
              <a:prstDash val="solid"/>
              <a:round/>
              <a:headEnd/>
              <a:tailEnd/>
            </a:ln>
            <a:effectLst>
              <a:outerShdw dist="254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553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071563" y="2000250"/>
            <a:ext cx="7643812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4450" y="3571875"/>
            <a:ext cx="6400800" cy="1966913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6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43C7-7177-4DFB-A765-20D276E6C5A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  <p:sndAc>
      <p:stSnd>
        <p:snd r:embed="rId2" name="typ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C8D4-45D9-4B76-8D0A-9E6772F7E2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8117-0DDD-411E-A265-B2D6B39340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16375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68838" y="1571625"/>
            <a:ext cx="40179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8B9F-A9CD-4A0C-925D-447C0467810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09EA5-E3B2-4219-B4C8-481269ABFD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D214-5F7B-4925-957F-8A300FBB8A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7591-5383-41ED-B384-25088042AB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254D-DB21-40EB-AB67-5B8865DD79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8A5C-7CCE-4FBD-9B14-429512F8C0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4D5B-2061-408B-8CFB-39483EE692E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0513" y="390525"/>
            <a:ext cx="2046287" cy="57356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63" y="390525"/>
            <a:ext cx="5988050" cy="57356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7B91-BB58-4C21-8140-CDDD0B0EA3B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6325" y="390525"/>
            <a:ext cx="7543800" cy="8572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00063" y="1571625"/>
            <a:ext cx="4016375" cy="45545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68838" y="1571625"/>
            <a:ext cx="4017962" cy="45545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B5E2-EF4F-4128-9B90-7E668D566D0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6325" y="390525"/>
            <a:ext cx="7543800" cy="8572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00063" y="1571625"/>
            <a:ext cx="4016375" cy="45545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68838" y="1571625"/>
            <a:ext cx="4017962" cy="22002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68838" y="3924300"/>
            <a:ext cx="4017962" cy="22018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E6CA-43D0-4CA2-8A89-729D934D733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1076325" y="390525"/>
            <a:ext cx="7543800" cy="8572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4016375" cy="22002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68838" y="1571625"/>
            <a:ext cx="4017962" cy="22002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0063" y="3924300"/>
            <a:ext cx="4016375" cy="22018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8838" y="3924300"/>
            <a:ext cx="4017962" cy="22018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BE687-C3EB-4130-8946-C9AA745D7ED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 dir="in"/>
    <p:sndAc>
      <p:stSnd>
        <p:snd r:embed="rId1" name="typ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제목, 내용 2개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4386-E785-46F0-8424-032A7A4E2B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C49AF0A1-DF83-4AEC-A94C-A9A9C80F7733}" type="slidenum">
              <a:rPr lang="en-US" altLang="ko-KR"/>
              <a:pPr/>
              <a:t>‹#›</a:t>
            </a:fld>
            <a:endParaRPr lang="en-US" altLang="ko-KR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7210-2EFE-4BC4-A852-3042B6E468A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2015-11-01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3D5C-D545-4F8F-AC4B-836491A20B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0402067-CE9D-4877-81B1-38DD2BF576F1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9DE2-55AB-4303-B6E7-69268E8374BE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56D5-3EAE-4FE5-9880-4FF43E8E4F9D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D3CA-0361-4D60-9F3B-D8CD1A0A14D0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103B-0598-4126-A85C-9940395BEA71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6CA0-F08F-4D1D-B841-842A1D45BD79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CC07-B400-4067-B4F9-CDAAB2B95DA6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220E-B8E6-4B04-8A4B-4913AA7B42C7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97837-EB3B-4FF3-9A5A-4600C3105A21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B66D7-5A65-4EFE-A4D2-D87B08692E8F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309B-4EE8-4C66-9129-B6290A392208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8B7F-2A7D-4481-9C8E-E0226408E6DE}" type="slidenum">
              <a:rPr lang="en-US" altLang="ko-KR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082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082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082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082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082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9082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082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90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908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908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87E407-D9E8-439C-A894-E9CF5BC0EF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0F7D-83AB-42A3-9EFC-98F6F1FF8FA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8BB29-67EC-4B77-B8F8-5813858791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4F700D-22A5-40D8-ACBF-2C464970E5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AB555D-272A-4C22-AF9F-59FAC3A1E04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67C40-F988-45CD-8009-985ECE40BD4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81A00-1DAF-432D-AE83-D6BA58D42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F1190-E875-455A-8821-09A7BCA09DA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8BB72-9B6D-469A-B7A4-988341982B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BF22E-3A06-442C-8B42-23C911BA0FB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20A548-94BC-43BB-90A6-A834A7F244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4D0C0-4B0A-4DCC-8DC1-B2B9CF83778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A30C77-3399-4DD4-89C9-6604C2A7FFB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33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template2 복사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500063" y="415925"/>
            <a:ext cx="8134350" cy="869950"/>
          </a:xfrm>
          <a:custGeom>
            <a:avLst/>
            <a:gdLst/>
            <a:ahLst/>
            <a:cxnLst>
              <a:cxn ang="0">
                <a:pos x="3" y="435"/>
              </a:cxn>
              <a:cxn ang="0">
                <a:pos x="4710" y="438"/>
              </a:cxn>
              <a:cxn ang="0">
                <a:pos x="4863" y="438"/>
              </a:cxn>
              <a:cxn ang="0">
                <a:pos x="4971" y="367"/>
              </a:cxn>
              <a:cxn ang="0">
                <a:pos x="5124" y="3"/>
              </a:cxn>
              <a:cxn ang="0">
                <a:pos x="241" y="2"/>
              </a:cxn>
              <a:cxn ang="0">
                <a:pos x="200" y="0"/>
              </a:cxn>
              <a:cxn ang="0">
                <a:pos x="150" y="0"/>
              </a:cxn>
              <a:cxn ang="0">
                <a:pos x="118" y="9"/>
              </a:cxn>
              <a:cxn ang="0">
                <a:pos x="86" y="24"/>
              </a:cxn>
              <a:cxn ang="0">
                <a:pos x="57" y="47"/>
              </a:cxn>
              <a:cxn ang="0">
                <a:pos x="25" y="83"/>
              </a:cxn>
              <a:cxn ang="0">
                <a:pos x="7" y="109"/>
              </a:cxn>
              <a:cxn ang="0">
                <a:pos x="0" y="142"/>
              </a:cxn>
              <a:cxn ang="0">
                <a:pos x="3" y="435"/>
              </a:cxn>
            </a:cxnLst>
            <a:rect l="0" t="0" r="r" b="b"/>
            <a:pathLst>
              <a:path w="5124" h="439">
                <a:moveTo>
                  <a:pt x="3" y="435"/>
                </a:moveTo>
                <a:lnTo>
                  <a:pt x="4710" y="438"/>
                </a:lnTo>
                <a:lnTo>
                  <a:pt x="4863" y="438"/>
                </a:lnTo>
                <a:cubicBezTo>
                  <a:pt x="4906" y="426"/>
                  <a:pt x="4928" y="439"/>
                  <a:pt x="4971" y="367"/>
                </a:cubicBezTo>
                <a:lnTo>
                  <a:pt x="5124" y="3"/>
                </a:lnTo>
                <a:lnTo>
                  <a:pt x="241" y="2"/>
                </a:lnTo>
                <a:lnTo>
                  <a:pt x="200" y="0"/>
                </a:lnTo>
                <a:lnTo>
                  <a:pt x="150" y="0"/>
                </a:lnTo>
                <a:lnTo>
                  <a:pt x="118" y="9"/>
                </a:lnTo>
                <a:lnTo>
                  <a:pt x="86" y="24"/>
                </a:lnTo>
                <a:lnTo>
                  <a:pt x="57" y="47"/>
                </a:lnTo>
                <a:lnTo>
                  <a:pt x="25" y="83"/>
                </a:lnTo>
                <a:lnTo>
                  <a:pt x="7" y="109"/>
                </a:lnTo>
                <a:lnTo>
                  <a:pt x="0" y="142"/>
                </a:lnTo>
                <a:lnTo>
                  <a:pt x="3" y="435"/>
                </a:lnTo>
                <a:close/>
              </a:path>
            </a:pathLst>
          </a:custGeom>
          <a:solidFill>
            <a:schemeClr val="accent1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7967663" y="412750"/>
            <a:ext cx="671512" cy="801688"/>
          </a:xfrm>
          <a:custGeom>
            <a:avLst/>
            <a:gdLst/>
            <a:ahLst/>
            <a:cxnLst>
              <a:cxn ang="0">
                <a:pos x="423" y="0"/>
              </a:cxn>
              <a:cxn ang="0">
                <a:pos x="270" y="363"/>
              </a:cxn>
              <a:cxn ang="0">
                <a:pos x="219" y="246"/>
              </a:cxn>
              <a:cxn ang="0">
                <a:pos x="37" y="229"/>
              </a:cxn>
              <a:cxn ang="0">
                <a:pos x="423" y="0"/>
              </a:cxn>
            </a:cxnLst>
            <a:rect l="0" t="0" r="r" b="b"/>
            <a:pathLst>
              <a:path w="423" h="404">
                <a:moveTo>
                  <a:pt x="423" y="0"/>
                </a:moveTo>
                <a:lnTo>
                  <a:pt x="270" y="363"/>
                </a:lnTo>
                <a:cubicBezTo>
                  <a:pt x="236" y="404"/>
                  <a:pt x="300" y="318"/>
                  <a:pt x="219" y="246"/>
                </a:cubicBezTo>
                <a:cubicBezTo>
                  <a:pt x="138" y="174"/>
                  <a:pt x="0" y="272"/>
                  <a:pt x="37" y="229"/>
                </a:cubicBezTo>
                <a:lnTo>
                  <a:pt x="423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828675" y="228600"/>
            <a:ext cx="341313" cy="846138"/>
          </a:xfrm>
          <a:custGeom>
            <a:avLst/>
            <a:gdLst/>
            <a:ahLst/>
            <a:cxnLst>
              <a:cxn ang="0">
                <a:pos x="146" y="133"/>
              </a:cxn>
              <a:cxn ang="0">
                <a:pos x="167" y="136"/>
              </a:cxn>
              <a:cxn ang="0">
                <a:pos x="102" y="378"/>
              </a:cxn>
              <a:cxn ang="0">
                <a:pos x="96" y="388"/>
              </a:cxn>
              <a:cxn ang="0">
                <a:pos x="89" y="402"/>
              </a:cxn>
              <a:cxn ang="0">
                <a:pos x="75" y="412"/>
              </a:cxn>
              <a:cxn ang="0">
                <a:pos x="59" y="417"/>
              </a:cxn>
              <a:cxn ang="0">
                <a:pos x="35" y="412"/>
              </a:cxn>
              <a:cxn ang="0">
                <a:pos x="23" y="405"/>
              </a:cxn>
              <a:cxn ang="0">
                <a:pos x="14" y="399"/>
              </a:cxn>
              <a:cxn ang="0">
                <a:pos x="3" y="382"/>
              </a:cxn>
              <a:cxn ang="0">
                <a:pos x="0" y="372"/>
              </a:cxn>
              <a:cxn ang="0">
                <a:pos x="3" y="346"/>
              </a:cxn>
              <a:cxn ang="0">
                <a:pos x="86" y="34"/>
              </a:cxn>
              <a:cxn ang="0">
                <a:pos x="90" y="22"/>
              </a:cxn>
              <a:cxn ang="0">
                <a:pos x="99" y="12"/>
              </a:cxn>
              <a:cxn ang="0">
                <a:pos x="110" y="4"/>
              </a:cxn>
              <a:cxn ang="0">
                <a:pos x="123" y="0"/>
              </a:cxn>
              <a:cxn ang="0">
                <a:pos x="149" y="1"/>
              </a:cxn>
              <a:cxn ang="0">
                <a:pos x="162" y="6"/>
              </a:cxn>
              <a:cxn ang="0">
                <a:pos x="173" y="16"/>
              </a:cxn>
              <a:cxn ang="0">
                <a:pos x="177" y="31"/>
              </a:cxn>
              <a:cxn ang="0">
                <a:pos x="180" y="43"/>
              </a:cxn>
              <a:cxn ang="0">
                <a:pos x="179" y="60"/>
              </a:cxn>
              <a:cxn ang="0">
                <a:pos x="171" y="90"/>
              </a:cxn>
              <a:cxn ang="0">
                <a:pos x="149" y="90"/>
              </a:cxn>
              <a:cxn ang="0">
                <a:pos x="155" y="61"/>
              </a:cxn>
              <a:cxn ang="0">
                <a:pos x="158" y="51"/>
              </a:cxn>
              <a:cxn ang="0">
                <a:pos x="158" y="40"/>
              </a:cxn>
              <a:cxn ang="0">
                <a:pos x="155" y="27"/>
              </a:cxn>
              <a:cxn ang="0">
                <a:pos x="146" y="22"/>
              </a:cxn>
              <a:cxn ang="0">
                <a:pos x="131" y="19"/>
              </a:cxn>
              <a:cxn ang="0">
                <a:pos x="119" y="25"/>
              </a:cxn>
              <a:cxn ang="0">
                <a:pos x="113" y="36"/>
              </a:cxn>
              <a:cxn ang="0">
                <a:pos x="107" y="49"/>
              </a:cxn>
              <a:cxn ang="0">
                <a:pos x="104" y="61"/>
              </a:cxn>
              <a:cxn ang="0">
                <a:pos x="24" y="357"/>
              </a:cxn>
              <a:cxn ang="0">
                <a:pos x="21" y="372"/>
              </a:cxn>
              <a:cxn ang="0">
                <a:pos x="27" y="384"/>
              </a:cxn>
              <a:cxn ang="0">
                <a:pos x="41" y="391"/>
              </a:cxn>
              <a:cxn ang="0">
                <a:pos x="51" y="393"/>
              </a:cxn>
              <a:cxn ang="0">
                <a:pos x="71" y="390"/>
              </a:cxn>
              <a:cxn ang="0">
                <a:pos x="81" y="373"/>
              </a:cxn>
              <a:cxn ang="0">
                <a:pos x="84" y="360"/>
              </a:cxn>
              <a:cxn ang="0">
                <a:pos x="146" y="133"/>
              </a:cxn>
            </a:cxnLst>
            <a:rect l="0" t="0" r="r" b="b"/>
            <a:pathLst>
              <a:path w="180" h="417">
                <a:moveTo>
                  <a:pt x="146" y="133"/>
                </a:moveTo>
                <a:lnTo>
                  <a:pt x="167" y="136"/>
                </a:lnTo>
                <a:lnTo>
                  <a:pt x="102" y="378"/>
                </a:lnTo>
                <a:lnTo>
                  <a:pt x="96" y="388"/>
                </a:lnTo>
                <a:lnTo>
                  <a:pt x="89" y="402"/>
                </a:lnTo>
                <a:lnTo>
                  <a:pt x="75" y="412"/>
                </a:lnTo>
                <a:lnTo>
                  <a:pt x="59" y="417"/>
                </a:lnTo>
                <a:lnTo>
                  <a:pt x="35" y="412"/>
                </a:lnTo>
                <a:lnTo>
                  <a:pt x="23" y="405"/>
                </a:lnTo>
                <a:lnTo>
                  <a:pt x="14" y="399"/>
                </a:lnTo>
                <a:lnTo>
                  <a:pt x="3" y="382"/>
                </a:lnTo>
                <a:lnTo>
                  <a:pt x="0" y="372"/>
                </a:lnTo>
                <a:lnTo>
                  <a:pt x="3" y="346"/>
                </a:lnTo>
                <a:lnTo>
                  <a:pt x="86" y="34"/>
                </a:lnTo>
                <a:lnTo>
                  <a:pt x="90" y="22"/>
                </a:lnTo>
                <a:lnTo>
                  <a:pt x="99" y="12"/>
                </a:lnTo>
                <a:lnTo>
                  <a:pt x="110" y="4"/>
                </a:lnTo>
                <a:lnTo>
                  <a:pt x="123" y="0"/>
                </a:lnTo>
                <a:lnTo>
                  <a:pt x="149" y="1"/>
                </a:lnTo>
                <a:lnTo>
                  <a:pt x="162" y="6"/>
                </a:lnTo>
                <a:lnTo>
                  <a:pt x="173" y="16"/>
                </a:lnTo>
                <a:lnTo>
                  <a:pt x="177" y="31"/>
                </a:lnTo>
                <a:lnTo>
                  <a:pt x="180" y="43"/>
                </a:lnTo>
                <a:lnTo>
                  <a:pt x="179" y="60"/>
                </a:lnTo>
                <a:lnTo>
                  <a:pt x="171" y="90"/>
                </a:lnTo>
                <a:lnTo>
                  <a:pt x="149" y="90"/>
                </a:lnTo>
                <a:lnTo>
                  <a:pt x="155" y="61"/>
                </a:lnTo>
                <a:lnTo>
                  <a:pt x="158" y="51"/>
                </a:lnTo>
                <a:lnTo>
                  <a:pt x="158" y="40"/>
                </a:lnTo>
                <a:lnTo>
                  <a:pt x="155" y="27"/>
                </a:lnTo>
                <a:lnTo>
                  <a:pt x="146" y="22"/>
                </a:lnTo>
                <a:lnTo>
                  <a:pt x="131" y="19"/>
                </a:lnTo>
                <a:lnTo>
                  <a:pt x="119" y="25"/>
                </a:lnTo>
                <a:lnTo>
                  <a:pt x="113" y="36"/>
                </a:lnTo>
                <a:lnTo>
                  <a:pt x="107" y="49"/>
                </a:lnTo>
                <a:lnTo>
                  <a:pt x="104" y="61"/>
                </a:lnTo>
                <a:lnTo>
                  <a:pt x="24" y="357"/>
                </a:lnTo>
                <a:lnTo>
                  <a:pt x="21" y="372"/>
                </a:lnTo>
                <a:lnTo>
                  <a:pt x="27" y="384"/>
                </a:lnTo>
                <a:lnTo>
                  <a:pt x="41" y="391"/>
                </a:lnTo>
                <a:lnTo>
                  <a:pt x="51" y="393"/>
                </a:lnTo>
                <a:lnTo>
                  <a:pt x="71" y="390"/>
                </a:lnTo>
                <a:lnTo>
                  <a:pt x="81" y="373"/>
                </a:lnTo>
                <a:lnTo>
                  <a:pt x="84" y="360"/>
                </a:lnTo>
                <a:lnTo>
                  <a:pt x="146" y="133"/>
                </a:lnTo>
                <a:close/>
              </a:path>
            </a:pathLst>
          </a:custGeom>
          <a:gradFill rotWithShape="0">
            <a:gsLst>
              <a:gs pos="0">
                <a:srgbClr val="B2B2B2">
                  <a:gamma/>
                  <a:tint val="3922"/>
                  <a:invGamma/>
                </a:srgb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3175" cap="flat" cmpd="sng">
            <a:noFill/>
            <a:prstDash val="solid"/>
            <a:round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390525"/>
            <a:ext cx="7543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571625"/>
            <a:ext cx="818673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413B39C-C434-4C70-BEF9-9C7AABB97E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8" r:id="rId1"/>
    <p:sldLayoutId id="2147485699" r:id="rId2"/>
    <p:sldLayoutId id="2147485700" r:id="rId3"/>
    <p:sldLayoutId id="2147485701" r:id="rId4"/>
    <p:sldLayoutId id="2147485702" r:id="rId5"/>
    <p:sldLayoutId id="2147485703" r:id="rId6"/>
    <p:sldLayoutId id="2147485704" r:id="rId7"/>
    <p:sldLayoutId id="2147485705" r:id="rId8"/>
    <p:sldLayoutId id="2147485706" r:id="rId9"/>
    <p:sldLayoutId id="2147485707" r:id="rId10"/>
    <p:sldLayoutId id="2147485708" r:id="rId11"/>
    <p:sldLayoutId id="2147485709" r:id="rId12"/>
    <p:sldLayoutId id="2147485710" r:id="rId13"/>
    <p:sldLayoutId id="2147485711" r:id="rId14"/>
    <p:sldLayoutId id="2147485712" r:id="rId15"/>
    <p:sldLayoutId id="2147485714" r:id="rId16"/>
    <p:sldLayoutId id="2147485754" r:id="rId17"/>
  </p:sldLayoutIdLst>
  <p:transition>
    <p:zoom dir="in"/>
    <p:sndAc>
      <p:stSnd>
        <p:snd r:embed="rId19" name="type.wav"/>
      </p:stSnd>
    </p:sndAc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 2" pitchFamily="18" charset="2"/>
        <a:buBlip>
          <a:blip r:embed="rId21"/>
        </a:buBlip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 2" pitchFamily="18" charset="2"/>
        <a:buChar char="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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7B7210-2EFE-4BC4-A852-3042B6E468A8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2015-11-01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773D5C-D545-4F8F-AC4B-836491A20B2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sp>
        <p:nvSpPr>
          <p:cNvPr id="307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sp>
        <p:nvSpPr>
          <p:cNvPr id="307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>
              <a:solidFill>
                <a:srgbClr val="2A3D7A"/>
              </a:solidFill>
              <a:ea typeface="굴림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>
              <a:solidFill>
                <a:srgbClr val="2A3D7A"/>
              </a:solidFill>
              <a:ea typeface="굴림"/>
            </a:endParaRPr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solidFill>
                <a:srgbClr val="5B5249"/>
              </a:solidFill>
              <a:latin typeface="굴림"/>
              <a:ea typeface="굴림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mtClean="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E417EE-2BD3-4B5F-9931-98B6347F5B84}" type="slidenum">
              <a:rPr lang="en-US" altLang="ko-KR">
                <a:solidFill>
                  <a:srgbClr val="2A3D7A"/>
                </a:solidFill>
                <a:ea typeface="굴림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1400">
              <a:solidFill>
                <a:srgbClr val="2A3D7A"/>
              </a:solidFill>
              <a:ea typeface="굴림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8" r:id="rId1"/>
    <p:sldLayoutId id="2147485729" r:id="rId2"/>
    <p:sldLayoutId id="2147485730" r:id="rId3"/>
    <p:sldLayoutId id="2147485731" r:id="rId4"/>
    <p:sldLayoutId id="2147485732" r:id="rId5"/>
    <p:sldLayoutId id="2147485733" r:id="rId6"/>
    <p:sldLayoutId id="2147485734" r:id="rId7"/>
    <p:sldLayoutId id="2147485735" r:id="rId8"/>
    <p:sldLayoutId id="2147485736" r:id="rId9"/>
    <p:sldLayoutId id="2147485737" r:id="rId10"/>
    <p:sldLayoutId id="2147485738" r:id="rId11"/>
    <p:sldLayoutId id="2147485739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57200" indent="-457200" algn="l" rtl="0" eaLnBrk="0" fontAlgn="base" latinLnBrk="1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latinLnBrk="1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/>
              </a:defRPr>
            </a:lvl1pPr>
          </a:lstStyle>
          <a:p>
            <a:endParaRPr lang="en-US" altLang="ko-KR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/>
              </a:defRPr>
            </a:lvl1pPr>
          </a:lstStyle>
          <a:p>
            <a:fld id="{EB469C9E-7367-46AF-ADB2-8572AE84CF91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9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9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9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98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9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89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8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89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89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/>
              </a:defRPr>
            </a:lvl1pPr>
          </a:lstStyle>
          <a:p>
            <a:endParaRPr lang="en-US" altLang="ko-KR"/>
          </a:p>
        </p:txBody>
      </p:sp>
      <p:sp>
        <p:nvSpPr>
          <p:cNvPr id="289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41" r:id="rId1"/>
    <p:sldLayoutId id="2147485742" r:id="rId2"/>
    <p:sldLayoutId id="2147485743" r:id="rId3"/>
    <p:sldLayoutId id="2147485744" r:id="rId4"/>
    <p:sldLayoutId id="2147485745" r:id="rId5"/>
    <p:sldLayoutId id="2147485746" r:id="rId6"/>
    <p:sldLayoutId id="2147485747" r:id="rId7"/>
    <p:sldLayoutId id="2147485748" r:id="rId8"/>
    <p:sldLayoutId id="2147485749" r:id="rId9"/>
    <p:sldLayoutId id="2147485750" r:id="rId10"/>
    <p:sldLayoutId id="2147485751" r:id="rId11"/>
    <p:sldLayoutId id="2147485752" r:id="rId12"/>
    <p:sldLayoutId id="214748575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6392" name="AutoShape 4"/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5534" cy="40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3475"/>
              <a:ext cx="726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500438" y="571500"/>
            <a:ext cx="928687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1928794" y="2143116"/>
            <a:ext cx="49291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atinLnBrk="0">
              <a:spcBef>
                <a:spcPct val="0"/>
              </a:spcBef>
              <a:defRPr/>
            </a:pPr>
            <a:r>
              <a:rPr lang="ko-KR" altLang="en-US" sz="6000" b="1" i="1" kern="0" dirty="0" err="1" smtClean="0">
                <a:solidFill>
                  <a:srgbClr val="0000FF"/>
                </a:solidFill>
                <a:latin typeface="휴먼둥근헤드라인" pitchFamily="18" charset="-127"/>
                <a:ea typeface="휴먼둥근헤드라인" pitchFamily="18" charset="-127"/>
              </a:rPr>
              <a:t>이상지질혈증</a:t>
            </a:r>
            <a:endParaRPr kumimoji="0" lang="ko-KR" altLang="en-US" sz="6000" b="1" i="1" kern="0" dirty="0">
              <a:solidFill>
                <a:srgbClr val="0000FF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714362"/>
            <a:ext cx="3924303" cy="857250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불포화지방산</a:t>
            </a:r>
            <a:b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</a:br>
            <a:endParaRPr lang="ko-KR" altLang="en-US" sz="44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752600" y="2057400"/>
            <a:ext cx="6477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 간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하나 이상의 이중 결합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752600" y="3200400"/>
            <a:ext cx="6477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실온에서 액체로 존재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52600" y="4343400"/>
            <a:ext cx="6477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한 개의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이중결합 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단일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불포화지방산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752600" y="5486400"/>
            <a:ext cx="6477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두 개 이상의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이중결합 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800" b="1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다불포화지방산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그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341438"/>
            <a:ext cx="8143932" cy="5159396"/>
          </a:xfrm>
          <a:prstGeom prst="rect">
            <a:avLst/>
          </a:prstGeom>
          <a:noFill/>
        </p:spPr>
      </p:pic>
      <p:sp>
        <p:nvSpPr>
          <p:cNvPr id="3" name="타원 2"/>
          <p:cNvSpPr/>
          <p:nvPr/>
        </p:nvSpPr>
        <p:spPr>
          <a:xfrm>
            <a:off x="4357686" y="2000240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357686" y="4214818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571868" y="4214818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714612" y="4214818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8839200" cy="1143000"/>
          </a:xfrm>
        </p:spPr>
        <p:txBody>
          <a:bodyPr/>
          <a:lstStyle/>
          <a:p>
            <a:r>
              <a:rPr lang="en-US" altLang="ko-KR">
                <a:latin typeface="신명조" charset="-127"/>
                <a:ea typeface="신명조" charset="-127"/>
              </a:rPr>
              <a:t/>
            </a:r>
            <a:br>
              <a:rPr lang="en-US" altLang="ko-KR">
                <a:latin typeface="신명조" charset="-127"/>
                <a:ea typeface="신명조" charset="-127"/>
              </a:rPr>
            </a:br>
            <a:r>
              <a:rPr lang="en-US" altLang="ko-KR">
                <a:latin typeface="신명조" charset="-127"/>
                <a:ea typeface="신명조" charset="-127"/>
              </a:rPr>
              <a:t/>
            </a:r>
            <a:br>
              <a:rPr lang="en-US" altLang="ko-KR">
                <a:latin typeface="신명조" charset="-127"/>
                <a:ea typeface="신명조" charset="-127"/>
              </a:rPr>
            </a:br>
            <a:r>
              <a:rPr lang="en-US" altLang="ko-KR">
                <a:latin typeface="신명조" charset="-127"/>
                <a:ea typeface="신명조" charset="-127"/>
              </a:rPr>
              <a:t/>
            </a:r>
            <a:br>
              <a:rPr lang="en-US" altLang="ko-KR">
                <a:latin typeface="신명조" charset="-127"/>
                <a:ea typeface="신명조" charset="-127"/>
              </a:rPr>
            </a:br>
            <a:r>
              <a:rPr lang="en-US" altLang="ko-KR">
                <a:latin typeface="신명조" charset="-127"/>
                <a:ea typeface="신명조" charset="-127"/>
              </a:rPr>
              <a:t/>
            </a:r>
            <a:br>
              <a:rPr lang="en-US" altLang="ko-KR">
                <a:latin typeface="신명조" charset="-127"/>
                <a:ea typeface="신명조" charset="-127"/>
              </a:rPr>
            </a:br>
            <a:r>
              <a:rPr lang="en-US" altLang="ko-KR">
                <a:latin typeface="신명조" charset="-127"/>
                <a:ea typeface="신명조" charset="-127"/>
              </a:rPr>
              <a:t/>
            </a:r>
            <a:br>
              <a:rPr lang="en-US" altLang="ko-KR">
                <a:latin typeface="신명조" charset="-127"/>
                <a:ea typeface="신명조" charset="-127"/>
              </a:rPr>
            </a:br>
            <a:r>
              <a:rPr lang="en-US" altLang="ko-KR">
                <a:latin typeface="신명조" charset="-127"/>
                <a:ea typeface="신명조" charset="-127"/>
              </a:rPr>
              <a:t/>
            </a:r>
            <a:br>
              <a:rPr lang="en-US" altLang="ko-KR">
                <a:latin typeface="신명조" charset="-127"/>
                <a:ea typeface="신명조" charset="-127"/>
              </a:rPr>
            </a:br>
            <a:r>
              <a:rPr lang="en-US" altLang="ko-KR" sz="4000">
                <a:latin typeface="½Å¸íÁ¶" charset="0"/>
                <a:ea typeface="신명조" charset="-127"/>
              </a:rPr>
              <a:t/>
            </a:r>
            <a:br>
              <a:rPr lang="en-US" altLang="ko-KR" sz="4000">
                <a:latin typeface="½Å¸íÁ¶" charset="0"/>
                <a:ea typeface="신명조" charset="-127"/>
              </a:rPr>
            </a:br>
            <a:r>
              <a:rPr lang="en-US" altLang="ko-KR">
                <a:latin typeface="½Å¸íÁ¶" charset="0"/>
                <a:ea typeface="신명조" charset="-127"/>
              </a:rPr>
              <a:t/>
            </a:r>
            <a:br>
              <a:rPr lang="en-US" altLang="ko-KR">
                <a:latin typeface="½Å¸íÁ¶" charset="0"/>
                <a:ea typeface="신명조" charset="-127"/>
              </a:rPr>
            </a:br>
            <a:endParaRPr lang="en-US" altLang="ko-KR">
              <a:latin typeface="½Å¸íÁ¶" charset="0"/>
              <a:ea typeface="신명조" charset="-127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70047"/>
            <a:ext cx="8302625" cy="5173663"/>
          </a:xfrm>
        </p:spPr>
        <p:txBody>
          <a:bodyPr/>
          <a:lstStyle/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탄소간의 이중결합은 첫 번째 탄소로부터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6, 9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번째 탄소 위치에 자리 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첫 번째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탄소원자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오메가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오메가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ω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탄소라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함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영양상 중요시되는 </a:t>
            </a: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다불포화지방산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이중결합이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번째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ω-3</a:t>
            </a:r>
            <a:r>
              <a:rPr lang="ko-KR" altLang="en-US" sz="28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계 지방산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 algn="just"/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번째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ω-6</a:t>
            </a:r>
            <a:r>
              <a:rPr lang="ko-KR" altLang="en-US" sz="24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계 지방산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탄소에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위치</a:t>
            </a:r>
          </a:p>
          <a:p>
            <a:pPr lvl="1" algn="just"/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ω-3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계 지방산과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ω-6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계 지방산은 체내에서 합성되지 않거나 불충분하게 합성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반드시 외부에서 섭취해야 하므로 필수지방산이라고 한다 </a:t>
            </a:r>
          </a:p>
          <a:p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28736"/>
            <a:ext cx="7924800" cy="512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28770"/>
            <a:ext cx="8101012" cy="49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7166"/>
            <a:ext cx="8534400" cy="1143000"/>
          </a:xfrm>
        </p:spPr>
        <p:txBody>
          <a:bodyPr/>
          <a:lstStyle/>
          <a:p>
            <a:r>
              <a:rPr lang="ko-KR" altLang="en-US" sz="4000" b="1" dirty="0">
                <a:latin typeface="휴먼엑스포" pitchFamily="18" charset="-127"/>
                <a:ea typeface="휴먼엑스포" pitchFamily="18" charset="-127"/>
              </a:rPr>
              <a:t>필수지방산 </a:t>
            </a:r>
            <a:r>
              <a:rPr lang="en-US" altLang="ko-KR" sz="400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40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EFA;essential</a:t>
            </a:r>
            <a:r>
              <a:rPr lang="en-US" altLang="ko-KR" sz="4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400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fatty acid)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31982"/>
            <a:ext cx="8186737" cy="455453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필수지방산은 천연 식물유에 많다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부족 시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성장장애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생식기능장애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습진성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피부염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알레르기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호흡기 점막의 감염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비만 초래 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혈당을 지방으로 전환시키는 과정에 간에서 비정상적으로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촉진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지방간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초래 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프로스타글란딘이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합성되지 못함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프로스타글란딘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심장과 혈관의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수축을 조절하며 정상적인 혈압을 유지 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신경자극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전달과 소화효소의 분비조절에 관여함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90524"/>
            <a:ext cx="7543800" cy="1038211"/>
          </a:xfrm>
        </p:spPr>
        <p:txBody>
          <a:bodyPr/>
          <a:lstStyle/>
          <a:p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EPA(</a:t>
            </a:r>
            <a:r>
              <a:rPr lang="en-US" altLang="ko-KR" sz="3600" b="1" dirty="0" err="1">
                <a:latin typeface="Times New Roman" pitchFamily="18" charset="0"/>
                <a:ea typeface="신명조" charset="-127"/>
                <a:cs typeface="Times New Roman" pitchFamily="18" charset="0"/>
              </a:rPr>
              <a:t>eicosapentotaenic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acid)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와</a:t>
            </a:r>
            <a:r>
              <a:rPr lang="ko-KR" altLang="en-US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DHA(</a:t>
            </a:r>
            <a:r>
              <a:rPr lang="en-US" altLang="ko-KR" sz="3600" b="1" dirty="0" err="1">
                <a:latin typeface="Times New Roman" pitchFamily="18" charset="0"/>
                <a:ea typeface="신명조" charset="-127"/>
                <a:cs typeface="Times New Roman" pitchFamily="18" charset="0"/>
              </a:rPr>
              <a:t>docosa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</a:t>
            </a:r>
            <a:r>
              <a:rPr lang="en-US" altLang="ko-KR" sz="3600" b="1" dirty="0" err="1">
                <a:latin typeface="Times New Roman" pitchFamily="18" charset="0"/>
                <a:ea typeface="신명조" charset="-127"/>
                <a:cs typeface="Times New Roman" pitchFamily="18" charset="0"/>
              </a:rPr>
              <a:t>hexaenoic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acid)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74858"/>
            <a:ext cx="8186737" cy="412591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최근 관심을 받고 있음 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리놀렌산의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섭취가 부족하거나 체내 전환 효소의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불균형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EPA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와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합성에 장애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등 푸른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생선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대두에 많다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</a:t>
            </a:r>
            <a:r>
              <a:rPr lang="ko-KR" altLang="en-US" sz="28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는 모유에 많이 함유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동맥경화 유발인자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로 알려진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저밀도 </a:t>
            </a:r>
            <a:r>
              <a:rPr lang="ko-KR" altLang="en-US" sz="2800" b="1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지단백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(LDL)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은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낮춤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동맥경화 예방인자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고밀도 </a:t>
            </a:r>
            <a:r>
              <a:rPr lang="ko-KR" altLang="en-US" sz="2800" b="1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지단백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HDL)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수준은 증가 </a:t>
            </a:r>
          </a:p>
          <a:p>
            <a:pPr>
              <a:lnSpc>
                <a:spcPct val="90000"/>
              </a:lnSpc>
            </a:pPr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00240"/>
            <a:ext cx="8186737" cy="3625844"/>
          </a:xfrm>
        </p:spPr>
        <p:txBody>
          <a:bodyPr/>
          <a:lstStyle/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혈소판의 응집 반응을 억제하는 작용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혈전의 생성을 방지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혈전은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심장질환이나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뇌졸중의 일차적인 원인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특히 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</a:t>
            </a:r>
            <a:r>
              <a:rPr lang="ko-KR" altLang="en-US" sz="28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는 뇌세포막의 중요 </a:t>
            </a:r>
            <a:r>
              <a:rPr lang="ko-KR" altLang="en-US" sz="2800" b="1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구성성분</a:t>
            </a:r>
            <a:endParaRPr lang="ko-KR" altLang="en-US" sz="2800" b="1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 algn="just"/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뇌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</a:t>
            </a:r>
            <a:r>
              <a:rPr lang="en-US" altLang="ko-KR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함량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50%</a:t>
            </a:r>
            <a:r>
              <a:rPr lang="en-US" altLang="ko-KR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출생 전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태아 시기에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조성</a:t>
            </a:r>
          </a:p>
          <a:p>
            <a:pPr lvl="1" algn="just"/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나머지는 출생 후에 공급</a:t>
            </a:r>
          </a:p>
          <a:p>
            <a:pPr lvl="1" algn="just"/>
            <a:r>
              <a:rPr lang="ko-KR" altLang="en-US" sz="24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임신기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및 수유기의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공급의 중요성을 시사</a:t>
            </a:r>
          </a:p>
          <a:p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90524"/>
            <a:ext cx="7543800" cy="1038211"/>
          </a:xfrm>
        </p:spPr>
        <p:txBody>
          <a:bodyPr/>
          <a:lstStyle/>
          <a:p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EPA(</a:t>
            </a:r>
            <a:r>
              <a:rPr lang="en-US" altLang="ko-KR" sz="3600" b="1" dirty="0" err="1">
                <a:latin typeface="Times New Roman" pitchFamily="18" charset="0"/>
                <a:ea typeface="신명조" charset="-127"/>
                <a:cs typeface="Times New Roman" pitchFamily="18" charset="0"/>
              </a:rPr>
              <a:t>eicosapentotaenic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acid)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와</a:t>
            </a:r>
            <a:r>
              <a:rPr lang="ko-KR" altLang="en-US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DHA(</a:t>
            </a:r>
            <a:r>
              <a:rPr lang="en-US" altLang="ko-KR" sz="3600" b="1" dirty="0" err="1">
                <a:latin typeface="Times New Roman" pitchFamily="18" charset="0"/>
                <a:ea typeface="신명조" charset="-127"/>
                <a:cs typeface="Times New Roman" pitchFamily="18" charset="0"/>
              </a:rPr>
              <a:t>docosa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</a:t>
            </a:r>
            <a:r>
              <a:rPr lang="en-US" altLang="ko-KR" sz="3600" b="1" dirty="0" err="1">
                <a:latin typeface="Times New Roman" pitchFamily="18" charset="0"/>
                <a:ea typeface="신명조" charset="-127"/>
                <a:cs typeface="Times New Roman" pitchFamily="18" charset="0"/>
              </a:rPr>
              <a:t>hexaenoic</a:t>
            </a:r>
            <a:r>
              <a:rPr lang="en-US" altLang="ko-KR" sz="3600" b="1" dirty="0">
                <a:latin typeface="Times New Roman" pitchFamily="18" charset="0"/>
                <a:ea typeface="신명조" charset="-127"/>
                <a:cs typeface="Times New Roman" pitchFamily="18" charset="0"/>
              </a:rPr>
              <a:t> acid)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94" y="428604"/>
            <a:ext cx="6629392" cy="1143000"/>
          </a:xfrm>
        </p:spPr>
        <p:txBody>
          <a:bodyPr/>
          <a:lstStyle/>
          <a:p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머리에 좋다는 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 </a:t>
            </a:r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함유 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우유 </a:t>
            </a:r>
            <a: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비싸도 잘나가요</a:t>
            </a:r>
            <a:r>
              <a:rPr lang="ko-KR" altLang="en-US" sz="36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214554"/>
            <a:ext cx="7772400" cy="4114800"/>
          </a:xfrm>
        </p:spPr>
        <p:txBody>
          <a:bodyPr/>
          <a:lstStyle/>
          <a:p>
            <a:pPr algn="just"/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뇌세포막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주요성분으로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뇌 </a:t>
            </a: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모세혈관막을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형성하고 보전하는 데 중요한 역할 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뇌에서 정보가 전달될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때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한 세포에서 방출되는 신경전달물질이 다른 세포막에 묻혀있는 수용체와 결합해야 한다</a:t>
            </a:r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 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 때 세포막이 유동적으로 잘 움직이면 정보전달능력이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커지는데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DHA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는 이 세포막의 유동성을 증가시키는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물질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임이 증명됨</a:t>
            </a:r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42852"/>
            <a:ext cx="7031060" cy="857248"/>
          </a:xfrm>
        </p:spPr>
        <p:txBody>
          <a:bodyPr/>
          <a:lstStyle/>
          <a:p>
            <a: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4400" b="1" dirty="0" smtClean="0">
                <a:latin typeface="휴먼엑스포" pitchFamily="18" charset="-127"/>
                <a:ea typeface="휴먼엑스포" pitchFamily="18" charset="-127"/>
              </a:rPr>
              <a:t>콜레스테롤</a:t>
            </a:r>
            <a:r>
              <a:rPr lang="en-US" altLang="ko-KR" sz="4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(cholesterol)</a:t>
            </a:r>
            <a:endParaRPr lang="ko-KR" altLang="en-US" sz="4400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857364"/>
            <a:ext cx="8083550" cy="4114800"/>
          </a:xfrm>
        </p:spPr>
        <p:txBody>
          <a:bodyPr/>
          <a:lstStyle/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지방산을 함유하지 않으며 오로지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동물조직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존재하는 지방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모든 세포에 존재하며 섭취로 얻어지거나 세포 내에서 합성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인체의 요구에 따라 충분한 양이 체내에서 합성 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간은 콜레스테롤의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주 합성기관이며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(70%),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동맥이나 </a:t>
            </a: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소장벽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등 기타 조직에서도 합성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포화지방산은 간의 콜레스테롤 합성을 촉진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9" y="390525"/>
            <a:ext cx="3067047" cy="857250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지방이란</a:t>
            </a:r>
            <a:r>
              <a:rPr lang="en-US" altLang="ko-KR" sz="4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9"/>
            <a:ext cx="8186737" cy="3714763"/>
          </a:xfrm>
        </p:spPr>
        <p:txBody>
          <a:bodyPr/>
          <a:lstStyle/>
          <a:p>
            <a:pPr algn="just"/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(C)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(H),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(O)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원소로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구성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그 원소간 구성비율이 탄수화물과는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다르다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지방은 산소에 대한 수소의 비율이 훨씬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많다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탄수화물은 </a:t>
            </a:r>
            <a:r>
              <a:rPr lang="ko-KR" altLang="en-US" sz="2800" b="1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과정과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무산소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과정에서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연소되어 에너지를 방출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지방이 연소되기 위해서는 반드시 산소의 공급이 필요</a:t>
            </a:r>
          </a:p>
          <a:p>
            <a:pPr>
              <a:buFont typeface="Wingdings" pitchFamily="2" charset="2"/>
              <a:buNone/>
            </a:pPr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9" y="1928815"/>
            <a:ext cx="6143639" cy="385763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기능</a:t>
            </a:r>
          </a:p>
          <a:p>
            <a:pPr lvl="1"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세포막의 형성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비타민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합성</a:t>
            </a:r>
            <a:endParaRPr lang="ko-KR" altLang="en-US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성호르몬과 같은 호르몬의 재료</a:t>
            </a:r>
          </a:p>
          <a:p>
            <a:pPr lvl="1"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담즙의 재료</a:t>
            </a:r>
          </a:p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음식</a:t>
            </a:r>
          </a:p>
          <a:p>
            <a:pPr lvl="1"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계란 노른자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붉은색 고기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간</a:t>
            </a:r>
            <a:endParaRPr lang="en-US" altLang="ko-KR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오징어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굴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새우</a:t>
            </a:r>
          </a:p>
          <a:p>
            <a:pPr lvl="1"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아이스크림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크림치즈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버터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우유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592" y="142852"/>
            <a:ext cx="3530598" cy="857248"/>
          </a:xfrm>
        </p:spPr>
        <p:txBody>
          <a:bodyPr/>
          <a:lstStyle/>
          <a:p>
            <a: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콜레스테롤</a:t>
            </a:r>
            <a:endParaRPr lang="ko-KR" altLang="en-US" sz="4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864" y="571480"/>
            <a:ext cx="6743722" cy="1143000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동맥경화</a:t>
            </a:r>
            <a:r>
              <a:rPr lang="en-US" altLang="ko-KR" sz="4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4400" b="1" dirty="0" err="1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arterosclerosis</a:t>
            </a:r>
            <a:r>
              <a:rPr lang="en-US" altLang="ko-KR" sz="4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br>
              <a:rPr lang="en-US" altLang="ko-KR" sz="4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en-US" altLang="ko-KR" sz="44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71472" y="1773238"/>
            <a:ext cx="7999441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콜레스테롤과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중성지방 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관상동맥질환의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지표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71472" y="2852738"/>
            <a:ext cx="7999441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콜레스테롤과 포화지방이 많이 함유된 식이</a:t>
            </a:r>
          </a:p>
          <a:p>
            <a:pPr algn="ctr"/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571472" y="3933825"/>
            <a:ext cx="7999441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혈청 콜레스테롤 수준을 증가 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240mg/dl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71472" y="5013325"/>
            <a:ext cx="7999441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동맥의 내층에 </a:t>
            </a:r>
            <a:r>
              <a:rPr lang="ko-KR" altLang="en-US" sz="2800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플라그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(plague) 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1500174"/>
            <a:ext cx="82200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2" y="642918"/>
            <a:ext cx="6586558" cy="1143000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지방 권장량과 섭취형태</a:t>
            </a:r>
            <a:r>
              <a:rPr lang="ko-KR" altLang="en-US" sz="4400" dirty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ko-KR" altLang="en-US" sz="4400" dirty="0">
                <a:latin typeface="휴먼엑스포" pitchFamily="18" charset="-127"/>
                <a:ea typeface="휴먼엑스포" pitchFamily="18" charset="-127"/>
              </a:rPr>
            </a:br>
            <a:endParaRPr lang="ko-KR" altLang="en-US" sz="4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71691"/>
            <a:ext cx="8186737" cy="3357573"/>
          </a:xfrm>
        </p:spPr>
        <p:txBody>
          <a:bodyPr/>
          <a:lstStyle/>
          <a:p>
            <a:pPr algn="just"/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 섭취</a:t>
            </a:r>
          </a:p>
          <a:p>
            <a:pPr lvl="1" algn="just"/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총 섭취열량의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내외 </a:t>
            </a:r>
          </a:p>
          <a:p>
            <a:pPr lvl="1" algn="just"/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포화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불포화지방산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1 : 1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or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 : 2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로 권장함</a:t>
            </a:r>
          </a:p>
          <a:p>
            <a:pPr algn="just"/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우리나라 섭취량은 약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18%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 이름 </a:t>
            </a:r>
          </a:p>
          <a:p>
            <a:pPr algn="just"/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자신의 직업과 활동수준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연령 등을 고려하여 지방의 섭취량을 조절함</a:t>
            </a:r>
          </a:p>
          <a:p>
            <a:endParaRPr lang="en-US" altLang="ko-KR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357166"/>
            <a:ext cx="7015186" cy="1143000"/>
          </a:xfrm>
        </p:spPr>
        <p:txBody>
          <a:bodyPr/>
          <a:lstStyle/>
          <a:p>
            <a: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지방의 흡수</a:t>
            </a:r>
            <a:r>
              <a:rPr lang="en-US" altLang="ko-KR" sz="4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운반 및 저장</a:t>
            </a:r>
            <a:b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</a:br>
            <a:endParaRPr lang="ko-KR" altLang="en-US" sz="44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814" y="1857364"/>
            <a:ext cx="7772400" cy="3429024"/>
          </a:xfrm>
        </p:spPr>
        <p:txBody>
          <a:bodyPr/>
          <a:lstStyle/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섭취하는 약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95%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지방은 중성지방</a:t>
            </a:r>
          </a:p>
          <a:p>
            <a:pPr algn="just"/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는 인지질과 콜레스테롤 </a:t>
            </a:r>
          </a:p>
          <a:p>
            <a:pPr algn="just"/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담즙과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소화효소의 작용 </a:t>
            </a:r>
          </a:p>
          <a:p>
            <a:pPr algn="just">
              <a:buFont typeface="Wingdings" pitchFamily="2" charset="2"/>
              <a:buNone/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  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중성지방은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과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글리세롤로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분해</a:t>
            </a:r>
          </a:p>
          <a:p>
            <a:pPr algn="just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글리세롤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인지질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</a:t>
            </a:r>
          </a:p>
          <a:p>
            <a:pPr algn="just">
              <a:buFont typeface="Wingdings" pitchFamily="2" charset="2"/>
              <a:buNone/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  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소장의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점막세포에 흡수 </a:t>
            </a:r>
          </a:p>
          <a:p>
            <a:pPr algn="just"/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1524000"/>
            <a:ext cx="7929618" cy="5048272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짧은 사슬과 중간 사슬 지방산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일부 </a:t>
            </a:r>
            <a:r>
              <a:rPr lang="ko-KR" altLang="en-US" sz="2800" b="1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글리세롤</a:t>
            </a:r>
            <a:endParaRPr lang="en-US" altLang="ko-KR" sz="2800" b="1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: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직접 혈류를 통해 간으로 이동</a:t>
            </a:r>
          </a:p>
          <a:p>
            <a:pPr marL="342900" indent="-342900" algn="just">
              <a:lnSpc>
                <a:spcPct val="9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긴 사슬 지방산은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소장 통과 후 중성지방으로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되어 </a:t>
            </a:r>
            <a:r>
              <a:rPr lang="ko-KR" altLang="en-US" sz="28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유미과립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chylomicrons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만듦 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742950" lvl="1" indent="-285750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중성지방에 혈중 단백질이 </a:t>
            </a:r>
            <a:r>
              <a:rPr lang="en-US" altLang="ko-KR" sz="24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 </a:t>
            </a: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정도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결합한 형태</a:t>
            </a:r>
          </a:p>
          <a:p>
            <a:pPr marL="742950" lvl="1" indent="-285750" algn="just">
              <a:lnSpc>
                <a:spcPct val="90000"/>
              </a:lnSpc>
            </a:pPr>
            <a:r>
              <a:rPr lang="ko-KR" altLang="en-US" sz="24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혈류 흐름에 </a:t>
            </a: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따라 이동하기 쉬운 상태</a:t>
            </a:r>
          </a:p>
          <a:p>
            <a:pPr marL="742950" lvl="1" indent="-285750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유미과립은 림프관을 통해 순환계에 합류</a:t>
            </a:r>
          </a:p>
          <a:p>
            <a:pPr marL="342900" indent="-342900"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간에서 중성지방으로 </a:t>
            </a:r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재합성</a:t>
            </a: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중성지방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콜레스테롤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인지질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단백질 결합                </a:t>
            </a:r>
            <a:r>
              <a:rPr lang="ko-KR" altLang="en-US" sz="2800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지단백질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(lipoprotein)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을 합성 </a:t>
            </a:r>
          </a:p>
          <a:p>
            <a:pPr marL="342900" indent="-342900"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혈중으로 방출되어 각 조직세포로 보내짐 </a:t>
            </a:r>
          </a:p>
          <a:p>
            <a:pPr marL="342900" indent="-342900">
              <a:lnSpc>
                <a:spcPct val="90000"/>
              </a:lnSpc>
            </a:pPr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914" y="642918"/>
            <a:ext cx="4081466" cy="1143000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지단백의 종류</a:t>
            </a:r>
            <a:b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</a:br>
            <a:endParaRPr lang="ko-KR" altLang="en-US" sz="44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676400"/>
            <a:ext cx="8534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초저밀도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지단백질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VLDL; very 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low density lipoprotein)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2743200"/>
            <a:ext cx="8534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저밀도 지단백질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LDL; low 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density lipoprotein)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3733800"/>
            <a:ext cx="85344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고밀도 지단백질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HDL; high 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density lipoprotein)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4876800"/>
            <a:ext cx="8534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유미과립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CM; </a:t>
            </a:r>
            <a:r>
              <a:rPr lang="en-US" altLang="ko-KR" sz="2800" b="1" dirty="0" err="1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chylomicron</a:t>
            </a:r>
            <a:r>
              <a:rPr lang="en-US" altLang="ko-KR" sz="28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500" y="428625"/>
            <a:ext cx="7715276" cy="7858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ko-KR" altLang="en-US" sz="4800" b="1" kern="0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  </a:t>
            </a:r>
            <a:r>
              <a:rPr lang="ko-KR" altLang="en-US" sz="4800" b="1" kern="0" dirty="0" err="1" smtClean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저밀도지단백콜레스테롤</a:t>
            </a:r>
            <a:endParaRPr lang="en-US" altLang="ko-KR" sz="4800" b="1" kern="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5936" y="140558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(Low Density Lipoprotein Cholesterol; LDL-C)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214554"/>
            <a:ext cx="7772400" cy="258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간에서 조직세포로 총 콜레스테롤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Cholesterol; TC)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의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60~80% </a:t>
            </a: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운반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동맥조직 내로 콜레스테롤을 운반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동맥내강을 좁히고 손상시켜 관상동맥질환 등을 초래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500" y="428625"/>
            <a:ext cx="7715276" cy="7858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ko-KR" altLang="en-US" sz="4800" b="1" kern="0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   </a:t>
            </a:r>
            <a:r>
              <a:rPr lang="ko-KR" altLang="en-US" sz="4800" b="1" kern="0" dirty="0" err="1" smtClean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고밀도지단백콜레스테롤</a:t>
            </a:r>
            <a:endParaRPr lang="en-US" altLang="ko-KR" sz="4800" b="1" kern="0" dirty="0">
              <a:solidFill>
                <a:schemeClr val="tx2"/>
              </a:solidFill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5936" y="140558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(High Density Lipoprotein Cholesterol; HDL-C)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214554"/>
            <a:ext cx="7772400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just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콜레스테롤이 충분히 축적되고 나면 간으로 가서 담즙으로 전환시켜 대변으로 배출시킴</a:t>
            </a:r>
          </a:p>
          <a:p>
            <a:pPr marL="457200" lvl="0" indent="-457200" algn="just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LDL-C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와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반대작용</a:t>
            </a:r>
            <a:endParaRPr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57200" lvl="0" indent="-457200" algn="just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심혈관 질환을 예방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392" name="AutoShape 4"/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5534" cy="40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</p:grpSp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3475"/>
              <a:ext cx="726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>
                <a:solidFill>
                  <a:srgbClr val="5B5249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500438" y="571500"/>
            <a:ext cx="928687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472" y="2000240"/>
            <a:ext cx="77724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혈중 콜레스테롤이나 </a:t>
            </a: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TG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증가 또는 </a:t>
            </a: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HDL-C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 감소되어 동맥경화</a:t>
            </a: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고혈압</a:t>
            </a: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심혈관계 질환 등의 위험률이 증가된 상태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32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고지혈증</a:t>
            </a: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3200" b="1" kern="0" dirty="0" err="1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Hyperlipidemia</a:t>
            </a: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)</a:t>
            </a:r>
            <a:endParaRPr lang="ko-KR" altLang="en-US" sz="3200" b="1" kern="0" dirty="0" smtClean="0">
              <a:solidFill>
                <a:srgbClr val="000000"/>
              </a:solidFill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571472" y="652449"/>
            <a:ext cx="7858180" cy="776287"/>
          </a:xfrm>
          <a:prstGeom prst="flowChartTerminator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 err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kumimoji="0" lang="ko-KR" altLang="en-US" sz="4400" b="1" dirty="0" err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지질혈증</a:t>
            </a:r>
            <a:r>
              <a:rPr kumimoji="0" lang="en-US" altLang="ko-KR" sz="4400" b="1" dirty="0" smtClean="0">
                <a:solidFill>
                  <a:srgbClr val="C00000"/>
                </a:solidFill>
                <a:ea typeface="휴먼엑스포" pitchFamily="18" charset="-127"/>
                <a:cs typeface="Times New Roman" pitchFamily="18" charset="0"/>
              </a:rPr>
              <a:t>(</a:t>
            </a:r>
            <a:r>
              <a:rPr kumimoji="0" lang="en-US" altLang="ko-KR" sz="4400" b="1" dirty="0" err="1" smtClean="0">
                <a:solidFill>
                  <a:srgbClr val="C00000"/>
                </a:solidFill>
                <a:ea typeface="휴먼엑스포" pitchFamily="18" charset="-127"/>
                <a:cs typeface="Times New Roman" pitchFamily="18" charset="0"/>
              </a:rPr>
              <a:t>Dyslipidemia</a:t>
            </a:r>
            <a:r>
              <a:rPr kumimoji="0" lang="en-US" altLang="ko-KR" sz="4400" b="1" dirty="0" smtClean="0">
                <a:solidFill>
                  <a:srgbClr val="C00000"/>
                </a:solidFill>
                <a:ea typeface="휴먼엑스포" pitchFamily="18" charset="-127"/>
                <a:cs typeface="Times New Roman" pitchFamily="18" charset="0"/>
              </a:rPr>
              <a:t>)</a:t>
            </a:r>
            <a:endParaRPr kumimoji="0" lang="en-US" altLang="ko-KR" sz="4400" b="1" dirty="0">
              <a:solidFill>
                <a:srgbClr val="C00000"/>
              </a:solidFill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4장_1-1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57158" y="1457405"/>
            <a:ext cx="8429652" cy="51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290639" y="390525"/>
            <a:ext cx="3352799" cy="857250"/>
          </a:xfrm>
        </p:spPr>
        <p:txBody>
          <a:bodyPr>
            <a:normAutofit/>
          </a:bodyPr>
          <a:lstStyle/>
          <a:p>
            <a:r>
              <a:rPr lang="ko-KR" altLang="en-US" sz="4400" b="1" dirty="0" smtClean="0">
                <a:latin typeface="휴먼엑스포" pitchFamily="18" charset="-127"/>
                <a:ea typeface="휴먼엑스포" pitchFamily="18" charset="-127"/>
              </a:rPr>
              <a:t>지방의 기능</a:t>
            </a:r>
            <a:endParaRPr lang="ko-KR" altLang="en-US" sz="4400" b="1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392" name="AutoShape 4"/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5534" cy="40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</p:grpSp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3475"/>
              <a:ext cx="726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>
                <a:solidFill>
                  <a:srgbClr val="5B5249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500438" y="571500"/>
            <a:ext cx="928687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2976" y="1528778"/>
            <a:ext cx="7143800" cy="50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32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차성</a:t>
            </a:r>
            <a:r>
              <a:rPr lang="ko-KR" altLang="en-US" sz="32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32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지질혈증</a:t>
            </a:r>
            <a:endParaRPr lang="ko-KR" altLang="en-US" sz="3200" b="1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유전성</a:t>
            </a:r>
            <a:endParaRPr lang="en-US" altLang="ko-KR" sz="2800" b="1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defRPr/>
            </a:pPr>
            <a:endParaRPr lang="ko-KR" altLang="en-US" sz="1000" b="1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32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차성</a:t>
            </a:r>
            <a:r>
              <a:rPr lang="ko-KR" altLang="en-US" sz="32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2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32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지질혈증</a:t>
            </a:r>
            <a:endParaRPr lang="ko-KR" altLang="en-US" sz="3200" b="1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포화지방산의 과도한 섭취</a:t>
            </a: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비만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과도한 음주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운동부족</a:t>
            </a: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당뇨병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만성신부전증</a:t>
            </a:r>
            <a:r>
              <a:rPr lang="en-US" altLang="ko-KR" sz="2800" b="1" kern="0" dirty="0" smtClean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만성간질환</a:t>
            </a: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갑상선 </a:t>
            </a:r>
            <a:r>
              <a:rPr lang="ko-KR" altLang="en-US" sz="2800" b="1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기능저하증</a:t>
            </a:r>
            <a:endParaRPr lang="ko-KR" altLang="en-US" sz="2800" b="1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스트레스</a:t>
            </a:r>
          </a:p>
          <a:p>
            <a:pPr marL="1027113" lvl="1" indent="-455613">
              <a:spcBef>
                <a:spcPct val="20000"/>
              </a:spcBef>
              <a:buClr>
                <a:srgbClr val="FAC164"/>
              </a:buClr>
              <a:buSzPct val="75000"/>
              <a:buFont typeface="Wingdings" pitchFamily="2" charset="2"/>
              <a:buChar char="n"/>
              <a:defRPr/>
            </a:pP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연령 증가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>
            <a:off x="642910" y="357166"/>
            <a:ext cx="6357982" cy="776287"/>
          </a:xfrm>
          <a:prstGeom prst="flowChartTerminator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이상지질혈증의</a:t>
            </a:r>
            <a:r>
              <a:rPr kumimoji="0" lang="ko-KR" altLang="en-US" sz="44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44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원인</a:t>
            </a:r>
            <a:endParaRPr kumimoji="0" lang="en-US" altLang="ko-KR" sz="4400" b="1" dirty="0">
              <a:solidFill>
                <a:srgbClr val="C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table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286808" cy="64039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3" name="typ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358246" cy="1143000"/>
          </a:xfrm>
        </p:spPr>
        <p:txBody>
          <a:bodyPr/>
          <a:lstStyle/>
          <a:p>
            <a:r>
              <a:rPr lang="ko-KR" altLang="en-US" sz="4000" b="1" dirty="0">
                <a:latin typeface="휴먼엑스포" pitchFamily="18" charset="-127"/>
                <a:ea typeface="휴먼엑스포" pitchFamily="18" charset="-127"/>
              </a:rPr>
              <a:t>위험에 </a:t>
            </a:r>
            <a:r>
              <a:rPr lang="ko-KR" altLang="en-US" sz="4000" b="1">
                <a:latin typeface="휴먼엑스포" pitchFamily="18" charset="-127"/>
                <a:ea typeface="휴먼엑스포" pitchFamily="18" charset="-127"/>
              </a:rPr>
              <a:t>따른 </a:t>
            </a:r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000" b="1" dirty="0" err="1" smtClean="0">
                <a:latin typeface="휴먼엑스포" pitchFamily="18" charset="-127"/>
                <a:ea typeface="휴먼엑스포" pitchFamily="18" charset="-127"/>
              </a:rPr>
              <a:t>지질혈증</a:t>
            </a:r>
            <a:r>
              <a:rPr lang="ko-KR" altLang="en-US" sz="40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000" b="1" dirty="0">
                <a:latin typeface="휴먼엑스포" pitchFamily="18" charset="-127"/>
                <a:ea typeface="휴먼엑스포" pitchFamily="18" charset="-127"/>
              </a:rPr>
              <a:t>치료지침</a:t>
            </a:r>
          </a:p>
        </p:txBody>
      </p:sp>
      <p:graphicFrame>
        <p:nvGraphicFramePr>
          <p:cNvPr id="7208" name="Group 40"/>
          <p:cNvGraphicFramePr>
            <a:graphicFrameLocks noGrp="1"/>
          </p:cNvGraphicFramePr>
          <p:nvPr>
            <p:ph type="tbl" idx="1"/>
          </p:nvPr>
        </p:nvGraphicFramePr>
        <p:xfrm>
          <a:off x="285720" y="2000240"/>
          <a:ext cx="8515352" cy="4120896"/>
        </p:xfrm>
        <a:graphic>
          <a:graphicData uri="http://schemas.openxmlformats.org/drawingml/2006/table">
            <a:tbl>
              <a:tblPr/>
              <a:tblGrid>
                <a:gridCol w="2000264"/>
                <a:gridCol w="1705491"/>
                <a:gridCol w="2128838"/>
                <a:gridCol w="2680759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위험도분류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LDL</a:t>
                      </a: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치료목표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생활요법의 개시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약물요법의 </a:t>
                      </a:r>
                      <a:endParaRPr kumimoji="1" lang="en-US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개시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심혈관질환</a:t>
                      </a:r>
                      <a:endParaRPr kumimoji="1" lang="ko-KR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&lt;100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&gt;130(100-129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약물고려</a:t>
                      </a: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위험인자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개 이상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&lt;130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&gt;130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&gt;160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위험인자 </a:t>
                      </a:r>
                      <a:endParaRPr kumimoji="1" lang="en-US" altLang="ko-K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0~1</a:t>
                      </a: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&lt;160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&gt;160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&gt;190(160-189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약물고려</a:t>
                      </a: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48768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4876800" y="464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48768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67056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71628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67056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90525"/>
            <a:ext cx="6924699" cy="857250"/>
          </a:xfrm>
        </p:spPr>
        <p:txBody>
          <a:bodyPr/>
          <a:lstStyle/>
          <a:p>
            <a:r>
              <a:rPr lang="ko-KR" altLang="en-US" sz="4400" b="1">
                <a:latin typeface="휴먼엑스포" pitchFamily="18" charset="-127"/>
                <a:ea typeface="휴먼엑스포" pitchFamily="18" charset="-127"/>
              </a:rPr>
              <a:t>관상동맥 심질환 위험인자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9" y="1589106"/>
            <a:ext cx="7929589" cy="49117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Male,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Age (men &gt;45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women &gt;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55)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 glucose &gt; 100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Obesity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BMI &gt;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WC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102 (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남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 (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여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HDL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cholesterol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&lt;40)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Family history of premature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CHD (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degree relative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male &lt;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55,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female &lt;</a:t>
            </a: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65)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Sedentary life style</a:t>
            </a:r>
          </a:p>
          <a:p>
            <a:pPr>
              <a:lnSpc>
                <a:spcPct val="90000"/>
              </a:lnSpc>
            </a:pP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Framingham Study: Relationship Between Cholesterol and CHD Risk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5453066" y="6572272"/>
            <a:ext cx="3690966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>
            <a:spAutoFit/>
          </a:bodyPr>
          <a:lstStyle/>
          <a:p>
            <a:pPr eaLnBrk="0" latinLnBrk="0" hangingPunct="0">
              <a:lnSpc>
                <a:spcPct val="120000"/>
              </a:lnSpc>
            </a:pPr>
            <a:r>
              <a:rPr kumimoji="0" lang="en-US" sz="1200" dirty="0">
                <a:effectLst/>
                <a:cs typeface="Times New Roman" pitchFamily="18" charset="0"/>
              </a:rPr>
              <a:t>Adapted from </a:t>
            </a:r>
            <a:r>
              <a:rPr kumimoji="0" lang="en-US" sz="1200" dirty="0" err="1">
                <a:effectLst/>
                <a:cs typeface="Times New Roman" pitchFamily="18" charset="0"/>
              </a:rPr>
              <a:t>Castelli</a:t>
            </a:r>
            <a:r>
              <a:rPr kumimoji="0" lang="en-US" sz="1200" dirty="0">
                <a:effectLst/>
                <a:cs typeface="Times New Roman" pitchFamily="18" charset="0"/>
              </a:rPr>
              <a:t> WP. </a:t>
            </a:r>
            <a:r>
              <a:rPr kumimoji="0" lang="en-US" sz="1200" i="1" dirty="0">
                <a:effectLst/>
                <a:cs typeface="Times New Roman" pitchFamily="18" charset="0"/>
              </a:rPr>
              <a:t>Am J Med.</a:t>
            </a:r>
            <a:r>
              <a:rPr kumimoji="0" lang="en-US" sz="1200" dirty="0">
                <a:effectLst/>
                <a:cs typeface="Times New Roman" pitchFamily="18" charset="0"/>
              </a:rPr>
              <a:t> 1984;</a:t>
            </a:r>
            <a:r>
              <a:rPr kumimoji="0" lang="en-US" sz="1200" b="1" dirty="0">
                <a:effectLst/>
                <a:cs typeface="Times New Roman" pitchFamily="18" charset="0"/>
              </a:rPr>
              <a:t>76</a:t>
            </a:r>
            <a:r>
              <a:rPr kumimoji="0" lang="en-US" sz="1200" dirty="0">
                <a:effectLst/>
                <a:cs typeface="Times New Roman" pitchFamily="18" charset="0"/>
              </a:rPr>
              <a:t>:4-12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28712" y="1581150"/>
            <a:ext cx="7515253" cy="4664076"/>
            <a:chOff x="863" y="957"/>
            <a:chExt cx="4339" cy="2938"/>
          </a:xfrm>
        </p:grpSpPr>
        <p:sp>
          <p:nvSpPr>
            <p:cNvPr id="572421" name="Rectangle 5"/>
            <p:cNvSpPr>
              <a:spLocks noChangeArrowheads="1"/>
            </p:cNvSpPr>
            <p:nvPr/>
          </p:nvSpPr>
          <p:spPr bwMode="auto">
            <a:xfrm>
              <a:off x="863" y="957"/>
              <a:ext cx="4339" cy="29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latinLnBrk="0" hangingPunct="0"/>
              <a:endParaRPr kumimoji="0" lang="en-US" sz="2400">
                <a:solidFill>
                  <a:srgbClr val="F4C700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572422" name="Line 6"/>
            <p:cNvSpPr>
              <a:spLocks noChangeShapeType="1"/>
            </p:cNvSpPr>
            <p:nvPr/>
          </p:nvSpPr>
          <p:spPr bwMode="auto">
            <a:xfrm flipH="1" flipV="1">
              <a:off x="1670" y="1151"/>
              <a:ext cx="0" cy="21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3" name="Line 7"/>
            <p:cNvSpPr>
              <a:spLocks noChangeShapeType="1"/>
            </p:cNvSpPr>
            <p:nvPr/>
          </p:nvSpPr>
          <p:spPr bwMode="auto">
            <a:xfrm flipH="1">
              <a:off x="1601" y="3269"/>
              <a:ext cx="69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4" name="Line 8"/>
            <p:cNvSpPr>
              <a:spLocks noChangeShapeType="1"/>
            </p:cNvSpPr>
            <p:nvPr/>
          </p:nvSpPr>
          <p:spPr bwMode="auto">
            <a:xfrm flipH="1">
              <a:off x="1588" y="2911"/>
              <a:ext cx="76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5" name="Line 9"/>
            <p:cNvSpPr>
              <a:spLocks noChangeShapeType="1"/>
            </p:cNvSpPr>
            <p:nvPr/>
          </p:nvSpPr>
          <p:spPr bwMode="auto">
            <a:xfrm flipH="1">
              <a:off x="1601" y="2561"/>
              <a:ext cx="69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6" name="Line 10"/>
            <p:cNvSpPr>
              <a:spLocks noChangeShapeType="1"/>
            </p:cNvSpPr>
            <p:nvPr/>
          </p:nvSpPr>
          <p:spPr bwMode="auto">
            <a:xfrm flipH="1">
              <a:off x="1601" y="2209"/>
              <a:ext cx="69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7" name="Line 11"/>
            <p:cNvSpPr>
              <a:spLocks noChangeShapeType="1"/>
            </p:cNvSpPr>
            <p:nvPr/>
          </p:nvSpPr>
          <p:spPr bwMode="auto">
            <a:xfrm flipH="1">
              <a:off x="1601" y="1859"/>
              <a:ext cx="69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8" name="Line 12"/>
            <p:cNvSpPr>
              <a:spLocks noChangeShapeType="1"/>
            </p:cNvSpPr>
            <p:nvPr/>
          </p:nvSpPr>
          <p:spPr bwMode="auto">
            <a:xfrm flipH="1">
              <a:off x="1607" y="1495"/>
              <a:ext cx="63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29" name="Line 13"/>
            <p:cNvSpPr>
              <a:spLocks noChangeShapeType="1"/>
            </p:cNvSpPr>
            <p:nvPr/>
          </p:nvSpPr>
          <p:spPr bwMode="auto">
            <a:xfrm flipH="1" flipV="1">
              <a:off x="1608" y="1147"/>
              <a:ext cx="59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30" name="Line 14"/>
            <p:cNvSpPr>
              <a:spLocks noChangeShapeType="1"/>
            </p:cNvSpPr>
            <p:nvPr/>
          </p:nvSpPr>
          <p:spPr bwMode="auto">
            <a:xfrm flipH="1" flipV="1">
              <a:off x="1670" y="3270"/>
              <a:ext cx="3191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31" name="Rectangle 15"/>
            <p:cNvSpPr>
              <a:spLocks noChangeArrowheads="1"/>
            </p:cNvSpPr>
            <p:nvPr/>
          </p:nvSpPr>
          <p:spPr bwMode="auto">
            <a:xfrm>
              <a:off x="1437" y="3171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400">
                  <a:solidFill>
                    <a:srgbClr val="FFFFFF"/>
                  </a:solidFill>
                  <a:effectLst/>
                  <a:cs typeface="Times New Roman" pitchFamily="18" charset="0"/>
                </a:rPr>
                <a:t>0</a:t>
              </a:r>
              <a:endParaRPr kumimoji="0" lang="en-US" sz="2400">
                <a:effectLst/>
                <a:cs typeface="Times New Roman" pitchFamily="18" charset="0"/>
              </a:endParaRPr>
            </a:p>
          </p:txBody>
        </p:sp>
        <p:sp>
          <p:nvSpPr>
            <p:cNvPr id="572432" name="Rectangle 16"/>
            <p:cNvSpPr>
              <a:spLocks noChangeArrowheads="1"/>
            </p:cNvSpPr>
            <p:nvPr/>
          </p:nvSpPr>
          <p:spPr bwMode="auto">
            <a:xfrm>
              <a:off x="1386" y="2821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000" b="1" dirty="0">
                  <a:solidFill>
                    <a:srgbClr val="FFFFFF"/>
                  </a:solidFill>
                  <a:effectLst/>
                  <a:cs typeface="Times New Roman" pitchFamily="18" charset="0"/>
                </a:rPr>
                <a:t>25</a:t>
              </a:r>
              <a:endParaRPr kumimoji="0" lang="en-US" sz="2000" b="1" dirty="0">
                <a:effectLst/>
                <a:cs typeface="Times New Roman" pitchFamily="18" charset="0"/>
              </a:endParaRPr>
            </a:p>
          </p:txBody>
        </p:sp>
        <p:sp>
          <p:nvSpPr>
            <p:cNvPr id="572433" name="Rectangle 17"/>
            <p:cNvSpPr>
              <a:spLocks noChangeArrowheads="1"/>
            </p:cNvSpPr>
            <p:nvPr/>
          </p:nvSpPr>
          <p:spPr bwMode="auto">
            <a:xfrm>
              <a:off x="1386" y="2463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000" b="1" dirty="0">
                  <a:solidFill>
                    <a:srgbClr val="FFFFFF"/>
                  </a:solidFill>
                  <a:effectLst/>
                  <a:cs typeface="Times New Roman" pitchFamily="18" charset="0"/>
                </a:rPr>
                <a:t>50</a:t>
              </a:r>
              <a:endParaRPr kumimoji="0" lang="en-US" sz="2000" b="1" dirty="0">
                <a:effectLst/>
                <a:cs typeface="Times New Roman" pitchFamily="18" charset="0"/>
              </a:endParaRPr>
            </a:p>
          </p:txBody>
        </p:sp>
        <p:sp>
          <p:nvSpPr>
            <p:cNvPr id="572434" name="Rectangle 18"/>
            <p:cNvSpPr>
              <a:spLocks noChangeArrowheads="1"/>
            </p:cNvSpPr>
            <p:nvPr/>
          </p:nvSpPr>
          <p:spPr bwMode="auto">
            <a:xfrm>
              <a:off x="1386" y="2113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000" b="1" dirty="0">
                  <a:solidFill>
                    <a:srgbClr val="FFFFFF"/>
                  </a:solidFill>
                  <a:effectLst/>
                  <a:cs typeface="Times New Roman" pitchFamily="18" charset="0"/>
                </a:rPr>
                <a:t>75</a:t>
              </a:r>
              <a:endParaRPr kumimoji="0" lang="en-US" sz="2000" b="1" dirty="0">
                <a:effectLst/>
                <a:cs typeface="Times New Roman" pitchFamily="18" charset="0"/>
              </a:endParaRPr>
            </a:p>
          </p:txBody>
        </p:sp>
        <p:sp>
          <p:nvSpPr>
            <p:cNvPr id="572435" name="Rectangle 19"/>
            <p:cNvSpPr>
              <a:spLocks noChangeArrowheads="1"/>
            </p:cNvSpPr>
            <p:nvPr/>
          </p:nvSpPr>
          <p:spPr bwMode="auto">
            <a:xfrm>
              <a:off x="1287" y="1776"/>
              <a:ext cx="2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000" b="1" dirty="0">
                  <a:solidFill>
                    <a:srgbClr val="FFFFFF"/>
                  </a:solidFill>
                  <a:effectLst/>
                  <a:cs typeface="Times New Roman" pitchFamily="18" charset="0"/>
                </a:rPr>
                <a:t>100</a:t>
              </a:r>
              <a:endParaRPr kumimoji="0" lang="en-US" sz="2000" b="1" dirty="0">
                <a:effectLst/>
                <a:cs typeface="Times New Roman" pitchFamily="18" charset="0"/>
              </a:endParaRPr>
            </a:p>
          </p:txBody>
        </p:sp>
        <p:sp>
          <p:nvSpPr>
            <p:cNvPr id="572436" name="Rectangle 20"/>
            <p:cNvSpPr>
              <a:spLocks noChangeArrowheads="1"/>
            </p:cNvSpPr>
            <p:nvPr/>
          </p:nvSpPr>
          <p:spPr bwMode="auto">
            <a:xfrm>
              <a:off x="1311" y="1405"/>
              <a:ext cx="2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000" b="1" dirty="0">
                  <a:solidFill>
                    <a:srgbClr val="FFFFFF"/>
                  </a:solidFill>
                  <a:effectLst/>
                  <a:cs typeface="Times New Roman" pitchFamily="18" charset="0"/>
                </a:rPr>
                <a:t>125</a:t>
              </a:r>
              <a:endParaRPr kumimoji="0" lang="en-US" sz="2000" b="1" dirty="0">
                <a:effectLst/>
                <a:cs typeface="Times New Roman" pitchFamily="18" charset="0"/>
              </a:endParaRPr>
            </a:p>
          </p:txBody>
        </p:sp>
        <p:sp>
          <p:nvSpPr>
            <p:cNvPr id="572437" name="Rectangle 21"/>
            <p:cNvSpPr>
              <a:spLocks noChangeArrowheads="1"/>
            </p:cNvSpPr>
            <p:nvPr/>
          </p:nvSpPr>
          <p:spPr bwMode="auto">
            <a:xfrm>
              <a:off x="1311" y="1055"/>
              <a:ext cx="2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 eaLnBrk="0" latinLnBrk="0" hangingPunct="0"/>
              <a:r>
                <a:rPr kumimoji="0" lang="en-US" sz="2000" b="1" dirty="0">
                  <a:solidFill>
                    <a:srgbClr val="FFFFFF"/>
                  </a:solidFill>
                  <a:effectLst/>
                  <a:cs typeface="Times New Roman" pitchFamily="18" charset="0"/>
                </a:rPr>
                <a:t>150</a:t>
              </a:r>
              <a:endParaRPr kumimoji="0" lang="en-US" sz="2000" b="1" dirty="0">
                <a:effectLst/>
                <a:cs typeface="Times New Roman" pitchFamily="18" charset="0"/>
              </a:endParaRPr>
            </a:p>
          </p:txBody>
        </p:sp>
        <p:sp>
          <p:nvSpPr>
            <p:cNvPr id="572438" name="Freeform 22"/>
            <p:cNvSpPr>
              <a:spLocks/>
            </p:cNvSpPr>
            <p:nvPr/>
          </p:nvSpPr>
          <p:spPr bwMode="auto">
            <a:xfrm>
              <a:off x="1744" y="1614"/>
              <a:ext cx="2712" cy="1456"/>
            </a:xfrm>
            <a:custGeom>
              <a:avLst/>
              <a:gdLst/>
              <a:ahLst/>
              <a:cxnLst>
                <a:cxn ang="0">
                  <a:pos x="0" y="1095"/>
                </a:cxn>
                <a:cxn ang="0">
                  <a:pos x="473" y="1006"/>
                </a:cxn>
                <a:cxn ang="0">
                  <a:pos x="946" y="706"/>
                </a:cxn>
                <a:cxn ang="0">
                  <a:pos x="1420" y="600"/>
                </a:cxn>
                <a:cxn ang="0">
                  <a:pos x="1882" y="0"/>
                </a:cxn>
              </a:cxnLst>
              <a:rect l="0" t="0" r="r" b="b"/>
              <a:pathLst>
                <a:path w="1883" h="1096">
                  <a:moveTo>
                    <a:pt x="0" y="1095"/>
                  </a:moveTo>
                  <a:lnTo>
                    <a:pt x="473" y="1006"/>
                  </a:lnTo>
                  <a:lnTo>
                    <a:pt x="946" y="706"/>
                  </a:lnTo>
                  <a:lnTo>
                    <a:pt x="1420" y="600"/>
                  </a:lnTo>
                  <a:lnTo>
                    <a:pt x="1882" y="0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39" name="Rectangle 23"/>
            <p:cNvSpPr>
              <a:spLocks noChangeArrowheads="1"/>
            </p:cNvSpPr>
            <p:nvPr/>
          </p:nvSpPr>
          <p:spPr bwMode="auto">
            <a:xfrm>
              <a:off x="1501" y="3275"/>
              <a:ext cx="50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latinLnBrk="0" hangingPunct="0">
                <a:tabLst>
                  <a:tab pos="914400" algn="ctr"/>
                  <a:tab pos="1828800" algn="ctr"/>
                  <a:tab pos="2686050" algn="ctr"/>
                  <a:tab pos="3543300" algn="ctr"/>
                  <a:tab pos="5429250" algn="ctr"/>
                </a:tabLst>
              </a:pPr>
              <a:r>
                <a:rPr kumimoji="0" lang="en-US" sz="2000" b="1" dirty="0">
                  <a:effectLst/>
                  <a:cs typeface="Times New Roman" pitchFamily="18" charset="0"/>
                </a:rPr>
                <a:t>&lt;204</a:t>
              </a:r>
            </a:p>
          </p:txBody>
        </p:sp>
        <p:sp>
          <p:nvSpPr>
            <p:cNvPr id="572440" name="Rectangle 24"/>
            <p:cNvSpPr>
              <a:spLocks noChangeArrowheads="1"/>
            </p:cNvSpPr>
            <p:nvPr/>
          </p:nvSpPr>
          <p:spPr bwMode="auto">
            <a:xfrm>
              <a:off x="2084" y="3275"/>
              <a:ext cx="69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latinLnBrk="0" hangingPunct="0">
                <a:tabLst>
                  <a:tab pos="914400" algn="ctr"/>
                  <a:tab pos="1828800" algn="ctr"/>
                  <a:tab pos="2686050" algn="ctr"/>
                  <a:tab pos="3543300" algn="ctr"/>
                  <a:tab pos="5429250" algn="ctr"/>
                </a:tabLst>
              </a:pPr>
              <a:r>
                <a:rPr kumimoji="0" lang="en-US" sz="2000" b="1" dirty="0">
                  <a:effectLst/>
                  <a:cs typeface="Times New Roman" pitchFamily="18" charset="0"/>
                </a:rPr>
                <a:t>205-234</a:t>
              </a:r>
            </a:p>
          </p:txBody>
        </p:sp>
        <p:sp>
          <p:nvSpPr>
            <p:cNvPr id="572441" name="Rectangle 25"/>
            <p:cNvSpPr>
              <a:spLocks noChangeArrowheads="1"/>
            </p:cNvSpPr>
            <p:nvPr/>
          </p:nvSpPr>
          <p:spPr bwMode="auto">
            <a:xfrm>
              <a:off x="2804" y="3275"/>
              <a:ext cx="6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 algn="ctr" eaLnBrk="0" latinLnBrk="0" hangingPunct="0">
                <a:tabLst>
                  <a:tab pos="914400" algn="ctr"/>
                  <a:tab pos="1828800" algn="ctr"/>
                  <a:tab pos="2686050" algn="ctr"/>
                  <a:tab pos="3543300" algn="ctr"/>
                  <a:tab pos="5429250" algn="ctr"/>
                </a:tabLst>
              </a:pPr>
              <a:r>
                <a:rPr kumimoji="0" lang="en-US" sz="2000" b="1" dirty="0">
                  <a:effectLst/>
                  <a:cs typeface="Times New Roman" pitchFamily="18" charset="0"/>
                </a:rPr>
                <a:t>235-264</a:t>
              </a:r>
            </a:p>
          </p:txBody>
        </p:sp>
        <p:sp>
          <p:nvSpPr>
            <p:cNvPr id="572442" name="Rectangle 26"/>
            <p:cNvSpPr>
              <a:spLocks noChangeArrowheads="1"/>
            </p:cNvSpPr>
            <p:nvPr/>
          </p:nvSpPr>
          <p:spPr bwMode="auto">
            <a:xfrm>
              <a:off x="3418" y="3275"/>
              <a:ext cx="6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latinLnBrk="0" hangingPunct="0">
                <a:tabLst>
                  <a:tab pos="914400" algn="ctr"/>
                  <a:tab pos="1828800" algn="ctr"/>
                  <a:tab pos="2686050" algn="ctr"/>
                  <a:tab pos="3543300" algn="ctr"/>
                  <a:tab pos="5429250" algn="ctr"/>
                </a:tabLst>
              </a:pPr>
              <a:r>
                <a:rPr kumimoji="0" lang="en-US" sz="2000" b="1" dirty="0">
                  <a:effectLst/>
                  <a:cs typeface="Times New Roman" pitchFamily="18" charset="0"/>
                </a:rPr>
                <a:t>265-294</a:t>
              </a:r>
            </a:p>
          </p:txBody>
        </p:sp>
        <p:sp>
          <p:nvSpPr>
            <p:cNvPr id="572443" name="Rectangle 27"/>
            <p:cNvSpPr>
              <a:spLocks noChangeArrowheads="1"/>
            </p:cNvSpPr>
            <p:nvPr/>
          </p:nvSpPr>
          <p:spPr bwMode="auto">
            <a:xfrm>
              <a:off x="4115" y="3275"/>
              <a:ext cx="5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latinLnBrk="0" hangingPunct="0">
                <a:tabLst>
                  <a:tab pos="914400" algn="ctr"/>
                  <a:tab pos="1828800" algn="ctr"/>
                  <a:tab pos="2686050" algn="ctr"/>
                  <a:tab pos="3543300" algn="ctr"/>
                  <a:tab pos="5429250" algn="ctr"/>
                </a:tabLst>
              </a:pPr>
              <a:r>
                <a:rPr kumimoji="0" lang="en-US" sz="2000" b="1" dirty="0">
                  <a:effectLst/>
                  <a:cs typeface="Times New Roman" pitchFamily="18" charset="0"/>
                </a:rPr>
                <a:t>&gt;295</a:t>
              </a:r>
            </a:p>
          </p:txBody>
        </p:sp>
        <p:sp>
          <p:nvSpPr>
            <p:cNvPr id="572444" name="Line 28"/>
            <p:cNvSpPr>
              <a:spLocks noChangeShapeType="1"/>
            </p:cNvSpPr>
            <p:nvPr/>
          </p:nvSpPr>
          <p:spPr bwMode="auto">
            <a:xfrm>
              <a:off x="1756" y="323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45" name="Line 29"/>
            <p:cNvSpPr>
              <a:spLocks noChangeShapeType="1"/>
            </p:cNvSpPr>
            <p:nvPr/>
          </p:nvSpPr>
          <p:spPr bwMode="auto">
            <a:xfrm>
              <a:off x="2426" y="323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46" name="Line 30"/>
            <p:cNvSpPr>
              <a:spLocks noChangeShapeType="1"/>
            </p:cNvSpPr>
            <p:nvPr/>
          </p:nvSpPr>
          <p:spPr bwMode="auto">
            <a:xfrm>
              <a:off x="3095" y="323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47" name="Line 31"/>
            <p:cNvSpPr>
              <a:spLocks noChangeShapeType="1"/>
            </p:cNvSpPr>
            <p:nvPr/>
          </p:nvSpPr>
          <p:spPr bwMode="auto">
            <a:xfrm>
              <a:off x="3766" y="323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48" name="Line 32"/>
            <p:cNvSpPr>
              <a:spLocks noChangeShapeType="1"/>
            </p:cNvSpPr>
            <p:nvPr/>
          </p:nvSpPr>
          <p:spPr bwMode="auto">
            <a:xfrm>
              <a:off x="4436" y="3237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49" name="Oval 33"/>
            <p:cNvSpPr>
              <a:spLocks noChangeArrowheads="1"/>
            </p:cNvSpPr>
            <p:nvPr/>
          </p:nvSpPr>
          <p:spPr bwMode="auto">
            <a:xfrm>
              <a:off x="1711" y="3020"/>
              <a:ext cx="81" cy="9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50" name="Oval 34"/>
            <p:cNvSpPr>
              <a:spLocks noChangeArrowheads="1"/>
            </p:cNvSpPr>
            <p:nvPr/>
          </p:nvSpPr>
          <p:spPr bwMode="auto">
            <a:xfrm>
              <a:off x="2361" y="2908"/>
              <a:ext cx="87" cy="9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51" name="Oval 35"/>
            <p:cNvSpPr>
              <a:spLocks noChangeArrowheads="1"/>
            </p:cNvSpPr>
            <p:nvPr/>
          </p:nvSpPr>
          <p:spPr bwMode="auto">
            <a:xfrm>
              <a:off x="3076" y="2500"/>
              <a:ext cx="93" cy="10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52" name="Oval 36"/>
            <p:cNvSpPr>
              <a:spLocks noChangeArrowheads="1"/>
            </p:cNvSpPr>
            <p:nvPr/>
          </p:nvSpPr>
          <p:spPr bwMode="auto">
            <a:xfrm>
              <a:off x="3744" y="2366"/>
              <a:ext cx="95" cy="104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53" name="Oval 37"/>
            <p:cNvSpPr>
              <a:spLocks noChangeArrowheads="1"/>
            </p:cNvSpPr>
            <p:nvPr/>
          </p:nvSpPr>
          <p:spPr bwMode="auto">
            <a:xfrm>
              <a:off x="4382" y="1584"/>
              <a:ext cx="98" cy="104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 sz="2400">
                <a:cs typeface="Times New Roman" pitchFamily="18" charset="0"/>
              </a:endParaRPr>
            </a:p>
          </p:txBody>
        </p:sp>
        <p:sp>
          <p:nvSpPr>
            <p:cNvPr id="572454" name="Rectangle 38"/>
            <p:cNvSpPr>
              <a:spLocks noChangeArrowheads="1"/>
            </p:cNvSpPr>
            <p:nvPr/>
          </p:nvSpPr>
          <p:spPr bwMode="auto">
            <a:xfrm rot="16200000">
              <a:off x="80" y="2071"/>
              <a:ext cx="219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 eaLnBrk="0" latinLnBrk="0" hangingPunct="0"/>
              <a:r>
                <a:rPr kumimoji="0" lang="en-US" sz="2400" b="1" dirty="0">
                  <a:effectLst/>
                  <a:cs typeface="Times New Roman" pitchFamily="18" charset="0"/>
                </a:rPr>
                <a:t>CHD incidence per 1000</a:t>
              </a:r>
            </a:p>
          </p:txBody>
        </p:sp>
        <p:sp>
          <p:nvSpPr>
            <p:cNvPr id="572455" name="Rectangle 39"/>
            <p:cNvSpPr>
              <a:spLocks noChangeArrowheads="1"/>
            </p:cNvSpPr>
            <p:nvPr/>
          </p:nvSpPr>
          <p:spPr bwMode="auto">
            <a:xfrm>
              <a:off x="1939" y="3606"/>
              <a:ext cx="256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 algn="ctr" eaLnBrk="0" latinLnBrk="0" hangingPunct="0"/>
              <a:r>
                <a:rPr kumimoji="0" lang="en-US" sz="2400" b="1" dirty="0">
                  <a:effectLst/>
                  <a:cs typeface="Times New Roman" pitchFamily="18" charset="0"/>
                </a:rPr>
                <a:t>Serum cholesterol (mg/100 </a:t>
              </a:r>
              <a:r>
                <a:rPr kumimoji="0" lang="en-US" sz="2400" b="1" dirty="0" err="1">
                  <a:effectLst/>
                  <a:cs typeface="Times New Roman" pitchFamily="18" charset="0"/>
                </a:rPr>
                <a:t>mL</a:t>
              </a:r>
              <a:r>
                <a:rPr kumimoji="0" lang="en-US" sz="2400" b="1" dirty="0">
                  <a:effectLst/>
                  <a:cs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Rot="1" noChangeArrowheads="1"/>
          </p:cNvSpPr>
          <p:nvPr/>
        </p:nvSpPr>
        <p:spPr>
          <a:xfrm>
            <a:off x="1214414" y="506399"/>
            <a:ext cx="7329510" cy="993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10-year Risk of Developing Hard CHD</a:t>
            </a:r>
            <a:endParaRPr kumimoji="1" lang="en-US" altLang="ko-KR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59" y="1428736"/>
            <a:ext cx="8048631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14759" y="6461149"/>
            <a:ext cx="548639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000000"/>
                </a:solidFill>
              </a:rPr>
              <a:t>http://www.nhlbi.nih.gov/guidelines/cholesterol/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390525"/>
            <a:ext cx="5638815" cy="857250"/>
          </a:xfrm>
        </p:spPr>
        <p:txBody>
          <a:bodyPr/>
          <a:lstStyle/>
          <a:p>
            <a:r>
              <a:rPr lang="ko-KR" altLang="en-US" sz="440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400" b="1" smtClean="0">
                <a:latin typeface="휴먼엑스포" pitchFamily="18" charset="-127"/>
                <a:ea typeface="휴먼엑스포" pitchFamily="18" charset="-127"/>
              </a:rPr>
              <a:t>지질혈증의</a:t>
            </a:r>
            <a:r>
              <a:rPr lang="ko-KR" altLang="en-US" sz="44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검사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928802"/>
            <a:ext cx="8186737" cy="3357573"/>
          </a:xfrm>
        </p:spPr>
        <p:txBody>
          <a:bodyPr/>
          <a:lstStyle/>
          <a:p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 이상 </a:t>
            </a:r>
            <a:r>
              <a:rPr lang="ko-KR" altLang="en-US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성인</a:t>
            </a:r>
            <a:r>
              <a:rPr lang="ko-KR" altLang="en-US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적어도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년마다 측정</a:t>
            </a:r>
          </a:p>
          <a:p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공복상태에서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total cholesterol, LDL, HDL, TG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</a:p>
          <a:p>
            <a:r>
              <a:rPr lang="ko-KR" altLang="en-US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공복이 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아니면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total cholesterol,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HDL</a:t>
            </a:r>
            <a:r>
              <a:rPr lang="ko-KR" altLang="en-US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 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</a:p>
          <a:p>
            <a:pPr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   </a:t>
            </a:r>
            <a:r>
              <a:rPr lang="ko-KR" altLang="en-US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ko-KR" b="1" dirty="0">
                <a:solidFill>
                  <a:srgbClr val="000099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  <a:sym typeface="Wingdings" pitchFamily="2" charset="2"/>
              </a:rPr>
              <a:t>total cholesterol </a:t>
            </a:r>
            <a:r>
              <a:rPr lang="en-US" altLang="ko-KR" b="1" dirty="0" smtClean="0">
                <a:solidFill>
                  <a:srgbClr val="000099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  <a:sym typeface="Wingdings" pitchFamily="2" charset="2"/>
              </a:rPr>
              <a:t>200 </a:t>
            </a:r>
            <a:r>
              <a:rPr lang="ko-KR" altLang="en-US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이상</a:t>
            </a:r>
            <a:r>
              <a:rPr lang="ko-KR" altLang="en-US" b="1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  <a:sym typeface="Wingdings" pitchFamily="2" charset="2"/>
              </a:rPr>
              <a:t>or </a:t>
            </a:r>
            <a:r>
              <a:rPr lang="en-US" altLang="ko-KR" b="1" dirty="0">
                <a:solidFill>
                  <a:srgbClr val="000099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  <a:sym typeface="Wingdings" pitchFamily="2" charset="2"/>
              </a:rPr>
              <a:t>HDL </a:t>
            </a:r>
            <a:r>
              <a:rPr lang="en-US" altLang="ko-KR" b="1" dirty="0" smtClean="0">
                <a:solidFill>
                  <a:srgbClr val="000099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  <a:sym typeface="Wingdings" pitchFamily="2" charset="2"/>
              </a:rPr>
              <a:t>40 </a:t>
            </a:r>
            <a:r>
              <a:rPr lang="ko-KR" altLang="en-US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미만</a:t>
            </a:r>
            <a:r>
              <a:rPr lang="ko-KR" altLang="en-US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이면</a:t>
            </a:r>
            <a:r>
              <a:rPr lang="ko-KR" altLang="en-US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sym typeface="Wingdings" pitchFamily="2" charset="2"/>
              </a:rPr>
              <a:t>추가 검사필요</a:t>
            </a:r>
            <a:endParaRPr lang="ko-KR" altLang="en-US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지질혈증의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메디컬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 체크</a:t>
            </a:r>
            <a:endParaRPr lang="ko-KR" altLang="en-US" sz="40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" name="Picture 4" descr="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7858180" cy="51085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428610"/>
            <a:ext cx="6710385" cy="857250"/>
          </a:xfrm>
        </p:spPr>
        <p:txBody>
          <a:bodyPr/>
          <a:lstStyle/>
          <a:p>
            <a:r>
              <a:rPr lang="ko-KR" altLang="en-US" sz="440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400" b="1" smtClean="0">
                <a:latin typeface="휴먼엑스포" pitchFamily="18" charset="-127"/>
                <a:ea typeface="휴먼엑스포" pitchFamily="18" charset="-127"/>
              </a:rPr>
              <a:t>지질혈증의</a:t>
            </a:r>
            <a:r>
              <a:rPr lang="ko-KR" altLang="en-US" sz="44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치료지침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57377"/>
            <a:ext cx="8186737" cy="2071689"/>
          </a:xfrm>
        </p:spPr>
        <p:txBody>
          <a:bodyPr/>
          <a:lstStyle/>
          <a:p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LDL cholesterol </a:t>
            </a:r>
            <a:r>
              <a:rPr lang="ko-KR" altLang="en-US" b="1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증가가 관상동맥질환의 가장 중요한 원인</a:t>
            </a:r>
          </a:p>
          <a:p>
            <a:pPr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--&gt; LDL lowering therapy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이상지질혈증의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주된 치료방법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390525"/>
            <a:ext cx="3424237" cy="857250"/>
          </a:xfrm>
        </p:spPr>
        <p:txBody>
          <a:bodyPr/>
          <a:lstStyle/>
          <a:p>
            <a:r>
              <a:rPr lang="en-US" altLang="ko-KR" sz="4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LDL</a:t>
            </a:r>
            <a:r>
              <a:rPr lang="en-US" altLang="ko-KR" sz="4400" b="1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계산법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5" y="1714501"/>
            <a:ext cx="7215209" cy="1357309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TG</a:t>
            </a:r>
            <a:r>
              <a:rPr lang="ko-KR" altLang="en-US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400mg/dl </a:t>
            </a:r>
            <a:r>
              <a:rPr lang="ko-KR" altLang="en-US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이하인 경우에만</a:t>
            </a:r>
          </a:p>
          <a:p>
            <a:pPr>
              <a:buFont typeface="Wingdings" pitchFamily="2" charset="2"/>
              <a:buNone/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LDL = total cholesterol – (TG/5 + HDL)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9" y="390525"/>
            <a:ext cx="1566849" cy="857250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종류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9"/>
            <a:ext cx="8186737" cy="292894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altLang="ko-KR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/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단순지방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중성지방</a:t>
            </a:r>
          </a:p>
          <a:p>
            <a:pPr algn="just"/>
            <a:endParaRPr lang="ko-KR" altLang="en-US" sz="14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/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복합지방</a:t>
            </a:r>
            <a:r>
              <a:rPr lang="ko-KR" altLang="en-US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인지질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당지질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지단백질</a:t>
            </a:r>
          </a:p>
          <a:p>
            <a:pPr algn="just"/>
            <a:endParaRPr lang="ko-KR" altLang="en-US" sz="14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/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유도지방 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글리세롤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콜레스테롤</a:t>
            </a:r>
          </a:p>
          <a:p>
            <a:endParaRPr lang="en-US" altLang="ko-KR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8" y="285728"/>
            <a:ext cx="7529538" cy="1143000"/>
          </a:xfrm>
        </p:spPr>
        <p:txBody>
          <a:bodyPr/>
          <a:lstStyle/>
          <a:p>
            <a:r>
              <a:rPr lang="ko-KR" altLang="en-US" sz="4000" b="1" dirty="0">
                <a:latin typeface="휴먼엑스포" pitchFamily="18" charset="-127"/>
                <a:ea typeface="휴먼엑스포" pitchFamily="18" charset="-127"/>
              </a:rPr>
              <a:t>혈중 지질의 일반적인 조절목표</a:t>
            </a:r>
          </a:p>
        </p:txBody>
      </p:sp>
      <p:graphicFrame>
        <p:nvGraphicFramePr>
          <p:cNvPr id="16416" name="Group 32"/>
          <p:cNvGraphicFramePr>
            <a:graphicFrameLocks noGrp="1"/>
          </p:cNvGraphicFramePr>
          <p:nvPr/>
        </p:nvGraphicFramePr>
        <p:xfrm>
          <a:off x="381000" y="2438400"/>
          <a:ext cx="8458200" cy="2740152"/>
        </p:xfrm>
        <a:graphic>
          <a:graphicData uri="http://schemas.openxmlformats.org/drawingml/2006/table">
            <a:tbl>
              <a:tblPr/>
              <a:tblGrid>
                <a:gridCol w="2546350"/>
                <a:gridCol w="1724025"/>
                <a:gridCol w="41878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혈중농도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차 예방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차 예방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총 콜레스테롤</a:t>
                      </a:r>
                      <a:endParaRPr kumimoji="1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저밀도 </a:t>
                      </a:r>
                      <a:r>
                        <a:rPr kumimoji="1" lang="ko-KR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지단백</a:t>
                      </a:r>
                      <a:endParaRPr kumimoji="1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고밀도 </a:t>
                      </a:r>
                      <a:r>
                        <a:rPr kumimoji="1" lang="ko-KR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지단백</a:t>
                      </a:r>
                      <a:endParaRPr kumimoji="1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중성지방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130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저밀도 </a:t>
                      </a:r>
                      <a:r>
                        <a:rPr kumimoji="1" lang="ko-KR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지단백</a:t>
                      </a:r>
                      <a:r>
                        <a:rPr kumimoji="1" lang="ko-KR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수치이용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6392" name="AutoShape 4"/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5534" cy="40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3475"/>
              <a:ext cx="726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500438" y="571500"/>
            <a:ext cx="928687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43240" y="785794"/>
            <a:ext cx="78581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4" descr="http://postfiles14.naver.net/20120630_237/jmj4317_13410328965219HzgF_JPEG/imagesCAPUUJPF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828" y="1607053"/>
            <a:ext cx="6915634" cy="5036657"/>
          </a:xfrm>
          <a:prstGeom prst="rect">
            <a:avLst/>
          </a:prstGeom>
          <a:noFill/>
        </p:spPr>
      </p:pic>
      <p:sp>
        <p:nvSpPr>
          <p:cNvPr id="11" name="AutoShape 52"/>
          <p:cNvSpPr>
            <a:spLocks noChangeArrowheads="1"/>
          </p:cNvSpPr>
          <p:nvPr/>
        </p:nvSpPr>
        <p:spPr bwMode="auto">
          <a:xfrm>
            <a:off x="2357422" y="438135"/>
            <a:ext cx="5000660" cy="776287"/>
          </a:xfrm>
          <a:prstGeom prst="flowChartTerminator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kumimoji="0" lang="ko-KR" altLang="en-US" sz="40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지질혈증</a:t>
            </a:r>
            <a:r>
              <a:rPr kumimoji="0" lang="ko-KR" altLang="en-US" sz="40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40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진단</a:t>
            </a:r>
            <a:endParaRPr kumimoji="0" lang="en-US" altLang="ko-KR" sz="4000" b="1" dirty="0">
              <a:solidFill>
                <a:srgbClr val="C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57818" y="4929198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500" b="1" dirty="0" smtClean="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40</a:t>
            </a:r>
            <a:endParaRPr kumimoji="0" lang="ko-KR" altLang="en-US" sz="1500" b="1" dirty="0">
              <a:solidFill>
                <a:srgbClr val="0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500430" y="1571612"/>
            <a:ext cx="571504" cy="3571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5214942" y="3214686"/>
            <a:ext cx="571504" cy="3571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357818" y="4857760"/>
            <a:ext cx="571504" cy="3571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6" name="아래쪽 화살표 15"/>
          <p:cNvSpPr/>
          <p:nvPr/>
        </p:nvSpPr>
        <p:spPr>
          <a:xfrm rot="5400000">
            <a:off x="1493735" y="1220853"/>
            <a:ext cx="512927" cy="785818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 rot="16200000">
            <a:off x="6851585" y="4637015"/>
            <a:ext cx="512927" cy="785818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390525"/>
            <a:ext cx="6924699" cy="857250"/>
          </a:xfrm>
        </p:spPr>
        <p:txBody>
          <a:bodyPr/>
          <a:lstStyle/>
          <a:p>
            <a:r>
              <a:rPr lang="ko-KR" altLang="en-US" sz="440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400" b="1" smtClean="0">
                <a:latin typeface="휴먼엑스포" pitchFamily="18" charset="-127"/>
                <a:ea typeface="휴먼엑스포" pitchFamily="18" charset="-127"/>
              </a:rPr>
              <a:t>지질혈증</a:t>
            </a:r>
            <a:r>
              <a:rPr lang="ko-KR" altLang="en-US" sz="44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치료의 기본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9" y="1785939"/>
            <a:ext cx="7429523" cy="2071689"/>
          </a:xfrm>
        </p:spPr>
        <p:txBody>
          <a:bodyPr/>
          <a:lstStyle/>
          <a:p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관상동맥질환의 위험도를 줄이기 위해</a:t>
            </a:r>
          </a:p>
          <a:p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운동치료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식이요법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체중감량</a:t>
            </a:r>
          </a:p>
          <a:p>
            <a:r>
              <a:rPr lang="ko-KR" altLang="en-US" b="1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생활습관 변화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권고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390525"/>
            <a:ext cx="5281625" cy="857250"/>
          </a:xfrm>
        </p:spPr>
        <p:txBody>
          <a:bodyPr/>
          <a:lstStyle/>
          <a:p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지질혈증의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 운동</a:t>
            </a:r>
            <a:endParaRPr lang="ko-KR" altLang="en-US" sz="40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Rectangle 3" descr="신문 용지"/>
          <p:cNvSpPr>
            <a:spLocks noChangeArrowheads="1"/>
          </p:cNvSpPr>
          <p:nvPr/>
        </p:nvSpPr>
        <p:spPr bwMode="auto">
          <a:xfrm>
            <a:off x="642910" y="2347913"/>
            <a:ext cx="7847012" cy="15128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ko-KR" b="0" baseline="0">
              <a:solidFill>
                <a:schemeClr val="bg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2635250"/>
            <a:ext cx="8135937" cy="11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ko-KR" altLang="en-US" sz="2000" dirty="0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걷</a:t>
            </a:r>
            <a:r>
              <a:rPr lang="ko-KR" altLang="en-US" sz="2000" dirty="0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기</a:t>
            </a:r>
            <a:r>
              <a:rPr lang="en-US" altLang="ko-KR" sz="2000" b="1" baseline="0" dirty="0" smtClean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0" baseline="0" dirty="0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조깅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맨손체조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자전거 </a:t>
            </a:r>
            <a:r>
              <a:rPr lang="ko-KR" altLang="en-US" sz="2000" b="0" baseline="0" dirty="0" err="1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에르고미터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수영 등 </a:t>
            </a:r>
            <a:r>
              <a:rPr lang="ko-KR" altLang="en-US" sz="2000" b="0" baseline="0" dirty="0" err="1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lang="ko-KR" altLang="en-US" sz="2000" b="0" baseline="0" dirty="0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운동</a:t>
            </a:r>
            <a:endParaRPr lang="ko-KR" altLang="en-US" sz="2000" b="0" baseline="0" dirty="0">
              <a:solidFill>
                <a:srgbClr val="01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VO</a:t>
            </a:r>
            <a:r>
              <a:rPr lang="en-US" altLang="ko-KR" sz="2000" b="1" baseline="-2500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max 50% 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전후의 </a:t>
            </a:r>
            <a:r>
              <a:rPr lang="ko-KR" altLang="en-US" sz="2000" b="0" baseline="0" dirty="0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중등도 운동</a:t>
            </a:r>
            <a:endParaRPr lang="ko-KR" altLang="en-US" sz="2000" b="0" baseline="0" dirty="0">
              <a:solidFill>
                <a:srgbClr val="01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회 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30∼60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분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0" baseline="0" dirty="0" smtClean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주 </a:t>
            </a:r>
            <a:r>
              <a:rPr lang="en-US" altLang="ko-KR" sz="2000" b="1" baseline="0" dirty="0" smtClean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일 이상</a:t>
            </a:r>
          </a:p>
        </p:txBody>
      </p:sp>
      <p:sp>
        <p:nvSpPr>
          <p:cNvPr id="8" name="Rectangle 7" descr="신문 용지"/>
          <p:cNvSpPr>
            <a:spLocks noChangeArrowheads="1"/>
          </p:cNvSpPr>
          <p:nvPr/>
        </p:nvSpPr>
        <p:spPr bwMode="auto">
          <a:xfrm>
            <a:off x="642910" y="4365625"/>
            <a:ext cx="7847012" cy="18716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 b="0" baseline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288" y="4652963"/>
            <a:ext cx="81359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식사요법의 병용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금연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알코올 제한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운동에 적합한 복장 착용</a:t>
            </a:r>
            <a:r>
              <a:rPr lang="en-US" altLang="ko-KR" sz="2000" b="1" baseline="0" dirty="0">
                <a:solidFill>
                  <a:srgbClr val="01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준비운동</a:t>
            </a:r>
            <a:r>
              <a:rPr lang="en-US" altLang="ko-KR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·</a:t>
            </a:r>
            <a:r>
              <a:rPr lang="ko-KR" altLang="en-US" sz="2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정리운동 실시</a:t>
            </a:r>
          </a:p>
        </p:txBody>
      </p:sp>
      <p:sp>
        <p:nvSpPr>
          <p:cNvPr id="11" name="Rectangle 9" descr="캔버스"/>
          <p:cNvSpPr>
            <a:spLocks noChangeArrowheads="1"/>
          </p:cNvSpPr>
          <p:nvPr/>
        </p:nvSpPr>
        <p:spPr bwMode="auto">
          <a:xfrm>
            <a:off x="465138" y="4005263"/>
            <a:ext cx="2392349" cy="503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CC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 b="0" baseline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9600" y="4005263"/>
            <a:ext cx="189069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3000" b="0" baseline="0" dirty="0">
                <a:solidFill>
                  <a:srgbClr val="010000"/>
                </a:solidFill>
                <a:latin typeface="휴먼엑스포" pitchFamily="18" charset="-127"/>
                <a:ea typeface="휴먼엑스포" pitchFamily="18" charset="-127"/>
              </a:rPr>
              <a:t>주의점</a:t>
            </a:r>
          </a:p>
        </p:txBody>
      </p:sp>
      <p:sp>
        <p:nvSpPr>
          <p:cNvPr id="13" name="Rectangle 5" descr="캔버스"/>
          <p:cNvSpPr>
            <a:spLocks noChangeArrowheads="1"/>
          </p:cNvSpPr>
          <p:nvPr/>
        </p:nvSpPr>
        <p:spPr bwMode="auto">
          <a:xfrm>
            <a:off x="538162" y="1987550"/>
            <a:ext cx="5033969" cy="5032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CC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 b="0" baseline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82625" y="1987550"/>
            <a:ext cx="4752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 2" pitchFamily="18" charset="2"/>
              <a:buBlip>
                <a:blip r:embed="rId5"/>
              </a:buBlip>
              <a:tabLst/>
              <a:defRPr/>
            </a:pPr>
            <a:r>
              <a:rPr kumimoji="1" lang="ko-KR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운동의 종류와 실시방법</a:t>
            </a:r>
            <a:endParaRPr kumimoji="1" lang="ko-KR" alt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ko-KR" altLang="en-US" sz="4000" dirty="0" err="1" smtClean="0">
                <a:latin typeface="휴먼엑스포" pitchFamily="18" charset="-127"/>
                <a:ea typeface="휴먼엑스포" pitchFamily="18" charset="-127"/>
              </a:rPr>
              <a:t>지질혈증의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000" dirty="0" smtClean="0">
                <a:latin typeface="휴먼엑스포" pitchFamily="18" charset="-127"/>
                <a:ea typeface="휴먼엑스포" pitchFamily="18" charset="-127"/>
              </a:rPr>
              <a:t>식사요법 지침</a:t>
            </a:r>
            <a:endParaRPr lang="ko-KR" altLang="en-US" sz="40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Rectangle 3" descr="캔버스"/>
          <p:cNvSpPr>
            <a:spLocks noChangeArrowheads="1"/>
          </p:cNvSpPr>
          <p:nvPr/>
        </p:nvSpPr>
        <p:spPr bwMode="auto">
          <a:xfrm>
            <a:off x="571472" y="1785926"/>
            <a:ext cx="7775575" cy="44291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CC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ko-KR" altLang="ko-KR" b="0" baseline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42910" y="1928802"/>
            <a:ext cx="7786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식사성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콜레스테롤이 간으로 들어오는 것을 감소시킨다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669925" marR="0" lvl="1" indent="-32543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 2" pitchFamily="18" charset="2"/>
              <a:buChar char="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지방 섭취량을 줄인다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669925" marR="0" lvl="1" indent="-32543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 2" pitchFamily="18" charset="2"/>
              <a:buChar char="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콜레스테롤 섭취량을 줄인다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간의 콜레스테롤 합성을 줄인다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669925" marR="0" lvl="1" indent="-32543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 2" pitchFamily="18" charset="2"/>
              <a:buChar char="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섭취 에너지를 </a:t>
            </a: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줄인다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669925" marR="0" lvl="1" indent="-32543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 2" pitchFamily="18" charset="2"/>
              <a:buChar char="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식이섬유 섭취량을 증가시킨다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콜레스테롤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담즙산의 체외배설을 촉진한다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669925" marR="0" lvl="1" indent="-325438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 2" pitchFamily="18" charset="2"/>
              <a:buChar char=""/>
              <a:tabLst/>
              <a:defRPr/>
            </a:pPr>
            <a:r>
              <a:rPr kumimoji="1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식이섬유 섭취량을 증가시킨다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.</a:t>
            </a:r>
            <a:endParaRPr kumimoji="1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392" name="AutoShape 4"/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5534" cy="40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</p:grpSp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3475"/>
              <a:ext cx="726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>
                <a:solidFill>
                  <a:srgbClr val="5B5249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500438" y="571500"/>
            <a:ext cx="928687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FFFFFF"/>
              </a:solidFill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500034" y="571480"/>
            <a:ext cx="7072362" cy="776287"/>
          </a:xfrm>
          <a:prstGeom prst="flowChartTerminator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kumimoji="0" lang="ko-KR" altLang="en-US" sz="44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지질혈증의</a:t>
            </a:r>
            <a:r>
              <a:rPr kumimoji="0" lang="ko-KR" altLang="en-US" sz="44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44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식사요법</a:t>
            </a:r>
            <a:endParaRPr kumimoji="0" lang="en-US" altLang="ko-KR" sz="4400" b="1" dirty="0">
              <a:solidFill>
                <a:srgbClr val="C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928662" y="2214554"/>
          <a:ext cx="7072362" cy="34290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7586"/>
                <a:gridCol w="3714776"/>
              </a:tblGrid>
              <a:tr h="4898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요소</a:t>
                      </a:r>
                      <a:endParaRPr lang="ko-KR" altLang="en-US" sz="2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기준</a:t>
                      </a:r>
                      <a:endParaRPr lang="ko-KR" altLang="en-US" sz="2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하루 섭취 에너지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표준체중</a:t>
                      </a:r>
                      <a:r>
                        <a:rPr lang="ko-KR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(25~35kcal)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대 영양소 비율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단백질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15~20%(1~1.5g/kg)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rgbClr val="000000"/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지방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20~25%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rgbClr val="000000"/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탄수화물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55~65%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하루 섭취 콜레스테롤 양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200~300mg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휴먼엑스포" pitchFamily="18" charset="-127"/>
                          <a:ea typeface="휴먼엑스포" pitchFamily="18" charset="-127"/>
                        </a:rPr>
                        <a:t>하루 섭취 식이섬유 양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20~30g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9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392" name="AutoShape 4"/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5534" cy="40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srgbClr val="5B5249"/>
                  </a:solidFill>
                  <a:latin typeface="굴림"/>
                  <a:ea typeface="굴림"/>
                </a:endParaRPr>
              </a:p>
            </p:txBody>
          </p:sp>
        </p:grpSp>
        <p:sp>
          <p:nvSpPr>
            <p:cNvPr id="16390" name="Rectangle 12"/>
            <p:cNvSpPr>
              <a:spLocks noChangeArrowheads="1"/>
            </p:cNvSpPr>
            <p:nvPr/>
          </p:nvSpPr>
          <p:spPr bwMode="auto">
            <a:xfrm>
              <a:off x="340" y="3475"/>
              <a:ext cx="726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>
                <a:solidFill>
                  <a:srgbClr val="5B5249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12" name="AutoShape 52"/>
          <p:cNvSpPr>
            <a:spLocks noChangeArrowheads="1"/>
          </p:cNvSpPr>
          <p:nvPr/>
        </p:nvSpPr>
        <p:spPr bwMode="auto">
          <a:xfrm>
            <a:off x="500034" y="571480"/>
            <a:ext cx="7429552" cy="776287"/>
          </a:xfrm>
          <a:prstGeom prst="flowChartTerminator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kumimoji="0" lang="ko-KR" altLang="en-US" sz="4400" b="1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지질혈증에</a:t>
            </a:r>
            <a:r>
              <a:rPr kumimoji="0" lang="ko-KR" altLang="en-US" sz="44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44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좋은 음식</a:t>
            </a:r>
            <a:endParaRPr kumimoji="0" lang="en-US" altLang="ko-KR" sz="4400" b="1" dirty="0">
              <a:solidFill>
                <a:srgbClr val="C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4" name="그룹 17"/>
          <p:cNvGrpSpPr/>
          <p:nvPr/>
        </p:nvGrpSpPr>
        <p:grpSpPr>
          <a:xfrm>
            <a:off x="928662" y="2285992"/>
            <a:ext cx="7108078" cy="3500462"/>
            <a:chOff x="928662" y="1928802"/>
            <a:chExt cx="7108078" cy="3500462"/>
          </a:xfrm>
        </p:grpSpPr>
        <p:pic>
          <p:nvPicPr>
            <p:cNvPr id="7170" name="Picture 2" descr="http://postfiles3.naver.net/20120724_50/okhapl_1343109173128KtbFj_JPEG/%B0%ED%B1%B8%B8%B6.jpg?type=w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928802"/>
              <a:ext cx="2143140" cy="15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172" name="Picture 4" descr="http://postfiles16.naver.net/20120724_95/okhapl_1343109184833oHOeR_JPEG/%B0%A1%C1%F6.jpg?type=w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60" y="1928802"/>
              <a:ext cx="2018446" cy="15001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174" name="Picture 6" descr="http://postfiles13.naver.net/20120724_268/okhapl_13431091003424b7wB_JPEG/%BE%E7%C6%C4.jpg?type=w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1928802"/>
              <a:ext cx="2143140" cy="1509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176" name="Picture 8" descr="http://postfiles16.naver.net/20120724_15/okhapl_1343110113103x2Ar4_JPEG/%B5%EE%C7%AA%B8%A5%BB%FD%BC%B1.jpg?type=w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60" y="3929066"/>
              <a:ext cx="2035980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178" name="Picture 10" descr="썸네일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8662" y="3929066"/>
              <a:ext cx="2143140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180" name="Picture 12" descr="썸네일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3929066"/>
              <a:ext cx="2143140" cy="15001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0" y="2000250"/>
            <a:ext cx="40719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ko-KR" altLang="en-US" sz="5400" b="1" kern="0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  <a:cs typeface="+mj-cs"/>
              </a:rPr>
              <a:t>묻고 답하기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9"/>
            <a:ext cx="8186737" cy="400051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체내 지방의 </a:t>
            </a:r>
            <a:r>
              <a:rPr lang="ko-KR" altLang="en-US" b="1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주 저장 </a:t>
            </a:r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형태</a:t>
            </a:r>
          </a:p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섭취하는 대부분의 지방 형태 </a:t>
            </a:r>
          </a:p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인체 지방의 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95%</a:t>
            </a:r>
            <a:r>
              <a:rPr lang="en-US" altLang="ko-KR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이상이 중성지방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형태로 존재</a:t>
            </a:r>
          </a:p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인체 내에서 중성지방은 주로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 조직에 </a:t>
            </a:r>
            <a:r>
              <a:rPr lang="ko-KR" altLang="en-US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존재하며</a:t>
            </a:r>
            <a:r>
              <a:rPr lang="en-US" altLang="ko-KR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일부는 혈액에 존재 </a:t>
            </a:r>
          </a:p>
          <a:p>
            <a:pPr algn="just">
              <a:lnSpc>
                <a:spcPct val="90000"/>
              </a:lnSpc>
            </a:pPr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한 분자의 </a:t>
            </a:r>
            <a:r>
              <a:rPr lang="ko-KR" altLang="en-US" b="1" dirty="0" err="1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글리세롤</a:t>
            </a:r>
            <a:r>
              <a:rPr lang="ko-KR" altLang="en-US" b="1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b="1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+ </a:t>
            </a:r>
            <a:r>
              <a:rPr lang="ko-KR" altLang="en-US" b="1" dirty="0" smtClean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세 </a:t>
            </a:r>
            <a:r>
              <a:rPr lang="ko-KR" altLang="en-US" b="1" dirty="0">
                <a:solidFill>
                  <a:srgbClr val="000099"/>
                </a:solidFill>
                <a:latin typeface="휴먼엑스포" pitchFamily="18" charset="-127"/>
                <a:ea typeface="휴먼엑스포" pitchFamily="18" charset="-127"/>
              </a:rPr>
              <a:t>분자의 지방산이 결합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314480" y="390525"/>
            <a:ext cx="6972296" cy="857250"/>
          </a:xfrm>
          <a:noFill/>
          <a:ln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ko-KR" altLang="en-US" sz="4400" b="1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중성지방</a:t>
            </a:r>
            <a:r>
              <a:rPr lang="en-US" altLang="ko-KR" sz="4400" b="1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(Triglyceride; TG)</a:t>
            </a:r>
            <a:endParaRPr lang="en-US" altLang="ko-KR" sz="4400" b="1" dirty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4장_1-14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1605860"/>
            <a:ext cx="8358246" cy="4966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1290639" y="390525"/>
            <a:ext cx="5638815" cy="85725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엑스포" pitchFamily="18" charset="-127"/>
                <a:ea typeface="휴먼엑스포" pitchFamily="18" charset="-127"/>
              </a:rPr>
              <a:t>중성</a:t>
            </a:r>
            <a:r>
              <a:rPr lang="ko-KR" altLang="en-US" sz="4400" b="1" dirty="0" smtClean="0">
                <a:latin typeface="휴먼엑스포" pitchFamily="18" charset="-127"/>
                <a:ea typeface="휴먼엑스포" pitchFamily="18" charset="-127"/>
              </a:rPr>
              <a:t>지방의 체내기능</a:t>
            </a:r>
            <a:endParaRPr lang="ko-KR" altLang="en-US" sz="4400" b="1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그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858180" cy="504348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639" y="390525"/>
            <a:ext cx="2924171" cy="857250"/>
          </a:xfrm>
        </p:spPr>
        <p:txBody>
          <a:bodyPr/>
          <a:lstStyle/>
          <a:p>
            <a:r>
              <a:rPr lang="ko-KR" altLang="en-US" sz="4400" b="1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중성지방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57377"/>
            <a:ext cx="8186737" cy="414339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동물성 지방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포화도가 높은 지방산을 다량 함유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상온에서 고체로 존재</a:t>
            </a:r>
          </a:p>
          <a:p>
            <a:pPr algn="just">
              <a:lnSpc>
                <a:spcPct val="90000"/>
              </a:lnSpc>
            </a:pP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식물성 지방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불포화지방산을 많이 함유</a:t>
            </a:r>
          </a:p>
          <a:p>
            <a:pPr lvl="1" algn="just">
              <a:lnSpc>
                <a:spcPct val="90000"/>
              </a:lnSpc>
            </a:pPr>
            <a:r>
              <a:rPr lang="ko-KR" altLang="en-US" sz="24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상온에서 액체인 기름으로 존재</a:t>
            </a:r>
          </a:p>
          <a:p>
            <a:pPr algn="just">
              <a:lnSpc>
                <a:spcPct val="90000"/>
              </a:lnSpc>
            </a:pPr>
            <a:endParaRPr lang="ko-KR" altLang="en-US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just">
              <a:lnSpc>
                <a:spcPct val="9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(C)</a:t>
            </a:r>
            <a:r>
              <a:rPr lang="en-US" altLang="ko-KR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1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사슬의 </a:t>
            </a:r>
            <a:r>
              <a:rPr lang="ko-KR" altLang="en-US" sz="28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결합방식에 따라 포화지방산과 불포화지방산으로 구분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04" y="681003"/>
            <a:ext cx="3543272" cy="890609"/>
          </a:xfrm>
        </p:spPr>
        <p:txBody>
          <a:bodyPr/>
          <a:lstStyle/>
          <a:p>
            <a: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  <a:t>포화지방산</a:t>
            </a:r>
            <a:br>
              <a:rPr lang="ko-KR" altLang="en-US" sz="4400" b="1" dirty="0">
                <a:latin typeface="휴먼엑스포" pitchFamily="18" charset="-127"/>
                <a:ea typeface="휴먼엑스포" pitchFamily="18" charset="-127"/>
              </a:rPr>
            </a:br>
            <a:endParaRPr lang="ko-KR" altLang="en-US" sz="44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676400" y="2057400"/>
            <a:ext cx="6477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탄소간 단일 결합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676400" y="3352800"/>
            <a:ext cx="6477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800" b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실온에서 고체로 존재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600200" y="4648200"/>
            <a:ext cx="6629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쇠고기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양고기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돼지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닭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우유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버터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치즈</a:t>
            </a:r>
            <a:r>
              <a:rPr lang="en-US" altLang="ko-KR" sz="2000" b="1" dirty="0">
                <a:solidFill>
                  <a:srgbClr val="000000"/>
                </a:solidFill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000" b="1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마가린 </a:t>
            </a:r>
          </a:p>
        </p:txBody>
      </p:sp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클립과 메모지">
  <a:themeElements>
    <a:clrScheme name="">
      <a:dk1>
        <a:srgbClr val="5F5F5F"/>
      </a:dk1>
      <a:lt1>
        <a:srgbClr val="FFFFFF"/>
      </a:lt1>
      <a:dk2>
        <a:srgbClr val="CC6600"/>
      </a:dk2>
      <a:lt2>
        <a:srgbClr val="808080"/>
      </a:lt2>
      <a:accent1>
        <a:srgbClr val="FFC583"/>
      </a:accent1>
      <a:accent2>
        <a:srgbClr val="A0CA68"/>
      </a:accent2>
      <a:accent3>
        <a:srgbClr val="FFFFFF"/>
      </a:accent3>
      <a:accent4>
        <a:srgbClr val="505050"/>
      </a:accent4>
      <a:accent5>
        <a:srgbClr val="FFDFC1"/>
      </a:accent5>
      <a:accent6>
        <a:srgbClr val="91B75E"/>
      </a:accent6>
      <a:hlink>
        <a:srgbClr val="996600"/>
      </a:hlink>
      <a:folHlink>
        <a:srgbClr val="CCCC99"/>
      </a:folHlink>
    </a:clrScheme>
    <a:fontScheme name="클립과 메모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클립과 메모지 1">
        <a:dk1>
          <a:srgbClr val="000000"/>
        </a:dk1>
        <a:lt1>
          <a:srgbClr val="FFFFFF"/>
        </a:lt1>
        <a:dk2>
          <a:srgbClr val="CC6600"/>
        </a:dk2>
        <a:lt2>
          <a:srgbClr val="B2B2B2"/>
        </a:lt2>
        <a:accent1>
          <a:srgbClr val="FFC583"/>
        </a:accent1>
        <a:accent2>
          <a:srgbClr val="E18851"/>
        </a:accent2>
        <a:accent3>
          <a:srgbClr val="FFFFFF"/>
        </a:accent3>
        <a:accent4>
          <a:srgbClr val="000000"/>
        </a:accent4>
        <a:accent5>
          <a:srgbClr val="FFDFC1"/>
        </a:accent5>
        <a:accent6>
          <a:srgbClr val="CC7B49"/>
        </a:accent6>
        <a:hlink>
          <a:srgbClr val="B4565F"/>
        </a:hlink>
        <a:folHlink>
          <a:srgbClr val="C0BB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2">
        <a:dk1>
          <a:srgbClr val="000000"/>
        </a:dk1>
        <a:lt1>
          <a:srgbClr val="FFFFFF"/>
        </a:lt1>
        <a:dk2>
          <a:srgbClr val="CCECFF"/>
        </a:dk2>
        <a:lt2>
          <a:srgbClr val="777777"/>
        </a:lt2>
        <a:accent1>
          <a:srgbClr val="6C9ED4"/>
        </a:accent1>
        <a:accent2>
          <a:srgbClr val="B3E84A"/>
        </a:accent2>
        <a:accent3>
          <a:srgbClr val="FFFFFF"/>
        </a:accent3>
        <a:accent4>
          <a:srgbClr val="000000"/>
        </a:accent4>
        <a:accent5>
          <a:srgbClr val="BACCE6"/>
        </a:accent5>
        <a:accent6>
          <a:srgbClr val="A2D242"/>
        </a:accent6>
        <a:hlink>
          <a:srgbClr val="2FC0BD"/>
        </a:hlink>
        <a:folHlink>
          <a:srgbClr val="B5BF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3">
        <a:dk1>
          <a:srgbClr val="000000"/>
        </a:dk1>
        <a:lt1>
          <a:srgbClr val="FFFFFF"/>
        </a:lt1>
        <a:dk2>
          <a:srgbClr val="333300"/>
        </a:dk2>
        <a:lt2>
          <a:srgbClr val="C0C0C0"/>
        </a:lt2>
        <a:accent1>
          <a:srgbClr val="BAE49E"/>
        </a:accent1>
        <a:accent2>
          <a:srgbClr val="7EAF3D"/>
        </a:accent2>
        <a:accent3>
          <a:srgbClr val="FFFFFF"/>
        </a:accent3>
        <a:accent4>
          <a:srgbClr val="000000"/>
        </a:accent4>
        <a:accent5>
          <a:srgbClr val="D9EFCC"/>
        </a:accent5>
        <a:accent6>
          <a:srgbClr val="729E36"/>
        </a:accent6>
        <a:hlink>
          <a:srgbClr val="0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4">
        <a:dk1>
          <a:srgbClr val="000000"/>
        </a:dk1>
        <a:lt1>
          <a:srgbClr val="FFFFFF"/>
        </a:lt1>
        <a:dk2>
          <a:srgbClr val="601E0C"/>
        </a:dk2>
        <a:lt2>
          <a:srgbClr val="969696"/>
        </a:lt2>
        <a:accent1>
          <a:srgbClr val="D2B08E"/>
        </a:accent1>
        <a:accent2>
          <a:srgbClr val="C57371"/>
        </a:accent2>
        <a:accent3>
          <a:srgbClr val="FFFFFF"/>
        </a:accent3>
        <a:accent4>
          <a:srgbClr val="000000"/>
        </a:accent4>
        <a:accent5>
          <a:srgbClr val="E5D4C6"/>
        </a:accent5>
        <a:accent6>
          <a:srgbClr val="B26866"/>
        </a:accent6>
        <a:hlink>
          <a:srgbClr val="A54B4B"/>
        </a:hlink>
        <a:folHlink>
          <a:srgbClr val="C1AE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5">
        <a:dk1>
          <a:srgbClr val="000000"/>
        </a:dk1>
        <a:lt1>
          <a:srgbClr val="FFFFFF"/>
        </a:lt1>
        <a:dk2>
          <a:srgbClr val="9E4F00"/>
        </a:dk2>
        <a:lt2>
          <a:srgbClr val="A5A680"/>
        </a:lt2>
        <a:accent1>
          <a:srgbClr val="FAD16A"/>
        </a:accent1>
        <a:accent2>
          <a:srgbClr val="D1BB4D"/>
        </a:accent2>
        <a:accent3>
          <a:srgbClr val="FFFFFF"/>
        </a:accent3>
        <a:accent4>
          <a:srgbClr val="000000"/>
        </a:accent4>
        <a:accent5>
          <a:srgbClr val="FCE5B9"/>
        </a:accent5>
        <a:accent6>
          <a:srgbClr val="BDA945"/>
        </a:accent6>
        <a:hlink>
          <a:srgbClr val="929C30"/>
        </a:hlink>
        <a:folHlink>
          <a:srgbClr val="C3C2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클립과 메모지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0C0C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6B6B6B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자연">
  <a:themeElements>
    <a:clrScheme name="자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자연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자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자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자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자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자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흐름">
  <a:themeElements>
    <a:clrScheme name="흐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흐름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흐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흐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5F5F5F"/>
    </a:dk1>
    <a:lt1>
      <a:srgbClr val="FFFFFF"/>
    </a:lt1>
    <a:dk2>
      <a:srgbClr val="CC6600"/>
    </a:dk2>
    <a:lt2>
      <a:srgbClr val="DDDDDD"/>
    </a:lt2>
    <a:accent1>
      <a:srgbClr val="FFC583"/>
    </a:accent1>
    <a:accent2>
      <a:srgbClr val="CECB64"/>
    </a:accent2>
    <a:accent3>
      <a:srgbClr val="FFFFFF"/>
    </a:accent3>
    <a:accent4>
      <a:srgbClr val="505050"/>
    </a:accent4>
    <a:accent5>
      <a:srgbClr val="FFDFC1"/>
    </a:accent5>
    <a:accent6>
      <a:srgbClr val="BAB85A"/>
    </a:accent6>
    <a:hlink>
      <a:srgbClr val="AAA600"/>
    </a:hlink>
    <a:folHlink>
      <a:srgbClr val="CC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10371</TotalTime>
  <Words>1272</Words>
  <Application>Microsoft Office PowerPoint</Application>
  <PresentationFormat>화면 슬라이드 쇼(4:3)</PresentationFormat>
  <Paragraphs>270</Paragraphs>
  <Slides>47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47</vt:i4>
      </vt:variant>
    </vt:vector>
  </HeadingPairs>
  <TitlesOfParts>
    <vt:vector size="53" baseType="lpstr">
      <vt:lpstr>2_디자인 사용자 지정</vt:lpstr>
      <vt:lpstr>3_디자인 사용자 지정</vt:lpstr>
      <vt:lpstr>클립과 메모지</vt:lpstr>
      <vt:lpstr>Office 테마</vt:lpstr>
      <vt:lpstr>자연</vt:lpstr>
      <vt:lpstr>흐름</vt:lpstr>
      <vt:lpstr>슬라이드 0</vt:lpstr>
      <vt:lpstr>지방이란?</vt:lpstr>
      <vt:lpstr>지방의 기능</vt:lpstr>
      <vt:lpstr>종류</vt:lpstr>
      <vt:lpstr>중성지방(Triglyceride; TG)</vt:lpstr>
      <vt:lpstr>중성지방의 체내기능</vt:lpstr>
      <vt:lpstr>슬라이드 6</vt:lpstr>
      <vt:lpstr>중성지방</vt:lpstr>
      <vt:lpstr>포화지방산 </vt:lpstr>
      <vt:lpstr>불포화지방산 </vt:lpstr>
      <vt:lpstr>슬라이드 10</vt:lpstr>
      <vt:lpstr>        </vt:lpstr>
      <vt:lpstr>슬라이드 12</vt:lpstr>
      <vt:lpstr>슬라이드 13</vt:lpstr>
      <vt:lpstr>필수지방산 (EFA;essential fatty acid)</vt:lpstr>
      <vt:lpstr>EPA(eicosapentotaenic acid)와 DHA(docosa hexaenoic acid)</vt:lpstr>
      <vt:lpstr>EPA(eicosapentotaenic acid)와 DHA(docosa hexaenoic acid)</vt:lpstr>
      <vt:lpstr>머리에 좋다는 DHA 함유 우유  “비싸도 잘나가요” </vt:lpstr>
      <vt:lpstr> 콜레스테롤(cholesterol)</vt:lpstr>
      <vt:lpstr> 콜레스테롤</vt:lpstr>
      <vt:lpstr>동맥경화(arterosclerosis) </vt:lpstr>
      <vt:lpstr>슬라이드 21</vt:lpstr>
      <vt:lpstr>지방 권장량과 섭취형태 </vt:lpstr>
      <vt:lpstr> 지방의 흡수, 운반 및 저장 </vt:lpstr>
      <vt:lpstr>슬라이드 24</vt:lpstr>
      <vt:lpstr>지단백의 종류 </vt:lpstr>
      <vt:lpstr>슬라이드 26</vt:lpstr>
      <vt:lpstr>슬라이드 27</vt:lpstr>
      <vt:lpstr>슬라이드 28</vt:lpstr>
      <vt:lpstr>슬라이드 29</vt:lpstr>
      <vt:lpstr>슬라이드 30</vt:lpstr>
      <vt:lpstr>위험에 따른 이상지질혈증 치료지침</vt:lpstr>
      <vt:lpstr>관상동맥 심질환 위험인자</vt:lpstr>
      <vt:lpstr>The Framingham Study: Relationship Between Cholesterol and CHD Risk</vt:lpstr>
      <vt:lpstr>슬라이드 34</vt:lpstr>
      <vt:lpstr>이상지질혈증의 검사</vt:lpstr>
      <vt:lpstr>이상지질혈증의 메디컬 체크</vt:lpstr>
      <vt:lpstr>이상지질혈증의 치료지침</vt:lpstr>
      <vt:lpstr>LDL 계산법</vt:lpstr>
      <vt:lpstr>혈중 지질의 일반적인 조절목표</vt:lpstr>
      <vt:lpstr>슬라이드 40</vt:lpstr>
      <vt:lpstr>이상지질혈증 치료의 기본</vt:lpstr>
      <vt:lpstr>이상지질혈증의 운동</vt:lpstr>
      <vt:lpstr>이상지질혈증의 식사요법 지침</vt:lpstr>
      <vt:lpstr>슬라이드 44</vt:lpstr>
      <vt:lpstr>슬라이드 45</vt:lpstr>
      <vt:lpstr>슬라이드 46</vt:lpstr>
    </vt:vector>
  </TitlesOfParts>
  <Manager>&lt;_x0006_</Manager>
  <Company>4_x0007_ ü0_x0007_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3급생활체육연수강의자료 - 성인병과 운동</dc:title>
  <dc:creator>오수일</dc:creator>
  <cp:lastModifiedBy>허선</cp:lastModifiedBy>
  <cp:revision>1034</cp:revision>
  <dcterms:created xsi:type="dcterms:W3CDTF">2000-11-18T06:14:49Z</dcterms:created>
  <dcterms:modified xsi:type="dcterms:W3CDTF">2015-10-31T17:02:46Z</dcterms:modified>
</cp:coreProperties>
</file>