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</p:sldIdLst>
  <p:sldSz cx="21240750" cy="30240288"/>
  <p:notesSz cx="6858000" cy="9144000"/>
  <p:embeddedFontLst>
    <p:embeddedFont>
      <p:font typeface="맑은 고딕" panose="020B0503020000020004" pitchFamily="50" charset="-127"/>
      <p:regular r:id="rId9"/>
      <p:bold r:id="rId10"/>
    </p:embeddedFont>
    <p:embeddedFont>
      <p:font typeface="HY그래픽M" panose="02030600000101010101" pitchFamily="18" charset="-127"/>
      <p:regular r:id="rId11"/>
    </p:embeddedFont>
    <p:embeddedFont>
      <p:font typeface="HY견고딕" panose="02030600000101010101" pitchFamily="18" charset="-127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ko-KR"/>
    </a:defPPr>
    <a:lvl1pPr marL="0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1pPr>
    <a:lvl2pPr marL="1235537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2pPr>
    <a:lvl3pPr marL="2471075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3pPr>
    <a:lvl4pPr marL="3706612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4pPr>
    <a:lvl5pPr marL="4942149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5pPr>
    <a:lvl6pPr marL="6177686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6pPr>
    <a:lvl7pPr marL="7413224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7pPr>
    <a:lvl8pPr marL="8648761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8pPr>
    <a:lvl9pPr marL="9884298" algn="l" defTabSz="2471075" rtl="0" eaLnBrk="1" latinLnBrk="1" hangingPunct="1">
      <a:defRPr sz="486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31D"/>
    <a:srgbClr val="703C0B"/>
    <a:srgbClr val="4780D1"/>
    <a:srgbClr val="DDD422"/>
    <a:srgbClr val="72BF44"/>
    <a:srgbClr val="00816E"/>
    <a:srgbClr val="72BF45"/>
    <a:srgbClr val="309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69" autoAdjust="0"/>
    <p:restoredTop sz="94660"/>
  </p:normalViewPr>
  <p:slideViewPr>
    <p:cSldViewPr snapToGrid="0">
      <p:cViewPr>
        <p:scale>
          <a:sx n="33" d="100"/>
          <a:sy n="33" d="100"/>
        </p:scale>
        <p:origin x="702" y="1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4949049"/>
            <a:ext cx="18054638" cy="10528100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15883154"/>
            <a:ext cx="15930563" cy="7301067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846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94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1610015"/>
            <a:ext cx="4580037" cy="25627246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1610015"/>
            <a:ext cx="13474601" cy="2562724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9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38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7539080"/>
            <a:ext cx="18320147" cy="12579118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20237201"/>
            <a:ext cx="18320147" cy="6615061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/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75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15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8050077"/>
            <a:ext cx="9027319" cy="191871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8050077"/>
            <a:ext cx="9027319" cy="191871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8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610022"/>
            <a:ext cx="18320147" cy="584505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7413073"/>
            <a:ext cx="8985831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11046105"/>
            <a:ext cx="8985831" cy="1624715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7413073"/>
            <a:ext cx="9030085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11046105"/>
            <a:ext cx="9030085" cy="1624715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27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1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46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4354048"/>
            <a:ext cx="10753130" cy="21490205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24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4354048"/>
            <a:ext cx="10753130" cy="21490205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07A9-8F5B-4E82-AF5D-AFC3A8B0762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11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1610022"/>
            <a:ext cx="1832014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8050077"/>
            <a:ext cx="1832014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07A9-8F5B-4E82-AF5D-AFC3A8B0762D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28028274"/>
            <a:ext cx="71687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7AC07-D0B9-451D-9CD6-998C620DCC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58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4060" rtl="0" eaLnBrk="1" latinLnBrk="1" hangingPunct="1">
        <a:lnSpc>
          <a:spcPct val="90000"/>
        </a:lnSpc>
        <a:spcBef>
          <a:spcPct val="0"/>
        </a:spcBef>
        <a:buNone/>
        <a:defRPr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1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1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1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1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1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1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1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1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1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1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1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1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1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1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1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1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1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1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0057" y="10675844"/>
            <a:ext cx="157199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/>
              <a:t>디자인</a:t>
            </a:r>
            <a:r>
              <a:rPr lang="en-US" altLang="ko-KR" sz="6000" dirty="0" smtClean="0"/>
              <a:t>, </a:t>
            </a:r>
            <a:r>
              <a:rPr lang="ko-KR" altLang="en-US" sz="6000" dirty="0" smtClean="0"/>
              <a:t>폰트 크기 </a:t>
            </a:r>
            <a:r>
              <a:rPr lang="en-US" altLang="ko-KR" sz="6000" dirty="0" smtClean="0"/>
              <a:t>: </a:t>
            </a:r>
            <a:r>
              <a:rPr lang="ko-KR" altLang="en-US" sz="6000" dirty="0" smtClean="0"/>
              <a:t>자율</a:t>
            </a:r>
            <a:r>
              <a:rPr lang="en-US" altLang="ko-KR" sz="6000" dirty="0" smtClean="0"/>
              <a:t>(</a:t>
            </a:r>
            <a:r>
              <a:rPr lang="ko-KR" altLang="en-US" sz="6000" dirty="0" smtClean="0"/>
              <a:t>단</a:t>
            </a:r>
            <a:r>
              <a:rPr lang="en-US" altLang="ko-KR" sz="6000" dirty="0" smtClean="0"/>
              <a:t>, </a:t>
            </a:r>
            <a:r>
              <a:rPr lang="ko-KR" altLang="en-US" sz="6000" dirty="0" smtClean="0"/>
              <a:t>지도교수와 상의</a:t>
            </a:r>
            <a:r>
              <a:rPr lang="en-US" altLang="ko-KR" sz="6000" dirty="0" smtClean="0"/>
              <a:t>)</a:t>
            </a:r>
          </a:p>
          <a:p>
            <a:pPr>
              <a:lnSpc>
                <a:spcPct val="150000"/>
              </a:lnSpc>
            </a:pPr>
            <a:endParaRPr lang="en-US" altLang="ko-KR" sz="4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※ </a:t>
            </a:r>
            <a:r>
              <a:rPr lang="ko-KR" altLang="en-US" sz="4400" dirty="0" smtClean="0">
                <a:solidFill>
                  <a:srgbClr val="FF0000"/>
                </a:solidFill>
              </a:rPr>
              <a:t>필수사항</a:t>
            </a:r>
            <a:endParaRPr lang="en-US" altLang="ko-KR" sz="4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 smtClean="0">
                <a:solidFill>
                  <a:srgbClr val="FF0000"/>
                </a:solidFill>
              </a:rPr>
              <a:t>1. </a:t>
            </a:r>
            <a:r>
              <a:rPr lang="ko-KR" altLang="en-US" sz="4400" dirty="0" smtClean="0">
                <a:solidFill>
                  <a:srgbClr val="FF0000"/>
                </a:solidFill>
              </a:rPr>
              <a:t>크기 </a:t>
            </a:r>
            <a:r>
              <a:rPr lang="en-US" altLang="ko-KR" sz="4400" dirty="0" smtClean="0">
                <a:solidFill>
                  <a:srgbClr val="FF0000"/>
                </a:solidFill>
              </a:rPr>
              <a:t>: </a:t>
            </a:r>
            <a:r>
              <a:rPr lang="en-US" altLang="ko-KR" sz="4400" dirty="0" smtClean="0">
                <a:solidFill>
                  <a:srgbClr val="FF0000"/>
                </a:solidFill>
              </a:rPr>
              <a:t>59×84cm</a:t>
            </a:r>
          </a:p>
          <a:p>
            <a:pPr>
              <a:lnSpc>
                <a:spcPct val="150000"/>
              </a:lnSpc>
            </a:pPr>
            <a:r>
              <a:rPr lang="en-US" altLang="ko-KR" sz="4400" dirty="0" smtClean="0">
                <a:solidFill>
                  <a:srgbClr val="FF0000"/>
                </a:solidFill>
              </a:rPr>
              <a:t>2. </a:t>
            </a:r>
            <a:r>
              <a:rPr lang="ko-KR" altLang="en-US" sz="4400" dirty="0" smtClean="0">
                <a:solidFill>
                  <a:srgbClr val="FF0000"/>
                </a:solidFill>
              </a:rPr>
              <a:t>발표자 </a:t>
            </a:r>
            <a:r>
              <a:rPr lang="en-US" altLang="ko-KR" sz="4400" dirty="0" smtClean="0">
                <a:solidFill>
                  <a:srgbClr val="FF0000"/>
                </a:solidFill>
              </a:rPr>
              <a:t>:</a:t>
            </a:r>
            <a:r>
              <a:rPr lang="ko-KR" altLang="en-US" sz="4400" dirty="0" smtClean="0">
                <a:solidFill>
                  <a:srgbClr val="FF0000"/>
                </a:solidFill>
              </a:rPr>
              <a:t> 성명과 학번을 필히 기재 </a:t>
            </a:r>
            <a:r>
              <a:rPr lang="en-US" altLang="ko-KR" sz="4400" dirty="0" smtClean="0">
                <a:solidFill>
                  <a:srgbClr val="FF0000"/>
                </a:solidFill>
              </a:rPr>
              <a:t>[</a:t>
            </a:r>
            <a:r>
              <a:rPr lang="ko-KR" altLang="en-US" sz="4400" dirty="0" smtClean="0">
                <a:solidFill>
                  <a:srgbClr val="FF0000"/>
                </a:solidFill>
              </a:rPr>
              <a:t>예시</a:t>
            </a:r>
            <a:r>
              <a:rPr lang="en-US" altLang="ko-KR" sz="4400" dirty="0" smtClean="0">
                <a:solidFill>
                  <a:srgbClr val="FF0000"/>
                </a:solidFill>
              </a:rPr>
              <a:t>] </a:t>
            </a:r>
            <a:r>
              <a:rPr lang="ko-KR" altLang="en-US" sz="4400" dirty="0" smtClean="0">
                <a:solidFill>
                  <a:srgbClr val="FF0000"/>
                </a:solidFill>
              </a:rPr>
              <a:t>홍길동</a:t>
            </a:r>
            <a:r>
              <a:rPr lang="en-US" altLang="ko-KR" sz="4400" dirty="0" smtClean="0">
                <a:solidFill>
                  <a:srgbClr val="FF0000"/>
                </a:solidFill>
              </a:rPr>
              <a:t>(20200101)</a:t>
            </a:r>
          </a:p>
          <a:p>
            <a:pPr>
              <a:lnSpc>
                <a:spcPct val="150000"/>
              </a:lnSpc>
            </a:pPr>
            <a:r>
              <a:rPr lang="en-US" altLang="ko-KR" sz="4400" dirty="0" smtClean="0">
                <a:solidFill>
                  <a:srgbClr val="FF0000"/>
                </a:solidFill>
              </a:rPr>
              <a:t>3. </a:t>
            </a:r>
            <a:r>
              <a:rPr lang="ko-KR" altLang="en-US" sz="4400" dirty="0" smtClean="0">
                <a:solidFill>
                  <a:srgbClr val="FF0000"/>
                </a:solidFill>
              </a:rPr>
              <a:t>하단 내용은 </a:t>
            </a:r>
            <a:r>
              <a:rPr lang="ko-KR" altLang="en-US" sz="4400" dirty="0" err="1" smtClean="0">
                <a:solidFill>
                  <a:srgbClr val="FF0000"/>
                </a:solidFill>
              </a:rPr>
              <a:t>삭제금지</a:t>
            </a:r>
            <a:r>
              <a:rPr lang="en-US" altLang="ko-KR" sz="4400" dirty="0" smtClean="0">
                <a:solidFill>
                  <a:srgbClr val="FF0000"/>
                </a:solidFill>
              </a:rPr>
              <a:t>(</a:t>
            </a:r>
            <a:r>
              <a:rPr lang="ko-KR" altLang="en-US" sz="4400" dirty="0" err="1" smtClean="0">
                <a:solidFill>
                  <a:srgbClr val="FF0000"/>
                </a:solidFill>
              </a:rPr>
              <a:t>글자색</a:t>
            </a:r>
            <a:r>
              <a:rPr lang="ko-KR" altLang="en-US" sz="4400" dirty="0" smtClean="0">
                <a:solidFill>
                  <a:srgbClr val="FF0000"/>
                </a:solidFill>
              </a:rPr>
              <a:t> 변경은 가능</a:t>
            </a:r>
            <a:r>
              <a:rPr lang="en-US" altLang="ko-KR" sz="4400" dirty="0" smtClean="0">
                <a:solidFill>
                  <a:srgbClr val="FF0000"/>
                </a:solidFill>
              </a:rPr>
              <a:t>)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7500" y="29397673"/>
            <a:ext cx="10242550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대구대학교 건축공학과 건축캡스톤디자인 </a:t>
            </a:r>
            <a:r>
              <a:rPr lang="ko-KR" altLang="en-US" sz="1600" dirty="0" err="1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졸업작품전</a:t>
            </a:r>
            <a:endParaRPr lang="ko-KR" altLang="en-US" sz="1600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049500" y="29397673"/>
            <a:ext cx="5791200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지도교수 </a:t>
            </a:r>
            <a:r>
              <a:rPr lang="en-US" altLang="ko-KR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홍길동</a:t>
            </a:r>
            <a:r>
              <a:rPr lang="en-US" altLang="ko-KR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건축공학과 교수</a:t>
            </a:r>
            <a:r>
              <a:rPr lang="en-US" altLang="ko-KR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endParaRPr lang="ko-KR" altLang="en-US" sz="1600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445829" y="29397673"/>
            <a:ext cx="6349092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일시 </a:t>
            </a:r>
            <a:r>
              <a:rPr lang="en-US" altLang="ko-KR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: 20  </a:t>
            </a:r>
            <a:r>
              <a:rPr lang="ko-KR" altLang="en-US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년 </a:t>
            </a:r>
            <a:r>
              <a:rPr lang="en-US" altLang="ko-KR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00</a:t>
            </a:r>
            <a:r>
              <a:rPr lang="ko-KR" altLang="en-US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00</a:t>
            </a:r>
            <a:r>
              <a:rPr lang="ko-KR" altLang="en-US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일 </a:t>
            </a:r>
            <a:r>
              <a:rPr lang="en-US" altLang="ko-KR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~ 00</a:t>
            </a:r>
            <a:r>
              <a:rPr lang="ko-KR" altLang="en-US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00</a:t>
            </a:r>
            <a:r>
              <a:rPr lang="ko-KR" altLang="en-US" sz="16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일</a:t>
            </a:r>
            <a:endParaRPr lang="ko-KR" altLang="en-US" sz="1600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654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0" y="29539689"/>
            <a:ext cx="21240750" cy="329623"/>
          </a:xfrm>
          <a:prstGeom prst="rect">
            <a:avLst/>
          </a:prstGeom>
          <a:solidFill>
            <a:srgbClr val="008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21240750" cy="3108959"/>
          </a:xfrm>
          <a:prstGeom prst="rect">
            <a:avLst/>
          </a:prstGeom>
          <a:solidFill>
            <a:srgbClr val="008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/>
          </a:p>
        </p:txBody>
      </p:sp>
      <p:sp>
        <p:nvSpPr>
          <p:cNvPr id="3" name="TextBox 2"/>
          <p:cNvSpPr txBox="1"/>
          <p:nvPr/>
        </p:nvSpPr>
        <p:spPr>
          <a:xfrm>
            <a:off x="400050" y="595826"/>
            <a:ext cx="20440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 smtClean="0">
                <a:solidFill>
                  <a:schemeClr val="bg1"/>
                </a:solidFill>
              </a:rPr>
              <a:t>발표논문 제목</a:t>
            </a:r>
            <a:r>
              <a:rPr lang="en-US" altLang="ko-KR" sz="5000" dirty="0" smtClean="0">
                <a:solidFill>
                  <a:schemeClr val="bg1"/>
                </a:solidFill>
              </a:rPr>
              <a:t>(</a:t>
            </a:r>
            <a:r>
              <a:rPr lang="ko-KR" altLang="en-US" sz="5000" dirty="0" smtClean="0">
                <a:solidFill>
                  <a:schemeClr val="bg1"/>
                </a:solidFill>
              </a:rPr>
              <a:t>한글</a:t>
            </a:r>
            <a:r>
              <a:rPr lang="en-US" altLang="ko-KR" sz="5000" dirty="0" smtClean="0">
                <a:solidFill>
                  <a:schemeClr val="bg1"/>
                </a:solidFill>
              </a:rPr>
              <a:t>)</a:t>
            </a:r>
            <a:endParaRPr lang="ko-KR" altLang="en-US" sz="5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1520469"/>
            <a:ext cx="2044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발표논문 제목</a:t>
            </a:r>
            <a:r>
              <a:rPr lang="en-US" altLang="ko-K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영문</a:t>
            </a:r>
            <a:r>
              <a:rPr lang="en-US" altLang="ko-K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7500" y="29397673"/>
            <a:ext cx="6106160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대구대학교 건축공학과 건축캡스톤디자인 </a:t>
            </a:r>
            <a:r>
              <a:rPr lang="ko-KR" altLang="en-US" sz="1600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졸업작품전</a:t>
            </a:r>
            <a:endParaRPr lang="ko-KR" altLang="en-US" sz="16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024860" y="29397673"/>
            <a:ext cx="4815840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지도교수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홍길동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건축공학과 교수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445829" y="29397673"/>
            <a:ext cx="6349092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일시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20  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 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</a:t>
            </a:r>
            <a:endParaRPr lang="ko-KR" altLang="en-US" sz="16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2217158"/>
            <a:ext cx="2044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발표자명</a:t>
            </a:r>
            <a:r>
              <a:rPr lang="ko-KR" altLang="en-US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400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박보검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(20200101), </a:t>
            </a:r>
            <a:r>
              <a:rPr lang="ko-KR" altLang="en-US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유재석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(20200102), </a:t>
            </a:r>
            <a:r>
              <a:rPr lang="ko-KR" altLang="en-US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정우성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(20200103)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400" y="4406900"/>
            <a:ext cx="20434300" cy="1687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ts val="3000"/>
              </a:lnSpc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한글 글꼴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굴림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또는 돋움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ts val="3000"/>
              </a:lnSpc>
            </a:pPr>
            <a:r>
              <a:rPr lang="ko-KR" altLang="en-US" sz="2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영문 글꼴 </a:t>
            </a:r>
            <a:r>
              <a:rPr lang="en-US" altLang="ko-KR" sz="2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Arial </a:t>
            </a:r>
            <a:r>
              <a:rPr lang="ko-KR" altLang="en-US" sz="2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또는 </a:t>
            </a:r>
            <a:r>
              <a:rPr lang="en-US" altLang="ko-KR" sz="2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Times</a:t>
            </a:r>
            <a:endParaRPr lang="ko-KR" altLang="en-US" sz="2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400" y="18456664"/>
            <a:ext cx="9874250" cy="108648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ts val="3000"/>
              </a:lnSpc>
            </a:pPr>
            <a:endParaRPr lang="ko-KR" altLang="en-US" sz="2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60100" y="4266234"/>
            <a:ext cx="9874250" cy="18646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ts val="3000"/>
              </a:lnSpc>
            </a:pPr>
            <a:endParaRPr lang="ko-KR" altLang="en-US" sz="2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60100" y="24063592"/>
            <a:ext cx="9874250" cy="5257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ts val="3000"/>
              </a:lnSpc>
            </a:pPr>
            <a:endParaRPr lang="ko-KR" altLang="en-US" sz="2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552075" y="632336"/>
            <a:ext cx="2122015" cy="212201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406400" y="3640138"/>
            <a:ext cx="9874250" cy="485775"/>
            <a:chOff x="406400" y="3868738"/>
            <a:chExt cx="9874250" cy="485775"/>
          </a:xfrm>
        </p:grpSpPr>
        <p:sp>
          <p:nvSpPr>
            <p:cNvPr id="26" name="직사각형 25"/>
            <p:cNvSpPr/>
            <p:nvPr/>
          </p:nvSpPr>
          <p:spPr>
            <a:xfrm>
              <a:off x="406400" y="3868738"/>
              <a:ext cx="9874250" cy="485775"/>
            </a:xfrm>
            <a:prstGeom prst="rect">
              <a:avLst/>
            </a:prstGeom>
            <a:solidFill>
              <a:srgbClr val="72B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altLang="ko-KR" sz="2500" dirty="0" smtClean="0">
                  <a:solidFill>
                    <a:schemeClr val="bg1"/>
                  </a:solidFill>
                </a:rPr>
                <a:t>Ⅰ. </a:t>
              </a:r>
              <a:r>
                <a:rPr lang="ko-KR" altLang="en-US" sz="2500" dirty="0" smtClean="0">
                  <a:solidFill>
                    <a:schemeClr val="bg1"/>
                  </a:solidFill>
                  <a:latin typeface="HY그래픽M" panose="02030600000101010101" pitchFamily="18" charset="-127"/>
                  <a:ea typeface="HY그래픽M" panose="02030600000101010101" pitchFamily="18" charset="-127"/>
                </a:rPr>
                <a:t>서론</a:t>
              </a:r>
              <a:endParaRPr lang="ko-KR" altLang="en-US" sz="2500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196114" y="3868738"/>
              <a:ext cx="5084536" cy="4857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en-US" altLang="ko-KR" sz="2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ko-KR" altLang="en-US" sz="2500" dirty="0">
                <a:solidFill>
                  <a:schemeClr val="bg1"/>
                </a:solidFill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06400" y="12049420"/>
            <a:ext cx="9874250" cy="485775"/>
            <a:chOff x="406400" y="12278020"/>
            <a:chExt cx="9874250" cy="485775"/>
          </a:xfrm>
        </p:grpSpPr>
        <p:sp>
          <p:nvSpPr>
            <p:cNvPr id="28" name="직사각형 27"/>
            <p:cNvSpPr/>
            <p:nvPr/>
          </p:nvSpPr>
          <p:spPr>
            <a:xfrm>
              <a:off x="406400" y="12278020"/>
              <a:ext cx="9874250" cy="485775"/>
            </a:xfrm>
            <a:prstGeom prst="rect">
              <a:avLst/>
            </a:prstGeom>
            <a:solidFill>
              <a:srgbClr val="72B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altLang="ko-KR" sz="2500" dirty="0" smtClean="0"/>
                <a:t>Ⅱ</a:t>
              </a:r>
              <a:r>
                <a:rPr lang="en-US" altLang="ko-KR" sz="2500" dirty="0" smtClean="0">
                  <a:solidFill>
                    <a:schemeClr val="bg1"/>
                  </a:solidFill>
                </a:rPr>
                <a:t>. </a:t>
              </a:r>
              <a:r>
                <a:rPr lang="ko-KR" altLang="en-US" sz="2500" dirty="0" smtClean="0">
                  <a:solidFill>
                    <a:schemeClr val="bg1"/>
                  </a:solidFill>
                </a:rPr>
                <a:t>연구방법</a:t>
              </a:r>
              <a:endParaRPr lang="ko-KR" altLang="en-US" sz="2500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5196114" y="12278020"/>
              <a:ext cx="5084536" cy="4857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en-US" altLang="ko-KR" sz="2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</a:t>
              </a:r>
              <a:endParaRPr lang="ko-KR" altLang="en-US" sz="2500" dirty="0">
                <a:solidFill>
                  <a:schemeClr val="bg1"/>
                </a:solidFill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0960100" y="3603695"/>
            <a:ext cx="9874250" cy="485775"/>
            <a:chOff x="10960100" y="3832295"/>
            <a:chExt cx="9874250" cy="485775"/>
          </a:xfrm>
        </p:grpSpPr>
        <p:sp>
          <p:nvSpPr>
            <p:cNvPr id="30" name="직사각형 29"/>
            <p:cNvSpPr/>
            <p:nvPr/>
          </p:nvSpPr>
          <p:spPr>
            <a:xfrm>
              <a:off x="10960100" y="3832295"/>
              <a:ext cx="9874250" cy="485775"/>
            </a:xfrm>
            <a:prstGeom prst="rect">
              <a:avLst/>
            </a:prstGeom>
            <a:solidFill>
              <a:srgbClr val="72B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altLang="ko-KR" sz="2500" dirty="0" smtClean="0"/>
                <a:t>Ⅲ</a:t>
              </a:r>
              <a:r>
                <a:rPr lang="en-US" altLang="ko-KR" sz="2500" dirty="0" smtClean="0">
                  <a:solidFill>
                    <a:schemeClr val="bg1"/>
                  </a:solidFill>
                </a:rPr>
                <a:t>. </a:t>
              </a:r>
              <a:r>
                <a:rPr lang="ko-KR" altLang="en-US" sz="2500" dirty="0" smtClean="0">
                  <a:solidFill>
                    <a:schemeClr val="bg1"/>
                  </a:solidFill>
                </a:rPr>
                <a:t>연구결과</a:t>
              </a:r>
              <a:endParaRPr lang="ko-KR" altLang="en-US" sz="2500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5749814" y="3832295"/>
              <a:ext cx="5084536" cy="4857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en-US" altLang="ko-KR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  <a:endParaRPr lang="ko-KR" altLang="en-US" sz="2500" dirty="0">
                <a:solidFill>
                  <a:schemeClr val="bg1"/>
                </a:solidFill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960100" y="23131001"/>
            <a:ext cx="9874250" cy="485775"/>
            <a:chOff x="10960100" y="23359601"/>
            <a:chExt cx="9874250" cy="485775"/>
          </a:xfrm>
        </p:grpSpPr>
        <p:sp>
          <p:nvSpPr>
            <p:cNvPr id="32" name="직사각형 31"/>
            <p:cNvSpPr/>
            <p:nvPr/>
          </p:nvSpPr>
          <p:spPr>
            <a:xfrm>
              <a:off x="10960100" y="23359601"/>
              <a:ext cx="9874250" cy="485775"/>
            </a:xfrm>
            <a:prstGeom prst="rect">
              <a:avLst/>
            </a:prstGeom>
            <a:solidFill>
              <a:srgbClr val="72B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r>
                <a:rPr lang="en-US" altLang="ko-KR" sz="2500" dirty="0" smtClean="0"/>
                <a:t>Ⅳ</a:t>
              </a:r>
              <a:r>
                <a:rPr lang="en-US" altLang="ko-KR" sz="2500" dirty="0" smtClean="0">
                  <a:solidFill>
                    <a:schemeClr val="bg1"/>
                  </a:solidFill>
                </a:rPr>
                <a:t>. </a:t>
              </a:r>
              <a:r>
                <a:rPr lang="ko-KR" altLang="en-US" sz="2500" dirty="0" smtClean="0">
                  <a:solidFill>
                    <a:schemeClr val="bg1"/>
                  </a:solidFill>
                </a:rPr>
                <a:t>결론</a:t>
              </a:r>
              <a:endParaRPr lang="ko-KR" altLang="en-US" sz="2500" dirty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5749814" y="23359601"/>
              <a:ext cx="5084536" cy="4857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en-US" altLang="ko-KR" sz="2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  <a:endParaRPr lang="ko-KR" altLang="en-US" sz="2500" dirty="0">
                <a:solidFill>
                  <a:schemeClr val="bg1"/>
                </a:solidFill>
                <a:latin typeface="Arial" panose="020B0604020202020204" pitchFamily="34" charset="0"/>
                <a:ea typeface="HY그래픽M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15" name="모서리가 둥근 직사각형 14"/>
          <p:cNvSpPr/>
          <p:nvPr/>
        </p:nvSpPr>
        <p:spPr>
          <a:xfrm>
            <a:off x="7235079" y="14653435"/>
            <a:ext cx="7450042" cy="3836960"/>
          </a:xfrm>
          <a:prstGeom prst="roundRect">
            <a:avLst/>
          </a:prstGeom>
          <a:solidFill>
            <a:srgbClr val="DDD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※ </a:t>
            </a:r>
            <a:r>
              <a:rPr lang="ko-KR" altLang="en-US" sz="9600" dirty="0" smtClean="0">
                <a:solidFill>
                  <a:srgbClr val="FF0000"/>
                </a:solidFill>
              </a:rPr>
              <a:t>예시</a:t>
            </a:r>
            <a:endParaRPr lang="ko-KR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2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21240750" cy="30240288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57034" y="3274141"/>
            <a:ext cx="20526682" cy="26048003"/>
          </a:xfrm>
          <a:prstGeom prst="roundRect">
            <a:avLst>
              <a:gd name="adj" fmla="val 17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0050" y="595826"/>
            <a:ext cx="2044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발표논문 제목</a:t>
            </a:r>
            <a:r>
              <a:rPr lang="en-US" altLang="ko-KR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한글</a:t>
            </a:r>
            <a:r>
              <a:rPr lang="en-US" altLang="ko-KR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4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1520469"/>
            <a:ext cx="2044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발표논문 제목</a:t>
            </a:r>
            <a:r>
              <a:rPr lang="en-US" altLang="ko-K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영문</a:t>
            </a:r>
            <a:r>
              <a:rPr lang="en-US" altLang="ko-K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7500" y="29397673"/>
            <a:ext cx="6106160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대구대학교 건축공학과 건축캡스톤디자인 </a:t>
            </a:r>
            <a:r>
              <a:rPr lang="ko-KR" altLang="en-US" sz="1600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졸업작품전</a:t>
            </a:r>
            <a:endParaRPr lang="ko-KR" altLang="en-US" sz="16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024860" y="29397673"/>
            <a:ext cx="4815840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지도교수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홍길동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건축공학과 교수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445829" y="29397673"/>
            <a:ext cx="6349092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일시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20  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 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</a:t>
            </a:r>
            <a:endParaRPr lang="ko-KR" altLang="en-US" sz="16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2217158"/>
            <a:ext cx="2044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발표자명</a:t>
            </a:r>
            <a:r>
              <a:rPr lang="ko-KR" altLang="en-US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400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박보검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(20200101), </a:t>
            </a:r>
            <a:r>
              <a:rPr lang="ko-KR" altLang="en-US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유재석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(20200102), </a:t>
            </a:r>
            <a:r>
              <a:rPr lang="ko-KR" altLang="en-US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정우성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(20200103)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552075" y="632336"/>
            <a:ext cx="2122015" cy="212201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855230" y="3640138"/>
            <a:ext cx="8976591" cy="485775"/>
          </a:xfrm>
          <a:prstGeom prst="rect">
            <a:avLst/>
          </a:prstGeom>
          <a:solidFill>
            <a:srgbClr val="72B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500" dirty="0" smtClean="0">
                <a:solidFill>
                  <a:schemeClr val="bg1"/>
                </a:solidFill>
              </a:rPr>
              <a:t>1. </a:t>
            </a:r>
            <a:r>
              <a:rPr lang="ko-KR" altLang="en-US" sz="2500" dirty="0" smtClean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연구목적</a:t>
            </a:r>
            <a:endParaRPr lang="ko-KR" altLang="en-US" sz="2500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55230" y="12049420"/>
            <a:ext cx="8976591" cy="485775"/>
          </a:xfrm>
          <a:prstGeom prst="rect">
            <a:avLst/>
          </a:prstGeom>
          <a:solidFill>
            <a:srgbClr val="72B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500" dirty="0" smtClean="0"/>
              <a:t>Ⅱ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 smtClean="0">
                <a:solidFill>
                  <a:schemeClr val="bg1"/>
                </a:solidFill>
              </a:rPr>
              <a:t>연구방법</a:t>
            </a:r>
            <a:endParaRPr lang="ko-KR" altLang="en-US" sz="2500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1408930" y="3603695"/>
            <a:ext cx="8976591" cy="485775"/>
          </a:xfrm>
          <a:prstGeom prst="rect">
            <a:avLst/>
          </a:prstGeom>
          <a:solidFill>
            <a:srgbClr val="72B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500" dirty="0" smtClean="0"/>
              <a:t>Ⅲ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 smtClean="0">
                <a:solidFill>
                  <a:schemeClr val="bg1"/>
                </a:solidFill>
              </a:rPr>
              <a:t>연구결과</a:t>
            </a:r>
            <a:endParaRPr lang="ko-KR" altLang="en-US" sz="2500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1408930" y="23131001"/>
            <a:ext cx="8976591" cy="485775"/>
          </a:xfrm>
          <a:prstGeom prst="rect">
            <a:avLst/>
          </a:prstGeom>
          <a:solidFill>
            <a:srgbClr val="72B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500" dirty="0" smtClean="0"/>
              <a:t>Ⅳ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 smtClean="0">
                <a:solidFill>
                  <a:schemeClr val="bg1"/>
                </a:solidFill>
              </a:rPr>
              <a:t>결론</a:t>
            </a:r>
            <a:endParaRPr lang="ko-KR" altLang="en-US" sz="2500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408930" y="4601497"/>
            <a:ext cx="8976591" cy="484853"/>
          </a:xfrm>
          <a:prstGeom prst="roundRect">
            <a:avLst/>
          </a:prstGeom>
          <a:solidFill>
            <a:srgbClr val="DDD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3.1 </a:t>
            </a:r>
            <a:endParaRPr lang="ko-KR" altLang="en-US" sz="25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11408930" y="7454180"/>
            <a:ext cx="8976591" cy="484853"/>
          </a:xfrm>
          <a:prstGeom prst="roundRect">
            <a:avLst/>
          </a:prstGeom>
          <a:solidFill>
            <a:srgbClr val="DDD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3.2 </a:t>
            </a:r>
            <a:endParaRPr lang="ko-KR" altLang="en-US" sz="25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1408930" y="10032380"/>
            <a:ext cx="8976591" cy="484853"/>
          </a:xfrm>
          <a:prstGeom prst="roundRect">
            <a:avLst/>
          </a:prstGeom>
          <a:solidFill>
            <a:srgbClr val="DDD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3.3 </a:t>
            </a:r>
            <a:endParaRPr lang="ko-KR" altLang="en-US" sz="25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7235079" y="14653435"/>
            <a:ext cx="7450042" cy="3836960"/>
          </a:xfrm>
          <a:prstGeom prst="roundRect">
            <a:avLst/>
          </a:prstGeom>
          <a:solidFill>
            <a:srgbClr val="DDD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※ </a:t>
            </a:r>
            <a:r>
              <a:rPr lang="ko-KR" altLang="en-US" sz="9600" dirty="0" smtClean="0">
                <a:solidFill>
                  <a:srgbClr val="FF0000"/>
                </a:solidFill>
              </a:rPr>
              <a:t>예시</a:t>
            </a:r>
            <a:endParaRPr lang="ko-KR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4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29489400"/>
            <a:ext cx="21240750" cy="4108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266700"/>
            <a:ext cx="21240750" cy="2534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/>
          </a:p>
        </p:txBody>
      </p:sp>
      <p:sp>
        <p:nvSpPr>
          <p:cNvPr id="8" name="직사각형 7"/>
          <p:cNvSpPr/>
          <p:nvPr/>
        </p:nvSpPr>
        <p:spPr>
          <a:xfrm>
            <a:off x="317500" y="29397673"/>
            <a:ext cx="6728279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대구대학교 건축공학과 건축캡스톤디자인 </a:t>
            </a:r>
            <a:r>
              <a:rPr lang="ko-KR" altLang="en-US" sz="1600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졸업작품전</a:t>
            </a:r>
            <a:endParaRPr lang="ko-KR" altLang="en-US" sz="16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049500" y="29397673"/>
            <a:ext cx="5791200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지도교수 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홍길동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건축공학과 교수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6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445829" y="29397673"/>
            <a:ext cx="6349092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일시 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20  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 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 00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</a:t>
            </a:r>
            <a:endParaRPr lang="ko-KR" altLang="en-US" sz="16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06400" y="3398520"/>
            <a:ext cx="9874250" cy="485775"/>
          </a:xfrm>
          <a:prstGeom prst="rect">
            <a:avLst/>
          </a:prstGeom>
          <a:solidFill>
            <a:srgbClr val="30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5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연구 목적</a:t>
            </a:r>
            <a:endParaRPr lang="ko-KR" altLang="en-US" sz="2500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06400" y="9268429"/>
            <a:ext cx="9874250" cy="485775"/>
          </a:xfrm>
          <a:prstGeom prst="rect">
            <a:avLst/>
          </a:prstGeom>
          <a:solidFill>
            <a:srgbClr val="30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5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연구 문제</a:t>
            </a:r>
            <a:endParaRPr lang="ko-KR" altLang="en-US" sz="2500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06400" y="17205879"/>
            <a:ext cx="9874250" cy="485775"/>
          </a:xfrm>
          <a:prstGeom prst="rect">
            <a:avLst/>
          </a:prstGeom>
          <a:solidFill>
            <a:srgbClr val="30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5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연구 방법</a:t>
            </a:r>
            <a:endParaRPr lang="ko-KR" altLang="en-US" sz="2500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400" y="4224020"/>
            <a:ext cx="98742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한글 글꼴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굴림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또는 돋움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ts val="3000"/>
              </a:lnSpc>
            </a:pPr>
            <a:r>
              <a:rPr lang="ko-KR" altLang="en-US" sz="2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영문 글꼴 </a:t>
            </a:r>
            <a:r>
              <a:rPr lang="en-US" altLang="ko-KR" sz="2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Arial </a:t>
            </a:r>
            <a:r>
              <a:rPr lang="ko-KR" altLang="en-US" sz="2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또는 </a:t>
            </a:r>
            <a:r>
              <a:rPr lang="en-US" altLang="ko-KR" sz="2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Times</a:t>
            </a:r>
            <a:endParaRPr lang="ko-KR" altLang="en-US" sz="2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0960100" y="3383979"/>
            <a:ext cx="9874250" cy="485775"/>
          </a:xfrm>
          <a:prstGeom prst="rect">
            <a:avLst/>
          </a:prstGeom>
          <a:solidFill>
            <a:srgbClr val="30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5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연구 결과</a:t>
            </a:r>
            <a:endParaRPr lang="ko-KR" altLang="en-US" sz="2500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0960100" y="20764185"/>
            <a:ext cx="9874250" cy="485775"/>
          </a:xfrm>
          <a:prstGeom prst="rect">
            <a:avLst/>
          </a:prstGeom>
          <a:solidFill>
            <a:srgbClr val="30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500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결 론</a:t>
            </a:r>
            <a:endParaRPr lang="ko-KR" altLang="en-US" sz="2500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050" y="595826"/>
            <a:ext cx="20440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 smtClean="0"/>
              <a:t>발표논문 제목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한글</a:t>
            </a:r>
            <a:r>
              <a:rPr lang="en-US" altLang="ko-KR" sz="5000" dirty="0" smtClean="0"/>
              <a:t>)</a:t>
            </a:r>
            <a:endParaRPr lang="ko-KR" altLang="en-US" sz="5000" dirty="0"/>
          </a:p>
        </p:txBody>
      </p:sp>
      <p:sp>
        <p:nvSpPr>
          <p:cNvPr id="25" name="TextBox 24"/>
          <p:cNvSpPr txBox="1"/>
          <p:nvPr/>
        </p:nvSpPr>
        <p:spPr>
          <a:xfrm>
            <a:off x="400050" y="1520469"/>
            <a:ext cx="2044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발표논문 제목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영문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050" y="2217158"/>
            <a:ext cx="2044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발표자명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박보검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(20200101),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유재석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(20200102),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정우성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(20200103)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7235079" y="11974314"/>
            <a:ext cx="7450042" cy="3836960"/>
          </a:xfrm>
          <a:prstGeom prst="roundRect">
            <a:avLst/>
          </a:prstGeom>
          <a:solidFill>
            <a:srgbClr val="DDD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※ </a:t>
            </a:r>
            <a:r>
              <a:rPr lang="ko-KR" altLang="en-US" sz="9600" dirty="0" smtClean="0">
                <a:solidFill>
                  <a:srgbClr val="FF0000"/>
                </a:solidFill>
              </a:rPr>
              <a:t>예시</a:t>
            </a:r>
            <a:endParaRPr lang="ko-KR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6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0" y="29539689"/>
            <a:ext cx="21240750" cy="3296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/>
          </a:p>
        </p:txBody>
      </p:sp>
      <p:sp>
        <p:nvSpPr>
          <p:cNvPr id="6" name="직사각형 5"/>
          <p:cNvSpPr/>
          <p:nvPr/>
        </p:nvSpPr>
        <p:spPr>
          <a:xfrm>
            <a:off x="0" y="266701"/>
            <a:ext cx="21240750" cy="247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/>
          </a:p>
        </p:txBody>
      </p:sp>
      <p:sp>
        <p:nvSpPr>
          <p:cNvPr id="8" name="직사각형 7"/>
          <p:cNvSpPr/>
          <p:nvPr/>
        </p:nvSpPr>
        <p:spPr>
          <a:xfrm>
            <a:off x="317500" y="29397673"/>
            <a:ext cx="5873750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대구대학교 건축공학과 건축캡스톤디자인 </a:t>
            </a:r>
            <a:r>
              <a:rPr lang="ko-KR" altLang="en-US" sz="1600" dirty="0" err="1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졸업작품전</a:t>
            </a:r>
            <a:endParaRPr lang="ko-KR" altLang="en-US" sz="16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049500" y="29397673"/>
            <a:ext cx="5791200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지도교수 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홍길동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건축공학과 교수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6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445829" y="29397673"/>
            <a:ext cx="6349092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일시 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20  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 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 00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</a:t>
            </a:r>
            <a:endParaRPr lang="ko-KR" altLang="en-US" sz="16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06400" y="3442127"/>
            <a:ext cx="20427950" cy="485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5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연구 목적</a:t>
            </a:r>
            <a:endParaRPr lang="ko-KR" altLang="en-US" sz="2500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960100" y="6421106"/>
            <a:ext cx="9874250" cy="485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5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연구결과</a:t>
            </a:r>
            <a:endParaRPr lang="ko-KR" altLang="en-US" sz="2500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06400" y="6421107"/>
            <a:ext cx="9874250" cy="485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5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연구 문제</a:t>
            </a:r>
            <a:endParaRPr lang="ko-KR" altLang="en-US" sz="2500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06400" y="17249486"/>
            <a:ext cx="9874250" cy="485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5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연구 방법</a:t>
            </a:r>
            <a:endParaRPr lang="ko-KR" altLang="en-US" sz="2500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960100" y="22896755"/>
            <a:ext cx="9747250" cy="485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2500" dirty="0" smtClean="0">
                <a:solidFill>
                  <a:schemeClr val="tx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결 론</a:t>
            </a:r>
            <a:endParaRPr lang="ko-KR" altLang="en-US" sz="2500" dirty="0">
              <a:solidFill>
                <a:schemeClr val="tx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400" y="4267627"/>
            <a:ext cx="20434300" cy="1687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>
              <a:lnSpc>
                <a:spcPts val="3000"/>
              </a:lnSpc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한글 글꼴 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굴림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또는 돋움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ts val="3000"/>
              </a:lnSpc>
            </a:pPr>
            <a:r>
              <a:rPr lang="ko-KR" altLang="en-US" sz="2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영문 글꼴 </a:t>
            </a:r>
            <a:r>
              <a:rPr lang="en-US" altLang="ko-KR" sz="2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: Arial </a:t>
            </a:r>
            <a:r>
              <a:rPr lang="ko-KR" altLang="en-US" sz="2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또는 </a:t>
            </a:r>
            <a:r>
              <a:rPr lang="en-US" altLang="ko-KR" sz="2000" dirty="0" smtClean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Times</a:t>
            </a:r>
            <a:endParaRPr lang="ko-KR" altLang="en-US" sz="2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0" y="7183324"/>
            <a:ext cx="9874250" cy="96159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>
              <a:lnSpc>
                <a:spcPts val="3000"/>
              </a:lnSpc>
            </a:pPr>
            <a:endParaRPr lang="ko-KR" altLang="en-US" sz="2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400" y="18088791"/>
            <a:ext cx="9874250" cy="108648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>
              <a:lnSpc>
                <a:spcPts val="3000"/>
              </a:lnSpc>
            </a:pPr>
            <a:endParaRPr lang="ko-KR" altLang="en-US" sz="2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60100" y="7183323"/>
            <a:ext cx="9874250" cy="154002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>
              <a:lnSpc>
                <a:spcPts val="3000"/>
              </a:lnSpc>
            </a:pPr>
            <a:endParaRPr lang="ko-KR" altLang="en-US" sz="2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60100" y="23695719"/>
            <a:ext cx="9874250" cy="52578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>
              <a:lnSpc>
                <a:spcPts val="3000"/>
              </a:lnSpc>
            </a:pPr>
            <a:endParaRPr lang="ko-KR" altLang="en-US" sz="2000" dirty="0"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050" y="595826"/>
            <a:ext cx="20440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 smtClean="0"/>
              <a:t>발표논문 제목</a:t>
            </a:r>
            <a:r>
              <a:rPr lang="en-US" altLang="ko-KR" sz="5000" dirty="0" smtClean="0"/>
              <a:t>(</a:t>
            </a:r>
            <a:r>
              <a:rPr lang="ko-KR" altLang="en-US" sz="5000" dirty="0" smtClean="0"/>
              <a:t>한글</a:t>
            </a:r>
            <a:r>
              <a:rPr lang="en-US" altLang="ko-KR" sz="5000" dirty="0" smtClean="0"/>
              <a:t>)</a:t>
            </a:r>
            <a:endParaRPr lang="ko-KR" altLang="en-US" sz="5000" dirty="0"/>
          </a:p>
        </p:txBody>
      </p:sp>
      <p:sp>
        <p:nvSpPr>
          <p:cNvPr id="27" name="TextBox 26"/>
          <p:cNvSpPr txBox="1"/>
          <p:nvPr/>
        </p:nvSpPr>
        <p:spPr>
          <a:xfrm>
            <a:off x="400050" y="1520469"/>
            <a:ext cx="2044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발표논문 제목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영문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50" y="2217158"/>
            <a:ext cx="2044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발표자명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박보검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(20200101),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유재석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(20200102),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정우성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(20200103)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235079" y="11826253"/>
            <a:ext cx="7450042" cy="3836960"/>
          </a:xfrm>
          <a:prstGeom prst="roundRect">
            <a:avLst/>
          </a:prstGeom>
          <a:solidFill>
            <a:srgbClr val="DDD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※ </a:t>
            </a:r>
            <a:r>
              <a:rPr lang="ko-KR" altLang="en-US" sz="9600" dirty="0" smtClean="0">
                <a:solidFill>
                  <a:srgbClr val="FF0000"/>
                </a:solidFill>
              </a:rPr>
              <a:t>예시</a:t>
            </a:r>
            <a:endParaRPr lang="ko-KR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3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건축물 - 위키백과, 우리 모두의 백과사전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30240288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560439" y="3274141"/>
            <a:ext cx="20119872" cy="26048003"/>
          </a:xfrm>
          <a:prstGeom prst="roundRect">
            <a:avLst>
              <a:gd name="adj" fmla="val 17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0050" y="595826"/>
            <a:ext cx="2044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발표논문 제목</a:t>
            </a:r>
            <a:r>
              <a:rPr lang="en-US" altLang="ko-KR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한글</a:t>
            </a:r>
            <a:r>
              <a:rPr lang="en-US" altLang="ko-KR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4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1520469"/>
            <a:ext cx="2044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발표논문 제목</a:t>
            </a:r>
            <a:r>
              <a:rPr lang="en-US" altLang="ko-K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영문</a:t>
            </a:r>
            <a:r>
              <a:rPr lang="en-US" altLang="ko-K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7500" y="29397673"/>
            <a:ext cx="6106160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대구대학교 건축공학과 건축캡스톤디자인 </a:t>
            </a:r>
            <a:r>
              <a:rPr lang="ko-KR" altLang="en-US" sz="1600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졸업작품전</a:t>
            </a:r>
            <a:endParaRPr lang="ko-KR" altLang="en-US" sz="16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024860" y="29397673"/>
            <a:ext cx="4815840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지도교수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홍길동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건축공학과 교수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445829" y="29397673"/>
            <a:ext cx="6349092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일시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20  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 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</a:t>
            </a:r>
            <a:endParaRPr lang="ko-KR" altLang="en-US" sz="16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2217158"/>
            <a:ext cx="2044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발표자명</a:t>
            </a:r>
            <a:r>
              <a:rPr lang="ko-KR" altLang="en-US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400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박보검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(20200101), </a:t>
            </a:r>
            <a:r>
              <a:rPr lang="ko-KR" altLang="en-US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유재석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(20200102), </a:t>
            </a:r>
            <a:r>
              <a:rPr lang="ko-KR" altLang="en-US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정우성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(20200103)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552075" y="632336"/>
            <a:ext cx="2122015" cy="212201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855230" y="3640138"/>
            <a:ext cx="8976591" cy="485775"/>
          </a:xfrm>
          <a:prstGeom prst="rect">
            <a:avLst/>
          </a:prstGeom>
          <a:solidFill>
            <a:srgbClr val="47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500" dirty="0" smtClean="0">
                <a:solidFill>
                  <a:schemeClr val="bg1"/>
                </a:solidFill>
              </a:rPr>
              <a:t>1. </a:t>
            </a:r>
            <a:r>
              <a:rPr lang="ko-KR" altLang="en-US" sz="2500" dirty="0" smtClean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연구목적</a:t>
            </a:r>
            <a:endParaRPr lang="ko-KR" altLang="en-US" sz="2500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55230" y="12049420"/>
            <a:ext cx="8976591" cy="485775"/>
          </a:xfrm>
          <a:prstGeom prst="rect">
            <a:avLst/>
          </a:prstGeom>
          <a:solidFill>
            <a:srgbClr val="47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500" dirty="0" smtClean="0"/>
              <a:t>Ⅱ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 smtClean="0">
                <a:solidFill>
                  <a:schemeClr val="bg1"/>
                </a:solidFill>
              </a:rPr>
              <a:t>연구방법</a:t>
            </a:r>
            <a:endParaRPr lang="ko-KR" altLang="en-US" sz="2500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1408930" y="3603695"/>
            <a:ext cx="8976591" cy="485775"/>
          </a:xfrm>
          <a:prstGeom prst="rect">
            <a:avLst/>
          </a:prstGeom>
          <a:solidFill>
            <a:srgbClr val="47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500" dirty="0" smtClean="0"/>
              <a:t>Ⅲ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 smtClean="0">
                <a:solidFill>
                  <a:schemeClr val="bg1"/>
                </a:solidFill>
              </a:rPr>
              <a:t>연구결과</a:t>
            </a:r>
            <a:endParaRPr lang="ko-KR" altLang="en-US" sz="2500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1408930" y="23131001"/>
            <a:ext cx="8976591" cy="485775"/>
          </a:xfrm>
          <a:prstGeom prst="rect">
            <a:avLst/>
          </a:prstGeom>
          <a:solidFill>
            <a:srgbClr val="47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500" dirty="0" smtClean="0"/>
              <a:t>Ⅳ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 smtClean="0">
                <a:solidFill>
                  <a:schemeClr val="bg1"/>
                </a:solidFill>
              </a:rPr>
              <a:t>결론</a:t>
            </a:r>
            <a:endParaRPr lang="ko-KR" altLang="en-US" sz="2500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408930" y="4601497"/>
            <a:ext cx="8976591" cy="4848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3.1 </a:t>
            </a:r>
            <a:endParaRPr lang="ko-KR" altLang="en-US" sz="25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11408930" y="7454180"/>
            <a:ext cx="8976591" cy="4848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3.2 </a:t>
            </a:r>
            <a:endParaRPr lang="ko-KR" altLang="en-US" sz="25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1408930" y="10032380"/>
            <a:ext cx="8976591" cy="4848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3.3 </a:t>
            </a:r>
            <a:endParaRPr lang="ko-KR" altLang="en-US" sz="25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7235079" y="14653435"/>
            <a:ext cx="7450042" cy="3836960"/>
          </a:xfrm>
          <a:prstGeom prst="roundRect">
            <a:avLst/>
          </a:prstGeom>
          <a:solidFill>
            <a:srgbClr val="DDD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※ </a:t>
            </a:r>
            <a:r>
              <a:rPr lang="ko-KR" altLang="en-US" sz="9600" dirty="0" smtClean="0">
                <a:solidFill>
                  <a:srgbClr val="FF0000"/>
                </a:solidFill>
              </a:rPr>
              <a:t>예시</a:t>
            </a:r>
            <a:endParaRPr lang="ko-KR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40750" cy="30240288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560439" y="3274141"/>
            <a:ext cx="20119872" cy="26048003"/>
          </a:xfrm>
          <a:prstGeom prst="roundRect">
            <a:avLst>
              <a:gd name="adj" fmla="val 17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00050" y="595826"/>
            <a:ext cx="2044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발표논문 제목</a:t>
            </a:r>
            <a:r>
              <a:rPr lang="en-US" altLang="ko-KR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한글</a:t>
            </a:r>
            <a:r>
              <a:rPr lang="en-US" altLang="ko-KR" sz="44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4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1520469"/>
            <a:ext cx="2044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발표논문 제목</a:t>
            </a:r>
            <a:r>
              <a:rPr lang="en-US" altLang="ko-K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영문</a:t>
            </a:r>
            <a:r>
              <a:rPr lang="en-US" altLang="ko-K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7500" y="29397673"/>
            <a:ext cx="6106160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대구대학교 건축공학과 건축캡스톤디자인 </a:t>
            </a:r>
            <a:r>
              <a:rPr lang="ko-KR" altLang="en-US" sz="1600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졸업작품전</a:t>
            </a:r>
            <a:endParaRPr lang="ko-KR" altLang="en-US" sz="16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024860" y="29397673"/>
            <a:ext cx="4815840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지도교수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홍길동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건축공학과 교수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445829" y="29397673"/>
            <a:ext cx="6349092" cy="578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일시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20  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~ 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00</a:t>
            </a:r>
            <a:r>
              <a:rPr lang="ko-KR" altLang="en-US" sz="16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</a:t>
            </a:r>
            <a:endParaRPr lang="ko-KR" altLang="en-US" sz="16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2217158"/>
            <a:ext cx="2044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발표자명</a:t>
            </a:r>
            <a:r>
              <a:rPr lang="ko-KR" altLang="en-US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2400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박보검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(20200101), </a:t>
            </a:r>
            <a:r>
              <a:rPr lang="ko-KR" altLang="en-US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유재석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(20200102), </a:t>
            </a:r>
            <a:r>
              <a:rPr lang="ko-KR" altLang="en-US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정우성</a:t>
            </a:r>
            <a:r>
              <a:rPr lang="en-US" altLang="ko-KR" sz="24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(20200103)</a:t>
            </a:r>
            <a:endParaRPr lang="ko-KR" altLang="en-US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55230" y="3640138"/>
            <a:ext cx="8976591" cy="485775"/>
          </a:xfrm>
          <a:prstGeom prst="rect">
            <a:avLst/>
          </a:prstGeom>
          <a:solidFill>
            <a:srgbClr val="703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500" dirty="0" smtClean="0">
                <a:solidFill>
                  <a:schemeClr val="bg1"/>
                </a:solidFill>
              </a:rPr>
              <a:t>1. </a:t>
            </a:r>
            <a:r>
              <a:rPr lang="ko-KR" altLang="en-US" sz="2500" dirty="0" smtClean="0">
                <a:solidFill>
                  <a:schemeClr val="bg1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연구목적</a:t>
            </a:r>
            <a:endParaRPr lang="ko-KR" altLang="en-US" sz="2500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55230" y="12049420"/>
            <a:ext cx="8976591" cy="485775"/>
          </a:xfrm>
          <a:prstGeom prst="rect">
            <a:avLst/>
          </a:prstGeom>
          <a:solidFill>
            <a:srgbClr val="703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500" dirty="0" smtClean="0"/>
              <a:t>Ⅱ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 smtClean="0">
                <a:solidFill>
                  <a:schemeClr val="bg1"/>
                </a:solidFill>
              </a:rPr>
              <a:t>연구방법</a:t>
            </a:r>
            <a:endParaRPr lang="ko-KR" altLang="en-US" sz="2500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1408930" y="3603695"/>
            <a:ext cx="8976591" cy="485775"/>
          </a:xfrm>
          <a:prstGeom prst="rect">
            <a:avLst/>
          </a:prstGeom>
          <a:solidFill>
            <a:srgbClr val="703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500" dirty="0" smtClean="0"/>
              <a:t>Ⅲ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 smtClean="0">
                <a:solidFill>
                  <a:schemeClr val="bg1"/>
                </a:solidFill>
              </a:rPr>
              <a:t>연구결과</a:t>
            </a:r>
            <a:endParaRPr lang="ko-KR" altLang="en-US" sz="2500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1408930" y="23131001"/>
            <a:ext cx="8976591" cy="485775"/>
          </a:xfrm>
          <a:prstGeom prst="rect">
            <a:avLst/>
          </a:prstGeom>
          <a:solidFill>
            <a:srgbClr val="703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altLang="ko-KR" sz="2500" dirty="0" smtClean="0"/>
              <a:t>Ⅳ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  <a:r>
              <a:rPr lang="ko-KR" altLang="en-US" sz="2500" dirty="0" smtClean="0">
                <a:solidFill>
                  <a:schemeClr val="bg1"/>
                </a:solidFill>
              </a:rPr>
              <a:t>결론</a:t>
            </a:r>
            <a:endParaRPr lang="ko-KR" altLang="en-US" sz="2500" dirty="0">
              <a:solidFill>
                <a:schemeClr val="bg1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408930" y="4601497"/>
            <a:ext cx="8976591" cy="484853"/>
          </a:xfrm>
          <a:prstGeom prst="roundRect">
            <a:avLst/>
          </a:prstGeom>
          <a:solidFill>
            <a:srgbClr val="828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3.1 </a:t>
            </a:r>
            <a:endParaRPr lang="ko-KR" altLang="en-US" sz="25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11408930" y="7454180"/>
            <a:ext cx="8976591" cy="484853"/>
          </a:xfrm>
          <a:prstGeom prst="roundRect">
            <a:avLst/>
          </a:prstGeom>
          <a:solidFill>
            <a:srgbClr val="828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3.2 </a:t>
            </a:r>
            <a:endParaRPr lang="ko-KR" altLang="en-US" sz="25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1408930" y="10032380"/>
            <a:ext cx="8976591" cy="484853"/>
          </a:xfrm>
          <a:prstGeom prst="roundRect">
            <a:avLst/>
          </a:prstGeom>
          <a:solidFill>
            <a:srgbClr val="828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3.3 </a:t>
            </a:r>
            <a:endParaRPr lang="ko-KR" altLang="en-US" sz="25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7235079" y="14653435"/>
            <a:ext cx="7450042" cy="3836960"/>
          </a:xfrm>
          <a:prstGeom prst="roundRect">
            <a:avLst/>
          </a:prstGeom>
          <a:solidFill>
            <a:srgbClr val="DDD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※ </a:t>
            </a:r>
            <a:r>
              <a:rPr lang="ko-KR" altLang="en-US" sz="9600" dirty="0" smtClean="0">
                <a:solidFill>
                  <a:srgbClr val="FF0000"/>
                </a:solidFill>
              </a:rPr>
              <a:t>예시</a:t>
            </a:r>
            <a:endParaRPr lang="ko-KR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4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484</Words>
  <Application>Microsoft Office PowerPoint</Application>
  <PresentationFormat>사용자 지정</PresentationFormat>
  <Paragraphs>96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맑은 고딕</vt:lpstr>
      <vt:lpstr>HY그래픽M</vt:lpstr>
      <vt:lpstr>Arial</vt:lpstr>
      <vt:lpstr>굴림</vt:lpstr>
      <vt:lpstr>HY견고딕</vt:lpstr>
      <vt:lpstr>Calibri Light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</cp:revision>
  <dcterms:created xsi:type="dcterms:W3CDTF">2020-01-06T06:57:50Z</dcterms:created>
  <dcterms:modified xsi:type="dcterms:W3CDTF">2020-01-06T08:38:23Z</dcterms:modified>
</cp:coreProperties>
</file>