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2"/>
  </p:notesMasterIdLst>
  <p:handoutMasterIdLst>
    <p:handoutMasterId r:id="rId73"/>
  </p:handoutMasterIdLst>
  <p:sldIdLst>
    <p:sldId id="256" r:id="rId2"/>
    <p:sldId id="331" r:id="rId3"/>
    <p:sldId id="569" r:id="rId4"/>
    <p:sldId id="626" r:id="rId5"/>
    <p:sldId id="625" r:id="rId6"/>
    <p:sldId id="627" r:id="rId7"/>
    <p:sldId id="628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656" r:id="rId35"/>
    <p:sldId id="657" r:id="rId36"/>
    <p:sldId id="658" r:id="rId37"/>
    <p:sldId id="659" r:id="rId38"/>
    <p:sldId id="660" r:id="rId39"/>
    <p:sldId id="661" r:id="rId40"/>
    <p:sldId id="662" r:id="rId41"/>
    <p:sldId id="663" r:id="rId42"/>
    <p:sldId id="664" r:id="rId43"/>
    <p:sldId id="665" r:id="rId44"/>
    <p:sldId id="666" r:id="rId45"/>
    <p:sldId id="66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5" r:id="rId64"/>
    <p:sldId id="686" r:id="rId65"/>
    <p:sldId id="687" r:id="rId66"/>
    <p:sldId id="688" r:id="rId67"/>
    <p:sldId id="689" r:id="rId68"/>
    <p:sldId id="690" r:id="rId69"/>
    <p:sldId id="691" r:id="rId70"/>
    <p:sldId id="692" r:id="rId71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008000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3514" autoAdjust="0"/>
  </p:normalViewPr>
  <p:slideViewPr>
    <p:cSldViewPr snapToGrid="0">
      <p:cViewPr varScale="1">
        <p:scale>
          <a:sx n="55" d="100"/>
          <a:sy n="55" d="100"/>
        </p:scale>
        <p:origin x="11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terms.naver.com/entry.nhn?docId=4369008&amp;ref=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장 데이터 과학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 과학을 위한 </a:t>
            </a:r>
            <a:r>
              <a:rPr lang="ko-KR" altLang="en-US" dirty="0" err="1"/>
              <a:t>파이썬</a:t>
            </a:r>
            <a:r>
              <a:rPr lang="ko-KR" altLang="en-US" dirty="0"/>
              <a:t> 라이브러리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47" y="1785152"/>
            <a:ext cx="5438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판다스와</a:t>
            </a:r>
            <a:r>
              <a:rPr lang="ko-KR" altLang="en-US" dirty="0"/>
              <a:t> </a:t>
            </a:r>
            <a:r>
              <a:rPr lang="ko-KR" altLang="en-US" dirty="0" err="1"/>
              <a:t>파이썬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판다스</a:t>
            </a:r>
            <a:r>
              <a:rPr lang="en-US" altLang="ko-KR" dirty="0"/>
              <a:t>(Pandas)</a:t>
            </a:r>
            <a:r>
              <a:rPr lang="ko-KR" altLang="en-US" dirty="0"/>
              <a:t>는 강력한 데이터 구조를 사용하여 고성능 데이터 조작 및 데이터 분석에 사용되는 오픈 소스 </a:t>
            </a:r>
            <a:r>
              <a:rPr lang="ko-KR" altLang="en-US" dirty="0" err="1"/>
              <a:t>파이썬</a:t>
            </a:r>
            <a:r>
              <a:rPr lang="ko-KR" altLang="en-US" dirty="0"/>
              <a:t> 라이브러리이다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22" y="2825966"/>
            <a:ext cx="6477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판다스로</a:t>
            </a:r>
            <a:r>
              <a:rPr lang="ko-KR" altLang="en-US" dirty="0" smtClean="0"/>
              <a:t> </a:t>
            </a:r>
            <a:r>
              <a:rPr lang="ko-KR" altLang="en-US" dirty="0"/>
              <a:t>할 수 있는 </a:t>
            </a:r>
            <a:r>
              <a:rPr lang="ko-KR" altLang="en-US" dirty="0" smtClean="0"/>
              <a:t>작업 </a:t>
            </a:r>
            <a:r>
              <a:rPr lang="en-US" altLang="ko-KR" dirty="0" smtClean="0"/>
              <a:t>p.650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dirty="0" err="1" smtClean="0"/>
              <a:t>판다스로</a:t>
            </a:r>
            <a:r>
              <a:rPr lang="ko-KR" altLang="en-US" dirty="0" smtClean="0"/>
              <a:t> </a:t>
            </a:r>
            <a:r>
              <a:rPr lang="en-US" altLang="ko-KR" dirty="0"/>
              <a:t>CSV </a:t>
            </a:r>
            <a:r>
              <a:rPr lang="ko-KR" altLang="en-US" dirty="0"/>
              <a:t>파일이나 </a:t>
            </a:r>
            <a:r>
              <a:rPr lang="en-US" altLang="ko-KR" dirty="0"/>
              <a:t>TSV </a:t>
            </a:r>
            <a:r>
              <a:rPr lang="ko-KR" altLang="en-US" dirty="0"/>
              <a:t>파일</a:t>
            </a:r>
            <a:r>
              <a:rPr lang="en-US" altLang="ko-KR" dirty="0"/>
              <a:t>, </a:t>
            </a:r>
            <a:r>
              <a:rPr lang="ko-KR" altLang="en-US" dirty="0"/>
              <a:t>엑셀 파일 등을 열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smtClean="0"/>
              <a:t>mean</a:t>
            </a:r>
            <a:r>
              <a:rPr lang="en-US" altLang="ko-KR" dirty="0"/>
              <a:t>()</a:t>
            </a:r>
            <a:r>
              <a:rPr lang="ko-KR" altLang="en-US" dirty="0"/>
              <a:t>로 모든 열의 평균을 계산할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err="1"/>
              <a:t>corr</a:t>
            </a:r>
            <a:r>
              <a:rPr lang="en-US" altLang="ko-KR" dirty="0"/>
              <a:t>()</a:t>
            </a:r>
            <a:r>
              <a:rPr lang="ko-KR" altLang="en-US" dirty="0"/>
              <a:t>로 데이터 프레임의 열 사이의 상관 관계를 계산할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dirty="0" smtClean="0"/>
              <a:t>조건을 사용하여 데이터를 필터링할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err="1" smtClean="0"/>
              <a:t>sort_values</a:t>
            </a:r>
            <a:r>
              <a:rPr lang="en-US" altLang="ko-KR" dirty="0"/>
              <a:t>()</a:t>
            </a:r>
            <a:r>
              <a:rPr lang="ko-KR" altLang="en-US" dirty="0"/>
              <a:t>로 데이터를 정렬할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dirty="0" err="1"/>
              <a:t>groupby</a:t>
            </a:r>
            <a:r>
              <a:rPr lang="en-US" altLang="ko-KR" dirty="0"/>
              <a:t>()</a:t>
            </a:r>
            <a:r>
              <a:rPr lang="ko-KR" altLang="en-US" dirty="0"/>
              <a:t>를 이용하여 기준에 따라 몇 개의 그룹으로 데이터를 분할할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ko-KR" altLang="en-US" dirty="0" smtClean="0"/>
              <a:t>데이터의 누락 값을 확인할 수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9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판다스의</a:t>
            </a:r>
            <a:r>
              <a:rPr lang="ko-KR" altLang="en-US" dirty="0" smtClean="0"/>
              <a:t> 데이터 구조 </a:t>
            </a:r>
            <a:r>
              <a:rPr lang="en-US" altLang="ko-KR" dirty="0" smtClean="0"/>
              <a:t>p.651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ko-KR" altLang="en-US" dirty="0"/>
              <a:t>시리즈</a:t>
            </a:r>
            <a:r>
              <a:rPr lang="en-US" altLang="ko-KR" dirty="0"/>
              <a:t>(Series</a:t>
            </a:r>
            <a:r>
              <a:rPr lang="en-US" altLang="ko-KR" dirty="0" smtClean="0"/>
              <a:t>):</a:t>
            </a:r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ko-KR" altLang="en-US" dirty="0"/>
          </a:p>
          <a:p>
            <a:pPr lvl="0"/>
            <a:r>
              <a:rPr lang="ko-KR" altLang="en-US" dirty="0"/>
              <a:t>데이터 프레임</a:t>
            </a:r>
            <a:r>
              <a:rPr lang="en-US" altLang="ko-KR" dirty="0"/>
              <a:t>(</a:t>
            </a:r>
            <a:r>
              <a:rPr lang="en-US" altLang="ko-KR" dirty="0" err="1"/>
              <a:t>DataFrame</a:t>
            </a:r>
            <a:r>
              <a:rPr lang="en-US" altLang="ko-KR" dirty="0" smtClean="0"/>
              <a:t>):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76" y="2386936"/>
            <a:ext cx="5353050" cy="752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91" y="3962400"/>
            <a:ext cx="5829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r>
              <a:rPr lang="ko-KR" altLang="en-US" dirty="0"/>
              <a:t>와 </a:t>
            </a:r>
            <a:r>
              <a:rPr lang="en-US" altLang="ko-KR" dirty="0"/>
              <a:t>columns </a:t>
            </a:r>
            <a:r>
              <a:rPr lang="ko-KR" altLang="en-US" dirty="0"/>
              <a:t>객체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데이터 프레임에서는 행이나 열에 붙인 레이블을 중요시한다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index </a:t>
            </a:r>
            <a:r>
              <a:rPr lang="ko-KR" altLang="en-US" dirty="0"/>
              <a:t>객체는 행들의 레이블</a:t>
            </a:r>
            <a:r>
              <a:rPr lang="en-US" altLang="ko-KR" dirty="0"/>
              <a:t>(label)</a:t>
            </a:r>
            <a:r>
              <a:rPr lang="ko-KR" altLang="en-US" dirty="0"/>
              <a:t>이고 </a:t>
            </a:r>
            <a:r>
              <a:rPr lang="en-US" altLang="ko-KR" dirty="0"/>
              <a:t>columns </a:t>
            </a:r>
            <a:r>
              <a:rPr lang="ko-KR" altLang="en-US" dirty="0"/>
              <a:t>객체는 열들의 레이블이 저장된 객체이다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54" y="3253019"/>
            <a:ext cx="61912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타이타닉 </a:t>
            </a:r>
            <a:r>
              <a:rPr lang="ko-KR" altLang="en-US" dirty="0" err="1" smtClean="0"/>
              <a:t>데이터셋</a:t>
            </a:r>
            <a:r>
              <a:rPr lang="ko-KR" altLang="en-US" dirty="0" smtClean="0"/>
              <a:t> </a:t>
            </a:r>
            <a:r>
              <a:rPr lang="en-US" altLang="ko-KR" smtClean="0"/>
              <a:t>p.653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우리는 </a:t>
            </a:r>
            <a:r>
              <a:rPr lang="ko-KR" altLang="en-US" dirty="0" err="1"/>
              <a:t>판다스</a:t>
            </a:r>
            <a:r>
              <a:rPr lang="ko-KR" altLang="en-US" dirty="0"/>
              <a:t> </a:t>
            </a:r>
            <a:r>
              <a:rPr lang="ko-KR" altLang="en-US" dirty="0" err="1"/>
              <a:t>튜토리얼</a:t>
            </a:r>
            <a:r>
              <a:rPr lang="ko-KR" altLang="en-US" dirty="0"/>
              <a:t> 웹페이지에서 타이타닉 </a:t>
            </a:r>
            <a:r>
              <a:rPr lang="ko-KR" altLang="en-US" dirty="0" smtClean="0"/>
              <a:t>탑승자에 </a:t>
            </a:r>
            <a:r>
              <a:rPr lang="ko-KR" altLang="en-US" dirty="0"/>
              <a:t>대한 </a:t>
            </a:r>
            <a:r>
              <a:rPr lang="ko-KR" altLang="en-US" dirty="0" err="1"/>
              <a:t>데이터셋</a:t>
            </a:r>
            <a:r>
              <a:rPr lang="ko-KR" altLang="en-US" dirty="0"/>
              <a:t> </a:t>
            </a:r>
            <a:r>
              <a:rPr lang="en-US" altLang="ko-KR" dirty="0"/>
              <a:t>titanic.csv</a:t>
            </a:r>
            <a:r>
              <a:rPr lang="ko-KR" altLang="en-US" dirty="0"/>
              <a:t>를 다운로드 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9" y="2971060"/>
            <a:ext cx="7750938" cy="20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타이타닉 </a:t>
            </a:r>
            <a:r>
              <a:rPr lang="ko-KR" altLang="en-US" dirty="0" err="1"/>
              <a:t>데이터셋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PassengerId</a:t>
            </a:r>
            <a:r>
              <a:rPr lang="en-US" altLang="ko-KR" dirty="0"/>
              <a:t>: </a:t>
            </a:r>
            <a:r>
              <a:rPr lang="ko-KR" altLang="en-US" dirty="0"/>
              <a:t>승객의 </a:t>
            </a:r>
            <a:r>
              <a:rPr lang="en-US" altLang="ko-KR" dirty="0"/>
              <a:t>ID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Survived</a:t>
            </a:r>
            <a:r>
              <a:rPr lang="en-US" altLang="ko-KR" dirty="0"/>
              <a:t>: </a:t>
            </a:r>
            <a:r>
              <a:rPr lang="ko-KR" altLang="en-US" dirty="0"/>
              <a:t>생존 여부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Pclass</a:t>
            </a:r>
            <a:r>
              <a:rPr lang="en-US" altLang="ko-KR" dirty="0"/>
              <a:t>: </a:t>
            </a:r>
            <a:r>
              <a:rPr lang="ko-KR" altLang="en-US" dirty="0"/>
              <a:t>탑승 등급을 나타낸다</a:t>
            </a:r>
            <a:r>
              <a:rPr lang="en-US" altLang="ko-KR" dirty="0"/>
              <a:t>. </a:t>
            </a:r>
            <a:r>
              <a:rPr lang="ko-KR" altLang="en-US" dirty="0"/>
              <a:t>클래스 </a:t>
            </a:r>
            <a:r>
              <a:rPr lang="en-US" altLang="ko-KR" dirty="0"/>
              <a:t>1, </a:t>
            </a:r>
            <a:r>
              <a:rPr lang="ko-KR" altLang="en-US" dirty="0"/>
              <a:t>클래스 </a:t>
            </a:r>
            <a:r>
              <a:rPr lang="en-US" altLang="ko-KR" dirty="0"/>
              <a:t>2, </a:t>
            </a:r>
            <a:r>
              <a:rPr lang="ko-KR" altLang="en-US" dirty="0"/>
              <a:t>클래스 </a:t>
            </a:r>
            <a:r>
              <a:rPr lang="en-US" altLang="ko-KR" dirty="0"/>
              <a:t>3</a:t>
            </a:r>
            <a:r>
              <a:rPr lang="ko-KR" altLang="en-US" dirty="0"/>
              <a:t>의 </a:t>
            </a:r>
            <a:r>
              <a:rPr lang="en-US" altLang="ko-KR" dirty="0"/>
              <a:t>3</a:t>
            </a:r>
            <a:r>
              <a:rPr lang="ko-KR" altLang="en-US" dirty="0"/>
              <a:t>가지 클래스가 있다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Name</a:t>
            </a:r>
            <a:r>
              <a:rPr lang="en-US" altLang="ko-KR" dirty="0"/>
              <a:t>: </a:t>
            </a:r>
            <a:r>
              <a:rPr lang="ko-KR" altLang="en-US" dirty="0"/>
              <a:t>승객의 이름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Sex</a:t>
            </a:r>
            <a:r>
              <a:rPr lang="en-US" altLang="ko-KR" dirty="0"/>
              <a:t>: </a:t>
            </a:r>
            <a:r>
              <a:rPr lang="ko-KR" altLang="en-US" dirty="0"/>
              <a:t>승객의 성별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Age</a:t>
            </a:r>
            <a:r>
              <a:rPr lang="en-US" altLang="ko-KR" dirty="0"/>
              <a:t>: </a:t>
            </a:r>
            <a:r>
              <a:rPr lang="ko-KR" altLang="en-US" dirty="0"/>
              <a:t>승객의 나이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SibSp</a:t>
            </a:r>
            <a:r>
              <a:rPr lang="en-US" altLang="ko-KR" dirty="0"/>
              <a:t>: </a:t>
            </a:r>
            <a:r>
              <a:rPr lang="ko-KR" altLang="en-US" dirty="0"/>
              <a:t>승객에게 형제 자매와 배우자가 있음을 나타낸다</a:t>
            </a:r>
            <a:r>
              <a:rPr lang="en-US" altLang="ko-KR" dirty="0"/>
              <a:t>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Parch</a:t>
            </a:r>
            <a:r>
              <a:rPr lang="en-US" altLang="ko-KR" dirty="0"/>
              <a:t>: </a:t>
            </a:r>
            <a:r>
              <a:rPr lang="ko-KR" altLang="en-US" dirty="0"/>
              <a:t>승객이 </a:t>
            </a:r>
            <a:r>
              <a:rPr lang="ko-KR" altLang="en-US" dirty="0" err="1"/>
              <a:t>혼자인지</a:t>
            </a:r>
            <a:r>
              <a:rPr lang="ko-KR" altLang="en-US" dirty="0"/>
              <a:t> 또는 가족이 있는지 여부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Ticket</a:t>
            </a:r>
            <a:r>
              <a:rPr lang="en-US" altLang="ko-KR" dirty="0"/>
              <a:t>: </a:t>
            </a:r>
            <a:r>
              <a:rPr lang="ko-KR" altLang="en-US" dirty="0"/>
              <a:t>승객의 티켓 번호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Fare</a:t>
            </a:r>
            <a:r>
              <a:rPr lang="en-US" altLang="ko-KR" dirty="0"/>
              <a:t>: </a:t>
            </a:r>
            <a:r>
              <a:rPr lang="ko-KR" altLang="en-US" dirty="0"/>
              <a:t>운임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Cabin </a:t>
            </a:r>
            <a:r>
              <a:rPr lang="en-US" altLang="ko-KR" dirty="0"/>
              <a:t>: </a:t>
            </a:r>
            <a:r>
              <a:rPr lang="ko-KR" altLang="en-US" dirty="0"/>
              <a:t>승객의 선실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Embarked</a:t>
            </a:r>
            <a:r>
              <a:rPr lang="en-US" altLang="ko-KR" dirty="0"/>
              <a:t>: </a:t>
            </a:r>
            <a:r>
              <a:rPr lang="ko-KR" altLang="en-US" dirty="0"/>
              <a:t>탑승한 지역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2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타이타닉 </a:t>
            </a:r>
            <a:r>
              <a:rPr lang="en-US" altLang="ko-KR" dirty="0"/>
              <a:t>CSV </a:t>
            </a:r>
            <a:r>
              <a:rPr lang="ko-KR" altLang="en-US" dirty="0"/>
              <a:t>파일을 읽으려면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143615"/>
            <a:ext cx="8153400" cy="57143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import pandas as </a:t>
            </a:r>
            <a:r>
              <a:rPr lang="en-US" altLang="ko-KR" sz="1600" dirty="0" err="1" smtClean="0"/>
              <a:t>pd</a:t>
            </a:r>
            <a:endParaRPr lang="en-US" altLang="ko-KR" sz="1600" dirty="0" smtClean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 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("d:\\titanic.csv")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titanic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0              1         0       3  ...   7.2500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  2         1       1  ...  71.2833   C85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2              3         1       3  ...   7.9250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  4         1       1  ...  53.1000  C123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4              5         0       3  ...   8.0500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           ...       ...     ...  ...      ...   ...       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886          887         0       2  ...  13.0000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887          888         1       1  ...  30.0000   B42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888          889         0       3  ...  23.4500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889          890         1       1  ...  30.0000  C148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890          891         0       3  ...   7.7500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[891 rows x 12 columns]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922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타이타닉 승객들의 나이를 추출하려면</a:t>
            </a:r>
            <a:r>
              <a:rPr lang="en-US" altLang="ko-KR" dirty="0" smtClean="0"/>
              <a:t>? P.654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844951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 titanic["Age"]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0      22.0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1      38.0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2      26.0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Name: Age, Length: 891, </a:t>
            </a:r>
            <a:r>
              <a:rPr lang="en-US" altLang="ko-KR" sz="1600" dirty="0" err="1"/>
              <a:t>dtype</a:t>
            </a:r>
            <a:r>
              <a:rPr lang="en-US" altLang="ko-KR" sz="1600" dirty="0"/>
              <a:t>: float64</a:t>
            </a:r>
          </a:p>
        </p:txBody>
      </p:sp>
    </p:spTree>
    <p:extLst>
      <p:ext uri="{BB962C8B-B14F-4D97-AF65-F5344CB8AC3E}">
        <p14:creationId xmlns:p14="http://schemas.microsoft.com/office/powerpoint/2010/main" val="1023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타이타닉 탑승객 중에서 최고령자를 알고 싶다면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844951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titanic["Age"].max()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80.0</a:t>
            </a:r>
          </a:p>
        </p:txBody>
      </p:sp>
    </p:spTree>
    <p:extLst>
      <p:ext uri="{BB962C8B-B14F-4D97-AF65-F5344CB8AC3E}">
        <p14:creationId xmlns:p14="http://schemas.microsoft.com/office/powerpoint/2010/main" val="3985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데이터 </a:t>
            </a:r>
            <a:r>
              <a:rPr lang="ko-KR" altLang="en-US" dirty="0"/>
              <a:t>과학의 개념을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데이터 </a:t>
            </a:r>
            <a:r>
              <a:rPr lang="ko-KR" altLang="en-US" dirty="0"/>
              <a:t>과학의 응용 분야를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판다스의</a:t>
            </a:r>
            <a:r>
              <a:rPr lang="ko-KR" altLang="en-US" dirty="0" smtClean="0"/>
              <a:t> </a:t>
            </a:r>
            <a:r>
              <a:rPr lang="ko-KR" altLang="en-US" dirty="0"/>
              <a:t>각 기능을 간단히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실제 </a:t>
            </a:r>
            <a:r>
              <a:rPr lang="en-US" altLang="ko-KR" dirty="0"/>
              <a:t>CSV </a:t>
            </a:r>
            <a:r>
              <a:rPr lang="ko-KR" altLang="en-US" dirty="0"/>
              <a:t>파일을 읽어서 분석해본다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타이타닉 승객 데이터에 대한 기본 통계를 알고 싶다면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describe() </a:t>
            </a:r>
            <a:r>
              <a:rPr lang="ko-KR" altLang="en-US" dirty="0" err="1"/>
              <a:t>메소드는</a:t>
            </a:r>
            <a:r>
              <a:rPr lang="ko-KR" altLang="en-US" dirty="0"/>
              <a:t> 숫자 데이터에 대한 간략한 개요를 제공한다</a:t>
            </a:r>
            <a:r>
              <a:rPr lang="en-US" altLang="ko-KR" dirty="0"/>
              <a:t>. </a:t>
            </a:r>
            <a:r>
              <a:rPr lang="ko-KR" altLang="en-US" dirty="0"/>
              <a:t>문자열 데이터는 처리하지 않는다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2413122"/>
            <a:ext cx="8153400" cy="4034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titanic.describe</a:t>
            </a:r>
            <a:r>
              <a:rPr lang="en-US" altLang="ko-KR" sz="1600" dirty="0"/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  Survived    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  </a:t>
            </a:r>
            <a:r>
              <a:rPr lang="en-US" altLang="ko-KR" sz="1600" dirty="0" err="1"/>
              <a:t>SibSp</a:t>
            </a:r>
            <a:r>
              <a:rPr lang="en-US" altLang="ko-KR" sz="1600" dirty="0"/>
              <a:t>       Parch        Fare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count   891.000000  891.000000  891.000000  ...  891.000000  891.000000  891.000000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mean    446.000000    0.383838    2.308642  ...    0.523008    0.381594   32.204208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std</a:t>
            </a:r>
            <a:r>
              <a:rPr lang="en-US" altLang="ko-KR" sz="1600" dirty="0"/>
              <a:t>     257.353842    0.486592    0.836071  ...    1.102743    0.806057   49.693429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min       1.000000    0.000000    1.000000  ...    0.000000    0.000000    0.000000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25%     223.500000    0.000000    2.000000  ...    0.000000    0.000000    7.910400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50%     446.000000    0.000000    3.000000  ...    0.000000    0.000000   14.454200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75%     668.500000    1.000000    3.000000  ...    1.000000    0.000000   31.000000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max     891.000000    1.000000    3.000000  ...    8.000000    6.000000  512.329200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[8 rows x 7 columns]</a:t>
            </a:r>
          </a:p>
        </p:txBody>
      </p:sp>
    </p:spTree>
    <p:extLst>
      <p:ext uri="{BB962C8B-B14F-4D97-AF65-F5344CB8AC3E}">
        <p14:creationId xmlns:p14="http://schemas.microsoft.com/office/powerpoint/2010/main" val="5301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시리즈 생성하기 </a:t>
            </a:r>
            <a:r>
              <a:rPr lang="en-US" altLang="ko-KR" dirty="0" smtClean="0"/>
              <a:t>p.656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시리즈는 이름이 붙여진 </a:t>
            </a:r>
            <a:r>
              <a:rPr lang="en-US" altLang="ko-KR" dirty="0"/>
              <a:t>1</a:t>
            </a:r>
            <a:r>
              <a:rPr lang="ko-KR" altLang="en-US" dirty="0"/>
              <a:t>차원적인 배열이나 마찬가지이다</a:t>
            </a:r>
            <a:r>
              <a:rPr lang="en-US" altLang="ko-KR" dirty="0"/>
              <a:t>. </a:t>
            </a:r>
            <a:r>
              <a:rPr lang="ko-KR" altLang="en-US" dirty="0"/>
              <a:t>가장 기본적인 방법은 </a:t>
            </a:r>
            <a:r>
              <a:rPr lang="ko-KR" altLang="en-US" dirty="0" err="1"/>
              <a:t>파이썬의</a:t>
            </a:r>
            <a:r>
              <a:rPr lang="ko-KR" altLang="en-US" dirty="0"/>
              <a:t> 리스트에서 생성하는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data = ['Kim', 'Park', 'Lee', 'Choi']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ser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pd.Series</a:t>
            </a:r>
            <a:r>
              <a:rPr lang="en-US" altLang="ko-KR" sz="1600" dirty="0"/>
              <a:t>(data)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ser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Kim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Park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Lee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Choi</a:t>
            </a:r>
          </a:p>
        </p:txBody>
      </p:sp>
    </p:spTree>
    <p:extLst>
      <p:ext uri="{BB962C8B-B14F-4D97-AF65-F5344CB8AC3E}">
        <p14:creationId xmlns:p14="http://schemas.microsoft.com/office/powerpoint/2010/main" val="946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프레임 생성하기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프레임은 행과 열에 이름이 붙여진 </a:t>
            </a:r>
            <a:r>
              <a:rPr lang="en-US" altLang="ko-KR" dirty="0"/>
              <a:t>2</a:t>
            </a:r>
            <a:r>
              <a:rPr lang="ko-KR" altLang="en-US" dirty="0"/>
              <a:t>차원 배열이다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data = {'Name':['Kim', 'Park', 'Lee', 'Choi'],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 'Age':[20, 23, 21, 26]}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pd.DataFrame</a:t>
            </a:r>
            <a:r>
              <a:rPr lang="en-US" altLang="ko-KR" sz="1600" dirty="0"/>
              <a:t>(data)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Name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Kim   20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Park   23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Lee   21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Choi   26</a:t>
            </a:r>
          </a:p>
        </p:txBody>
      </p:sp>
    </p:spTree>
    <p:extLst>
      <p:ext uri="{BB962C8B-B14F-4D97-AF65-F5344CB8AC3E}">
        <p14:creationId xmlns:p14="http://schemas.microsoft.com/office/powerpoint/2010/main" val="12492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프레임 생성하기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프레임에 </a:t>
            </a:r>
            <a:r>
              <a:rPr lang="en-US" altLang="ko-KR" dirty="0"/>
              <a:t>index</a:t>
            </a:r>
            <a:r>
              <a:rPr lang="ko-KR" altLang="en-US" dirty="0"/>
              <a:t>를 붙이려면 다음과 같이 </a:t>
            </a:r>
            <a:r>
              <a:rPr lang="en-US" altLang="ko-KR" dirty="0"/>
              <a:t>index </a:t>
            </a:r>
            <a:r>
              <a:rPr lang="ko-KR" altLang="en-US" dirty="0"/>
              <a:t>매개 변수를 사용할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pd.DataFrame</a:t>
            </a:r>
            <a:r>
              <a:rPr lang="en-US" altLang="ko-KR" sz="1600" dirty="0"/>
              <a:t>(data, index=["</a:t>
            </a:r>
            <a:r>
              <a:rPr lang="ko-KR" altLang="en-US" sz="1600" dirty="0"/>
              <a:t>학번 </a:t>
            </a:r>
            <a:r>
              <a:rPr lang="en-US" altLang="ko-KR" sz="1600" dirty="0"/>
              <a:t>1", "</a:t>
            </a:r>
            <a:r>
              <a:rPr lang="ko-KR" altLang="en-US" sz="1600" dirty="0"/>
              <a:t>학번 </a:t>
            </a:r>
            <a:r>
              <a:rPr lang="en-US" altLang="ko-KR" sz="1600" dirty="0"/>
              <a:t>2", "</a:t>
            </a:r>
            <a:r>
              <a:rPr lang="ko-KR" altLang="en-US" sz="1600" dirty="0"/>
              <a:t>학번 </a:t>
            </a:r>
            <a:r>
              <a:rPr lang="en-US" altLang="ko-KR" sz="1600" dirty="0"/>
              <a:t>3", "</a:t>
            </a:r>
            <a:r>
              <a:rPr lang="ko-KR" altLang="en-US" sz="1600" dirty="0"/>
              <a:t>학번 </a:t>
            </a:r>
            <a:r>
              <a:rPr lang="en-US" altLang="ko-KR" sz="1600" dirty="0"/>
              <a:t>4"])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Name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1   Kim   20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2  Park   23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3   Lee   21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ko-KR" altLang="en-US" sz="1600" dirty="0"/>
              <a:t>학번 </a:t>
            </a:r>
            <a:r>
              <a:rPr lang="en-US" altLang="ko-KR" sz="1600" dirty="0"/>
              <a:t>4  Choi   26</a:t>
            </a:r>
          </a:p>
        </p:txBody>
      </p:sp>
    </p:spTree>
    <p:extLst>
      <p:ext uri="{BB962C8B-B14F-4D97-AF65-F5344CB8AC3E}">
        <p14:creationId xmlns:p14="http://schemas.microsoft.com/office/powerpoint/2010/main" val="590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CSV </a:t>
            </a:r>
            <a:r>
              <a:rPr lang="ko-KR" altLang="en-US" dirty="0"/>
              <a:t>파일을 읽어서 데이터 프레임 생성하기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판다스에서</a:t>
            </a:r>
            <a:r>
              <a:rPr lang="ko-KR" altLang="en-US" dirty="0"/>
              <a:t> 데이터를 읽는 </a:t>
            </a:r>
            <a:r>
              <a:rPr lang="ko-KR" altLang="en-US" dirty="0" err="1"/>
              <a:t>메소드는</a:t>
            </a:r>
            <a:r>
              <a:rPr lang="ko-KR" altLang="en-US" dirty="0"/>
              <a:t> 항상 </a:t>
            </a:r>
            <a:r>
              <a:rPr lang="en-US" altLang="ko-KR" dirty="0" err="1"/>
              <a:t>read_xxx</a:t>
            </a:r>
            <a:r>
              <a:rPr lang="en-US" altLang="ko-KR" dirty="0"/>
              <a:t>()</a:t>
            </a:r>
            <a:r>
              <a:rPr lang="ko-KR" altLang="en-US" dirty="0"/>
              <a:t>와 같은 형태이고</a:t>
            </a:r>
            <a:r>
              <a:rPr lang="en-US" altLang="ko-KR" dirty="0"/>
              <a:t>, </a:t>
            </a:r>
            <a:r>
              <a:rPr lang="ko-KR" altLang="en-US" dirty="0"/>
              <a:t>반대로 데이터를 파일에 쓰는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en-US" altLang="ko-KR" dirty="0" err="1"/>
              <a:t>to_xxx</a:t>
            </a:r>
            <a:r>
              <a:rPr lang="en-US" altLang="ko-KR" dirty="0"/>
              <a:t>()</a:t>
            </a:r>
            <a:r>
              <a:rPr lang="ko-KR" altLang="en-US" dirty="0"/>
              <a:t>의 형태를 가진다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36984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titanic 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("d:\\titanic.csv")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 err="1"/>
              <a:t>titanic.dtypes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Survived               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Pclass</a:t>
            </a:r>
            <a:r>
              <a:rPr lang="en-US" altLang="ko-KR" sz="1600" dirty="0"/>
              <a:t>                 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Name                        </a:t>
            </a:r>
            <a:r>
              <a:rPr lang="en-US" altLang="ko-KR" sz="1600" dirty="0"/>
              <a:t>object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Sex                         object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Age                        float64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Siblings/Spouses Aboard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Parents/Children Aboard      int64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Fare                       float64</a:t>
            </a:r>
          </a:p>
        </p:txBody>
      </p:sp>
    </p:spTree>
    <p:extLst>
      <p:ext uri="{BB962C8B-B14F-4D97-AF65-F5344CB8AC3E}">
        <p14:creationId xmlns:p14="http://schemas.microsoft.com/office/powerpoint/2010/main" val="298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인덱스 변경 </a:t>
            </a:r>
            <a:r>
              <a:rPr lang="en-US" altLang="ko-KR" dirty="0" smtClean="0"/>
              <a:t>p.657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파일에서 읽을 때 </a:t>
            </a:r>
            <a:r>
              <a:rPr lang="en-US" altLang="ko-KR" dirty="0"/>
              <a:t>index</a:t>
            </a:r>
            <a:r>
              <a:rPr lang="ko-KR" altLang="en-US" dirty="0"/>
              <a:t>를 변경할 수 있다</a:t>
            </a:r>
            <a:r>
              <a:rPr lang="en-US" altLang="ko-KR" dirty="0"/>
              <a:t>. </a:t>
            </a:r>
            <a:r>
              <a:rPr lang="ko-KR" altLang="en-US" dirty="0"/>
              <a:t>예를 들어서 첫 번째 열을 </a:t>
            </a:r>
            <a:r>
              <a:rPr lang="en-US" altLang="ko-KR" dirty="0"/>
              <a:t>index </a:t>
            </a:r>
            <a:r>
              <a:rPr lang="ko-KR" altLang="en-US" dirty="0"/>
              <a:t>객체로 사용할 수도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701424" y="260843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 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('d://titanic.csv', </a:t>
            </a:r>
            <a:r>
              <a:rPr lang="en-US" altLang="ko-KR" sz="1600" dirty="0" err="1"/>
              <a:t>index_col</a:t>
            </a:r>
            <a:r>
              <a:rPr lang="en-US" altLang="ko-KR" sz="1600" dirty="0"/>
              <a:t>=0)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    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Cabin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PassengerId</a:t>
            </a:r>
            <a:r>
              <a:rPr lang="en-US" altLang="ko-KR" sz="1600" dirty="0"/>
              <a:t>                    ...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1                   0       3  ...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       1       1  ...   C85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3                   1       3  ...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             1       1  ...  C123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5                   0       3  ...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112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데이터 프레임의 몇 개 행을 보려면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6984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titanic.head</a:t>
            </a:r>
            <a:r>
              <a:rPr lang="en-US" altLang="ko-KR" sz="1600" dirty="0"/>
              <a:t>(8)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0            1         0       3  ...   7.2500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2         1       1  ...  71.2833   C85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2            3         1       3  ...   7.9250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4         1       1  ...  53.1000  C123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4            5         0       3  ...   8.0500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5            6         0       3  ...   8.4583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6            7         0       1  ...  51.8625   E46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7            8         0       3  ...  21.0750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[8 rows x 12 columns]</a:t>
            </a:r>
          </a:p>
        </p:txBody>
      </p:sp>
    </p:spTree>
    <p:extLst>
      <p:ext uri="{BB962C8B-B14F-4D97-AF65-F5344CB8AC3E}">
        <p14:creationId xmlns:p14="http://schemas.microsoft.com/office/powerpoint/2010/main" val="18456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데이터 프레임을 엑셀 파일로 저장하려면</a:t>
            </a:r>
            <a:r>
              <a:rPr lang="en-US" altLang="ko-KR" dirty="0" smtClean="0"/>
              <a:t>? P.658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13465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titanic.to_excel</a:t>
            </a:r>
            <a:r>
              <a:rPr lang="en-US" altLang="ko-KR" sz="1600" dirty="0"/>
              <a:t>('titanic.xlsx', </a:t>
            </a:r>
            <a:r>
              <a:rPr lang="en-US" altLang="ko-KR" sz="1600" dirty="0" err="1"/>
              <a:t>sheet_name</a:t>
            </a:r>
            <a:r>
              <a:rPr lang="en-US" altLang="ko-KR" sz="1600" dirty="0"/>
              <a:t>='passengers', index=False)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# </a:t>
            </a:r>
            <a:r>
              <a:rPr lang="ko-KR" altLang="en-US" sz="1600" dirty="0" smtClean="0"/>
              <a:t>이렇게 </a:t>
            </a:r>
            <a:r>
              <a:rPr lang="ko-KR" altLang="en-US" sz="1600" dirty="0"/>
              <a:t>저장한 엑셀 파일을 다시 읽으려면 다음과 같이 한다</a:t>
            </a:r>
            <a:r>
              <a:rPr lang="en-US" altLang="ko-KR" sz="1600" dirty="0"/>
              <a:t>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 = </a:t>
            </a:r>
            <a:r>
              <a:rPr lang="en-US" altLang="ko-KR" sz="1600" dirty="0" err="1"/>
              <a:t>pd.read_excel</a:t>
            </a:r>
            <a:r>
              <a:rPr lang="en-US" altLang="ko-KR" sz="1600" dirty="0"/>
              <a:t>('titanic.xlsx', </a:t>
            </a:r>
            <a:r>
              <a:rPr lang="en-US" altLang="ko-KR" sz="1600" dirty="0" err="1"/>
              <a:t>sheet_name</a:t>
            </a:r>
            <a:r>
              <a:rPr lang="en-US" altLang="ko-KR" sz="1600" dirty="0"/>
              <a:t>='passengers')</a:t>
            </a:r>
          </a:p>
        </p:txBody>
      </p:sp>
    </p:spTree>
    <p:extLst>
      <p:ext uri="{BB962C8B-B14F-4D97-AF65-F5344CB8AC3E}">
        <p14:creationId xmlns:p14="http://schemas.microsoft.com/office/powerpoint/2010/main" val="12185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난수로</a:t>
            </a:r>
            <a:r>
              <a:rPr lang="ko-KR" altLang="en-US" dirty="0"/>
              <a:t> 데이터 프레임 채우기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pd.DataFrame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np.random.randint</a:t>
            </a:r>
            <a:r>
              <a:rPr lang="en-US" altLang="ko-KR" sz="1600" dirty="0"/>
              <a:t>(0, 100, size=(5, 4)), columns=list('ABCD'))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df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A   B   C   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0  59  71  53  19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1  92  13  88   3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2  69  89   9  77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3  71  47  54   9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4  44  45  90  68</a:t>
            </a:r>
          </a:p>
        </p:txBody>
      </p:sp>
    </p:spTree>
    <p:extLst>
      <p:ext uri="{BB962C8B-B14F-4D97-AF65-F5344CB8AC3E}">
        <p14:creationId xmlns:p14="http://schemas.microsoft.com/office/powerpoint/2010/main" val="1337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데이터 프레임 만들어 </a:t>
            </a:r>
            <a:r>
              <a:rPr lang="ko-KR" altLang="en-US" dirty="0" smtClean="0"/>
              <a:t>보기 </a:t>
            </a:r>
            <a:r>
              <a:rPr lang="en-US" altLang="ko-KR" dirty="0" smtClean="0"/>
              <a:t>p659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964184"/>
            <a:ext cx="8153400" cy="20185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code,country,area,capital,population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KR,Korea,98480,Seoul,48422644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US,USA,9629091,Washington,310232863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JP,Japan,377835,Tokyo,127288000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CN,China,9596960,Beijing,1330044000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RU,Russia,17100000,Moscow,140702000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597526"/>
            <a:ext cx="153118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countries.csv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3774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타이타닉 승객 파일에서 여러 가지 정보를 추출해본다</a:t>
            </a:r>
            <a:r>
              <a:rPr lang="en-US" altLang="ko-KR" dirty="0"/>
              <a:t>. </a:t>
            </a:r>
            <a:r>
              <a:rPr lang="ko-KR" altLang="en-US" dirty="0"/>
              <a:t>예를 들어서 승객 중에서 </a:t>
            </a:r>
            <a:r>
              <a:rPr lang="ko-KR" altLang="en-US" dirty="0" smtClean="0"/>
              <a:t>최고령자가 </a:t>
            </a:r>
            <a:r>
              <a:rPr lang="ko-KR" altLang="en-US" dirty="0"/>
              <a:t>누구였을까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52" y="2566386"/>
            <a:ext cx="4313308" cy="3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Sol: p.659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smtClean="0"/>
              <a:t>import </a:t>
            </a:r>
            <a:r>
              <a:rPr lang="en-US" altLang="ko-KR" sz="1600" dirty="0"/>
              <a:t>pandas as </a:t>
            </a:r>
            <a:r>
              <a:rPr lang="en-US" altLang="ko-KR" sz="1600" dirty="0" err="1"/>
              <a:t>pd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smtClean="0"/>
              <a:t>countries 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pd.read_csv</a:t>
            </a:r>
            <a:r>
              <a:rPr lang="en-US" altLang="ko-KR" sz="1600" dirty="0"/>
              <a:t>('d://countries.csv')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smtClean="0"/>
              <a:t>countries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code country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KR   Korea     98480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US     USA   9629091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JP   Japan    377835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CN   China   9596960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RU  Russia  17100000      Moscow   140702000</a:t>
            </a:r>
          </a:p>
        </p:txBody>
      </p:sp>
    </p:spTree>
    <p:extLst>
      <p:ext uri="{BB962C8B-B14F-4D97-AF65-F5344CB8AC3E}">
        <p14:creationId xmlns:p14="http://schemas.microsoft.com/office/powerpoint/2010/main" val="29324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타이타닉 데이터에서 승객의 나이만 추출하려면</a:t>
            </a:r>
            <a:r>
              <a:rPr lang="en-US" altLang="ko-KR" dirty="0" smtClean="0"/>
              <a:t>?p660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20301"/>
            <a:ext cx="7924163" cy="1961966"/>
          </a:xfrm>
          <a:prstGeom prst="rect">
            <a:avLst/>
          </a:prstGeom>
        </p:spPr>
      </p:pic>
      <p:sp>
        <p:nvSpPr>
          <p:cNvPr id="5" name="내용 개체 틀 3"/>
          <p:cNvSpPr txBox="1">
            <a:spLocks/>
          </p:cNvSpPr>
          <p:nvPr/>
        </p:nvSpPr>
        <p:spPr>
          <a:xfrm>
            <a:off x="719180" y="3553288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ages = titanic["Age"]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ages.head</a:t>
            </a:r>
            <a:r>
              <a:rPr lang="en-US" altLang="ko-KR" sz="1600" dirty="0"/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0    22.0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1    38.0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2    26.0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4    35.0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Name: Age, </a:t>
            </a:r>
            <a:r>
              <a:rPr lang="en-US" altLang="ko-KR" sz="1600" dirty="0" err="1"/>
              <a:t>dtype</a:t>
            </a:r>
            <a:r>
              <a:rPr lang="en-US" altLang="ko-KR" sz="1600" dirty="0"/>
              <a:t>: float64</a:t>
            </a:r>
          </a:p>
        </p:txBody>
      </p:sp>
    </p:spTree>
    <p:extLst>
      <p:ext uri="{BB962C8B-B14F-4D97-AF65-F5344CB8AC3E}">
        <p14:creationId xmlns:p14="http://schemas.microsoft.com/office/powerpoint/2010/main" val="4112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타이타닉 탑승객의 이름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성별을 동시에 알고 싶으면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83669" y="1875408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titanic[["Name", "Age", "Sex"]]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                                           Name   Age     Sex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0                              </a:t>
            </a:r>
            <a:r>
              <a:rPr lang="en-US" altLang="ko-KR" sz="1600" dirty="0" err="1"/>
              <a:t>Braund</a:t>
            </a:r>
            <a:r>
              <a:rPr lang="en-US" altLang="ko-KR" sz="1600" dirty="0"/>
              <a:t>, Mr. Owen Harris  22.0    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</a:t>
            </a:r>
            <a:r>
              <a:rPr lang="en-US" altLang="ko-KR" sz="1600" dirty="0" err="1"/>
              <a:t>Cumings</a:t>
            </a:r>
            <a:r>
              <a:rPr lang="en-US" altLang="ko-KR" sz="1600" dirty="0"/>
              <a:t>, Mrs. John Bradley (Florence Briggs Th...  38.0  female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                               </a:t>
            </a:r>
            <a:r>
              <a:rPr lang="en-US" altLang="ko-KR" sz="1600" dirty="0" err="1"/>
              <a:t>Heikkinen</a:t>
            </a:r>
            <a:r>
              <a:rPr lang="en-US" altLang="ko-KR" sz="1600" dirty="0"/>
              <a:t>, Miss. </a:t>
            </a:r>
            <a:r>
              <a:rPr lang="en-US" altLang="ko-KR" sz="1600" dirty="0" err="1"/>
              <a:t>Laina</a:t>
            </a:r>
            <a:r>
              <a:rPr lang="en-US" altLang="ko-KR" sz="1600" dirty="0"/>
              <a:t>  26.0  female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</a:t>
            </a:r>
            <a:r>
              <a:rPr lang="en-US" altLang="ko-KR" sz="1600" dirty="0" err="1"/>
              <a:t>Futrelle</a:t>
            </a:r>
            <a:r>
              <a:rPr lang="en-US" altLang="ko-KR" sz="1600" dirty="0"/>
              <a:t>, Mrs. Jacques Heath (Lily May Peel)  35.0  female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323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20</a:t>
            </a:r>
            <a:r>
              <a:rPr lang="ko-KR" altLang="en-US" dirty="0"/>
              <a:t>세 미만의 승객만 추리려면</a:t>
            </a:r>
            <a:r>
              <a:rPr lang="en-US" altLang="ko-KR" dirty="0" smtClean="0"/>
              <a:t>?(</a:t>
            </a:r>
            <a:r>
              <a:rPr lang="ko-KR" altLang="en-US" dirty="0" err="1" smtClean="0"/>
              <a:t>필터링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83669" y="1875408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below_20 = titanic[titanic["Age"] &lt; 20]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below_20.head()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7             8         0       3  ...  21.0750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9            10         1       2  ...  30.0708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10           11         1       3  ...  16.7000    G6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14           15         0       3  ...   7.8542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16           17         0       3  ...  29.1250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[5 rows x 12 columns]</a:t>
            </a:r>
          </a:p>
        </p:txBody>
      </p:sp>
    </p:spTree>
    <p:extLst>
      <p:ext uri="{BB962C8B-B14F-4D97-AF65-F5344CB8AC3E}">
        <p14:creationId xmlns:p14="http://schemas.microsoft.com/office/powerpoint/2010/main" val="35140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등석이나 </a:t>
            </a:r>
            <a:r>
              <a:rPr lang="en-US" altLang="ko-KR" dirty="0"/>
              <a:t>2</a:t>
            </a:r>
            <a:r>
              <a:rPr lang="ko-KR" altLang="en-US" dirty="0"/>
              <a:t>등석에 탑승한 승객들을 출력하려면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조건식과 유사하게 </a:t>
            </a:r>
            <a:r>
              <a:rPr lang="en-US" altLang="ko-KR" dirty="0" err="1"/>
              <a:t>isin</a:t>
            </a:r>
            <a:r>
              <a:rPr lang="en-US" altLang="ko-KR" dirty="0"/>
              <a:t>() </a:t>
            </a:r>
            <a:r>
              <a:rPr lang="ko-KR" altLang="en-US" dirty="0"/>
              <a:t>함수는 제공된 리스트에 있는 값들이 들어 있는 각 행에 대하여 </a:t>
            </a:r>
            <a:r>
              <a:rPr lang="en-US" altLang="ko-KR" dirty="0"/>
              <a:t>True</a:t>
            </a:r>
            <a:r>
              <a:rPr lang="ko-KR" altLang="en-US" dirty="0"/>
              <a:t>를 반환한다</a:t>
            </a:r>
            <a:r>
              <a:rPr lang="en-US" altLang="ko-KR" dirty="0"/>
              <a:t>. </a:t>
            </a:r>
            <a:r>
              <a:rPr lang="en-US" altLang="ko-KR" dirty="0" err="1"/>
              <a:t>df</a:t>
            </a:r>
            <a:r>
              <a:rPr lang="en-US" altLang="ko-KR" dirty="0"/>
              <a:t>["</a:t>
            </a:r>
            <a:r>
              <a:rPr lang="en-US" altLang="ko-KR" dirty="0" err="1"/>
              <a:t>Pclass</a:t>
            </a:r>
            <a:r>
              <a:rPr lang="en-US" altLang="ko-KR" dirty="0"/>
              <a:t>"].</a:t>
            </a:r>
            <a:r>
              <a:rPr lang="en-US" altLang="ko-KR" dirty="0" err="1"/>
              <a:t>isin</a:t>
            </a:r>
            <a:r>
              <a:rPr lang="en-US" altLang="ko-KR" dirty="0"/>
              <a:t>([1, 2])</a:t>
            </a:r>
            <a:r>
              <a:rPr lang="ko-KR" altLang="en-US" dirty="0"/>
              <a:t>은 </a:t>
            </a:r>
            <a:r>
              <a:rPr lang="en-US" altLang="ko-KR" dirty="0" err="1"/>
              <a:t>Pclass</a:t>
            </a:r>
            <a:r>
              <a:rPr lang="en-US" altLang="ko-KR" dirty="0"/>
              <a:t> </a:t>
            </a:r>
            <a:r>
              <a:rPr lang="ko-KR" altLang="en-US" dirty="0"/>
              <a:t>열이 </a:t>
            </a:r>
            <a:r>
              <a:rPr lang="en-US" altLang="ko-KR" dirty="0"/>
              <a:t>1 </a:t>
            </a:r>
            <a:r>
              <a:rPr lang="ko-KR" altLang="en-US" dirty="0"/>
              <a:t>또는 </a:t>
            </a:r>
            <a:r>
              <a:rPr lang="en-US" altLang="ko-KR" dirty="0"/>
              <a:t>2</a:t>
            </a:r>
            <a:r>
              <a:rPr lang="ko-KR" altLang="en-US" dirty="0"/>
              <a:t>인 행을 확인한다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728057" y="2887462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titanic[titanic["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"].</a:t>
            </a:r>
            <a:r>
              <a:rPr lang="en-US" altLang="ko-KR" sz="1600" dirty="0" err="1"/>
              <a:t>isin</a:t>
            </a:r>
            <a:r>
              <a:rPr lang="en-US" altLang="ko-KR" sz="1600" dirty="0"/>
              <a:t>([1, 2])]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 Fare       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              2         1       1  ...   71.2833          C85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              4         1       1  ...   53.1000         C123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6              7         0       1  ...   51.8625          E46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9             10         1       2  ...   30.0708       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[400 rows x 12 columns]</a:t>
            </a:r>
          </a:p>
        </p:txBody>
      </p:sp>
    </p:spTree>
    <p:extLst>
      <p:ext uri="{BB962C8B-B14F-4D97-AF65-F5344CB8AC3E}">
        <p14:creationId xmlns:p14="http://schemas.microsoft.com/office/powerpoint/2010/main" val="41097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20</a:t>
            </a:r>
            <a:r>
              <a:rPr lang="ko-KR" altLang="en-US" dirty="0"/>
              <a:t>세 미만의 승객 이름에만 관심이 있다면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71221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>
                <a:solidFill>
                  <a:srgbClr val="FF0000"/>
                </a:solidFill>
              </a:rPr>
              <a:t>titanic.loc</a:t>
            </a:r>
            <a:r>
              <a:rPr lang="en-US" altLang="ko-KR" sz="1600" dirty="0">
                <a:solidFill>
                  <a:srgbClr val="FF0000"/>
                </a:solidFill>
              </a:rPr>
              <a:t>[titanic["Age"] &lt; 20, "Name"]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            </a:t>
            </a:r>
            <a:r>
              <a:rPr lang="en-US" altLang="ko-KR" sz="1600" dirty="0" err="1"/>
              <a:t>Palsson</a:t>
            </a:r>
            <a:r>
              <a:rPr lang="en-US" altLang="ko-KR" sz="1600" dirty="0"/>
              <a:t>, Master. </a:t>
            </a:r>
            <a:r>
              <a:rPr lang="en-US" altLang="ko-KR" sz="1600" dirty="0" err="1"/>
              <a:t>Gosta</a:t>
            </a:r>
            <a:r>
              <a:rPr lang="en-US" altLang="ko-KR" sz="1600" dirty="0"/>
              <a:t> Leonard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9       Nasser, Mrs. Nicholas (Adele </a:t>
            </a:r>
            <a:r>
              <a:rPr lang="en-US" altLang="ko-KR" sz="1600" dirty="0" err="1"/>
              <a:t>Achem</a:t>
            </a:r>
            <a:r>
              <a:rPr lang="en-US" altLang="ko-KR" sz="1600" dirty="0"/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10          </a:t>
            </a:r>
            <a:r>
              <a:rPr lang="en-US" altLang="ko-KR" sz="1600" dirty="0" err="1"/>
              <a:t>Sandstrom</a:t>
            </a:r>
            <a:r>
              <a:rPr lang="en-US" altLang="ko-KR" sz="1600" dirty="0"/>
              <a:t>, Miss. Marguerite Rut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14     </a:t>
            </a:r>
            <a:r>
              <a:rPr lang="en-US" altLang="ko-KR" sz="1600" dirty="0" err="1"/>
              <a:t>Vestrom</a:t>
            </a:r>
            <a:r>
              <a:rPr lang="en-US" altLang="ko-KR" sz="1600" dirty="0"/>
              <a:t>, Miss. </a:t>
            </a:r>
            <a:r>
              <a:rPr lang="en-US" altLang="ko-KR" sz="1600" dirty="0" err="1"/>
              <a:t>Hulda</a:t>
            </a:r>
            <a:r>
              <a:rPr lang="en-US" altLang="ko-KR" sz="1600" dirty="0"/>
              <a:t> Amanda </a:t>
            </a:r>
            <a:r>
              <a:rPr lang="en-US" altLang="ko-KR" sz="1600" dirty="0" err="1"/>
              <a:t>Adolfina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16                     Rice, Master. Eugene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...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Name: Name, Length: 164, </a:t>
            </a:r>
            <a:r>
              <a:rPr lang="en-US" altLang="ko-KR" sz="1600" dirty="0" err="1"/>
              <a:t>dtype</a:t>
            </a:r>
            <a:r>
              <a:rPr lang="en-US" altLang="ko-KR" sz="1600" dirty="0"/>
              <a:t>: object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27" y="4551139"/>
            <a:ext cx="6525642" cy="17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20</a:t>
            </a:r>
            <a:r>
              <a:rPr lang="ko-KR" altLang="en-US" dirty="0"/>
              <a:t>행에서 </a:t>
            </a:r>
            <a:r>
              <a:rPr lang="en-US" altLang="ko-KR" dirty="0"/>
              <a:t>23</a:t>
            </a:r>
            <a:r>
              <a:rPr lang="ko-KR" altLang="en-US" dirty="0"/>
              <a:t>행</a:t>
            </a:r>
            <a:r>
              <a:rPr lang="en-US" altLang="ko-KR" dirty="0"/>
              <a:t>, 5</a:t>
            </a:r>
            <a:r>
              <a:rPr lang="ko-KR" altLang="en-US" dirty="0"/>
              <a:t>열에서 </a:t>
            </a:r>
            <a:r>
              <a:rPr lang="en-US" altLang="ko-KR" dirty="0"/>
              <a:t>7</a:t>
            </a:r>
            <a:r>
              <a:rPr lang="ko-KR" altLang="en-US" dirty="0"/>
              <a:t>열에만 관심이 있다면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71221"/>
            <a:ext cx="8153400" cy="1682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i="1" dirty="0" err="1">
                <a:solidFill>
                  <a:srgbClr val="FF0000"/>
                </a:solidFill>
              </a:rPr>
              <a:t>titanic.iloc</a:t>
            </a:r>
            <a:r>
              <a:rPr lang="en-US" altLang="ko-KR" sz="1600" i="1" dirty="0">
                <a:solidFill>
                  <a:srgbClr val="FF0000"/>
                </a:solidFill>
              </a:rPr>
              <a:t>[20:23, 5:7]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Age  </a:t>
            </a:r>
            <a:r>
              <a:rPr lang="en-US" altLang="ko-KR" sz="1600" dirty="0" err="1"/>
              <a:t>SibSp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20  35.0      0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21  34.0      0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22  15.0      0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33" y="3991549"/>
            <a:ext cx="5855471" cy="1466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893" y="4853195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>
                <a:latin typeface="Bahnschrift SemiBold" panose="020B0502040204020203" pitchFamily="34" charset="0"/>
              </a:rPr>
              <a:t>iloc</a:t>
            </a:r>
            <a:endParaRPr lang="ko-KR" altLang="en-US" sz="24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데이터를 정렬하는 방법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71221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titanic.sort_values</a:t>
            </a:r>
            <a:r>
              <a:rPr lang="en-US" altLang="ko-KR" sz="1600" dirty="0"/>
              <a:t>(by="Age").head()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803          804         1       3  ...   8.5167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755          756         1       2  ...  14.5000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644          645         1       3  ...  19.2583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469          470         1       3  ...  19.2583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78            79         1       2  ...  29.0000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</p:txBody>
      </p:sp>
    </p:spTree>
    <p:extLst>
      <p:ext uri="{BB962C8B-B14F-4D97-AF65-F5344CB8AC3E}">
        <p14:creationId xmlns:p14="http://schemas.microsoft.com/office/powerpoint/2010/main" val="10885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데이터를 정렬하는 방법</a:t>
            </a: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titanic.sort_values</a:t>
            </a:r>
            <a:r>
              <a:rPr lang="en-US" altLang="ko-KR" sz="1600" dirty="0"/>
              <a:t>(by=['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', 'Age'], ascending=False).head()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</a:t>
            </a:r>
            <a:r>
              <a:rPr lang="en-US" altLang="ko-KR" sz="1600" dirty="0" err="1"/>
              <a:t>PassengerId</a:t>
            </a:r>
            <a:r>
              <a:rPr lang="en-US" altLang="ko-KR" sz="1600" dirty="0"/>
              <a:t>  Survived  </a:t>
            </a:r>
            <a:r>
              <a:rPr lang="en-US" altLang="ko-KR" sz="1600" dirty="0" err="1"/>
              <a:t>Pclass</a:t>
            </a:r>
            <a:r>
              <a:rPr lang="en-US" altLang="ko-KR" sz="1600" dirty="0"/>
              <a:t>  ...    Fare Cabin 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851          852         0       3  ...  7.7750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116          117         0       3  ...  7.7500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280          281         0       3  ...  7.7500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Q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483          484         1       3  ...  9.5875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326          327         0       3  ...  6.2375   </a:t>
            </a:r>
            <a:r>
              <a:rPr lang="en-US" altLang="ko-KR" sz="1600" dirty="0" err="1"/>
              <a:t>NaN</a:t>
            </a:r>
            <a:r>
              <a:rPr lang="en-US" altLang="ko-KR" sz="1600" dirty="0"/>
              <a:t>         S</a:t>
            </a:r>
          </a:p>
        </p:txBody>
      </p:sp>
    </p:spTree>
    <p:extLst>
      <p:ext uri="{BB962C8B-B14F-4D97-AF65-F5344CB8AC3E}">
        <p14:creationId xmlns:p14="http://schemas.microsoft.com/office/powerpoint/2010/main" val="31513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열추가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p.664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2726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countries = </a:t>
            </a:r>
            <a:r>
              <a:rPr lang="en-US" altLang="ko-KR" sz="1600" dirty="0" err="1">
                <a:latin typeface="Courier" pitchFamily="49" charset="0"/>
              </a:rPr>
              <a:t>pd.read_csv</a:t>
            </a:r>
            <a:r>
              <a:rPr lang="en-US" altLang="ko-KR" sz="1600" dirty="0">
                <a:latin typeface="Courier" pitchFamily="49" charset="0"/>
              </a:rPr>
              <a:t>("d:\\countries.csv")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countries["density"] = countries["population"]/countries["area"]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countries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   capital  population     density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   Seoul    48422644  491.700284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Washington   310232863   32.218292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JP   Japan    377835       Tokyo   127288000  336.887795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   Beijing  1330044000  138.590137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   Moscow   140702000    8.228187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755907" y="2805344"/>
            <a:ext cx="1660124" cy="22194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현대 사회는 인구 통계</a:t>
            </a:r>
            <a:r>
              <a:rPr lang="en-US" altLang="ko-KR" dirty="0"/>
              <a:t>, </a:t>
            </a:r>
            <a:r>
              <a:rPr lang="ko-KR" altLang="en-US" dirty="0"/>
              <a:t>교통 정보</a:t>
            </a:r>
            <a:r>
              <a:rPr lang="en-US" altLang="ko-KR" dirty="0"/>
              <a:t>, </a:t>
            </a:r>
            <a:r>
              <a:rPr lang="ko-KR" altLang="en-US" dirty="0"/>
              <a:t>날씨 데이터</a:t>
            </a:r>
            <a:r>
              <a:rPr lang="en-US" altLang="ko-KR" dirty="0"/>
              <a:t>, </a:t>
            </a:r>
            <a:r>
              <a:rPr lang="ko-KR" altLang="en-US" dirty="0"/>
              <a:t>회사의 매출 데이터</a:t>
            </a:r>
            <a:r>
              <a:rPr lang="en-US" altLang="ko-KR" dirty="0"/>
              <a:t>, </a:t>
            </a:r>
            <a:r>
              <a:rPr lang="ko-KR" altLang="en-US" dirty="0"/>
              <a:t>웹 검색 기록</a:t>
            </a:r>
            <a:r>
              <a:rPr lang="en-US" altLang="ko-KR" dirty="0"/>
              <a:t>, </a:t>
            </a:r>
            <a:r>
              <a:rPr lang="ko-KR" altLang="en-US" dirty="0"/>
              <a:t>메신저 대화 기록</a:t>
            </a:r>
            <a:r>
              <a:rPr lang="en-US" altLang="ko-KR" dirty="0"/>
              <a:t>, </a:t>
            </a:r>
            <a:r>
              <a:rPr lang="ko-KR" altLang="en-US" dirty="0"/>
              <a:t>페이스북 댓글</a:t>
            </a:r>
            <a:r>
              <a:rPr lang="en-US" altLang="ko-KR" dirty="0"/>
              <a:t>, </a:t>
            </a:r>
            <a:r>
              <a:rPr lang="ko-KR" altLang="en-US" dirty="0">
                <a:hlinkClick r:id="rId2"/>
              </a:rPr>
              <a:t>블로그</a:t>
            </a:r>
            <a:r>
              <a:rPr lang="ko-KR" altLang="en-US" dirty="0"/>
              <a:t> 사진</a:t>
            </a:r>
            <a:r>
              <a:rPr lang="en-US" altLang="ko-KR" dirty="0"/>
              <a:t>, CCTV </a:t>
            </a:r>
            <a:r>
              <a:rPr lang="ko-KR" altLang="en-US" dirty="0"/>
              <a:t>정보 등과 같은 각종 데이터로 가득 차 있다</a:t>
            </a:r>
            <a:r>
              <a:rPr lang="en-US" altLang="ko-KR" dirty="0"/>
              <a:t>. </a:t>
            </a:r>
            <a:r>
              <a:rPr lang="ko-KR" altLang="en-US" dirty="0" smtClean="0"/>
              <a:t>이들 </a:t>
            </a:r>
            <a:r>
              <a:rPr lang="ko-KR" altLang="en-US" dirty="0"/>
              <a:t>데이터에서 의미 있는 정보를 추출할 수 있을까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618" y="3163824"/>
            <a:ext cx="4029762" cy="31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행추가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42806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df</a:t>
            </a:r>
            <a:r>
              <a:rPr lang="en-US" altLang="ko-KR" sz="1600" dirty="0">
                <a:latin typeface="Courier" pitchFamily="49" charset="0"/>
              </a:rPr>
              <a:t> = </a:t>
            </a:r>
            <a:r>
              <a:rPr lang="en-US" altLang="ko-KR" sz="1600" dirty="0" err="1">
                <a:latin typeface="Courier" pitchFamily="49" charset="0"/>
              </a:rPr>
              <a:t>pd.DataFrame</a:t>
            </a:r>
            <a:r>
              <a:rPr lang="en-US" altLang="ko-KR" sz="1600" dirty="0">
                <a:latin typeface="Courier" pitchFamily="49" charset="0"/>
              </a:rPr>
              <a:t>({"code":["CA"], "country":["Canada"],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	"area":[9984670],  "capital":["Ottawa"],  "population":[34300000]})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df2 = </a:t>
            </a:r>
            <a:r>
              <a:rPr lang="en-US" altLang="ko-KR" sz="1600" dirty="0" err="1">
                <a:latin typeface="Courier" pitchFamily="49" charset="0"/>
              </a:rPr>
              <a:t>countries.append</a:t>
            </a:r>
            <a:r>
              <a:rPr lang="en-US" altLang="ko-KR" sz="1600" dirty="0">
                <a:latin typeface="Courier" pitchFamily="49" charset="0"/>
              </a:rPr>
              <a:t>(</a:t>
            </a:r>
            <a:r>
              <a:rPr lang="en-US" altLang="ko-KR" sz="1600" dirty="0" err="1">
                <a:latin typeface="Courier" pitchFamily="49" charset="0"/>
              </a:rPr>
              <a:t>df</a:t>
            </a:r>
            <a:r>
              <a:rPr lang="en-US" altLang="ko-KR" sz="1600" dirty="0">
                <a:latin typeface="Courier" pitchFamily="49" charset="0"/>
              </a:rPr>
              <a:t>, </a:t>
            </a:r>
            <a:r>
              <a:rPr lang="en-US" altLang="ko-KR" sz="1600" dirty="0" err="1">
                <a:latin typeface="Courier" pitchFamily="49" charset="0"/>
              </a:rPr>
              <a:t>ignore_index</a:t>
            </a:r>
            <a:r>
              <a:rPr lang="en-US" altLang="ko-KR" sz="1600" dirty="0">
                <a:latin typeface="Courier" pitchFamily="49" charset="0"/>
              </a:rPr>
              <a:t> = True)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df2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JP   Japan    377835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   Moscow   140702000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5   CA  Canada   9984670      Ottawa    34300000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52761" y="5486400"/>
            <a:ext cx="6658253" cy="523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행삭제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p666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01850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countries.drop</a:t>
            </a:r>
            <a:r>
              <a:rPr lang="en-US" altLang="ko-KR" sz="1600" dirty="0">
                <a:latin typeface="Courier" pitchFamily="49" charset="0"/>
              </a:rPr>
              <a:t>(index=2, axis=0, </a:t>
            </a:r>
            <a:r>
              <a:rPr lang="en-US" altLang="ko-KR" sz="1600" dirty="0" err="1">
                <a:latin typeface="Courier" pitchFamily="49" charset="0"/>
              </a:rPr>
              <a:t>inplace</a:t>
            </a:r>
            <a:r>
              <a:rPr lang="en-US" altLang="ko-KR" sz="1600" dirty="0">
                <a:latin typeface="Courier" pitchFamily="49" charset="0"/>
              </a:rPr>
              <a:t> = True)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   Moscow   140702000</a:t>
            </a:r>
          </a:p>
        </p:txBody>
      </p:sp>
    </p:spTree>
    <p:extLst>
      <p:ext uri="{BB962C8B-B14F-4D97-AF65-F5344CB8AC3E}">
        <p14:creationId xmlns:p14="http://schemas.microsoft.com/office/powerpoint/2010/main" val="30451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열삭제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p666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countries.drop</a:t>
            </a:r>
            <a:r>
              <a:rPr lang="en-US" altLang="ko-KR" sz="1600" dirty="0">
                <a:latin typeface="Courier" pitchFamily="49" charset="0"/>
              </a:rPr>
              <a:t>(["capital"], axis=1, </a:t>
            </a:r>
            <a:r>
              <a:rPr lang="en-US" altLang="ko-KR" sz="1600" dirty="0" err="1">
                <a:latin typeface="Courier" pitchFamily="49" charset="0"/>
              </a:rPr>
              <a:t>inplace</a:t>
            </a:r>
            <a:r>
              <a:rPr lang="en-US" altLang="ko-KR" sz="1600" dirty="0">
                <a:latin typeface="Courier" pitchFamily="49" charset="0"/>
              </a:rPr>
              <a:t> = True)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code country      area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0   KR   Korea     98480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US     USA   9629091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JP   Japan    377835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CN   China   9596960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4   RU  Russia  17100000   140702000</a:t>
            </a:r>
          </a:p>
        </p:txBody>
      </p:sp>
    </p:spTree>
    <p:extLst>
      <p:ext uri="{BB962C8B-B14F-4D97-AF65-F5344CB8AC3E}">
        <p14:creationId xmlns:p14="http://schemas.microsoft.com/office/powerpoint/2010/main" val="3268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타이타닉 승객의 평균 연령은 얼마입니까</a:t>
            </a:r>
            <a:r>
              <a:rPr lang="en-US" altLang="ko-KR" dirty="0" smtClean="0"/>
              <a:t>? P.667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titanic["Age"].mean()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29.69911764705882</a:t>
            </a:r>
          </a:p>
        </p:txBody>
      </p:sp>
    </p:spTree>
    <p:extLst>
      <p:ext uri="{BB962C8B-B14F-4D97-AF65-F5344CB8AC3E}">
        <p14:creationId xmlns:p14="http://schemas.microsoft.com/office/powerpoint/2010/main" val="1596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타이타닉 승객 연령과 탑승권 요금의 </a:t>
            </a:r>
            <a:r>
              <a:rPr lang="ko-KR" altLang="en-US" dirty="0" err="1"/>
              <a:t>중간값은</a:t>
            </a:r>
            <a:r>
              <a:rPr lang="ko-KR" altLang="en-US" dirty="0"/>
              <a:t> 얼마일까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10105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titanic[["Age", "Fare"]].median()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Age     28.0000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Fare    14.4542</a:t>
            </a:r>
          </a:p>
        </p:txBody>
      </p:sp>
    </p:spTree>
    <p:extLst>
      <p:ext uri="{BB962C8B-B14F-4D97-AF65-F5344CB8AC3E}">
        <p14:creationId xmlns:p14="http://schemas.microsoft.com/office/powerpoint/2010/main" val="2356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카테고리별로 그룹화된 통계</a:t>
            </a: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1682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titanic[["Sex", "Age"]].</a:t>
            </a:r>
            <a:r>
              <a:rPr lang="en-US" altLang="ko-KR" sz="1600" dirty="0" err="1">
                <a:latin typeface="Courier" pitchFamily="49" charset="0"/>
              </a:rPr>
              <a:t>groupby</a:t>
            </a:r>
            <a:r>
              <a:rPr lang="en-US" altLang="ko-KR" sz="1600" dirty="0">
                <a:latin typeface="Courier" pitchFamily="49" charset="0"/>
              </a:rPr>
              <a:t>("Sex").mean()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    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Sex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female  27.915709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male    30.726645</a:t>
            </a:r>
          </a:p>
        </p:txBody>
      </p:sp>
      <p:sp>
        <p:nvSpPr>
          <p:cNvPr id="6" name="설명선 1 5"/>
          <p:cNvSpPr/>
          <p:nvPr/>
        </p:nvSpPr>
        <p:spPr>
          <a:xfrm>
            <a:off x="2139518" y="4065973"/>
            <a:ext cx="5495278" cy="1358283"/>
          </a:xfrm>
          <a:prstGeom prst="borderCallout1">
            <a:avLst>
              <a:gd name="adj1" fmla="val 18750"/>
              <a:gd name="adj2" fmla="val -8333"/>
              <a:gd name="adj3" fmla="val -151552"/>
              <a:gd name="adj4" fmla="val 46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우리의 관심은 각 성별의 평균 연령이므로 </a:t>
            </a:r>
            <a:r>
              <a:rPr lang="en-US" altLang="ko-KR" dirty="0"/>
              <a:t>titanic[["Sex", "Age"]]</a:t>
            </a:r>
            <a:r>
              <a:rPr lang="ko-KR" altLang="en-US" dirty="0"/>
              <a:t>에 의하여 이 두 열의 선택이 먼저 이루어진다</a:t>
            </a:r>
            <a:r>
              <a:rPr lang="en-US" altLang="ko-KR" dirty="0"/>
              <a:t>. </a:t>
            </a:r>
            <a:r>
              <a:rPr lang="ko-KR" altLang="en-US" dirty="0"/>
              <a:t>다음으로</a:t>
            </a:r>
            <a:r>
              <a:rPr lang="en-US" altLang="ko-KR" dirty="0"/>
              <a:t>, </a:t>
            </a:r>
            <a:r>
              <a:rPr lang="en-US" altLang="ko-KR" dirty="0" err="1"/>
              <a:t>groupby</a:t>
            </a:r>
            <a:r>
              <a:rPr lang="en-US" altLang="ko-KR" dirty="0"/>
              <a:t>() </a:t>
            </a:r>
            <a:r>
              <a:rPr lang="ko-KR" altLang="en-US" dirty="0" err="1"/>
              <a:t>메소드가</a:t>
            </a:r>
            <a:r>
              <a:rPr lang="ko-KR" altLang="en-US" dirty="0"/>
              <a:t> </a:t>
            </a:r>
            <a:r>
              <a:rPr lang="en-US" altLang="ko-KR" dirty="0"/>
              <a:t>"Sex" </a:t>
            </a:r>
            <a:r>
              <a:rPr lang="ko-KR" altLang="en-US" dirty="0"/>
              <a:t>열에 적용되어 ”</a:t>
            </a:r>
            <a:r>
              <a:rPr lang="en-US" altLang="ko-KR" dirty="0"/>
              <a:t>Sex" </a:t>
            </a:r>
            <a:r>
              <a:rPr lang="ko-KR" altLang="en-US" dirty="0"/>
              <a:t>값에 따라서 그룹을 만든다</a:t>
            </a:r>
            <a:r>
              <a:rPr lang="en-US" altLang="ko-KR" dirty="0"/>
              <a:t>. </a:t>
            </a:r>
            <a:r>
              <a:rPr lang="ko-KR" altLang="en-US" dirty="0"/>
              <a:t>이어서 각 성별의 평균 연령이 계산되어 반환된다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0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성별 및 승객 등급 조합의 평균 탑승권 요금은 얼마인가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</a:t>
            </a:r>
            <a:r>
              <a:rPr lang="en-US" altLang="ko-KR" sz="1600" dirty="0" err="1">
                <a:latin typeface="Courier" pitchFamily="49" charset="0"/>
              </a:rPr>
              <a:t>titanic.groupby</a:t>
            </a:r>
            <a:r>
              <a:rPr lang="en-US" altLang="ko-KR" sz="1600" dirty="0">
                <a:latin typeface="Courier" pitchFamily="49" charset="0"/>
              </a:rPr>
              <a:t>(["Sex", "</a:t>
            </a:r>
            <a:r>
              <a:rPr lang="en-US" altLang="ko-KR" sz="1600" dirty="0" err="1">
                <a:latin typeface="Courier" pitchFamily="49" charset="0"/>
              </a:rPr>
              <a:t>Pclass</a:t>
            </a:r>
            <a:r>
              <a:rPr lang="en-US" altLang="ko-KR" sz="1600" dirty="0">
                <a:latin typeface="Courier" pitchFamily="49" charset="0"/>
              </a:rPr>
              <a:t>"])["Fare"].mean()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Sex     </a:t>
            </a:r>
            <a:r>
              <a:rPr lang="en-US" altLang="ko-KR" sz="1600" dirty="0" err="1">
                <a:latin typeface="Courier" pitchFamily="49" charset="0"/>
              </a:rPr>
              <a:t>Pclass</a:t>
            </a:r>
            <a:endParaRPr lang="en-US" altLang="ko-KR" sz="1600" dirty="0">
              <a:latin typeface="Courier" pitchFamily="49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female  1         106.125798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2          21.970121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3          16.118810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male    1          67.226127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2          19.741782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        3          12.661633</a:t>
            </a:r>
          </a:p>
        </p:txBody>
      </p:sp>
    </p:spTree>
    <p:extLst>
      <p:ext uri="{BB962C8B-B14F-4D97-AF65-F5344CB8AC3E}">
        <p14:creationId xmlns:p14="http://schemas.microsoft.com/office/powerpoint/2010/main" val="34766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각 승객 등급의 수는 몇 명인가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13465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&gt;&gt;&gt; titanic["</a:t>
            </a:r>
            <a:r>
              <a:rPr lang="en-US" altLang="ko-KR" sz="1600" dirty="0" err="1">
                <a:latin typeface="Courier" pitchFamily="49" charset="0"/>
              </a:rPr>
              <a:t>Pclass</a:t>
            </a:r>
            <a:r>
              <a:rPr lang="en-US" altLang="ko-KR" sz="1600" dirty="0">
                <a:latin typeface="Courier" pitchFamily="49" charset="0"/>
              </a:rPr>
              <a:t>"].</a:t>
            </a:r>
            <a:r>
              <a:rPr lang="en-US" altLang="ko-KR" sz="1600" dirty="0" err="1">
                <a:latin typeface="Courier" pitchFamily="49" charset="0"/>
              </a:rPr>
              <a:t>value_counts</a:t>
            </a:r>
            <a:r>
              <a:rPr lang="en-US" altLang="ko-KR" sz="1600" dirty="0">
                <a:latin typeface="Courier" pitchFamily="49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3    491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1    216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Courier" pitchFamily="49" charset="0"/>
              </a:rPr>
              <a:t>2    184</a:t>
            </a:r>
          </a:p>
        </p:txBody>
      </p:sp>
    </p:spTree>
    <p:extLst>
      <p:ext uri="{BB962C8B-B14F-4D97-AF65-F5344CB8AC3E}">
        <p14:creationId xmlns:p14="http://schemas.microsoft.com/office/powerpoint/2010/main" val="28074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데이터로 </a:t>
            </a:r>
            <a:r>
              <a:rPr lang="ko-KR" altLang="en-US" dirty="0" err="1"/>
              <a:t>챠트</a:t>
            </a:r>
            <a:r>
              <a:rPr lang="ko-KR" altLang="en-US" dirty="0"/>
              <a:t> </a:t>
            </a:r>
            <a:r>
              <a:rPr lang="ko-KR" altLang="en-US" dirty="0" smtClean="0"/>
              <a:t>그리기 </a:t>
            </a:r>
            <a:r>
              <a:rPr lang="en-US" altLang="ko-KR" dirty="0" smtClean="0"/>
              <a:t>p669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df.plot</a:t>
            </a:r>
            <a:r>
              <a:rPr lang="en-US" altLang="ko-KR" dirty="0"/>
              <a:t>()</a:t>
            </a:r>
            <a:r>
              <a:rPr lang="ko-KR" altLang="en-US" dirty="0"/>
              <a:t>와 같이 호출하면 인덱스에 대하여 모든 열을 그리다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df.plot</a:t>
            </a:r>
            <a:r>
              <a:rPr lang="en-US" altLang="ko-KR" dirty="0" smtClean="0"/>
              <a:t>(x</a:t>
            </a:r>
            <a:r>
              <a:rPr lang="en-US" altLang="ko-KR" dirty="0"/>
              <a:t>=‘col1</a:t>
            </a:r>
            <a:r>
              <a:rPr lang="ko-KR" altLang="en-US" dirty="0"/>
              <a:t>’</a:t>
            </a:r>
            <a:r>
              <a:rPr lang="en-US" altLang="ko-KR" dirty="0"/>
              <a:t>)</a:t>
            </a:r>
            <a:r>
              <a:rPr lang="ko-KR" altLang="en-US" dirty="0"/>
              <a:t>와 같이 호출하면 하나의 </a:t>
            </a:r>
            <a:r>
              <a:rPr lang="ko-KR" altLang="en-US" dirty="0" err="1"/>
              <a:t>열만을</a:t>
            </a:r>
            <a:r>
              <a:rPr lang="ko-KR" altLang="en-US" dirty="0"/>
              <a:t> 그린다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df.plot</a:t>
            </a:r>
            <a:r>
              <a:rPr lang="en-US" altLang="ko-KR" dirty="0" smtClean="0"/>
              <a:t>(x</a:t>
            </a:r>
            <a:r>
              <a:rPr lang="en-US" altLang="ko-KR" dirty="0"/>
              <a:t>=‘col1</a:t>
            </a:r>
            <a:r>
              <a:rPr lang="ko-KR" altLang="en-US" dirty="0"/>
              <a:t>’</a:t>
            </a:r>
            <a:r>
              <a:rPr lang="en-US" altLang="ko-KR" dirty="0"/>
              <a:t>, y=‘col2</a:t>
            </a:r>
            <a:r>
              <a:rPr lang="ko-KR" altLang="en-US" dirty="0"/>
              <a:t>’</a:t>
            </a:r>
            <a:r>
              <a:rPr lang="en-US" altLang="ko-KR" dirty="0"/>
              <a:t>)</a:t>
            </a:r>
            <a:r>
              <a:rPr lang="ko-KR" altLang="en-US" dirty="0"/>
              <a:t>와 같이 호출하면 특정 열에 대하여 다른 열을 그리게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51" y="3422527"/>
            <a:ext cx="6057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 </a:t>
            </a:r>
            <a:r>
              <a:rPr lang="en-US" altLang="ko-KR" dirty="0" smtClean="0"/>
              <a:t>p.669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import </a:t>
            </a:r>
            <a:r>
              <a:rPr lang="en-US" altLang="ko-KR" sz="1600" dirty="0" err="1">
                <a:latin typeface="Trebuchet MS" panose="020B0603020202020204" pitchFamily="34" charset="0"/>
              </a:rPr>
              <a:t>matplotlib.pyplot</a:t>
            </a:r>
            <a:r>
              <a:rPr lang="en-US" altLang="ko-KR" sz="1600" dirty="0">
                <a:latin typeface="Trebuchet MS" panose="020B0603020202020204" pitchFamily="34" charset="0"/>
              </a:rPr>
              <a:t> as </a:t>
            </a:r>
            <a:r>
              <a:rPr lang="en-US" altLang="ko-KR" sz="1600" dirty="0" err="1">
                <a:latin typeface="Trebuchet MS" panose="020B0603020202020204" pitchFamily="34" charset="0"/>
              </a:rPr>
              <a:t>plt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import pandas as </a:t>
            </a:r>
            <a:r>
              <a:rPr lang="en-US" altLang="ko-KR" sz="1600" dirty="0" err="1">
                <a:latin typeface="Trebuchet MS" panose="020B0603020202020204" pitchFamily="34" charset="0"/>
              </a:rPr>
              <a:t>pd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</a:t>
            </a:r>
            <a:r>
              <a:rPr lang="en-US" altLang="ko-KR" sz="1600" dirty="0">
                <a:latin typeface="Trebuchet MS" panose="020B0603020202020204" pitchFamily="34" charset="0"/>
              </a:rPr>
              <a:t>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pd.DataFrame</a:t>
            </a:r>
            <a:r>
              <a:rPr lang="en-US" altLang="ko-KR" sz="1600" dirty="0">
                <a:latin typeface="Trebuchet MS" panose="020B0603020202020204" pitchFamily="34" charset="0"/>
              </a:rPr>
              <a:t>({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'name':['</a:t>
            </a:r>
            <a:r>
              <a:rPr lang="en-US" altLang="ko-KR" sz="1600" dirty="0" err="1">
                <a:latin typeface="Trebuchet MS" panose="020B0603020202020204" pitchFamily="34" charset="0"/>
              </a:rPr>
              <a:t>Kim','Lee','Park','Choi','Hong','Chung','Jang</a:t>
            </a:r>
            <a:r>
              <a:rPr lang="en-US" altLang="ko-KR" sz="1600" dirty="0">
                <a:latin typeface="Trebuchet MS" panose="020B0603020202020204" pitchFamily="34" charset="0"/>
              </a:rPr>
              <a:t>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'age':[22,26,78,17,46,32,21],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'city':['Seoul','Busan','Seoul','Busan','Seoul','</a:t>
            </a:r>
            <a:r>
              <a:rPr lang="en-US" altLang="ko-KR" sz="1600" dirty="0" err="1">
                <a:latin typeface="Trebuchet MS" panose="020B0603020202020204" pitchFamily="34" charset="0"/>
              </a:rPr>
              <a:t>Daejun</a:t>
            </a:r>
            <a:r>
              <a:rPr lang="en-US" altLang="ko-KR" sz="1600" dirty="0">
                <a:latin typeface="Trebuchet MS" panose="020B0603020202020204" pitchFamily="34" charset="0"/>
              </a:rPr>
              <a:t>','</a:t>
            </a:r>
            <a:r>
              <a:rPr lang="en-US" altLang="ko-KR" sz="1600" dirty="0" err="1">
                <a:latin typeface="Trebuchet MS" panose="020B0603020202020204" pitchFamily="34" charset="0"/>
              </a:rPr>
              <a:t>Daejun</a:t>
            </a:r>
            <a:r>
              <a:rPr lang="en-US" altLang="ko-KR" sz="1600" dirty="0">
                <a:latin typeface="Trebuchet MS" panose="020B0603020202020204" pitchFamily="34" charset="0"/>
              </a:rPr>
              <a:t>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'children':[2,3,0,1,3,4,3],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'pets':[0,1,0,2,2,0,3]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579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ko-KR" altLang="en-US" dirty="0" smtClean="0"/>
              <a:t>”</a:t>
            </a:r>
            <a:r>
              <a:rPr lang="ko-KR" altLang="en-US" dirty="0"/>
              <a:t>카드 결제 데이터나 택배 송장 데이터를 이용하여 장사가 잘 되는 지역을 찾을 수 있을까</a:t>
            </a:r>
            <a:r>
              <a:rPr lang="en-US" altLang="ko-KR" dirty="0"/>
              <a:t>?”</a:t>
            </a:r>
            <a:endParaRPr lang="ko-KR" altLang="en-US" dirty="0"/>
          </a:p>
          <a:p>
            <a:pPr lvl="1" fontAlgn="base"/>
            <a:r>
              <a:rPr lang="ko-KR" altLang="en-US" dirty="0"/>
              <a:t>”</a:t>
            </a:r>
            <a:r>
              <a:rPr lang="ko-KR" altLang="en-US" dirty="0" err="1"/>
              <a:t>산악기상</a:t>
            </a:r>
            <a:r>
              <a:rPr lang="ko-KR" altLang="en-US" dirty="0"/>
              <a:t> 데이터나 등산로 등의 정보를 이용하여 </a:t>
            </a:r>
            <a:r>
              <a:rPr lang="ko-KR" altLang="en-US" dirty="0" err="1"/>
              <a:t>산림재해를</a:t>
            </a:r>
            <a:r>
              <a:rPr lang="ko-KR" altLang="en-US" dirty="0"/>
              <a:t> 예측할 수 있을까</a:t>
            </a:r>
            <a:r>
              <a:rPr lang="en-US" altLang="ko-KR" dirty="0"/>
              <a:t>?“</a:t>
            </a:r>
            <a:endParaRPr lang="ko-KR" altLang="en-US" dirty="0"/>
          </a:p>
          <a:p>
            <a:pPr lvl="1" fontAlgn="base"/>
            <a:r>
              <a:rPr lang="ko-KR" altLang="en-US" dirty="0"/>
              <a:t>”</a:t>
            </a:r>
            <a:r>
              <a:rPr lang="en-US" altLang="ko-KR" dirty="0"/>
              <a:t>CCTV</a:t>
            </a:r>
            <a:r>
              <a:rPr lang="ko-KR" altLang="en-US" dirty="0"/>
              <a:t>가 적게 설치된 곳에서 실제로 범죄가 많이 일어날까</a:t>
            </a:r>
            <a:r>
              <a:rPr lang="en-US" altLang="ko-KR" dirty="0"/>
              <a:t>?“</a:t>
            </a:r>
            <a:endParaRPr lang="ko-KR" altLang="en-US" dirty="0"/>
          </a:p>
          <a:p>
            <a:pPr lvl="1" fontAlgn="base"/>
            <a:r>
              <a:rPr lang="ko-KR" altLang="en-US" dirty="0"/>
              <a:t>”</a:t>
            </a:r>
            <a:r>
              <a:rPr lang="en-US" altLang="ko-KR" dirty="0"/>
              <a:t>20-30</a:t>
            </a:r>
            <a:r>
              <a:rPr lang="ko-KR" altLang="en-US" dirty="0"/>
              <a:t>대가 많이 사는 지역의 커피 샵이 더 많은 매출을 올리고 있을까</a:t>
            </a:r>
            <a:r>
              <a:rPr lang="en-US" altLang="ko-KR" dirty="0"/>
              <a:t>?“ </a:t>
            </a:r>
            <a:endParaRPr lang="ko-KR" altLang="en-US" dirty="0"/>
          </a:p>
          <a:p>
            <a:pPr lvl="1" fontAlgn="base"/>
            <a:r>
              <a:rPr lang="ko-KR" altLang="en-US" dirty="0"/>
              <a:t>”지하철 </a:t>
            </a:r>
            <a:r>
              <a:rPr lang="ko-KR" altLang="en-US" dirty="0" err="1"/>
              <a:t>승하차가</a:t>
            </a:r>
            <a:r>
              <a:rPr lang="ko-KR" altLang="en-US" dirty="0"/>
              <a:t> 가장 많이 발생하는 역은 어떤 역일까“ </a:t>
            </a:r>
          </a:p>
        </p:txBody>
      </p:sp>
    </p:spTree>
    <p:extLst>
      <p:ext uri="{BB962C8B-B14F-4D97-AF65-F5344CB8AC3E}">
        <p14:creationId xmlns:p14="http://schemas.microsoft.com/office/powerpoint/2010/main" val="37547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그래프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(kind='line', x='name', y='pets', color='red')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86661464" descr="EMB00001c5c14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33" y="2487807"/>
            <a:ext cx="5264458" cy="39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중첩 </a:t>
            </a:r>
            <a:r>
              <a:rPr lang="ko-KR" altLang="en-US" dirty="0" err="1"/>
              <a:t>챠트</a:t>
            </a:r>
            <a:r>
              <a:rPr lang="ko-KR" altLang="en-US" dirty="0"/>
              <a:t>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01850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ax = </a:t>
            </a:r>
            <a:r>
              <a:rPr lang="en-US" altLang="ko-KR" sz="1600" dirty="0" err="1">
                <a:latin typeface="Trebuchet MS" panose="020B0603020202020204" pitchFamily="34" charset="0"/>
              </a:rPr>
              <a:t>plt.gca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line',x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name',y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children',ax</a:t>
            </a:r>
            <a:r>
              <a:rPr lang="en-US" altLang="ko-KR" sz="1600" dirty="0">
                <a:latin typeface="Trebuchet MS" panose="020B0603020202020204" pitchFamily="34" charset="0"/>
              </a:rPr>
              <a:t>=ax)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line',x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name',y</a:t>
            </a:r>
            <a:r>
              <a:rPr lang="en-US" altLang="ko-KR" sz="1600" dirty="0">
                <a:latin typeface="Trebuchet MS" panose="020B0603020202020204" pitchFamily="34" charset="0"/>
              </a:rPr>
              <a:t>='pets', color='red', ax=ax)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86657792" descr="EMB00001c5c14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0" y="3107318"/>
            <a:ext cx="4852217" cy="36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막대 그래프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bar',x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name',y</a:t>
            </a:r>
            <a:r>
              <a:rPr lang="en-US" altLang="ko-KR" sz="1600" dirty="0">
                <a:latin typeface="Trebuchet MS" panose="020B0603020202020204" pitchFamily="34" charset="0"/>
              </a:rPr>
              <a:t>='age')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86619632" descr="EMB00001c5c14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3" y="2655744"/>
            <a:ext cx="4731797" cy="35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산포도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df.plot</a:t>
            </a:r>
            <a:r>
              <a:rPr lang="en-US" altLang="ko-KR" sz="1600" dirty="0">
                <a:latin typeface="Trebuchet MS" panose="020B0603020202020204" pitchFamily="34" charset="0"/>
              </a:rPr>
              <a:t>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scatter',x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children',y</a:t>
            </a:r>
            <a:r>
              <a:rPr lang="en-US" altLang="ko-KR" sz="1600" dirty="0">
                <a:latin typeface="Trebuchet MS" panose="020B0603020202020204" pitchFamily="34" charset="0"/>
              </a:rPr>
              <a:t>='</a:t>
            </a:r>
            <a:r>
              <a:rPr lang="en-US" altLang="ko-KR" sz="1600" dirty="0" err="1">
                <a:latin typeface="Trebuchet MS" panose="020B0603020202020204" pitchFamily="34" charset="0"/>
              </a:rPr>
              <a:t>pets',color</a:t>
            </a:r>
            <a:r>
              <a:rPr lang="en-US" altLang="ko-KR" sz="1600" dirty="0">
                <a:latin typeface="Trebuchet MS" panose="020B0603020202020204" pitchFamily="34" charset="0"/>
              </a:rPr>
              <a:t>='red')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86624672" descr="EMB00001c5c14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78" y="2357022"/>
            <a:ext cx="5504155" cy="41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그룹핑하여</a:t>
            </a:r>
            <a:r>
              <a:rPr lang="ko-KR" altLang="en-US" dirty="0"/>
              <a:t>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df.groupby</a:t>
            </a:r>
            <a:r>
              <a:rPr lang="en-US" altLang="ko-KR" sz="1600" dirty="0">
                <a:latin typeface="Trebuchet MS" panose="020B0603020202020204" pitchFamily="34" charset="0"/>
              </a:rPr>
              <a:t>('city')['name'].</a:t>
            </a:r>
            <a:r>
              <a:rPr lang="en-US" altLang="ko-KR" sz="1600" dirty="0" err="1">
                <a:latin typeface="Trebuchet MS" panose="020B0603020202020204" pitchFamily="34" charset="0"/>
              </a:rPr>
              <a:t>nunique</a:t>
            </a:r>
            <a:r>
              <a:rPr lang="en-US" altLang="ko-KR" sz="1600" dirty="0">
                <a:latin typeface="Trebuchet MS" panose="020B0603020202020204" pitchFamily="34" charset="0"/>
              </a:rPr>
              <a:t>().plot(kind='bar')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86620568" descr="EMB00001c5c14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7" y="2507941"/>
            <a:ext cx="5237825" cy="39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히스토그램 그리기</a:t>
            </a:r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6745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df</a:t>
            </a:r>
            <a:r>
              <a:rPr lang="en-US" altLang="ko-KR" sz="1600" dirty="0">
                <a:latin typeface="Trebuchet MS" panose="020B0603020202020204" pitchFamily="34" charset="0"/>
              </a:rPr>
              <a:t>[['age']].plot(kind='</a:t>
            </a:r>
            <a:r>
              <a:rPr lang="en-US" altLang="ko-KR" sz="1600" dirty="0" err="1">
                <a:latin typeface="Trebuchet MS" panose="020B0603020202020204" pitchFamily="34" charset="0"/>
              </a:rPr>
              <a:t>hist</a:t>
            </a:r>
            <a:r>
              <a:rPr lang="en-US" altLang="ko-KR" sz="1600" dirty="0">
                <a:latin typeface="Trebuchet MS" panose="020B0603020202020204" pitchFamily="34" charset="0"/>
              </a:rPr>
              <a:t>', bins=[0, 20, 40, 60, 80, 100], </a:t>
            </a:r>
            <a:r>
              <a:rPr lang="en-US" altLang="ko-KR" sz="1600" dirty="0" err="1">
                <a:latin typeface="Trebuchet MS" panose="020B0603020202020204" pitchFamily="34" charset="0"/>
              </a:rPr>
              <a:t>rwidth</a:t>
            </a:r>
            <a:r>
              <a:rPr lang="en-US" altLang="ko-KR" sz="1600" dirty="0">
                <a:latin typeface="Trebuchet MS" panose="020B0603020202020204" pitchFamily="34" charset="0"/>
              </a:rPr>
              <a:t>=0.8)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plt.show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86659232" descr="EMB00001c5c14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83" y="2371657"/>
            <a:ext cx="5726096" cy="42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피벗 </a:t>
            </a:r>
            <a:r>
              <a:rPr lang="ko-KR" altLang="en-US" dirty="0" smtClean="0"/>
              <a:t>테이블 </a:t>
            </a:r>
            <a:r>
              <a:rPr lang="en-US" altLang="ko-KR" dirty="0" smtClean="0"/>
              <a:t>p669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판다스</a:t>
            </a:r>
            <a:r>
              <a:rPr lang="ko-KR" altLang="en-US" dirty="0"/>
              <a:t> 라이브러리는 값을 깔끔한 </a:t>
            </a:r>
            <a:r>
              <a:rPr lang="en-US" altLang="ko-KR" dirty="0"/>
              <a:t>2</a:t>
            </a:r>
            <a:r>
              <a:rPr lang="ko-KR" altLang="en-US" dirty="0"/>
              <a:t>차원 테이블로 요약한 </a:t>
            </a:r>
            <a:r>
              <a:rPr lang="en-US" altLang="ko-KR" dirty="0" err="1"/>
              <a:t>pivot_table</a:t>
            </a:r>
            <a:r>
              <a:rPr lang="en-US" altLang="ko-KR" dirty="0"/>
              <a:t>()</a:t>
            </a:r>
            <a:r>
              <a:rPr lang="ko-KR" altLang="en-US" dirty="0"/>
              <a:t>이라는 함수를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3" y="3065374"/>
            <a:ext cx="7031415" cy="23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 데이터 </a:t>
            </a:r>
            <a:r>
              <a:rPr lang="en-US" altLang="ko-KR" dirty="0" smtClean="0"/>
              <a:t>p.673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titanic.drop</a:t>
            </a:r>
            <a:r>
              <a:rPr lang="en-US" altLang="ko-KR" sz="1600" dirty="0">
                <a:latin typeface="Trebuchet MS" panose="020B0603020202020204" pitchFamily="34" charset="0"/>
              </a:rPr>
              <a:t>(['</a:t>
            </a:r>
            <a:r>
              <a:rPr lang="en-US" altLang="ko-KR" sz="1600" dirty="0" err="1">
                <a:latin typeface="Trebuchet MS" panose="020B0603020202020204" pitchFamily="34" charset="0"/>
              </a:rPr>
              <a:t>PassengerId</a:t>
            </a:r>
            <a:r>
              <a:rPr lang="en-US" altLang="ko-KR" sz="1600" dirty="0">
                <a:latin typeface="Trebuchet MS" panose="020B0603020202020204" pitchFamily="34" charset="0"/>
              </a:rPr>
              <a:t>','</a:t>
            </a:r>
            <a:r>
              <a:rPr lang="en-US" altLang="ko-KR" sz="1600" dirty="0" err="1">
                <a:latin typeface="Trebuchet MS" panose="020B0603020202020204" pitchFamily="34" charset="0"/>
              </a:rPr>
              <a:t>Ticket','Name</a:t>
            </a:r>
            <a:r>
              <a:rPr lang="en-US" altLang="ko-KR" sz="1600" dirty="0">
                <a:latin typeface="Trebuchet MS" panose="020B0603020202020204" pitchFamily="34" charset="0"/>
              </a:rPr>
              <a:t>'], </a:t>
            </a:r>
            <a:r>
              <a:rPr lang="en-US" altLang="ko-KR" sz="1600" dirty="0" err="1">
                <a:latin typeface="Trebuchet MS" panose="020B0603020202020204" pitchFamily="34" charset="0"/>
              </a:rPr>
              <a:t>inplace</a:t>
            </a:r>
            <a:r>
              <a:rPr lang="en-US" altLang="ko-KR" sz="1600" dirty="0">
                <a:latin typeface="Trebuchet MS" panose="020B0603020202020204" pitchFamily="34" charset="0"/>
              </a:rPr>
              <a:t>=True, axis=1)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titanic.head</a:t>
            </a:r>
            <a:r>
              <a:rPr lang="en-US" altLang="ko-KR" sz="1600" dirty="0">
                <a:latin typeface="Trebuchet MS" panose="020B0603020202020204" pitchFamily="34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Survived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Sex   Age  </a:t>
            </a:r>
            <a:r>
              <a:rPr lang="en-US" altLang="ko-KR" sz="1600" dirty="0" err="1">
                <a:latin typeface="Trebuchet MS" panose="020B0603020202020204" pitchFamily="34" charset="0"/>
              </a:rPr>
              <a:t>SibSp</a:t>
            </a:r>
            <a:r>
              <a:rPr lang="en-US" altLang="ko-KR" sz="1600" dirty="0">
                <a:latin typeface="Trebuchet MS" panose="020B0603020202020204" pitchFamily="34" charset="0"/>
              </a:rPr>
              <a:t>  Parch     Fare Cabin Embarked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0         0       3    male  22.0      1      0   7.2500   </a:t>
            </a:r>
            <a:r>
              <a:rPr lang="en-US" altLang="ko-KR" sz="1600" dirty="0" err="1">
                <a:latin typeface="Trebuchet MS" panose="020B0603020202020204" pitchFamily="34" charset="0"/>
              </a:rPr>
              <a:t>NaN</a:t>
            </a:r>
            <a:r>
              <a:rPr lang="en-US" altLang="ko-KR" sz="1600" dirty="0">
                <a:latin typeface="Trebuchet MS" panose="020B0603020202020204" pitchFamily="34" charset="0"/>
              </a:rPr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1         1       1  female  38.0      1      0  71.2833   C85        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2         1       3  female  26.0      0      0   7.9250   </a:t>
            </a:r>
            <a:r>
              <a:rPr lang="en-US" altLang="ko-KR" sz="1600" dirty="0" err="1">
                <a:latin typeface="Trebuchet MS" panose="020B0603020202020204" pitchFamily="34" charset="0"/>
              </a:rPr>
              <a:t>NaN</a:t>
            </a:r>
            <a:r>
              <a:rPr lang="en-US" altLang="ko-KR" sz="1600" dirty="0">
                <a:latin typeface="Trebuchet MS" panose="020B0603020202020204" pitchFamily="34" charset="0"/>
              </a:rPr>
              <a:t>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3         1       1  female  35.0      1      0  53.1000  C123        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4         0       3    male  35.0      0      0   8.0500   </a:t>
            </a:r>
            <a:r>
              <a:rPr lang="en-US" altLang="ko-KR" sz="1600" dirty="0" err="1">
                <a:latin typeface="Trebuchet MS" panose="020B0603020202020204" pitchFamily="34" charset="0"/>
              </a:rPr>
              <a:t>NaN</a:t>
            </a:r>
            <a:r>
              <a:rPr lang="en-US" altLang="ko-KR" sz="1600" dirty="0">
                <a:latin typeface="Trebuchet MS" panose="020B0603020202020204" pitchFamily="34" charset="0"/>
              </a:rPr>
              <a:t>        S</a:t>
            </a:r>
          </a:p>
        </p:txBody>
      </p:sp>
    </p:spTree>
    <p:extLst>
      <p:ext uri="{BB962C8B-B14F-4D97-AF65-F5344CB8AC3E}">
        <p14:creationId xmlns:p14="http://schemas.microsoft.com/office/powerpoint/2010/main" val="1152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피벗 테이블에서 인덱스를 사용하여 데이터를 그룹화하자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(data=titanic, index=['Sex'])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Age       Fare     Parch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</a:t>
            </a:r>
            <a:r>
              <a:rPr lang="en-US" altLang="ko-KR" sz="1600" dirty="0" err="1">
                <a:latin typeface="Trebuchet MS" panose="020B0603020202020204" pitchFamily="34" charset="0"/>
              </a:rPr>
              <a:t>SibSp</a:t>
            </a:r>
            <a:r>
              <a:rPr lang="en-US" altLang="ko-KR" sz="1600" dirty="0">
                <a:latin typeface="Trebuchet MS" panose="020B0603020202020204" pitchFamily="34" charset="0"/>
              </a:rPr>
              <a:t>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 27.915709  44.479818  0.649682  2.159236  0.694268  0.742038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 30.726645  25.523893  0.235702  2.389948  0.429809  </a:t>
            </a:r>
            <a:r>
              <a:rPr lang="en-US" altLang="ko-KR" sz="1600" dirty="0" smtClean="0">
                <a:latin typeface="Trebuchet MS" panose="020B0603020202020204" pitchFamily="34" charset="0"/>
              </a:rPr>
              <a:t>0.188908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table.plot</a:t>
            </a:r>
            <a:r>
              <a:rPr lang="en-US" altLang="ko-KR" sz="1600" dirty="0">
                <a:latin typeface="Trebuchet MS" panose="020B0603020202020204" pitchFamily="34" charset="0"/>
              </a:rPr>
              <a:t>(kind="bar")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86659448" descr="EMB00001c5c1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60" y="3342443"/>
            <a:ext cx="4572000" cy="3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다중 인덱스로 </a:t>
            </a:r>
            <a:r>
              <a:rPr lang="ko-KR" altLang="en-US" dirty="0" err="1"/>
              <a:t>피봇하기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(titanic, index=['Sex','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Age        Fare     Parch     </a:t>
            </a:r>
            <a:r>
              <a:rPr lang="en-US" altLang="ko-KR" sz="1600" dirty="0" err="1">
                <a:latin typeface="Trebuchet MS" panose="020B0603020202020204" pitchFamily="34" charset="0"/>
              </a:rPr>
              <a:t>SibSp</a:t>
            </a:r>
            <a:r>
              <a:rPr lang="en-US" altLang="ko-KR" sz="1600" dirty="0">
                <a:latin typeface="Trebuchet MS" panose="020B0603020202020204" pitchFamily="34" charset="0"/>
              </a:rPr>
              <a:t>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1       34.611765  106.125798  0.457447  0.553191  0.968085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2       28.722973   21.970121  0.605263  0.486842  0.921053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3       21.750000   16.118810  0.798611  0.895833  0.500000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1       41.281386   67.226127  0.278689  0.311475  0.368852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2       30.740707   19.741782  0.222222  0.342593  0.157407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3       26.507589   12.661633  0.224784  0.498559  0.135447</a:t>
            </a:r>
          </a:p>
        </p:txBody>
      </p:sp>
    </p:spTree>
    <p:extLst>
      <p:ext uri="{BB962C8B-B14F-4D97-AF65-F5344CB8AC3E}">
        <p14:creationId xmlns:p14="http://schemas.microsoft.com/office/powerpoint/2010/main" val="33463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과학과 </a:t>
            </a:r>
            <a:r>
              <a:rPr lang="ko-KR" altLang="en-US" dirty="0" err="1" smtClean="0"/>
              <a:t>파이썬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데이터 </a:t>
            </a:r>
            <a:r>
              <a:rPr lang="ko-KR" altLang="en-US" dirty="0"/>
              <a:t>과학은 여러 학문 분야에 걸친 접근 방식</a:t>
            </a:r>
            <a:r>
              <a:rPr lang="en-US" altLang="ko-KR" dirty="0"/>
              <a:t>(</a:t>
            </a:r>
            <a:r>
              <a:rPr lang="ko-KR" altLang="en-US" dirty="0"/>
              <a:t>통계학</a:t>
            </a:r>
            <a:r>
              <a:rPr lang="en-US" altLang="ko-KR" dirty="0"/>
              <a:t>, </a:t>
            </a:r>
            <a:r>
              <a:rPr lang="ko-KR" altLang="en-US" dirty="0"/>
              <a:t>컴퓨터 과학</a:t>
            </a:r>
            <a:r>
              <a:rPr lang="en-US" altLang="ko-KR" dirty="0"/>
              <a:t>, </a:t>
            </a:r>
            <a:r>
              <a:rPr lang="ko-KR" altLang="en-US" dirty="0"/>
              <a:t>기계 학습 등의 많은 분야에서 추출한 기법과 이론</a:t>
            </a:r>
            <a:r>
              <a:rPr lang="en-US" altLang="ko-KR" dirty="0"/>
              <a:t>)</a:t>
            </a:r>
            <a:r>
              <a:rPr lang="ko-KR" altLang="en-US" dirty="0"/>
              <a:t>을 필요로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파이썬은</a:t>
            </a:r>
            <a:r>
              <a:rPr lang="ko-KR" altLang="en-US" dirty="0" smtClean="0"/>
              <a:t> </a:t>
            </a:r>
            <a:r>
              <a:rPr lang="ko-KR" altLang="en-US" dirty="0"/>
              <a:t>수많은 라이브러리를 가지고 있으며 데이터 과학의 요구를 쉽게 처리할 수 있는 기능을 내장하고 있는 동시에</a:t>
            </a:r>
            <a:r>
              <a:rPr lang="en-US" altLang="ko-KR" dirty="0"/>
              <a:t>, </a:t>
            </a:r>
            <a:r>
              <a:rPr lang="ko-KR" altLang="en-US" dirty="0"/>
              <a:t>범용 프로그래밍 언어이기 때문에 최근에 데이터 과학 언어로 각광을 받고 있다</a:t>
            </a:r>
          </a:p>
          <a:p>
            <a:pPr lvl="1" fontAlgn="base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70" y="3489812"/>
            <a:ext cx="3766167" cy="26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특징별로</a:t>
            </a:r>
            <a:r>
              <a:rPr lang="ko-KR" altLang="en-US" dirty="0"/>
              <a:t> 다른 집계 함수 적용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 ,index=['Sex','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	</a:t>
            </a:r>
            <a:r>
              <a:rPr lang="en-US" altLang="ko-KR" sz="1600" dirty="0" err="1">
                <a:latin typeface="Trebuchet MS" panose="020B0603020202020204" pitchFamily="34" charset="0"/>
              </a:rPr>
              <a:t>aggfunc</a:t>
            </a:r>
            <a:r>
              <a:rPr lang="en-US" altLang="ko-KR" sz="1600" dirty="0">
                <a:latin typeface="Trebuchet MS" panose="020B0603020202020204" pitchFamily="34" charset="0"/>
              </a:rPr>
              <a:t>={'Age':np.mean,'Survived':</a:t>
            </a:r>
            <a:r>
              <a:rPr lang="en-US" altLang="ko-KR" sz="1600" dirty="0" err="1">
                <a:latin typeface="Trebuchet MS" panose="020B0603020202020204" pitchFamily="34" charset="0"/>
              </a:rPr>
              <a:t>np.sum</a:t>
            </a:r>
            <a:r>
              <a:rPr lang="en-US" altLang="ko-KR" sz="1600" dirty="0">
                <a:latin typeface="Trebuchet MS" panose="020B0603020202020204" pitchFamily="34" charset="0"/>
              </a:rPr>
              <a:t>})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Age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1       34.611765        91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2       28.722973        70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3       21.750000        72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1       41.281386        45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2       30.740707        17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3       26.507589        47</a:t>
            </a:r>
          </a:p>
        </p:txBody>
      </p:sp>
    </p:spTree>
    <p:extLst>
      <p:ext uri="{BB962C8B-B14F-4D97-AF65-F5344CB8AC3E}">
        <p14:creationId xmlns:p14="http://schemas.microsoft.com/office/powerpoint/2010/main" val="1828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value </a:t>
            </a:r>
            <a:r>
              <a:rPr lang="ko-KR" altLang="en-US" dirty="0"/>
              <a:t>매개 변수를 사용하여 특정한 데이터에 대한 집계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4034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table=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(titanic, index=['Sex', 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'],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	values=['Survived'], </a:t>
            </a:r>
            <a:r>
              <a:rPr lang="en-US" altLang="ko-KR" sz="1600" dirty="0" err="1">
                <a:latin typeface="Trebuchet MS" panose="020B0603020202020204" pitchFamily="34" charset="0"/>
              </a:rPr>
              <a:t>aggfunc</a:t>
            </a:r>
            <a:r>
              <a:rPr lang="en-US" altLang="ko-KR" sz="1600" dirty="0">
                <a:latin typeface="Trebuchet MS" panose="020B0603020202020204" pitchFamily="34" charset="0"/>
              </a:rPr>
              <a:t>=</a:t>
            </a:r>
            <a:r>
              <a:rPr lang="en-US" altLang="ko-KR" sz="1600" dirty="0" err="1">
                <a:latin typeface="Trebuchet MS" panose="020B0603020202020204" pitchFamily="34" charset="0"/>
              </a:rPr>
              <a:t>np.mean</a:t>
            </a:r>
            <a:r>
              <a:rPr lang="en-US" altLang="ko-KR" sz="1600" dirty="0">
                <a:latin typeface="Trebuchet MS" panose="020B060302020202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Survived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1       0.968085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2       0.921053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3       0.500000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1       0.368852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2       0.157407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3       0.135447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table.plot</a:t>
            </a:r>
            <a:r>
              <a:rPr lang="en-US" altLang="ko-KR" sz="1600" dirty="0">
                <a:latin typeface="Trebuchet MS" panose="020B0603020202020204" pitchFamily="34" charset="0"/>
              </a:rPr>
              <a:t>(kind='bar')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386667872" descr="EMB00001c5c14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92" y="2752724"/>
            <a:ext cx="4587483" cy="34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데이터 간의 관계 찾기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table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pd.pivot_table</a:t>
            </a:r>
            <a:r>
              <a:rPr lang="en-US" altLang="ko-KR" sz="1600" dirty="0">
                <a:latin typeface="Trebuchet MS" panose="020B0603020202020204" pitchFamily="34" charset="0"/>
              </a:rPr>
              <a:t>(titanic ,index=['Sex'],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	columns=['</a:t>
            </a: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'],values=['Survived'],</a:t>
            </a:r>
            <a:r>
              <a:rPr lang="en-US" altLang="ko-KR" sz="1600" dirty="0" err="1">
                <a:latin typeface="Trebuchet MS" panose="020B0603020202020204" pitchFamily="34" charset="0"/>
              </a:rPr>
              <a:t>aggfunc</a:t>
            </a:r>
            <a:r>
              <a:rPr lang="en-US" altLang="ko-KR" sz="1600" dirty="0">
                <a:latin typeface="Trebuchet MS" panose="020B0603020202020204" pitchFamily="34" charset="0"/>
              </a:rPr>
              <a:t>=</a:t>
            </a:r>
            <a:r>
              <a:rPr lang="en-US" altLang="ko-KR" sz="1600" dirty="0" err="1">
                <a:latin typeface="Trebuchet MS" panose="020B0603020202020204" pitchFamily="34" charset="0"/>
              </a:rPr>
              <a:t>np.sum</a:t>
            </a:r>
            <a:r>
              <a:rPr lang="en-US" altLang="ko-KR" sz="1600" dirty="0">
                <a:latin typeface="Trebuchet MS" panose="020B060302020202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Survived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>
                <a:latin typeface="Trebuchet MS" panose="020B0603020202020204" pitchFamily="34" charset="0"/>
              </a:rPr>
              <a:t>Pclass</a:t>
            </a:r>
            <a:r>
              <a:rPr lang="en-US" altLang="ko-KR" sz="1600" dirty="0">
                <a:latin typeface="Trebuchet MS" panose="020B0603020202020204" pitchFamily="34" charset="0"/>
              </a:rPr>
              <a:t>        1   2   3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Sex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female       91  70  72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male         45  17  47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table.plot</a:t>
            </a:r>
            <a:r>
              <a:rPr lang="en-US" altLang="ko-KR" sz="1600" dirty="0">
                <a:latin typeface="Trebuchet MS" panose="020B0603020202020204" pitchFamily="34" charset="0"/>
              </a:rPr>
              <a:t>(kind='bar')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386673344" descr="EMB00001c5c14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73" y="3157886"/>
            <a:ext cx="4820575" cy="36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병합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merge()</a:t>
            </a:r>
            <a:r>
              <a:rPr lang="ko-KR" altLang="en-US" dirty="0"/>
              <a:t>을 사용하면 공통 열이나 인덱스를 사용하여 데이터를 결합한다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join</a:t>
            </a:r>
            <a:r>
              <a:rPr lang="en-US" altLang="ko-KR" dirty="0"/>
              <a:t>()</a:t>
            </a:r>
            <a:r>
              <a:rPr lang="ko-KR" altLang="en-US" dirty="0"/>
              <a:t>을 사용하면 키 열이나 인덱스를 사용하여 데이터를 결합한다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concat</a:t>
            </a:r>
            <a:r>
              <a:rPr lang="en-US" altLang="ko-KR" dirty="0"/>
              <a:t>()</a:t>
            </a:r>
            <a:r>
              <a:rPr lang="ko-KR" altLang="en-US" dirty="0"/>
              <a:t>을 사용하면 테이블의 행이나 열을 결합한다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merge</a:t>
            </a:r>
            <a:r>
              <a:rPr lang="en-US" altLang="ko-KR" dirty="0" smtClean="0"/>
              <a:t>() p678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merge()</a:t>
            </a:r>
            <a:r>
              <a:rPr lang="ko-KR" altLang="en-US" dirty="0"/>
              <a:t>를 사용하면 데이터베이스의 조인</a:t>
            </a:r>
            <a:r>
              <a:rPr lang="en-US" altLang="ko-KR" dirty="0"/>
              <a:t>(join) </a:t>
            </a:r>
            <a:r>
              <a:rPr lang="ko-KR" altLang="en-US" dirty="0"/>
              <a:t>연산을 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59749"/>
            <a:ext cx="8196442" cy="17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merge() p.678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1600200"/>
            <a:ext cx="8153400" cy="437042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df1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pd.DataFrame</a:t>
            </a:r>
            <a:r>
              <a:rPr lang="en-US" altLang="ko-KR" sz="1600" dirty="0">
                <a:latin typeface="Trebuchet MS" panose="020B0603020202020204" pitchFamily="34" charset="0"/>
              </a:rPr>
              <a:t>({'employee': ['Kim', 'Lee', 'Park', 'Choi'],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'department': ['Accounting', 'Engineering', 'HR', 'Engineering']})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df2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pd.DataFrame</a:t>
            </a:r>
            <a:r>
              <a:rPr lang="en-US" altLang="ko-KR" sz="1600" dirty="0">
                <a:latin typeface="Trebuchet MS" panose="020B0603020202020204" pitchFamily="34" charset="0"/>
              </a:rPr>
              <a:t>({'employee': ['Kim', 'Lee', 'Park', 'Choi'],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'age': [27, 34, 26, 29]})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df3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pd.merge</a:t>
            </a:r>
            <a:r>
              <a:rPr lang="en-US" altLang="ko-KR" sz="1600" dirty="0">
                <a:latin typeface="Trebuchet MS" panose="020B0603020202020204" pitchFamily="34" charset="0"/>
              </a:rPr>
              <a:t>(df1, df2)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employee   department  age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0      Kim   Accounting   27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1      Lee  Engineering   34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2     Park           HR   26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3     Choi  Engineering   29</a:t>
            </a:r>
          </a:p>
        </p:txBody>
      </p:sp>
    </p:spTree>
    <p:extLst>
      <p:ext uri="{BB962C8B-B14F-4D97-AF65-F5344CB8AC3E}">
        <p14:creationId xmlns:p14="http://schemas.microsoft.com/office/powerpoint/2010/main" val="17246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삭제하기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실제 데이터셋들은 완벽하지 않다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판다스에서는 </a:t>
            </a:r>
            <a:r>
              <a:rPr lang="ko-KR" altLang="en-US" dirty="0" err="1"/>
              <a:t>결손값을</a:t>
            </a:r>
            <a:r>
              <a:rPr lang="ko-KR" altLang="en-US" dirty="0"/>
              <a:t> </a:t>
            </a:r>
            <a:r>
              <a:rPr lang="en-US" altLang="ko-KR" dirty="0" err="1"/>
              <a:t>NaN</a:t>
            </a:r>
            <a:r>
              <a:rPr lang="ko-KR" altLang="en-US" dirty="0"/>
              <a:t>으로 나타낸다</a:t>
            </a:r>
            <a:r>
              <a:rPr lang="en-US" altLang="ko-KR" dirty="0"/>
              <a:t>. </a:t>
            </a:r>
            <a:r>
              <a:rPr lang="ko-KR" altLang="en-US" dirty="0" err="1"/>
              <a:t>판다스는</a:t>
            </a:r>
            <a:r>
              <a:rPr lang="ko-KR" altLang="en-US" dirty="0"/>
              <a:t> </a:t>
            </a:r>
            <a:r>
              <a:rPr lang="ko-KR" altLang="en-US" dirty="0" err="1"/>
              <a:t>결손값을</a:t>
            </a:r>
            <a:r>
              <a:rPr lang="ko-KR" altLang="en-US" dirty="0"/>
              <a:t> 탐지하고 수정하는 함수를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5" y="2816764"/>
            <a:ext cx="57054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삭제하기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9441" y="1858901"/>
            <a:ext cx="70294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삭제하기 </a:t>
            </a:r>
            <a:r>
              <a:rPr lang="en-US" altLang="ko-KR" dirty="0" smtClean="0"/>
              <a:t>p.679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6984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import pandas as </a:t>
            </a:r>
            <a:r>
              <a:rPr lang="en-US" altLang="ko-KR" sz="1600" dirty="0" err="1">
                <a:latin typeface="Trebuchet MS" panose="020B0603020202020204" pitchFamily="34" charset="0"/>
              </a:rPr>
              <a:t>pd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df</a:t>
            </a:r>
            <a:r>
              <a:rPr lang="en-US" altLang="ko-KR" sz="1600" dirty="0">
                <a:latin typeface="Trebuchet MS" panose="020B0603020202020204" pitchFamily="34" charset="0"/>
              </a:rPr>
              <a:t> = </a:t>
            </a:r>
            <a:r>
              <a:rPr lang="en-US" altLang="ko-KR" sz="1600" dirty="0" err="1">
                <a:latin typeface="Trebuchet MS" panose="020B0603020202020204" pitchFamily="34" charset="0"/>
              </a:rPr>
              <a:t>pd.read_csv</a:t>
            </a:r>
            <a:r>
              <a:rPr lang="en-US" altLang="ko-KR" sz="1600" dirty="0">
                <a:latin typeface="Trebuchet MS" panose="020B0603020202020204" pitchFamily="34" charset="0"/>
              </a:rPr>
              <a:t>('d:/countries1.csv', </a:t>
            </a:r>
            <a:r>
              <a:rPr lang="en-US" altLang="ko-KR" sz="1600" dirty="0" err="1">
                <a:latin typeface="Trebuchet MS" panose="020B0603020202020204" pitchFamily="34" charset="0"/>
              </a:rPr>
              <a:t>index_col</a:t>
            </a:r>
            <a:r>
              <a:rPr lang="en-US" altLang="ko-KR" sz="1600" dirty="0">
                <a:latin typeface="Trebuchet MS" panose="020B0603020202020204" pitchFamily="34" charset="0"/>
              </a:rPr>
              <a:t>=0)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df.dropna</a:t>
            </a:r>
            <a:r>
              <a:rPr lang="en-US" altLang="ko-KR" sz="1600" dirty="0">
                <a:latin typeface="Trebuchet MS" panose="020B0603020202020204" pitchFamily="34" charset="0"/>
              </a:rPr>
              <a:t>(how="</a:t>
            </a:r>
            <a:r>
              <a:rPr lang="en-US" altLang="ko-KR" sz="1600" dirty="0" smtClean="0">
                <a:latin typeface="Trebuchet MS" panose="020B0603020202020204" pitchFamily="34" charset="0"/>
              </a:rPr>
              <a:t>any")</a:t>
            </a:r>
            <a:endParaRPr lang="en-US" altLang="ko-KR" sz="1600" dirty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country  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KR   Korea     98480.0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US     USA   9629091.0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JP   Japan    377835.0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CN   China   9596960.0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RU  Russia  17100000.0      Moscow   140702000</a:t>
            </a:r>
          </a:p>
        </p:txBody>
      </p:sp>
    </p:spTree>
    <p:extLst>
      <p:ext uri="{BB962C8B-B14F-4D97-AF65-F5344CB8AC3E}">
        <p14:creationId xmlns:p14="http://schemas.microsoft.com/office/powerpoint/2010/main" val="26310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보정하기 </a:t>
            </a:r>
            <a:r>
              <a:rPr lang="en-US" altLang="ko-KR" dirty="0" smtClean="0"/>
              <a:t>p.679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df_0 = </a:t>
            </a:r>
            <a:r>
              <a:rPr lang="en-US" altLang="ko-KR" sz="1600" dirty="0" err="1">
                <a:latin typeface="Trebuchet MS" panose="020B0603020202020204" pitchFamily="34" charset="0"/>
              </a:rPr>
              <a:t>df.fillna</a:t>
            </a:r>
            <a:r>
              <a:rPr lang="en-US" altLang="ko-KR" sz="1600" dirty="0">
                <a:latin typeface="Trebuchet MS" panose="020B0603020202020204" pitchFamily="34" charset="0"/>
              </a:rPr>
              <a:t>(0)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country  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KR   Korea     98480.0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US     USA   9629091.0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JP   Japan    377835.0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CN   China   9596960.0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RU  Russia  17100000.0      Moscow   140702000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IN   India         0.0   New Delhi  1368737513</a:t>
            </a:r>
          </a:p>
        </p:txBody>
      </p:sp>
    </p:spTree>
    <p:extLst>
      <p:ext uri="{BB962C8B-B14F-4D97-AF65-F5344CB8AC3E}">
        <p14:creationId xmlns:p14="http://schemas.microsoft.com/office/powerpoint/2010/main" val="28226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 적용의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서울시에서도 심야 버스 노선을 설계할 때</a:t>
            </a:r>
            <a:r>
              <a:rPr lang="en-US" altLang="ko-KR" dirty="0"/>
              <a:t>, </a:t>
            </a:r>
            <a:r>
              <a:rPr lang="ko-KR" altLang="en-US" dirty="0"/>
              <a:t>데이터를 이용하였다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구체적으로 택시 </a:t>
            </a:r>
            <a:r>
              <a:rPr lang="ko-KR" altLang="en-US" dirty="0" err="1"/>
              <a:t>승하차</a:t>
            </a:r>
            <a:r>
              <a:rPr lang="ko-KR" altLang="en-US" dirty="0"/>
              <a:t> 정보와 이동 통신 사업자 </a:t>
            </a:r>
            <a:r>
              <a:rPr lang="en-US" altLang="ko-KR" dirty="0"/>
              <a:t>KT</a:t>
            </a:r>
            <a:r>
              <a:rPr lang="ko-KR" altLang="en-US" dirty="0"/>
              <a:t>의 통화량 데이터를 사용하였다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8" y="2938509"/>
            <a:ext cx="5886699" cy="32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결손값</a:t>
            </a:r>
            <a:r>
              <a:rPr lang="ko-KR" altLang="en-US" dirty="0" smtClean="0"/>
              <a:t> 보정하기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&gt;&gt;&gt; </a:t>
            </a:r>
            <a:r>
              <a:rPr lang="en-US" altLang="ko-KR" sz="1600" dirty="0" err="1">
                <a:latin typeface="Trebuchet MS" panose="020B0603020202020204" pitchFamily="34" charset="0"/>
              </a:rPr>
              <a:t>df.fillna</a:t>
            </a:r>
            <a:r>
              <a:rPr lang="en-US" altLang="ko-KR" sz="1600" dirty="0">
                <a:latin typeface="Trebuchet MS" panose="020B0603020202020204" pitchFamily="34" charset="0"/>
              </a:rPr>
              <a:t>(</a:t>
            </a:r>
            <a:r>
              <a:rPr lang="en-US" altLang="ko-KR" sz="1600" dirty="0" err="1">
                <a:latin typeface="Trebuchet MS" panose="020B0603020202020204" pitchFamily="34" charset="0"/>
              </a:rPr>
              <a:t>df.mean</a:t>
            </a:r>
            <a:r>
              <a:rPr lang="en-US" altLang="ko-KR" sz="1600" dirty="0">
                <a:latin typeface="Trebuchet MS" panose="020B0603020202020204" pitchFamily="34" charset="0"/>
              </a:rPr>
              <a:t>()['area'])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country        area     capital  population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                                      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KR   Korea     98480.0       Seoul    48422644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US     USA   9629091.0  Washington   310232863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JP   Japan    377835.0       Tokyo   127288000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CN   China   9596960.0     Beijing  1330044000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latin typeface="Trebuchet MS" panose="020B0603020202020204" pitchFamily="34" charset="0"/>
              </a:rPr>
              <a:t>RU  Russia  17100000.0      Moscow   140702000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IN   India   7360473.2   New Delhi  1368737513</a:t>
            </a:r>
          </a:p>
        </p:txBody>
      </p:sp>
    </p:spTree>
    <p:extLst>
      <p:ext uri="{BB962C8B-B14F-4D97-AF65-F5344CB8AC3E}">
        <p14:creationId xmlns:p14="http://schemas.microsoft.com/office/powerpoint/2010/main" val="4070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과학의 용도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75" y="2071687"/>
            <a:ext cx="7277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처리 절차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69" y="2019901"/>
            <a:ext cx="6858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4085</TotalTime>
  <Words>2965</Words>
  <Application>Microsoft Office PowerPoint</Application>
  <PresentationFormat>화면 슬라이드 쇼(4:3)</PresentationFormat>
  <Paragraphs>496</Paragraphs>
  <Slides>70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80" baseType="lpstr">
      <vt:lpstr>Courier</vt:lpstr>
      <vt:lpstr>HY얕은샘물M</vt:lpstr>
      <vt:lpstr>굴림</vt:lpstr>
      <vt:lpstr>Arial</vt:lpstr>
      <vt:lpstr>Bahnschrift SemiBold</vt:lpstr>
      <vt:lpstr>Trebuchet MS</vt:lpstr>
      <vt:lpstr>Tw Cen MT</vt:lpstr>
      <vt:lpstr>Wingdings</vt:lpstr>
      <vt:lpstr>Wingdings 2</vt:lpstr>
      <vt:lpstr>가을</vt:lpstr>
      <vt:lpstr>15장 데이터 과학</vt:lpstr>
      <vt:lpstr>학습 목표</vt:lpstr>
      <vt:lpstr>이번 장에서 만들 프로그램</vt:lpstr>
      <vt:lpstr>데이터 과학이란?</vt:lpstr>
      <vt:lpstr>데이터 과학이란?</vt:lpstr>
      <vt:lpstr>데이터 과학과 파이썬</vt:lpstr>
      <vt:lpstr>데이터 과학 적용의 예</vt:lpstr>
      <vt:lpstr>데이터 과학의 용도</vt:lpstr>
      <vt:lpstr>데이터 처리 절차</vt:lpstr>
      <vt:lpstr>데이터 과학을 위한 파이썬 라이브러리</vt:lpstr>
      <vt:lpstr>판다스와 파이썬</vt:lpstr>
      <vt:lpstr>판다스로 할 수 있는 작업 p.650</vt:lpstr>
      <vt:lpstr>판다스의 데이터 구조 p.651</vt:lpstr>
      <vt:lpstr>index와 columns 객체</vt:lpstr>
      <vt:lpstr>타이타닉 데이터셋 p.653</vt:lpstr>
      <vt:lpstr>타이타닉 데이터셋</vt:lpstr>
      <vt:lpstr>타이타닉 CSV 파일을 읽으려면?</vt:lpstr>
      <vt:lpstr>타이타닉 승객들의 나이를 추출하려면? P.654</vt:lpstr>
      <vt:lpstr>타이타닉 탑승객 중에서 최고령자를 알고 싶다면?</vt:lpstr>
      <vt:lpstr>타이타닉 승객 데이터에 대한 기본 통계를 알고 싶다면?</vt:lpstr>
      <vt:lpstr>데이터 시리즈 생성하기 p.656</vt:lpstr>
      <vt:lpstr>데이터 프레임 생성하기</vt:lpstr>
      <vt:lpstr>데이터 프레임 생성하기</vt:lpstr>
      <vt:lpstr>CSV 파일을 읽어서 데이터 프레임 생성하기</vt:lpstr>
      <vt:lpstr>인덱스 변경 p.657</vt:lpstr>
      <vt:lpstr>데이터 프레임의 몇 개 행을 보려면?</vt:lpstr>
      <vt:lpstr>데이터 프레임을 엑셀 파일로 저장하려면? P.658</vt:lpstr>
      <vt:lpstr>난수로 데이터 프레임 채우기</vt:lpstr>
      <vt:lpstr>Lab: 데이터 프레임 만들어 보기 p659</vt:lpstr>
      <vt:lpstr>Sol: p.659</vt:lpstr>
      <vt:lpstr>타이타닉 데이터에서 승객의 나이만 추출하려면?p660</vt:lpstr>
      <vt:lpstr>타이타닉 탑승객의 이름, 나이, 성별을 동시에 알고 싶으면?</vt:lpstr>
      <vt:lpstr>20세 미만의 승객만 추리려면?(필터링)</vt:lpstr>
      <vt:lpstr>1등석이나 2등석에 탑승한 승객들을 출력하려면?</vt:lpstr>
      <vt:lpstr>20세 미만의 승객 이름에만 관심이 있다면?</vt:lpstr>
      <vt:lpstr>20행에서 23행, 5열에서 7열에만 관심이 있다면?</vt:lpstr>
      <vt:lpstr>데이터를 정렬하는 방법</vt:lpstr>
      <vt:lpstr>데이터를 정렬하는 방법</vt:lpstr>
      <vt:lpstr>열추가 p.664 </vt:lpstr>
      <vt:lpstr>행추가 </vt:lpstr>
      <vt:lpstr>행삭제 p666 </vt:lpstr>
      <vt:lpstr>열삭제 p666 </vt:lpstr>
      <vt:lpstr>타이타닉 승객의 평균 연령은 얼마입니까? P.667</vt:lpstr>
      <vt:lpstr>타이타닉 승객 연령과 탑승권 요금의 중간값은 얼마일까?</vt:lpstr>
      <vt:lpstr>카테고리별로 그룹화된 통계</vt:lpstr>
      <vt:lpstr>성별 및 승객 등급 조합의 평균 탑승권 요금은 얼마인가?</vt:lpstr>
      <vt:lpstr>각 승객 등급의 수는 몇 명인가?</vt:lpstr>
      <vt:lpstr>데이터로 챠트 그리기 p669</vt:lpstr>
      <vt:lpstr>데이터 정의 p.669</vt:lpstr>
      <vt:lpstr>그래프</vt:lpstr>
      <vt:lpstr>중첩 챠트 그리기</vt:lpstr>
      <vt:lpstr>막대 그래프 그리기</vt:lpstr>
      <vt:lpstr>산포도 그리기</vt:lpstr>
      <vt:lpstr>그룹핑하여 그리기</vt:lpstr>
      <vt:lpstr>히스토그램 그리기</vt:lpstr>
      <vt:lpstr>피벗 테이블 p669</vt:lpstr>
      <vt:lpstr>사용 데이터 p.673</vt:lpstr>
      <vt:lpstr>피벗 테이블에서 인덱스를 사용하여 데이터를 그룹화하자.</vt:lpstr>
      <vt:lpstr>다중 인덱스로 피봇하기</vt:lpstr>
      <vt:lpstr>특징별로 다른 집계 함수 적용</vt:lpstr>
      <vt:lpstr>value 매개 변수를 사용하여 특정한 데이터에 대한 집계</vt:lpstr>
      <vt:lpstr>데이터 간의 관계 찾기</vt:lpstr>
      <vt:lpstr>데이터 병합</vt:lpstr>
      <vt:lpstr>merge() p678</vt:lpstr>
      <vt:lpstr>merge() p.678</vt:lpstr>
      <vt:lpstr>결손값 삭제하기</vt:lpstr>
      <vt:lpstr>결손값 삭제하기</vt:lpstr>
      <vt:lpstr>결손값 삭제하기 p.679</vt:lpstr>
      <vt:lpstr>결손값 보정하기 p.679</vt:lpstr>
      <vt:lpstr>결손값 보정하기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1195</cp:revision>
  <dcterms:created xsi:type="dcterms:W3CDTF">2007-06-29T06:43:39Z</dcterms:created>
  <dcterms:modified xsi:type="dcterms:W3CDTF">2023-06-19T01:06:54Z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