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1"/>
  </p:notesMasterIdLst>
  <p:handoutMasterIdLst>
    <p:handoutMasterId r:id="rId62"/>
  </p:handoutMasterIdLst>
  <p:sldIdLst>
    <p:sldId id="431" r:id="rId2"/>
    <p:sldId id="321" r:id="rId3"/>
    <p:sldId id="537" r:id="rId4"/>
    <p:sldId id="522" r:id="rId5"/>
    <p:sldId id="532" r:id="rId6"/>
    <p:sldId id="523" r:id="rId7"/>
    <p:sldId id="565" r:id="rId8"/>
    <p:sldId id="538" r:id="rId9"/>
    <p:sldId id="533" r:id="rId10"/>
    <p:sldId id="534" r:id="rId11"/>
    <p:sldId id="539" r:id="rId12"/>
    <p:sldId id="535" r:id="rId13"/>
    <p:sldId id="536" r:id="rId14"/>
    <p:sldId id="527" r:id="rId15"/>
    <p:sldId id="528" r:id="rId16"/>
    <p:sldId id="563" r:id="rId17"/>
    <p:sldId id="564" r:id="rId18"/>
    <p:sldId id="566" r:id="rId19"/>
    <p:sldId id="529" r:id="rId20"/>
    <p:sldId id="390" r:id="rId21"/>
    <p:sldId id="467" r:id="rId22"/>
    <p:sldId id="468" r:id="rId23"/>
    <p:sldId id="469" r:id="rId24"/>
    <p:sldId id="461" r:id="rId25"/>
    <p:sldId id="470" r:id="rId26"/>
    <p:sldId id="495" r:id="rId27"/>
    <p:sldId id="540" r:id="rId28"/>
    <p:sldId id="496" r:id="rId29"/>
    <p:sldId id="497" r:id="rId30"/>
    <p:sldId id="473" r:id="rId31"/>
    <p:sldId id="557" r:id="rId32"/>
    <p:sldId id="499" r:id="rId33"/>
    <p:sldId id="514" r:id="rId34"/>
    <p:sldId id="515" r:id="rId35"/>
    <p:sldId id="516" r:id="rId36"/>
    <p:sldId id="477" r:id="rId37"/>
    <p:sldId id="544" r:id="rId38"/>
    <p:sldId id="545" r:id="rId39"/>
    <p:sldId id="546" r:id="rId40"/>
    <p:sldId id="547" r:id="rId41"/>
    <p:sldId id="548" r:id="rId42"/>
    <p:sldId id="551" r:id="rId43"/>
    <p:sldId id="500" r:id="rId44"/>
    <p:sldId id="434" r:id="rId45"/>
    <p:sldId id="513" r:id="rId46"/>
    <p:sldId id="541" r:id="rId47"/>
    <p:sldId id="550" r:id="rId48"/>
    <p:sldId id="552" r:id="rId49"/>
    <p:sldId id="553" r:id="rId50"/>
    <p:sldId id="555" r:id="rId51"/>
    <p:sldId id="491" r:id="rId52"/>
    <p:sldId id="558" r:id="rId53"/>
    <p:sldId id="561" r:id="rId54"/>
    <p:sldId id="562" r:id="rId55"/>
    <p:sldId id="567" r:id="rId56"/>
    <p:sldId id="492" r:id="rId57"/>
    <p:sldId id="493" r:id="rId58"/>
    <p:sldId id="543" r:id="rId59"/>
    <p:sldId id="489" r:id="rId6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6"/>
    <p:restoredTop sz="95018"/>
  </p:normalViewPr>
  <p:slideViewPr>
    <p:cSldViewPr>
      <p:cViewPr varScale="1">
        <p:scale>
          <a:sx n="102" d="100"/>
          <a:sy n="102" d="100"/>
        </p:scale>
        <p:origin x="-492" y="-102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2290" tIns="46145" rIns="92290" bIns="46145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2290" tIns="46145" rIns="92290" bIns="46145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01FA86-8D90-44CB-859B-1916FF84CB11}" type="datetimeFigureOut">
              <a:rPr lang="ko-KR" altLang="en-US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2290" tIns="46145" rIns="92290" bIns="46145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2290" tIns="46145" rIns="92290" bIns="46145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2290" tIns="46145" rIns="92290" bIns="46145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2290" tIns="46145" rIns="92290" bIns="46145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FigureOut">
              <a:rPr lang="ko-KR" altLang="en-US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290" tIns="46145" rIns="92290" bIns="46145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2290" tIns="46145" rIns="92290" bIns="46145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2290" tIns="46145" rIns="92290" bIns="46145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2014-05-10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64896" cy="13601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</a:t>
            </a:r>
            <a:r>
              <a:rPr lang="ko-KR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∙</a:t>
            </a:r>
            <a:r>
              <a:rPr lang="ko-KR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 들여다보기</a:t>
            </a:r>
            <a:r>
              <a:rPr lang="en-US" altLang="ko-KR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ko-KR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논점과</a:t>
            </a:r>
            <a:r>
              <a:rPr lang="en-US" altLang="ko-KR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과제</a:t>
            </a:r>
            <a:endParaRPr lang="ko-KR" alt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3929066"/>
            <a:ext cx="8712968" cy="259627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2014. 5. 15</a:t>
            </a:r>
          </a:p>
          <a:p>
            <a:endParaRPr lang="en-US" altLang="ko-KR" sz="2400" dirty="0" smtClean="0"/>
          </a:p>
          <a:p>
            <a:r>
              <a:rPr lang="ko-KR" alt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오 건 호</a:t>
            </a:r>
            <a:endParaRPr lang="en-US" altLang="ko-KR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ko-KR" altLang="en-US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내가만드는복지국가</a:t>
            </a:r>
            <a:r>
              <a:rPr lang="en-US" altLang="ko-K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  <a:r>
              <a:rPr lang="ko-KR" alt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공동운영위원장</a:t>
            </a:r>
            <a:endParaRPr lang="en-US" altLang="ko-KR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altLang="ko-KR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endParaRPr lang="en-US" altLang="ko-KR" sz="1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endParaRPr lang="en-US" altLang="ko-KR" sz="1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endParaRPr lang="en-US" altLang="ko-KR" sz="1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ko-KR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☞ </a:t>
            </a:r>
            <a:r>
              <a:rPr lang="ko-KR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자료</a:t>
            </a:r>
            <a:r>
              <a:rPr lang="en-US" altLang="ko-KR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[</a:t>
            </a:r>
            <a:r>
              <a:rPr lang="ko-KR" altLang="en-US" sz="1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내가만드는복지국가</a:t>
            </a:r>
            <a:r>
              <a:rPr lang="en-US" altLang="ko-KR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] </a:t>
            </a:r>
            <a:r>
              <a:rPr lang="ko-KR" altLang="en-US" sz="1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블로그</a:t>
            </a:r>
            <a:endParaRPr lang="en-US" altLang="ko-KR" sz="1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ko-KR" altLang="en-US" sz="29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mrokh\문서_재정20140401\내가만드는복지국가\사회복지세\복순이_투명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149080"/>
            <a:ext cx="1080120" cy="1988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가입자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의무 가입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44522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근로소득이 없는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27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 이상 성인은 우선 지역가입자로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…..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국민연금의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비밀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을 알아챈 임의가입자들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…..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3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713110" cy="34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역사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1988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시작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7332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1999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전체 지역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2006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전체 사업장으로 확대되었건만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….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오건호\Desktop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182059" cy="37506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가입자 현황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납부예외자 주목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797153"/>
            <a:ext cx="67687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지역가입자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850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만명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중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55%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 납부예외자로 등록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납부예외자도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가입자이므로 장애 발생 시 장애연금 수령 가능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2" name="Picture 2" descr="C:\Users\오건호\Desktop\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069286" cy="20197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사각지대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성인의 절반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8772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현재 성인의 절반이 미래 잠재적 국민연금 사각지대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전업주부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불안정노동자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영세자영자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등</a:t>
            </a: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오건호\Desktop\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445" y="1556792"/>
            <a:ext cx="6098875" cy="42380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재정구조 특징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부분적립방식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036853" cy="3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331640" y="5301208"/>
            <a:ext cx="72728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국민연금은 미래 급여의 절반을 후세대에 의지하는 부분적립방식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미래 재정불안정 내재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주기 재정안정화 논란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미래 재정 전망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2060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기금 소진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600" y="5301208"/>
            <a:ext cx="72728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2007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개혁으로 기금 소진 연도 연장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2047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2060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2060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부과방식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필요보험료율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21.4%</a:t>
            </a:r>
          </a:p>
        </p:txBody>
      </p:sp>
      <p:graphicFrame>
        <p:nvGraphicFramePr>
          <p:cNvPr id="53251" name="Object 2"/>
          <p:cNvGraphicFramePr>
            <a:graphicFrameLocks noChangeAspect="1"/>
          </p:cNvGraphicFramePr>
          <p:nvPr>
            <p:ph idx="1"/>
          </p:nvPr>
        </p:nvGraphicFramePr>
        <p:xfrm>
          <a:off x="611560" y="1916832"/>
          <a:ext cx="7974013" cy="2914650"/>
        </p:xfrm>
        <a:graphic>
          <a:graphicData uri="http://schemas.openxmlformats.org/presentationml/2006/ole">
            <p:oleObj spid="_x0000_s1026" r:id="rId3" imgW="7974259" imgH="29141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재정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지속가능한가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  <a:buNone/>
              <a:defRPr/>
            </a:pPr>
            <a:endParaRPr lang="en-US" altLang="ko-KR" sz="1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재정전망</a:t>
            </a:r>
            <a:r>
              <a:rPr lang="en-US" altLang="ko-KR" sz="2000" dirty="0" smtClean="0"/>
              <a:t>: 2044</a:t>
            </a:r>
            <a:r>
              <a:rPr lang="ko-KR" altLang="en-US" sz="2000" dirty="0" smtClean="0"/>
              <a:t>년 수지 적자</a:t>
            </a:r>
            <a:r>
              <a:rPr lang="en-US" altLang="ko-KR" sz="2000" dirty="0" smtClean="0"/>
              <a:t>. 2060</a:t>
            </a:r>
            <a:r>
              <a:rPr lang="ko-KR" altLang="en-US" sz="2000" dirty="0" smtClean="0"/>
              <a:t>년 기금 소진</a:t>
            </a:r>
            <a:r>
              <a:rPr lang="en-US" altLang="ko-KR" sz="2000" dirty="0" smtClean="0"/>
              <a:t> (</a:t>
            </a:r>
            <a:r>
              <a:rPr lang="ko-KR" altLang="en-US" sz="2000" dirty="0" err="1" smtClean="0"/>
              <a:t>필요보험료율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21.4%)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0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연금지출</a:t>
            </a:r>
            <a:r>
              <a:rPr lang="en-US" altLang="ko-KR" sz="2000" dirty="0" smtClean="0"/>
              <a:t>: 2060</a:t>
            </a:r>
            <a:r>
              <a:rPr lang="ko-KR" altLang="en-US" sz="2000" dirty="0" smtClean="0"/>
              <a:t>년 국민연금 </a:t>
            </a:r>
            <a:r>
              <a:rPr lang="en-US" altLang="ko-KR" sz="2000" dirty="0" smtClean="0"/>
              <a:t>GDP 6.8%, </a:t>
            </a:r>
            <a:r>
              <a:rPr lang="ko-KR" altLang="en-US" sz="2000" dirty="0" smtClean="0"/>
              <a:t>완전기초연금 </a:t>
            </a:r>
            <a:r>
              <a:rPr lang="en-US" altLang="ko-KR" sz="2000" dirty="0" smtClean="0"/>
              <a:t>4%, </a:t>
            </a:r>
            <a:r>
              <a:rPr lang="ko-KR" altLang="en-US" sz="2000" dirty="0" smtClean="0"/>
              <a:t>특수연금 </a:t>
            </a:r>
            <a:r>
              <a:rPr lang="en-US" altLang="ko-KR" sz="2000" dirty="0" smtClean="0"/>
              <a:t>2% = 10~14% (2020</a:t>
            </a:r>
            <a:r>
              <a:rPr lang="ko-KR" altLang="en-US" sz="2000" dirty="0" smtClean="0"/>
              <a:t>년 유럽 </a:t>
            </a:r>
            <a:r>
              <a:rPr lang="en-US" altLang="ko-KR" sz="2000" dirty="0" smtClean="0"/>
              <a:t>GDP 10%)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0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후세대 재정 책임 동의</a:t>
            </a:r>
            <a:r>
              <a:rPr lang="en-US" altLang="ko-KR" sz="2000" dirty="0" smtClean="0"/>
              <a:t>? : </a:t>
            </a:r>
            <a:r>
              <a:rPr lang="ko-KR" altLang="en-US" sz="2000" dirty="0" smtClean="0"/>
              <a:t>재정 몫 연착륙 필요</a:t>
            </a:r>
            <a:endParaRPr lang="en-US" altLang="ko-K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14.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국민연금기금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제대로 운용되고 있나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93305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실태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2012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약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400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조원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1/3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이 기금운용수익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평균기금운용수익률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6.7%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로 양호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논점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운용전략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수익중심운용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vs.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사회책임운용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운용안정성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주식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해외자산 중심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미래 현금화 위험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15422" cy="200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15.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공무원연금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어떻게 할 것인가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65313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구조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보험료율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14%,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62.7%(33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수익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국민연금보다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수익비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높음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특징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비례연금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부과방식 재정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개혁 방향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중상위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인하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균등지수 도입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장기 과제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국민연금과 통합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4970406" cy="27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정리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핵심 체크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법정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명목</a:t>
            </a:r>
            <a:r>
              <a:rPr lang="en-US" altLang="ko-KR" sz="2400" dirty="0" smtClean="0"/>
              <a:t>)</a:t>
            </a:r>
            <a:r>
              <a:rPr lang="ko-KR" altLang="en-US" sz="2400" dirty="0" err="1" smtClean="0"/>
              <a:t>급여율과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실질급여율</a:t>
            </a:r>
            <a:r>
              <a:rPr lang="ko-KR" altLang="en-US" sz="2400" dirty="0" smtClean="0"/>
              <a:t> 구분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가입기간 변수</a:t>
            </a:r>
            <a:r>
              <a:rPr lang="en-US" altLang="ko-KR" sz="24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용돈연금인가</a:t>
            </a:r>
            <a:r>
              <a:rPr lang="en-US" altLang="ko-KR" sz="2400" dirty="0" smtClean="0"/>
              <a:t>? : </a:t>
            </a:r>
            <a:r>
              <a:rPr lang="ko-KR" altLang="en-US" sz="2400" dirty="0" smtClean="0"/>
              <a:t>가입기간이 짧기 때문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복지인가</a:t>
            </a:r>
            <a:r>
              <a:rPr lang="en-US" altLang="ko-KR" sz="2400" dirty="0" smtClean="0"/>
              <a:t>? </a:t>
            </a:r>
            <a:r>
              <a:rPr lang="ko-KR" altLang="en-US" sz="2400" dirty="0" err="1" smtClean="0"/>
              <a:t>반복지인가</a:t>
            </a:r>
            <a:r>
              <a:rPr lang="en-US" altLang="ko-KR" sz="2400" dirty="0" smtClean="0"/>
              <a:t>?: </a:t>
            </a:r>
            <a:r>
              <a:rPr lang="ko-KR" altLang="en-US" sz="2400" dirty="0" err="1" smtClean="0"/>
              <a:t>세대내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세대간 형평성 문제</a:t>
            </a:r>
            <a:endParaRPr lang="en-US" altLang="ko-KR" sz="2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미래 </a:t>
            </a:r>
            <a:r>
              <a:rPr lang="ko-KR" altLang="en-US" sz="2400" dirty="0" err="1" smtClean="0"/>
              <a:t>지속가능한가</a:t>
            </a:r>
            <a:r>
              <a:rPr lang="en-US" altLang="ko-KR" sz="2400" dirty="0" smtClean="0"/>
              <a:t>? : </a:t>
            </a:r>
            <a:r>
              <a:rPr lang="ko-KR" altLang="en-US" sz="2400" dirty="0" smtClean="0"/>
              <a:t>후세대 재정 분담 동의 가능한가</a:t>
            </a:r>
            <a:r>
              <a:rPr lang="en-US" altLang="ko-KR" sz="2400" dirty="0" smtClean="0"/>
              <a:t>?</a:t>
            </a:r>
            <a:endParaRPr lang="en-US" altLang="ko-KR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75240" cy="92868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목 차</a:t>
            </a:r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7624" y="1500174"/>
            <a:ext cx="7527780" cy="462599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Wingdings 2"/>
              <a:buAutoNum type="arabicPeriod"/>
            </a:pPr>
            <a:endParaRPr lang="en-US" altLang="ko-KR" sz="28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핵심 체크</a:t>
            </a:r>
            <a:endParaRPr lang="en-US" altLang="ko-KR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 도입 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역사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3. 2007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연금체제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개혁인가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개악인가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박근혜 </a:t>
            </a:r>
            <a:r>
              <a:rPr lang="ko-KR" alt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기초연금안의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네 가지 진실</a:t>
            </a:r>
            <a:endParaRPr lang="en-US" altLang="ko-KR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마무리 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생각 주제와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활동 과제</a:t>
            </a:r>
            <a:endParaRPr lang="ko-KR" alt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기초연금 도입 </a:t>
            </a:r>
            <a:r>
              <a:rPr lang="en-US" altLang="ko-KR" sz="4000" dirty="0" smtClean="0">
                <a:solidFill>
                  <a:srgbClr val="FFC000"/>
                </a:solidFill>
              </a:rPr>
              <a:t>‘</a:t>
            </a:r>
            <a:r>
              <a:rPr lang="ko-KR" altLang="en-US" sz="4000" dirty="0" smtClean="0">
                <a:solidFill>
                  <a:srgbClr val="FFC000"/>
                </a:solidFill>
              </a:rPr>
              <a:t>역사</a:t>
            </a:r>
            <a:r>
              <a:rPr lang="en-US" altLang="ko-KR" sz="4000" dirty="0" smtClean="0">
                <a:solidFill>
                  <a:srgbClr val="FFC000"/>
                </a:solidFill>
              </a:rPr>
              <a:t>’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17.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2002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이회창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 도입하자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&lt;</a:t>
            </a:r>
            <a:r>
              <a:rPr lang="ko-KR" altLang="en-US" sz="1800" dirty="0" smtClean="0"/>
              <a:t>배경</a:t>
            </a:r>
            <a:r>
              <a:rPr lang="en-US" altLang="ko-KR" sz="18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800" dirty="0" smtClean="0"/>
              <a:t>1988</a:t>
            </a:r>
            <a:r>
              <a:rPr lang="ko-KR" altLang="en-US" sz="1800" dirty="0" smtClean="0"/>
              <a:t>년 도입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후한 급여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예측 넘은 고령화</a:t>
            </a:r>
            <a:endParaRPr lang="en-US" altLang="ko-KR" sz="18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err="1" smtClean="0"/>
              <a:t>이회창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국민연금 급여 인하 불가피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대신 기초연금 도입</a:t>
            </a:r>
            <a:endParaRPr lang="en-US" altLang="ko-KR" sz="18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노무현</a:t>
            </a:r>
            <a:r>
              <a:rPr lang="en-US" altLang="ko-KR" sz="1800" dirty="0" smtClean="0"/>
              <a:t>: “</a:t>
            </a:r>
            <a:r>
              <a:rPr lang="ko-KR" altLang="en-US" sz="1800" dirty="0" smtClean="0"/>
              <a:t>용돈연금</a:t>
            </a:r>
            <a:r>
              <a:rPr lang="en-US" altLang="ko-KR" sz="1800" dirty="0" smtClean="0"/>
              <a:t>” </a:t>
            </a:r>
            <a:r>
              <a:rPr lang="ko-KR" altLang="en-US" sz="1800" dirty="0" err="1" smtClean="0"/>
              <a:t>안된다</a:t>
            </a:r>
            <a:r>
              <a:rPr lang="en-US" altLang="ko-KR" sz="18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결과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노무현 후보 당선으로 기초연금 의제 사라짐</a:t>
            </a:r>
            <a:endParaRPr lang="en-US" altLang="ko-KR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노무현 입장 전환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재정안정화 추진</a:t>
            </a:r>
            <a:endParaRPr lang="en-US" altLang="ko-KR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2003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주기 추계 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재정안정화 논의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 인하</a:t>
            </a:r>
            <a:r>
              <a:rPr lang="en-US" altLang="ko-KR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보험료 인상 등</a:t>
            </a:r>
            <a:endParaRPr lang="en-US" altLang="ko-KR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2004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국회 개원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연금개혁안 충돌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88115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1400" dirty="0" smtClean="0"/>
              <a:t>&lt;</a:t>
            </a:r>
            <a:r>
              <a:rPr lang="ko-KR" altLang="en-US" sz="1400" dirty="0" smtClean="0"/>
              <a:t>배경</a:t>
            </a:r>
            <a:r>
              <a:rPr lang="en-US" altLang="ko-KR" sz="1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dirty="0" smtClean="0"/>
              <a:t>노무현정부</a:t>
            </a:r>
            <a:r>
              <a:rPr lang="en-US" altLang="ko-KR" sz="1400" dirty="0" smtClean="0"/>
              <a:t>: 8</a:t>
            </a:r>
            <a:r>
              <a:rPr lang="ko-KR" altLang="en-US" sz="1400" dirty="0" smtClean="0"/>
              <a:t>월 연금개혁안 발표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급여율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60% -&gt; 50% /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보험료율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9% -&gt;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15.9%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dirty="0" smtClean="0"/>
              <a:t>한나라당</a:t>
            </a:r>
            <a:r>
              <a:rPr lang="en-US" altLang="ko-KR" sz="1400" dirty="0" smtClean="0"/>
              <a:t>: 2002</a:t>
            </a:r>
            <a:r>
              <a:rPr lang="ko-KR" altLang="en-US" sz="1400" dirty="0" smtClean="0"/>
              <a:t>년 대선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용돈연금</a:t>
            </a:r>
            <a:r>
              <a:rPr lang="en-US" altLang="ko-KR" sz="1400" dirty="0" smtClean="0"/>
              <a:t>’ </a:t>
            </a:r>
            <a:r>
              <a:rPr lang="ko-KR" altLang="en-US" sz="1400" dirty="0" smtClean="0"/>
              <a:t>노인표 잃음</a:t>
            </a:r>
            <a:r>
              <a:rPr lang="en-US" altLang="ko-KR" sz="1400" dirty="0" smtClean="0"/>
              <a:t>. 2004</a:t>
            </a:r>
            <a:r>
              <a:rPr lang="ko-KR" altLang="en-US" sz="1400" dirty="0" smtClean="0"/>
              <a:t>년 국회 기초연금 </a:t>
            </a:r>
            <a:r>
              <a:rPr lang="en-US" altLang="ko-KR" sz="1400" dirty="0" smtClean="0"/>
              <a:t>TF. 9</a:t>
            </a:r>
            <a:r>
              <a:rPr lang="ko-KR" altLang="en-US" sz="1400" dirty="0" smtClean="0"/>
              <a:t>월 방안</a:t>
            </a:r>
            <a:r>
              <a:rPr lang="en-US" altLang="ko-KR" sz="1400" dirty="0" smtClean="0"/>
              <a:t>, 12</a:t>
            </a:r>
            <a:r>
              <a:rPr lang="ko-KR" altLang="en-US" sz="1400" dirty="0" smtClean="0"/>
              <a:t>월 법안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400" dirty="0" smtClean="0"/>
              <a:t>&lt;</a:t>
            </a:r>
            <a:r>
              <a:rPr lang="ko-KR" altLang="en-US" sz="1400" dirty="0" err="1" smtClean="0"/>
              <a:t>새누리당</a:t>
            </a:r>
            <a:r>
              <a:rPr lang="ko-KR" altLang="en-US" sz="1400" dirty="0" smtClean="0"/>
              <a:t> 방안</a:t>
            </a:r>
            <a:r>
              <a:rPr lang="en-US" altLang="ko-KR" sz="1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dirty="0" smtClean="0"/>
              <a:t>국민연금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급여 </a:t>
            </a:r>
            <a:r>
              <a:rPr lang="en-US" altLang="ko-KR" sz="1400" dirty="0" smtClean="0"/>
              <a:t>60% -&gt; 20%, </a:t>
            </a:r>
            <a:r>
              <a:rPr lang="ko-KR" altLang="en-US" sz="1400" dirty="0" smtClean="0"/>
              <a:t>보험료 </a:t>
            </a:r>
            <a:r>
              <a:rPr lang="en-US" altLang="ko-KR" sz="1400" dirty="0" smtClean="0"/>
              <a:t>9% -&gt; 7% / </a:t>
            </a:r>
            <a:r>
              <a:rPr lang="ko-KR" altLang="en-US" sz="1400" dirty="0" smtClean="0"/>
              <a:t>기초연금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보편주의 </a:t>
            </a:r>
            <a:r>
              <a:rPr lang="en-US" altLang="ko-KR" sz="1400" dirty="0" smtClean="0"/>
              <a:t>20% </a:t>
            </a:r>
            <a:r>
              <a:rPr lang="ko-KR" altLang="en-US" sz="1400" dirty="0" smtClean="0"/>
              <a:t>급여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당시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dirty="0" smtClean="0"/>
              <a:t>국민연금 재정안정화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노인 기본소득 보장</a:t>
            </a:r>
            <a:endParaRPr lang="en-US" altLang="ko-KR" sz="1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dirty="0" smtClean="0"/>
              <a:t>딜레마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애초 계획인 부가가치세 방안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철회로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재정없는</a:t>
            </a:r>
            <a:r>
              <a:rPr lang="ko-KR" altLang="en-US" sz="1400" dirty="0" smtClean="0"/>
              <a:t> 기초연금</a:t>
            </a:r>
            <a:r>
              <a:rPr lang="en-US" altLang="ko-KR" sz="1400" dirty="0" smtClean="0"/>
              <a:t>’ </a:t>
            </a:r>
            <a:r>
              <a:rPr lang="ko-KR" altLang="en-US" sz="1400" dirty="0" smtClean="0"/>
              <a:t>전락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결과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 반발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안티국민연금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‘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 비밀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국회 논의 실종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한나라당의 배수진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 도입 없이 연금 논의 없다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2006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유시민장관의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연금개혁 미션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배경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노무현대통령의 특명</a:t>
            </a:r>
            <a:r>
              <a:rPr lang="en-US" altLang="ko-KR" sz="2400" dirty="0" smtClean="0"/>
              <a:t>. “</a:t>
            </a:r>
            <a:r>
              <a:rPr lang="ko-KR" altLang="en-US" sz="2400" dirty="0" smtClean="0"/>
              <a:t>연금개혁을 완수하라</a:t>
            </a:r>
            <a:r>
              <a:rPr lang="en-US" altLang="ko-KR" sz="2400" dirty="0" smtClean="0"/>
              <a:t>!”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err="1" smtClean="0"/>
              <a:t>유시민장관</a:t>
            </a:r>
            <a:r>
              <a:rPr lang="ko-KR" altLang="en-US" sz="2400" dirty="0" smtClean="0"/>
              <a:t> 기초노령연금방안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대상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하위 </a:t>
            </a:r>
            <a:r>
              <a:rPr lang="en-US" altLang="ko-KR" sz="2400" dirty="0" smtClean="0"/>
              <a:t>45% </a:t>
            </a:r>
            <a:r>
              <a:rPr lang="ko-KR" altLang="en-US" sz="2400" dirty="0" smtClean="0"/>
              <a:t>노인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당시 </a:t>
            </a:r>
            <a:r>
              <a:rPr lang="en-US" altLang="ko-KR" sz="2400" dirty="0" smtClean="0"/>
              <a:t>15% </a:t>
            </a:r>
            <a:r>
              <a:rPr lang="ko-KR" altLang="en-US" sz="2400" dirty="0" smtClean="0"/>
              <a:t>노인이 </a:t>
            </a:r>
            <a:r>
              <a:rPr lang="en-US" altLang="ko-KR" sz="2400" dirty="0" smtClean="0"/>
              <a:t>3~5</a:t>
            </a:r>
            <a:r>
              <a:rPr lang="ko-KR" altLang="en-US" sz="2400" dirty="0" smtClean="0"/>
              <a:t>만원 경로수당 수령 중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금액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만원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국민연금 가입자평균소득 </a:t>
            </a:r>
            <a:r>
              <a:rPr lang="en-US" altLang="ko-KR" sz="2400" dirty="0" smtClean="0"/>
              <a:t>A</a:t>
            </a:r>
            <a:r>
              <a:rPr lang="ko-KR" altLang="en-US" sz="2400" dirty="0" smtClean="0"/>
              <a:t>값 </a:t>
            </a:r>
            <a:r>
              <a:rPr lang="en-US" altLang="ko-KR" sz="2400" dirty="0" smtClean="0"/>
              <a:t>5% </a:t>
            </a:r>
            <a:r>
              <a:rPr lang="ko-KR" altLang="en-US" sz="2400" dirty="0" smtClean="0"/>
              <a:t>해당 금액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원리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물가 연동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시간이 흐르면 </a:t>
            </a:r>
            <a:r>
              <a:rPr lang="en-US" altLang="ko-KR" sz="2400" dirty="0" smtClean="0"/>
              <a:t>A</a:t>
            </a:r>
            <a:r>
              <a:rPr lang="ko-KR" altLang="en-US" sz="2400" dirty="0" smtClean="0"/>
              <a:t>값 기준 </a:t>
            </a:r>
            <a:r>
              <a:rPr lang="ko-KR" altLang="en-US" sz="2400" dirty="0" err="1" smtClean="0"/>
              <a:t>급여율</a:t>
            </a:r>
            <a:r>
              <a:rPr lang="ko-KR" altLang="en-US" sz="2400" dirty="0" smtClean="0"/>
              <a:t> 하락함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결과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비로소 국회 연금 논의 시작</a:t>
            </a:r>
            <a:endParaRPr lang="en-US" altLang="ko-KR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민주노동당과 공조 및 와해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A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값 기준 수정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15% 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목표 </a:t>
            </a:r>
            <a:r>
              <a:rPr lang="ko-KR" alt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(but 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부대결의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연금개혁 방안 비교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589240"/>
            <a:ext cx="67687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노무현정부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연금개혁 마무리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부분적 재정안정화</a:t>
            </a:r>
            <a:endParaRPr lang="en-US" altLang="ko-KR" sz="1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한나라당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부실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기초연금안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탈출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개혁 불발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추후 과제로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시민사회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도입에 의의를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오건호\Desktop\noname01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120680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4000" dirty="0" smtClean="0">
                <a:solidFill>
                  <a:srgbClr val="FFC000"/>
                </a:solidFill>
              </a:rPr>
              <a:t>2007</a:t>
            </a:r>
            <a:r>
              <a:rPr lang="ko-KR" altLang="en-US" sz="4000" dirty="0" smtClean="0">
                <a:solidFill>
                  <a:srgbClr val="FFC000"/>
                </a:solidFill>
              </a:rPr>
              <a:t>년 연금체제</a:t>
            </a:r>
            <a:endParaRPr lang="en-US" altLang="ko-KR" sz="4000" dirty="0" smtClean="0">
              <a:solidFill>
                <a:srgbClr val="FFC000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개혁인가</a:t>
            </a:r>
            <a:r>
              <a:rPr lang="en-US" altLang="ko-KR" sz="4000" dirty="0" smtClean="0">
                <a:solidFill>
                  <a:srgbClr val="FFC000"/>
                </a:solidFill>
              </a:rPr>
              <a:t>, </a:t>
            </a:r>
            <a:r>
              <a:rPr lang="ko-KR" altLang="en-US" sz="4000" dirty="0" smtClean="0">
                <a:solidFill>
                  <a:srgbClr val="FFC000"/>
                </a:solidFill>
              </a:rPr>
              <a:t>개악인가</a:t>
            </a:r>
            <a:r>
              <a:rPr lang="en-US" altLang="ko-KR" sz="4000" dirty="0" smtClean="0">
                <a:solidFill>
                  <a:srgbClr val="FFC000"/>
                </a:solidFill>
              </a:rPr>
              <a:t>?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21.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2007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연금개혁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 이원체제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8091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내용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국민연금 </a:t>
            </a:r>
            <a:r>
              <a:rPr lang="ko-KR" altLang="en-US" sz="2400" dirty="0" err="1" smtClean="0"/>
              <a:t>급여율</a:t>
            </a:r>
            <a:r>
              <a:rPr lang="en-US" altLang="ko-KR" sz="2400" dirty="0" smtClean="0"/>
              <a:t>: 60-&gt;40% (2028</a:t>
            </a:r>
            <a:r>
              <a:rPr lang="ko-KR" altLang="en-US" sz="2400" dirty="0" smtClean="0"/>
              <a:t>년까지</a:t>
            </a:r>
            <a:r>
              <a:rPr lang="en-US" altLang="ko-KR" sz="2400" dirty="0" smtClean="0"/>
              <a:t>. 2014</a:t>
            </a:r>
            <a:r>
              <a:rPr lang="ko-KR" altLang="en-US" sz="2400" dirty="0" smtClean="0"/>
              <a:t>년 현재 </a:t>
            </a:r>
            <a:r>
              <a:rPr lang="en-US" altLang="ko-KR" sz="2400" dirty="0" smtClean="0"/>
              <a:t>47.0%)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기초노령연금</a:t>
            </a:r>
            <a:r>
              <a:rPr lang="en-US" altLang="ko-KR" sz="2400" dirty="0" smtClean="0"/>
              <a:t>: 2008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5% -&gt; 2028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10%</a:t>
            </a:r>
            <a:r>
              <a:rPr lang="ko-KR" altLang="en-US" sz="2400" dirty="0" smtClean="0"/>
              <a:t> 단계적 인상</a:t>
            </a:r>
            <a:endParaRPr lang="en-US" altLang="ko-KR" sz="2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특징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국민연금 인하 보전하는 </a:t>
            </a:r>
            <a:r>
              <a:rPr lang="ko-KR" altLang="en-US" sz="2400" dirty="0" err="1" smtClean="0"/>
              <a:t>급여율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10% (</a:t>
            </a:r>
            <a:r>
              <a:rPr lang="ko-KR" altLang="en-US" sz="2400" dirty="0" smtClean="0"/>
              <a:t>구체적 인상 방안 명시 못함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err="1" smtClean="0"/>
              <a:t>준보편연금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지급대상 </a:t>
            </a:r>
            <a:r>
              <a:rPr lang="en-US" altLang="ko-KR" sz="2400" dirty="0" smtClean="0"/>
              <a:t>70%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기준금액이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국민연금 평균소득</a:t>
            </a:r>
            <a:r>
              <a:rPr lang="en-US" altLang="ko-KR" sz="2400" dirty="0" smtClean="0"/>
              <a:t>(A</a:t>
            </a:r>
            <a:r>
              <a:rPr lang="ko-KR" altLang="en-US" sz="2400" dirty="0" smtClean="0"/>
              <a:t>값</a:t>
            </a:r>
            <a:r>
              <a:rPr lang="en-US" altLang="ko-KR" sz="2400" dirty="0" smtClean="0"/>
              <a:t>)’ </a:t>
            </a:r>
            <a:r>
              <a:rPr lang="ko-KR" altLang="en-US" sz="2400" dirty="0" smtClean="0"/>
              <a:t>연동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논점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공공부조</a:t>
            </a:r>
            <a:r>
              <a:rPr lang="en-US" altLang="ko-KR" sz="2400" dirty="0" err="1" smtClean="0"/>
              <a:t>vs</a:t>
            </a:r>
            <a:r>
              <a:rPr lang="ko-KR" altLang="en-US" sz="2400" dirty="0" smtClean="0"/>
              <a:t>보편연금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연금통합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급여체계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관리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재정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법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altLang="ko-K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☞ </a:t>
            </a:r>
            <a:r>
              <a:rPr lang="ko-KR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물가연동</a:t>
            </a:r>
            <a:r>
              <a:rPr lang="en-US" altLang="ko-K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개인별 급여연계</a:t>
            </a:r>
            <a:r>
              <a:rPr lang="en-US" altLang="ko-K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병급조정</a:t>
            </a:r>
            <a:r>
              <a:rPr lang="en-US" altLang="ko-K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는 이미 정리</a:t>
            </a:r>
            <a:endParaRPr lang="en-US" altLang="ko-KR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22.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평균소득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가입기간 가입자 급여구조 개편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오건호\Desktop\ㅠㅠ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31011" cy="3672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445224"/>
            <a:ext cx="78488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내용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사각지대 대책 마련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가입기간 연동 하후상박적 연금체계 개편</a:t>
            </a:r>
            <a:endParaRPr lang="en-US" altLang="ko-KR" sz="1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☞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사실상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시민단체안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가까움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(2018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완성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대상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80%,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 인상방안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불명시만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다름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절차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열린우리당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한나라당 빅딜 통과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시민사회 비판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연금개혁 효과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세대내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세대간 형평성 강화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30120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내용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사각지대 대책 마련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하후상박적 연금체계 개편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절차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열린우리당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한나라당 빅딜 통과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시민사회 비판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22508" cy="34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24.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시민단체 평가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최대 개악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오건호\Desktop\ㅗㅗ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183931" cy="3401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522920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평가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연금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대폭 인하 규탄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 (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명목급여율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착시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문제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기초노령연금 의의 평가절하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중심주의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대안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인상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세대내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세대간 형평성 악화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국민연금 핵심 체크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err="1" smtClean="0">
                <a:solidFill>
                  <a:srgbClr val="FFC000"/>
                </a:solidFill>
              </a:rPr>
              <a:t>박근혜정부</a:t>
            </a:r>
            <a:r>
              <a:rPr lang="ko-KR" altLang="en-US" sz="4000" dirty="0" smtClean="0">
                <a:solidFill>
                  <a:srgbClr val="FFC000"/>
                </a:solidFill>
              </a:rPr>
              <a:t> 기초연금</a:t>
            </a:r>
            <a:endParaRPr lang="en-US" altLang="ko-KR" sz="4000" dirty="0" smtClean="0">
              <a:solidFill>
                <a:srgbClr val="FFC000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네 가지 진실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25.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박근혜정부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기초연금 내용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084668" cy="9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7584" y="1772816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000" dirty="0" smtClean="0"/>
              <a:t> 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대통령선거 공약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모든 노인에게 </a:t>
            </a:r>
            <a:r>
              <a:rPr lang="en-US" altLang="ko-KR" sz="2000" dirty="0" smtClean="0"/>
              <a:t>20</a:t>
            </a:r>
            <a:r>
              <a:rPr lang="ko-KR" altLang="en-US" sz="2000" dirty="0" smtClean="0"/>
              <a:t>만원 지급</a:t>
            </a:r>
            <a:endParaRPr lang="ko-KR" altLang="en-US" sz="20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256584" cy="76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9592" y="450912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2400" dirty="0" smtClean="0"/>
              <a:t> </a:t>
            </a:r>
            <a:r>
              <a:rPr lang="ko-KR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당선 이후 정부안</a:t>
            </a:r>
            <a:endParaRPr lang="en-US" altLang="ko-KR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모든 노인 </a:t>
            </a:r>
            <a:r>
              <a:rPr lang="en-US" altLang="ko-KR" sz="2000" dirty="0" smtClean="0"/>
              <a:t>-&gt; 70% </a:t>
            </a:r>
            <a:r>
              <a:rPr lang="ko-KR" altLang="en-US" sz="2000" dirty="0" smtClean="0"/>
              <a:t>노인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균등 지급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차등 지급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국민연금 가입기간 연계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  <a:defRPr lang="ko-KR" altLang="en-US"/>
            </a:pPr>
            <a:endParaRPr lang="en-US" altLang="ko-K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진실 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1&gt;</a:t>
            </a:r>
          </a:p>
          <a:p>
            <a:pPr algn="ctr">
              <a:buNone/>
              <a:defRPr lang="ko-KR" altLang="en-US"/>
            </a:pP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애초 차등지급이었다</a:t>
            </a: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허위사실 공표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!</a:t>
            </a:r>
            <a:endParaRPr lang="ko-KR" alt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26.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기초연금과 국민연금의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통합 운영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오건호\Desktop\ㅣㅣ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060848"/>
            <a:ext cx="5502285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5811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2012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총선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 공약 없음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(2002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대선 이후 처음으로 포함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안함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2012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월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일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대한노인회 방문해 전격 발표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문재인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안철수 단일화 합의 전날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그들만의 암호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‘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통합 운영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27.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말했으나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알리진 않았다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오건호\Desktop\ㅁㅁ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509233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선거운동과정에서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‘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통합 운영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은 전혀 공론화하지 않았음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TV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토론에서 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통합운영한다는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언급을 했으나 그 의미를 설명하지는 않음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28.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차등지급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공약비용 책정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59%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만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오건호\Desktop\ㅡㅡ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039" y="1772816"/>
            <a:ext cx="4748511" cy="31833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총 공약이행비용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131.4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조원 중 기초연금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14.7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조원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모두에게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지급 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(2014-17)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중앙정부 몫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조원의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59%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 책정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선거 약 일주일 전에 홈페이지에 공개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민주당은 항목별 소요재정 미공개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29.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당선 이후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실토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그리고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고발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5172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내가만드는복지국가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노년유니온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세상을바꾸는사회복지사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허위사실공표죄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사기죄 고발 및 기각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(2013. 9. 30)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03382" cy="341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  <a:defRPr lang="ko-KR" altLang="en-US"/>
            </a:pPr>
            <a:endParaRPr lang="en-US" altLang="ko-K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진실 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2&gt;</a:t>
            </a:r>
          </a:p>
          <a:p>
            <a:pPr algn="ctr">
              <a:buNone/>
              <a:defRPr lang="ko-KR" altLang="en-US"/>
            </a:pP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사실상 물가연동</a:t>
            </a: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기초연금 갈수록 줄어</a:t>
            </a:r>
            <a:endParaRPr lang="ko-KR" alt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정부법안 독소조항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사실상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물가 연동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50100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</a:rPr>
              <a:t>&lt;</a:t>
            </a:r>
            <a:r>
              <a:rPr lang="ko-KR" altLang="en-US" sz="1600" b="1" dirty="0" smtClean="0">
                <a:latin typeface="맑은 고딕"/>
              </a:rPr>
              <a:t>논점</a:t>
            </a:r>
            <a:r>
              <a:rPr lang="en-US" altLang="ko-KR" sz="1600" b="1" dirty="0" smtClean="0">
                <a:latin typeface="맑은 고딕"/>
              </a:rPr>
              <a:t>: </a:t>
            </a:r>
            <a:r>
              <a:rPr lang="ko-KR" altLang="en-US" sz="1600" b="1" dirty="0" err="1" smtClean="0">
                <a:latin typeface="맑은 고딕"/>
              </a:rPr>
              <a:t>기준연금액</a:t>
            </a:r>
            <a:r>
              <a:rPr lang="ko-KR" altLang="en-US" sz="1600" b="1" dirty="0" smtClean="0">
                <a:latin typeface="맑은 고딕"/>
              </a:rPr>
              <a:t> 조정의 실제 기준은</a:t>
            </a:r>
            <a:r>
              <a:rPr lang="en-US" altLang="ko-KR" sz="1600" b="1" dirty="0" smtClean="0">
                <a:latin typeface="맑은 고딕"/>
              </a:rPr>
              <a:t>?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&gt;</a:t>
            </a:r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/>
              <a:t> 최대금액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어떠한 경우든 기초연금 </a:t>
            </a:r>
            <a:r>
              <a:rPr lang="ko-KR" altLang="en-US" sz="1600" b="1" dirty="0" err="1" smtClean="0"/>
              <a:t>최대액이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기준연금액을</a:t>
            </a:r>
            <a:r>
              <a:rPr lang="ko-KR" altLang="en-US" sz="1600" b="1" dirty="0" smtClean="0"/>
              <a:t> 넘을 수 없음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/>
              <a:t> 기준연금</a:t>
            </a:r>
            <a:r>
              <a:rPr lang="en-US" altLang="ko-KR" sz="1600" b="1" dirty="0" smtClean="0"/>
              <a:t>: 20</a:t>
            </a:r>
            <a:r>
              <a:rPr lang="ko-KR" altLang="en-US" sz="1600" b="1" dirty="0" smtClean="0"/>
              <a:t>만원으로 시작해 물가 연동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/>
              <a:t> 5</a:t>
            </a:r>
            <a:r>
              <a:rPr lang="ko-KR" altLang="en-US" sz="1600" b="1" dirty="0" smtClean="0"/>
              <a:t>년 주기 </a:t>
            </a:r>
            <a:r>
              <a:rPr lang="ko-KR" altLang="en-US" sz="1600" b="1" dirty="0" err="1" smtClean="0"/>
              <a:t>기준연금액</a:t>
            </a:r>
            <a:r>
              <a:rPr lang="ko-KR" altLang="en-US" sz="1600" b="1" dirty="0" smtClean="0"/>
              <a:t> 조정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사실상 물가 중심 연동 고시 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물가 </a:t>
            </a:r>
            <a:r>
              <a:rPr lang="en-US" altLang="ko-KR" sz="1600" b="1" dirty="0" smtClean="0"/>
              <a:t>+ </a:t>
            </a:r>
            <a:r>
              <a:rPr lang="ko-KR" altLang="en-US" sz="1600" b="1" dirty="0" smtClean="0"/>
              <a:t>생활수준 </a:t>
            </a:r>
            <a:r>
              <a:rPr lang="en-US" altLang="ko-KR" sz="1600" b="1" dirty="0" smtClean="0"/>
              <a:t>+ A</a:t>
            </a:r>
            <a:r>
              <a:rPr lang="ko-KR" altLang="en-US" sz="1600" b="1" dirty="0" smtClean="0"/>
              <a:t>값</a:t>
            </a:r>
            <a:r>
              <a:rPr lang="en-US" altLang="ko-KR" sz="1600" b="1" dirty="0" smtClean="0"/>
              <a:t>)             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/>
              <a:t> 정부 궤변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물가연동 필요성 역설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법안도 사실상 물가 연동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                 but </a:t>
            </a:r>
            <a:r>
              <a:rPr lang="ko-KR" altLang="en-US" sz="1600" b="1" dirty="0" smtClean="0"/>
              <a:t>발표 수치는 </a:t>
            </a:r>
            <a:r>
              <a:rPr lang="en-US" altLang="ko-KR" sz="1600" b="1" dirty="0" smtClean="0"/>
              <a:t>A</a:t>
            </a:r>
            <a:r>
              <a:rPr lang="ko-KR" altLang="en-US" sz="1600" b="1" dirty="0" smtClean="0"/>
              <a:t>값 연동 </a:t>
            </a:r>
            <a:r>
              <a:rPr lang="en-US" altLang="ko-KR" sz="1600" b="1" dirty="0" smtClean="0"/>
              <a:t>-&gt;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법안 사기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!!!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344816" cy="1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31.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 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현행 제도보다 금액 줄어든다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328592" cy="39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7664" y="55892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가정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기초노령연금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매년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0.36%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포인트씩 인상해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2028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도달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물가 연동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보험료율과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급여율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기본 구조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err="1" smtClean="0"/>
              <a:t>보험료율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소득의 </a:t>
            </a:r>
            <a:r>
              <a:rPr lang="en-US" altLang="ko-KR" sz="2400" dirty="0" smtClean="0"/>
              <a:t>9% 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법정 명목</a:t>
            </a:r>
            <a:r>
              <a:rPr lang="en-US" altLang="ko-KR" sz="2400" dirty="0" smtClean="0"/>
              <a:t>) </a:t>
            </a:r>
            <a:r>
              <a:rPr lang="ko-KR" altLang="en-US" sz="2400" dirty="0" err="1" smtClean="0"/>
              <a:t>급여율</a:t>
            </a:r>
            <a:r>
              <a:rPr lang="en-US" altLang="ko-KR" sz="2400" dirty="0" smtClean="0"/>
              <a:t>: 40</a:t>
            </a:r>
            <a:r>
              <a:rPr lang="ko-KR" altLang="en-US" sz="2400" dirty="0" smtClean="0"/>
              <a:t>년 가입 기준 소득의 </a:t>
            </a:r>
            <a:r>
              <a:rPr lang="en-US" altLang="ko-KR" sz="2400" dirty="0" smtClean="0"/>
              <a:t>40%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특징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평균 </a:t>
            </a:r>
            <a:r>
              <a:rPr lang="ko-KR" altLang="en-US" sz="2400" dirty="0" err="1" smtClean="0"/>
              <a:t>실질급여율</a:t>
            </a:r>
            <a:r>
              <a:rPr lang="en-US" altLang="ko-KR" sz="2400" dirty="0" smtClean="0"/>
              <a:t>: 23% (</a:t>
            </a:r>
            <a:r>
              <a:rPr lang="ko-KR" altLang="en-US" sz="2400" dirty="0" smtClean="0"/>
              <a:t>평균 </a:t>
            </a:r>
            <a:r>
              <a:rPr lang="en-US" altLang="ko-KR" sz="2400" dirty="0" smtClean="0"/>
              <a:t>23</a:t>
            </a:r>
            <a:r>
              <a:rPr lang="ko-KR" altLang="en-US" sz="2400" dirty="0" smtClean="0"/>
              <a:t>년 가입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하위계층일수록 </a:t>
            </a:r>
            <a:r>
              <a:rPr lang="ko-KR" altLang="en-US" sz="2400" dirty="0" err="1" smtClean="0"/>
              <a:t>급여율</a:t>
            </a:r>
            <a:r>
              <a:rPr lang="ko-KR" altLang="en-US" sz="2400" dirty="0" smtClean="0"/>
              <a:t> 높음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평균 </a:t>
            </a:r>
            <a:r>
              <a:rPr lang="en-US" altLang="ko-KR" sz="2400" dirty="0" smtClean="0"/>
              <a:t>40% (30~100%)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32.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2028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20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만원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수령자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아무도 없다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657" y="2132857"/>
            <a:ext cx="5429774" cy="31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원인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기준연금은 사실상 물가 연동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최초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조정금액은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값 연동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이후 함께 물가 연동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기준연금액을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값 연동으로 가정한 계산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감액 은폐 효과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물가연동 방식의 미래 효과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5976664" cy="34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55172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기초연금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2036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5%, 2061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3%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로 전락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34.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정부 재정추계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A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값 연동으로 발표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373216"/>
            <a:ext cx="7560840" cy="7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재정추계 결과는 현행 기초노령연금과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엇비슷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 재정 절감 설명과 어긋남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이유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물가연동임을 은폐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미래 기초연금 감액 은폐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72816"/>
            <a:ext cx="6840760" cy="33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  <a:defRPr lang="ko-KR" altLang="en-US"/>
            </a:pPr>
            <a:endParaRPr lang="en-US" altLang="ko-K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진실 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3&gt;</a:t>
            </a:r>
          </a:p>
          <a:p>
            <a:pPr algn="ctr">
              <a:buNone/>
              <a:defRPr lang="ko-KR" altLang="en-US"/>
            </a:pP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국민연금 연계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국민연금 망친다</a:t>
            </a:r>
            <a:endParaRPr lang="ko-KR" alt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35.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정부의 국민연금 연계 논리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상생 연금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797152"/>
            <a:ext cx="72008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국민연금 가입자는 연금급여에 사회임금인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균등급여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받음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가입자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A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 포함해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기초연금액을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만원으로 맞추자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미가입자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A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 없으므로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다 주자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☞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현재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세대내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기초연금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사회임금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형평성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미래 세대 재정부담 경감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789696" cy="25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36.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기존 비판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가입자 불이익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국민연금 가입자 불이익</a:t>
            </a:r>
            <a:r>
              <a:rPr lang="en-US" altLang="ko-KR" sz="2000" dirty="0" smtClean="0"/>
              <a:t>? 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-&gt; A</a:t>
            </a:r>
            <a:r>
              <a:rPr lang="ko-KR" altLang="en-US" sz="2000" dirty="0" smtClean="0"/>
              <a:t>급여 감안하면 여전히 이익</a:t>
            </a:r>
            <a:r>
              <a:rPr lang="en-US" altLang="ko-KR" sz="2000" dirty="0" smtClean="0"/>
              <a:t>!.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-&gt; </a:t>
            </a:r>
            <a:r>
              <a:rPr lang="ko-KR" altLang="en-US" sz="2000" dirty="0" smtClean="0"/>
              <a:t>기초연금 감액만큼 미래 재정 몫도 줄어든다</a:t>
            </a:r>
            <a:r>
              <a:rPr lang="en-US" altLang="ko-KR" sz="2000" dirty="0" smtClean="0"/>
              <a:t>!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-&gt; </a:t>
            </a:r>
            <a:r>
              <a:rPr lang="ko-KR" altLang="en-US" sz="2000" dirty="0" smtClean="0"/>
              <a:t>다시 보편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선별 복지 논쟁 회귀</a:t>
            </a:r>
            <a:endParaRPr lang="en-US" altLang="ko-KR" sz="2000" dirty="0" smtClean="0"/>
          </a:p>
          <a:p>
            <a:pPr>
              <a:lnSpc>
                <a:spcPct val="160000"/>
              </a:lnSpc>
              <a:buNone/>
              <a:defRPr/>
            </a:pPr>
            <a:endParaRPr lang="en-US" altLang="ko-KR" sz="20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국민연금 신뢰 훼손으로 가입자 탈퇴</a:t>
            </a:r>
            <a:r>
              <a:rPr lang="en-US" altLang="ko-KR" sz="2000" dirty="0" smtClean="0"/>
              <a:t>?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-&gt; </a:t>
            </a:r>
            <a:r>
              <a:rPr lang="ko-KR" altLang="en-US" sz="2000" dirty="0" smtClean="0"/>
              <a:t>의무가입</a:t>
            </a:r>
            <a:r>
              <a:rPr lang="en-US" altLang="ko-KR" sz="2000" dirty="0" smtClean="0"/>
              <a:t> (</a:t>
            </a:r>
            <a:r>
              <a:rPr lang="ko-KR" altLang="en-US" sz="2000" dirty="0" smtClean="0"/>
              <a:t>지역가입자 동요 가능성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-&gt; </a:t>
            </a:r>
            <a:r>
              <a:rPr lang="ko-KR" altLang="en-US" sz="2000" dirty="0" smtClean="0"/>
              <a:t>신뢰 훼손되나 그래도 가입 이익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최근 임의가입자 증가</a:t>
            </a:r>
            <a:r>
              <a:rPr lang="en-US" altLang="ko-KR" sz="2000" dirty="0" smtClean="0"/>
              <a:t>.</a:t>
            </a:r>
            <a:endParaRPr lang="en-US" altLang="ko-KR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928686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37. </a:t>
            </a:r>
            <a:r>
              <a:rPr lang="ko-KR" alt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핵심 비판</a:t>
            </a:r>
            <a:r>
              <a:rPr lang="en-US" altLang="ko-K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세대간 형평성 </a:t>
            </a:r>
            <a:r>
              <a:rPr lang="en-US" altLang="ko-K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 </a:t>
            </a:r>
            <a:r>
              <a:rPr lang="ko-KR" alt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미래 개혁 봉쇄</a:t>
            </a:r>
            <a:r>
              <a:rPr lang="en-US" altLang="ko-K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95316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기초연금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부과식</a:t>
            </a:r>
            <a:r>
              <a:rPr lang="ko-KR" altLang="en-US" sz="1800" dirty="0" smtClean="0"/>
              <a:t> 재정구조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당세대</a:t>
            </a:r>
            <a:r>
              <a:rPr lang="ko-KR" altLang="en-US" sz="1800" dirty="0" smtClean="0"/>
              <a:t> 노인과 납세자가 급여와 세금 결정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                 </a:t>
            </a:r>
            <a:r>
              <a:rPr lang="en-US" altLang="ko-KR" sz="1800" dirty="0" smtClean="0">
                <a:latin typeface="맑은 고딕"/>
                <a:ea typeface="맑은 고딕"/>
              </a:rPr>
              <a:t>☞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의사결정자 </a:t>
            </a:r>
            <a:r>
              <a:rPr lang="en-US" altLang="ko-KR" sz="1800" dirty="0" smtClean="0"/>
              <a:t>= </a:t>
            </a:r>
            <a:r>
              <a:rPr lang="ko-KR" altLang="en-US" sz="1800" dirty="0" smtClean="0"/>
              <a:t>재정부담자</a:t>
            </a:r>
            <a:endParaRPr lang="en-US" altLang="ko-KR" sz="18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국민연금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현재 세대가 자신의 급여와 미래 세대 재정 몫 일방 결정 </a:t>
            </a:r>
            <a:endParaRPr lang="en-US" altLang="ko-KR" sz="18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                 </a:t>
            </a:r>
            <a:r>
              <a:rPr lang="en-US" altLang="ko-KR" sz="1800" dirty="0" smtClean="0">
                <a:latin typeface="맑은 고딕"/>
                <a:ea typeface="맑은 고딕"/>
              </a:rPr>
              <a:t>☞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의사결정자 ≠ 재정부담자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미래 재정책임 형평성 취약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8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&lt;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연금개혁 원칙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ko-KR" altLang="en-US" sz="1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세대내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세대간 형평성은 국민연금 안에서 해법 찾아야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미래 재정 부담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후세대 몫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변화 없음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가입자 불이익 전가해 향후 국민연금 제도개혁 더 어렵게 함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보편주의 구현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재정 확충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ko-KR" alt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이건희에게도 기초연금을</a:t>
            </a:r>
            <a:r>
              <a:rPr lang="en-US" altLang="ko-KR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  <a:defRPr lang="ko-KR" altLang="en-US"/>
            </a:pPr>
            <a:endParaRPr lang="en-US" altLang="ko-K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진실 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4&gt;</a:t>
            </a:r>
          </a:p>
          <a:p>
            <a:pPr algn="ctr">
              <a:buNone/>
              <a:defRPr lang="ko-KR" altLang="en-US"/>
            </a:pP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절충안이 저소득 장기가입자의</a:t>
            </a:r>
            <a:endParaRPr lang="en-US" altLang="ko-KR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기초연금 감액 문제 해결한다고</a:t>
            </a:r>
            <a:r>
              <a:rPr lang="en-US" altLang="ko-K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ko-KR" alt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38.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정부안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저소득 장기가입자 형평성 문제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2514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정부안은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가입기간 연동에 따른 감액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저소득 장기가입자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고소득 단기가입자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새정치연합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최종 협상안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수령액 연계 차등지급을 꺼낸 이유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6336704" cy="18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39. </a:t>
            </a:r>
            <a:r>
              <a:rPr lang="ko-KR" alt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절충안</a:t>
            </a:r>
            <a:r>
              <a:rPr lang="en-US" altLang="ko-KR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en-US" altLang="ko-KR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r>
              <a:rPr lang="ko-KR" alt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만원 이하면 감액 </a:t>
            </a:r>
            <a:r>
              <a:rPr lang="ko-KR" altLang="en-U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안함</a:t>
            </a:r>
            <a:endParaRPr lang="ko-KR" altLang="en-US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43711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국민연금액이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이하면 저소득계층으로 간주해 기초연금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지급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12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만명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전체 노인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2%)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이 감액 없이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받게 됨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정부는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절충안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으로 명명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가입기간 연계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수령액 연계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새정치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760640" cy="17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수령 개시 연령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올해부터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61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세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03648" y="5373216"/>
            <a:ext cx="640871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2013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년부터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61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년마다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년씩 상향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2033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년부터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 수령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94" y="2432717"/>
            <a:ext cx="7217562" cy="276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40.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절충안 효과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단기 미봉책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2400" dirty="0" smtClean="0"/>
              <a:t>30</a:t>
            </a:r>
            <a:r>
              <a:rPr lang="ko-KR" altLang="en-US" sz="2400" dirty="0" smtClean="0"/>
              <a:t>만원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기준연금의 </a:t>
            </a:r>
            <a:r>
              <a:rPr lang="en-US" altLang="ko-KR" sz="2400" dirty="0" smtClean="0"/>
              <a:t>150%. </a:t>
            </a:r>
            <a:r>
              <a:rPr lang="ko-KR" altLang="en-US" sz="2400" dirty="0" smtClean="0"/>
              <a:t>기준연금처럼 물가 연동</a:t>
            </a:r>
            <a:endParaRPr lang="en-US" altLang="ko-KR" sz="24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미래 가입자 국민연금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소득과 연동하고 가입기간도 길어 거의 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만원 넘음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2400" dirty="0" smtClean="0"/>
              <a:t>30</a:t>
            </a:r>
            <a:r>
              <a:rPr lang="ko-KR" altLang="en-US" sz="2400" dirty="0" smtClean="0"/>
              <a:t>만원 </a:t>
            </a:r>
            <a:r>
              <a:rPr lang="ko-KR" altLang="en-US" sz="2400" dirty="0" err="1" smtClean="0"/>
              <a:t>적용받는</a:t>
            </a:r>
            <a:r>
              <a:rPr lang="ko-KR" altLang="en-US" sz="2400" dirty="0" smtClean="0"/>
              <a:t> 노인 비중은 갈수록 감소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결국 저소득 장기가입자들도 </a:t>
            </a:r>
            <a:r>
              <a:rPr lang="ko-KR" altLang="en-US" sz="2400" dirty="0" err="1" smtClean="0"/>
              <a:t>국민연금액이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만원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현재가치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넘어 가입기간에 따라 </a:t>
            </a:r>
            <a:r>
              <a:rPr lang="ko-KR" altLang="en-US" sz="2400" dirty="0" err="1" smtClean="0"/>
              <a:t>감액당함</a:t>
            </a:r>
            <a:r>
              <a:rPr lang="en-US" altLang="ko-KR" sz="2400" dirty="0" smtClean="0"/>
              <a:t>. 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smtClean="0"/>
              <a:t>저소득 장기가입자의 형평성 문제 지닌 정부안으로 원상복귀</a:t>
            </a:r>
            <a:r>
              <a:rPr lang="en-US" altLang="ko-KR" sz="24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400" dirty="0" err="1" smtClean="0"/>
              <a:t>새정치연합</a:t>
            </a:r>
            <a:r>
              <a:rPr lang="ko-KR" altLang="en-US" sz="2400" dirty="0" smtClean="0"/>
              <a:t> 의원총회에서 미래 효과 검증 없이 논의</a:t>
            </a:r>
            <a:r>
              <a:rPr lang="en-US" altLang="ko-KR" sz="2400" dirty="0" smtClean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대응 방향과 과제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41.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대응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기초연금 네 가지 진실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88115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0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허위사실 공표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선거 사기에 해당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향후 규명하고 책임 물어야</a:t>
            </a:r>
            <a:r>
              <a:rPr lang="en-US" altLang="ko-KR" sz="20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국민연금 연계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미래 국민연금 개혁 봉쇄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후세대 부담 전가 방치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기초연금과 국민연금은 독립 운영해야</a:t>
            </a:r>
            <a:r>
              <a:rPr lang="en-US" altLang="ko-KR" sz="20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물가 연동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기초연금 감액에서 물가가 훨씬 영향 큼</a:t>
            </a:r>
            <a:r>
              <a:rPr lang="en-US" altLang="ko-KR" sz="2000" dirty="0" smtClean="0"/>
              <a:t>. 2036</a:t>
            </a:r>
            <a:r>
              <a:rPr lang="ko-KR" altLang="en-US" sz="2000" dirty="0" smtClean="0"/>
              <a:t>년 </a:t>
            </a:r>
            <a:r>
              <a:rPr lang="ko-KR" altLang="en-US" sz="2000" dirty="0" err="1" smtClean="0"/>
              <a:t>급여율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5%</a:t>
            </a:r>
            <a:r>
              <a:rPr lang="ko-KR" altLang="en-US" sz="2000" dirty="0" smtClean="0"/>
              <a:t>로 </a:t>
            </a:r>
            <a:r>
              <a:rPr lang="ko-KR" altLang="en-US" sz="2000" dirty="0" err="1" smtClean="0"/>
              <a:t>반토막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현행 </a:t>
            </a:r>
            <a:r>
              <a:rPr lang="en-US" altLang="ko-KR" sz="2000" dirty="0" smtClean="0"/>
              <a:t>78</a:t>
            </a:r>
            <a:r>
              <a:rPr lang="ko-KR" altLang="en-US" sz="2000" dirty="0" smtClean="0"/>
              <a:t>만원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정부안 </a:t>
            </a:r>
            <a:r>
              <a:rPr lang="en-US" altLang="ko-KR" sz="2000" dirty="0" smtClean="0"/>
              <a:t>39</a:t>
            </a:r>
            <a:r>
              <a:rPr lang="ko-KR" altLang="en-US" sz="2000" dirty="0" smtClean="0"/>
              <a:t>만원</a:t>
            </a:r>
            <a:r>
              <a:rPr lang="en-US" altLang="ko-KR" sz="2000" dirty="0" smtClean="0"/>
              <a:t>). </a:t>
            </a:r>
            <a:r>
              <a:rPr lang="ko-KR" altLang="en-US" sz="2000" dirty="0" smtClean="0"/>
              <a:t>소득연동으로 되돌려야</a:t>
            </a:r>
            <a:r>
              <a:rPr lang="en-US" altLang="ko-KR" sz="20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/>
              <a:t>저소득 장기가입자 형평성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국민연금 독립 운영으로 해결</a:t>
            </a:r>
            <a:r>
              <a:rPr lang="en-US" altLang="ko-KR" sz="2000" dirty="0" smtClean="0"/>
              <a:t>!</a:t>
            </a:r>
            <a:endParaRPr lang="en-US" altLang="ko-KR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42.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대응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보편적 기초연금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None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보편적 기초연금 지향해야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기초연금은 보편주의 복지 원리를 구현하는 중요한 계기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모두에게 기초연금을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그만큼 세금 책임을</a:t>
            </a:r>
            <a:r>
              <a:rPr lang="en-US" altLang="ko-KR" sz="2400" dirty="0" smtClean="0"/>
              <a:t>!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&lt;2</a:t>
            </a:r>
            <a:r>
              <a:rPr lang="ko-KR" altLang="en-US" sz="2400" dirty="0" smtClean="0"/>
              <a:t>단계 대응전략 검토 가능</a:t>
            </a:r>
            <a:r>
              <a:rPr lang="en-US" altLang="ko-KR" sz="2400" dirty="0" smtClean="0"/>
              <a:t>&gt;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시민사회 합의 전제로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- 1</a:t>
            </a:r>
            <a:r>
              <a:rPr lang="ko-KR" altLang="en-US" sz="2400" dirty="0" smtClean="0"/>
              <a:t>단계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현행 기초노령연금 복원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소득연동</a:t>
            </a:r>
            <a:r>
              <a:rPr lang="en-US" altLang="ko-KR" sz="2400" dirty="0" smtClean="0"/>
              <a:t> 10%, </a:t>
            </a:r>
            <a:r>
              <a:rPr lang="ko-KR" altLang="en-US" sz="2400" dirty="0" smtClean="0"/>
              <a:t>국민연금과 독립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- 2</a:t>
            </a:r>
            <a:r>
              <a:rPr lang="ko-KR" altLang="en-US" sz="2400" dirty="0" smtClean="0"/>
              <a:t>단계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지급대상 </a:t>
            </a:r>
            <a:r>
              <a:rPr lang="en-US" altLang="ko-KR" sz="2400" dirty="0" smtClean="0"/>
              <a:t>70% -&gt; 100%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대응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실질적 재정방안 마련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필요재정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- 2013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보편적 기초연금은 </a:t>
            </a:r>
            <a:r>
              <a:rPr lang="en-US" altLang="ko-KR" sz="2400" dirty="0" smtClean="0"/>
              <a:t>2015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15</a:t>
            </a:r>
            <a:r>
              <a:rPr lang="ko-KR" altLang="en-US" sz="2400" dirty="0" smtClean="0"/>
              <a:t>조원 필요</a:t>
            </a:r>
            <a:r>
              <a:rPr lang="en-US" altLang="ko-KR" sz="2400" dirty="0" smtClean="0"/>
              <a:t>. 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미래 재정</a:t>
            </a:r>
            <a:r>
              <a:rPr lang="en-US" altLang="ko-KR" sz="2400" dirty="0" smtClean="0"/>
              <a:t>: 2040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 3.1% (</a:t>
            </a:r>
            <a:r>
              <a:rPr lang="ko-KR" altLang="en-US" sz="2400" dirty="0" smtClean="0"/>
              <a:t>국민연금 포함 </a:t>
            </a:r>
            <a:r>
              <a:rPr lang="en-US" altLang="ko-KR" sz="2400" dirty="0" smtClean="0"/>
              <a:t>7.2%), 2060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4.0% (10.9%)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       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[OECD 2010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9.4%, 2040</a:t>
            </a:r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</a:t>
            </a:r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11.2%]</a:t>
            </a: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&lt;</a:t>
            </a:r>
            <a:r>
              <a:rPr lang="ko-KR" altLang="en-US" sz="2400" dirty="0" smtClean="0"/>
              <a:t>부자증세에서 복지증세로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사회복지세</a:t>
            </a:r>
            <a:r>
              <a:rPr lang="en-US" altLang="ko-KR" sz="2400" dirty="0" smtClean="0"/>
              <a:t>&gt;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단일세목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대중운동 유리</a:t>
            </a: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증세와 복지의 결합</a:t>
            </a: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기초연금 수혜 중간계층의 주체화</a:t>
            </a:r>
            <a:endParaRPr lang="en-US" altLang="ko-K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44.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대응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4: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공적연금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설계도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71703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기존 입장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정부의 재정안정화론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보험료율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인상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기업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하위계층 부담 강화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사각지대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확대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시민사회의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강화론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인상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1045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운동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-&gt;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세대간 형평성 심화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대안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기초연금 강화론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 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기초연금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15%: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현세대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재정 책임 몫 강화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노인 기본소득 보장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급여율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30%: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후세대 재정 몫 경감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지속가능성 강화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☞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관건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해당 세대가 기초연금 재정 감당할 의지 있는가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ko-KR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후세대에게 넘길 것인가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ko-KR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5904656" cy="22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45.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생각할 주제들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……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02517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&lt;</a:t>
            </a:r>
            <a:r>
              <a:rPr lang="ko-KR" altLang="en-US" sz="1800" dirty="0" smtClean="0"/>
              <a:t>한국사회 연금 의제 특징 </a:t>
            </a:r>
            <a:r>
              <a:rPr lang="en-US" altLang="ko-KR" sz="18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좌우 없고 여야만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정권 잡으면 입장 돌변</a:t>
            </a:r>
            <a:r>
              <a:rPr lang="en-US" altLang="ko-KR" sz="1800" dirty="0" smtClean="0"/>
              <a:t>!)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국민연금 불신 가증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박근혜정부</a:t>
            </a:r>
            <a:r>
              <a:rPr lang="ko-KR" altLang="en-US" sz="1800" dirty="0" smtClean="0"/>
              <a:t> 국민연금개혁 방치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8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&lt;</a:t>
            </a:r>
            <a:r>
              <a:rPr lang="ko-KR" altLang="en-US" sz="1800" dirty="0" smtClean="0"/>
              <a:t>시민사회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진보진영의 연금 활동</a:t>
            </a:r>
            <a:r>
              <a:rPr lang="en-US" altLang="ko-KR" sz="18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err="1" smtClean="0"/>
              <a:t>여론포퓰리즘</a:t>
            </a:r>
            <a:r>
              <a:rPr lang="en-US" altLang="ko-KR" sz="1800" dirty="0" smtClean="0"/>
              <a:t>?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연금불신 편승</a:t>
            </a:r>
            <a:r>
              <a:rPr lang="en-US" altLang="ko-KR" sz="1800" dirty="0" smtClean="0"/>
              <a:t>: 2007</a:t>
            </a:r>
            <a:r>
              <a:rPr lang="ko-KR" altLang="en-US" sz="1800" dirty="0" smtClean="0"/>
              <a:t>년 개혁 성과 홀대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용돈연금론</a:t>
            </a:r>
            <a:r>
              <a:rPr lang="ko-KR" altLang="en-US" sz="1800" dirty="0" smtClean="0"/>
              <a:t> 유포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연금 재정의 지속가능성에 대한 당위적 접근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대중의 걱정과 괴리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18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800" dirty="0" smtClean="0"/>
              <a:t>&lt;</a:t>
            </a:r>
            <a:r>
              <a:rPr lang="ko-KR" altLang="en-US" sz="1800" dirty="0" smtClean="0"/>
              <a:t>제안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기초연금 중심체계 개편</a:t>
            </a:r>
            <a:r>
              <a:rPr lang="en-US" altLang="ko-KR" sz="1800" dirty="0" smtClean="0"/>
              <a:t>&gt;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800" dirty="0" smtClean="0"/>
              <a:t>국민연금 단일체계 </a:t>
            </a:r>
            <a:r>
              <a:rPr lang="en-US" altLang="ko-KR" sz="1800" dirty="0" smtClean="0"/>
              <a:t>-&gt; </a:t>
            </a:r>
            <a:r>
              <a:rPr lang="ko-KR" altLang="en-US" sz="1800" dirty="0" smtClean="0"/>
              <a:t>국민연금 중심 이원체계 </a:t>
            </a:r>
            <a:r>
              <a:rPr lang="en-US" altLang="ko-KR" sz="1800" dirty="0" smtClean="0"/>
              <a:t>-&gt; </a:t>
            </a:r>
            <a:r>
              <a:rPr lang="ko-KR" altLang="en-US" sz="1800" dirty="0" smtClean="0"/>
              <a:t>기초연금 중심 이원체계</a:t>
            </a:r>
            <a:endParaRPr lang="en-US" altLang="ko-KR" sz="1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/>
          <a:lstStyle/>
          <a:p>
            <a:pPr algn="ctr"/>
            <a:r>
              <a:rPr lang="ko-KR" altLang="en-US" dirty="0" err="1" smtClean="0"/>
              <a:t>사회복지세</a:t>
            </a:r>
            <a:r>
              <a:rPr lang="ko-KR" altLang="en-US" dirty="0" smtClean="0"/>
              <a:t> 만들어 주세요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4098" name="Picture 2" descr="C:\Users\오건호\Desktop\사진2_사회복지세촛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4774" y="1500188"/>
            <a:ext cx="6951602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복지에만 쓰는 세금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사회복지세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5" name="Picture 2" descr="C:\Users\오건호\Desktop\P1030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623496" cy="507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en-US" altLang="ko-KR" dirty="0"/>
          </a:p>
          <a:p>
            <a:pPr lvl="0">
              <a:defRPr lang="ko-KR" altLang="en-US"/>
            </a:pPr>
            <a:endParaRPr lang="en-US" altLang="ko-KR" dirty="0"/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고맙습니다</a:t>
            </a:r>
            <a:r>
              <a:rPr lang="en-US" altLang="ko-KR" sz="4000" dirty="0" smtClean="0">
                <a:solidFill>
                  <a:srgbClr val="FFC000"/>
                </a:solidFill>
              </a:rPr>
              <a:t>~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C:\mrokh\문서_재정20140401\내가만드는복지국가\사회복지세\복순이_투명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95796"/>
            <a:ext cx="2304256" cy="4241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모든 가입자가 낸 것보다 더 받는다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458112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하위계층일수록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수익비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높다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평균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1.8 (1.3~3.7)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상위계층 추가 혜택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평균수명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소득공제 등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보험료상한액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(398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크게 올리지 못하는 이유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전체가입자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14%)</a:t>
            </a:r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오건호\Desktop\noname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120680" cy="1500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vs.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사연금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03506" cy="26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75656" y="46531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국민연금이 절대적으로 이익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특히 하위계층일수록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정부 기초연금 수정안에도 불구하고 가입 유지가 유리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임의가입 제도 활용하라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-&gt; </a:t>
            </a:r>
            <a:r>
              <a:rPr lang="ko-KR" altLang="en-US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그만큼 후세대 부담이 커지지만</a:t>
            </a:r>
            <a:r>
              <a:rPr lang="en-US" altLang="ko-KR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r>
              <a:rPr lang="ko-KR" altLang="en-US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ㅠ</a:t>
            </a:r>
            <a:r>
              <a:rPr lang="ko-KR" altLang="en-US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ㅠ</a:t>
            </a:r>
            <a:endParaRPr lang="ko-KR" alt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급여 구성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균등급여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비례급여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오건호\Desktop\noname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20680" cy="33248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445224"/>
            <a:ext cx="67687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모든 가입자에게 동일 금액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가입기간에 따라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급여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가입자 개인 소득에 비례 </a:t>
            </a:r>
            <a:endParaRPr lang="en-US" altLang="ko-KR" sz="1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사례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200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소득자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가입 시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40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20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 </a:t>
            </a:r>
            <a:r>
              <a:rPr lang="en-US" altLang="ko-K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+ 20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</a:t>
            </a:r>
            <a:endParaRPr lang="ko-KR" alt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국민연금 평균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만원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용돈연금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1600" y="5301208"/>
            <a:ext cx="763284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년 이상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완전노령연금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82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만원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노령연금 </a:t>
            </a:r>
            <a:r>
              <a:rPr lang="ko-KR" alt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수급자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60%</a:t>
            </a:r>
            <a:r>
              <a:rPr lang="ko-KR" alt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 특례노령연금 </a:t>
            </a:r>
            <a:endParaRPr lang="en-US" altLang="ko-KR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오건호\Desktop\noname0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540432" cy="32298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2339</TotalTime>
  <Words>2459</Words>
  <Application>Microsoft Office PowerPoint</Application>
  <PresentationFormat>화면 슬라이드 쇼(4:3)</PresentationFormat>
  <Paragraphs>317</Paragraphs>
  <Slides>59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1" baseType="lpstr">
      <vt:lpstr>보자기</vt:lpstr>
      <vt:lpstr>Microsoft Office Excel 97-2003 워크시트</vt:lpstr>
      <vt:lpstr>국민연금∙기초연금 들여다보기 논점과 과제</vt:lpstr>
      <vt:lpstr>목 차</vt:lpstr>
      <vt:lpstr>슬라이드 3</vt:lpstr>
      <vt:lpstr>1. 국민연금 보험료율과 급여율</vt:lpstr>
      <vt:lpstr>2. 국민연금 수령 개시 연령: 올해부터 61세</vt:lpstr>
      <vt:lpstr>3. 모든 가입자가 낸 것보다 더 받는다!</vt:lpstr>
      <vt:lpstr>4. 국민연금 vs. 사연금</vt:lpstr>
      <vt:lpstr>5. 국민연금 급여 구성: 균등급여 + 비례급여</vt:lpstr>
      <vt:lpstr>6. 국민연금 평균 31만원,  용돈연금?</vt:lpstr>
      <vt:lpstr>7. 국민연금 가입자: 의무 가입</vt:lpstr>
      <vt:lpstr>8. 국민연금 역사: 1988년 시작</vt:lpstr>
      <vt:lpstr>9. 국민연금 가입자 현황: 납부예외자 주목!</vt:lpstr>
      <vt:lpstr>10. 국민연금 사각지대: 성인의 절반!</vt:lpstr>
      <vt:lpstr>11. 국민연금 재정구조 특징: 부분적립방식!</vt:lpstr>
      <vt:lpstr>12. 미래 재정 전망: 2060년 기금 소진!</vt:lpstr>
      <vt:lpstr>13. 국민연금 재정, 지속가능한가?</vt:lpstr>
      <vt:lpstr>14. 국민연금기금, 제대로 운용되고 있나?</vt:lpstr>
      <vt:lpstr>15. 공무원연금, 어떻게 할 것인가?</vt:lpstr>
      <vt:lpstr>16. 정리: 국민연금 핵심 체크!</vt:lpstr>
      <vt:lpstr>슬라이드 20</vt:lpstr>
      <vt:lpstr>17. 2002년 이회창: 기초연금 도입하자!</vt:lpstr>
      <vt:lpstr>18. 2004년 국회 개원: 연금개혁안 충돌</vt:lpstr>
      <vt:lpstr>19. 2006년: 유시민장관의 연금개혁 미션</vt:lpstr>
      <vt:lpstr>20. 연금개혁 방안 비교</vt:lpstr>
      <vt:lpstr>슬라이드 25</vt:lpstr>
      <vt:lpstr>21. 2007년 연금개혁: 국민∙기초 이원체제</vt:lpstr>
      <vt:lpstr>22. 평균소득·가입기간 가입자 급여구조 개편</vt:lpstr>
      <vt:lpstr>23. 연금개혁 효과: 세대내∙세대간 형평성 강화</vt:lpstr>
      <vt:lpstr>24. 시민단체 평가: 최대 개악?</vt:lpstr>
      <vt:lpstr>슬라이드 30</vt:lpstr>
      <vt:lpstr>25. 박근혜정부 기초연금 내용</vt:lpstr>
      <vt:lpstr>슬라이드 32</vt:lpstr>
      <vt:lpstr>26. 기초연금과 국민연금의 ‘통합 운영’?</vt:lpstr>
      <vt:lpstr>27. ‘말했으나’알리진 않았다!</vt:lpstr>
      <vt:lpstr>28. ‘차등지급’공약비용 책정: 59%만</vt:lpstr>
      <vt:lpstr>29. 당선 이후 ‘실토’그리고 ‘고발’</vt:lpstr>
      <vt:lpstr>슬라이드 37</vt:lpstr>
      <vt:lpstr>30. 정부법안 독소조항: 사실상‘물가 연동’</vt:lpstr>
      <vt:lpstr>31. 8년 후, 현행 제도보다 금액 줄어든다</vt:lpstr>
      <vt:lpstr>32. 2028년, 20만원 수령자 아무도 없다!</vt:lpstr>
      <vt:lpstr>33. 물가연동 방식의 미래 효과</vt:lpstr>
      <vt:lpstr>34. 정부 재정추계: A값 연동으로 발표</vt:lpstr>
      <vt:lpstr>슬라이드 43</vt:lpstr>
      <vt:lpstr>35. 정부의 국민연금 연계 논리: 상생 연금</vt:lpstr>
      <vt:lpstr>36. 기존 비판: 국민연금 가입자 불이익?</vt:lpstr>
      <vt:lpstr>37. 핵심 비판: 세대간 형평성 / 미래 개혁 봉쇄!</vt:lpstr>
      <vt:lpstr>슬라이드 47</vt:lpstr>
      <vt:lpstr>38. 정부안: 저소득 장기가입자 형평성 문제</vt:lpstr>
      <vt:lpstr>39. 절충안: 국민연금 30만원 이하면 감액 안함</vt:lpstr>
      <vt:lpstr>40. 절충안 효과: 단기 미봉책!</vt:lpstr>
      <vt:lpstr>슬라이드 51</vt:lpstr>
      <vt:lpstr>41. 대응 1: 기초연금 네 가지 진실</vt:lpstr>
      <vt:lpstr>42. 대응 2: 보편적 기초연금</vt:lpstr>
      <vt:lpstr>43. 대응 3: 실질적 재정방안 마련</vt:lpstr>
      <vt:lpstr>44. 대응 4: 공적연금 설계도</vt:lpstr>
      <vt:lpstr>45. 생각할 주제들……</vt:lpstr>
      <vt:lpstr>사회복지세 만들어 주세요!</vt:lpstr>
      <vt:lpstr>복지에만 쓰는 세금, 사회복지세!</vt:lpstr>
      <vt:lpstr>슬라이드 59</vt:lpstr>
    </vt:vector>
  </TitlesOfParts>
  <Company>사회공공연구소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신자유주의 시대 진보운동의 길 찿기</dc:title>
  <dc:creator>오건호</dc:creator>
  <cp:lastModifiedBy>오건호</cp:lastModifiedBy>
  <cp:revision>680</cp:revision>
  <dcterms:created xsi:type="dcterms:W3CDTF">2010-04-02T04:29:11Z</dcterms:created>
  <dcterms:modified xsi:type="dcterms:W3CDTF">2014-05-10T14:36:48Z</dcterms:modified>
</cp:coreProperties>
</file>