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56" r:id="rId3"/>
    <p:sldId id="257" r:id="rId4"/>
    <p:sldId id="258" r:id="rId5"/>
    <p:sldId id="261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777777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F1B11-7683-43A5-8F33-82C386414382}" type="datetimeFigureOut">
              <a:rPr lang="ko-KR" altLang="en-US" smtClean="0"/>
              <a:t>2018-10-11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1395A1-8F5C-4F59-AACF-E9805D8C0F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9962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1395A1-8F5C-4F59-AACF-E9805D8C0F10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1668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90800"/>
            <a:ext cx="8229600" cy="990600"/>
          </a:xfrm>
        </p:spPr>
        <p:txBody>
          <a:bodyPr/>
          <a:lstStyle>
            <a:lvl1pPr>
              <a:defRPr sz="5400">
                <a:solidFill>
                  <a:srgbClr val="003399"/>
                </a:solidFill>
              </a:defRPr>
            </a:lvl1pPr>
          </a:lstStyle>
          <a:p>
            <a:pPr lvl="0"/>
            <a:r>
              <a:rPr lang="ko-KR" altLang="en-US" noProof="0" smtClean="0"/>
              <a:t>마스터 제목 스타일 편집</a:t>
            </a:r>
            <a:endParaRPr lang="en-US" altLang="ko-KR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8229600" cy="838200"/>
          </a:xfrm>
        </p:spPr>
        <p:txBody>
          <a:bodyPr/>
          <a:lstStyle>
            <a:lvl1pPr marL="0" indent="0">
              <a:buFontTx/>
              <a:buNone/>
              <a:defRPr sz="2800">
                <a:solidFill>
                  <a:schemeClr val="tx1"/>
                </a:solidFill>
                <a:latin typeface="Franklin Gothic Book" pitchFamily="34" charset="0"/>
              </a:defRPr>
            </a:lvl1pPr>
          </a:lstStyle>
          <a:p>
            <a:pPr lvl="0"/>
            <a:r>
              <a:rPr lang="ko-KR" altLang="en-US" noProof="0" smtClean="0"/>
              <a:t>마스터 부제목 스타일 편집</a:t>
            </a:r>
            <a:endParaRPr lang="en-US" altLang="ko-KR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F6E4E8B-5C38-46A7-91B8-0080682B302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1BAE19-D5E7-426A-B08E-DECC43F581E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45162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7451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7451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90540-8A44-48D5-9F76-0586FC6FEB0E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8341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CBC86-DD9F-4538-975F-C00CEEDE4A8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63359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77364-53E1-42E5-B91A-76A959699DC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65478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0883AD-0630-4E82-8673-D6C49B1B2843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193287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4B53F-6397-4167-BA59-E46D68CBA1D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2256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7AB74B-9959-4FD6-BB35-44DFFFDDD9B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99694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6A834C-B719-4FE1-973C-48346743357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71025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6FCE7-C0D4-4C47-B7D6-02FCF1E4B75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0121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E95660-0906-4A84-8D2A-7B0A0F2CE84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97902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굴림" charset="-127"/>
              </a:defRPr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굴림" charset="-127"/>
              </a:defRPr>
            </a:lvl1pPr>
          </a:lstStyle>
          <a:p>
            <a:fld id="{7CF694D5-50DC-4337-B382-EACAE3B10B9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003399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003399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Blip>
          <a:blip r:embed="rId14"/>
        </a:buBlip>
        <a:defRPr>
          <a:solidFill>
            <a:srgbClr val="003399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Blip>
          <a:blip r:embed="rId14"/>
        </a:buBlip>
        <a:defRPr sz="1600">
          <a:solidFill>
            <a:srgbClr val="003399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Blip>
          <a:blip r:embed="rId14"/>
        </a:buBlip>
        <a:defRPr sz="1600">
          <a:solidFill>
            <a:srgbClr val="003399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Blip>
          <a:blip r:embed="rId14"/>
        </a:buBlip>
        <a:defRPr sz="1600">
          <a:solidFill>
            <a:srgbClr val="003399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Blip>
          <a:blip r:embed="rId14"/>
        </a:buBlip>
        <a:defRPr sz="1600">
          <a:solidFill>
            <a:srgbClr val="003399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Blip>
          <a:blip r:embed="rId14"/>
        </a:buBlip>
        <a:defRPr sz="1600">
          <a:solidFill>
            <a:srgbClr val="003399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Blip>
          <a:blip r:embed="rId14"/>
        </a:buBlip>
        <a:defRPr sz="1600">
          <a:solidFill>
            <a:srgbClr val="003399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내용 개체 틀 6"/>
          <p:cNvSpPr>
            <a:spLocks noGrp="1"/>
          </p:cNvSpPr>
          <p:nvPr>
            <p:ph type="body" idx="1"/>
          </p:nvPr>
        </p:nvSpPr>
        <p:spPr>
          <a:xfrm>
            <a:off x="611560" y="980728"/>
            <a:ext cx="7772400" cy="2520280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사회복지실천 현장</a:t>
            </a:r>
            <a:r>
              <a:rPr lang="en-US" altLang="ko-KR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(</a:t>
            </a:r>
            <a:r>
              <a:rPr lang="ko-KR" altLang="en-US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비영리사회복지기관 모두</a:t>
            </a:r>
            <a:r>
              <a:rPr lang="en-US" altLang="ko-KR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)</a:t>
            </a:r>
            <a:r>
              <a:rPr lang="ko-KR" altLang="en-US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에서 </a:t>
            </a:r>
            <a:endParaRPr lang="en-US" altLang="ko-KR" sz="2400" dirty="0" smtClean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r>
              <a:rPr lang="en-US" altLang="ko-KR" sz="2400" dirty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en-US" altLang="ko-KR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요구하는 모금 및 후원개발에 대한 지식 및 기술과 </a:t>
            </a:r>
            <a:endParaRPr lang="en-US" altLang="ko-KR" sz="2400" dirty="0" smtClean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r>
              <a:rPr lang="en-US" altLang="ko-KR" sz="2400" dirty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en-US" altLang="ko-KR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이를 담을 수 있는 기초 개념의 교육을 </a:t>
            </a:r>
            <a:endParaRPr lang="en-US" altLang="ko-KR" sz="2400" dirty="0" smtClean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r>
              <a:rPr lang="en-US" altLang="ko-KR" sz="2400" dirty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en-US" altLang="ko-KR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다음과 같이 실시합니다</a:t>
            </a:r>
            <a:r>
              <a:rPr lang="en-US" altLang="ko-KR" sz="240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</a:t>
            </a:r>
          </a:p>
        </p:txBody>
      </p:sp>
      <p:sp>
        <p:nvSpPr>
          <p:cNvPr id="5" name="내용 개체 틀 6"/>
          <p:cNvSpPr txBox="1">
            <a:spLocks/>
          </p:cNvSpPr>
          <p:nvPr/>
        </p:nvSpPr>
        <p:spPr bwMode="auto">
          <a:xfrm>
            <a:off x="611560" y="4005064"/>
            <a:ext cx="7772400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marL="0" indent="0" algn="l" rtl="0" eaLnBrk="1" fontAlgn="base" latinLnBrk="1" hangingPunct="1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rgbClr val="003399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1" fontAlgn="base" latinLnBrk="1" hangingPunct="1">
              <a:spcBef>
                <a:spcPct val="20000"/>
              </a:spcBef>
              <a:spcAft>
                <a:spcPct val="0"/>
              </a:spcAft>
              <a:buNone/>
              <a:defRPr sz="1800">
                <a:solidFill>
                  <a:srgbClr val="003399"/>
                </a:solidFill>
                <a:latin typeface="+mn-lt"/>
              </a:defRPr>
            </a:lvl2pPr>
            <a:lvl3pPr marL="914400" indent="0" algn="l" rtl="0" eaLnBrk="1" fontAlgn="base" latinLnBrk="1" hangingPunct="1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rgbClr val="003399"/>
                </a:solidFill>
                <a:latin typeface="+mn-lt"/>
              </a:defRPr>
            </a:lvl3pPr>
            <a:lvl4pPr marL="1371600" indent="0" algn="l" rtl="0" eaLnBrk="1" fontAlgn="base" latinLnBrk="1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rgbClr val="003399"/>
                </a:solidFill>
                <a:latin typeface="+mn-lt"/>
              </a:defRPr>
            </a:lvl4pPr>
            <a:lvl5pPr marL="1828800" indent="0" algn="l" rtl="0" eaLnBrk="1" fontAlgn="base" latinLnBrk="1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rgbClr val="003399"/>
                </a:solidFill>
                <a:latin typeface="+mn-lt"/>
              </a:defRPr>
            </a:lvl5pPr>
            <a:lvl6pPr marL="2286000" indent="0" algn="l" rtl="0" eaLnBrk="1" fontAlgn="base" latinLnBrk="1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rgbClr val="003399"/>
                </a:solidFill>
                <a:latin typeface="+mn-lt"/>
              </a:defRPr>
            </a:lvl6pPr>
            <a:lvl7pPr marL="2743200" indent="0" algn="l" rtl="0" eaLnBrk="1" fontAlgn="base" latinLnBrk="1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rgbClr val="003399"/>
                </a:solidFill>
                <a:latin typeface="+mn-lt"/>
              </a:defRPr>
            </a:lvl7pPr>
            <a:lvl8pPr marL="3200400" indent="0" algn="l" rtl="0" eaLnBrk="1" fontAlgn="base" latinLnBrk="1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rgbClr val="003399"/>
                </a:solidFill>
                <a:latin typeface="+mn-lt"/>
              </a:defRPr>
            </a:lvl8pPr>
            <a:lvl9pPr marL="3657600" indent="0" algn="l" rtl="0" eaLnBrk="1" fontAlgn="base" latinLnBrk="1" hangingPunct="1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rgbClr val="003399"/>
                </a:solidFill>
                <a:latin typeface="+mn-lt"/>
              </a:defRPr>
            </a:lvl9pPr>
          </a:lstStyle>
          <a:p>
            <a:pPr>
              <a:buFontTx/>
              <a:buBlip>
                <a:blip r:embed="rId2"/>
              </a:buBlip>
            </a:pPr>
            <a:r>
              <a:rPr lang="ko-KR" altLang="en-US" kern="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 전 학년이 참가 가능하며</a:t>
            </a:r>
            <a:r>
              <a:rPr lang="en-US" altLang="ko-KR" kern="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, </a:t>
            </a:r>
          </a:p>
          <a:p>
            <a:r>
              <a:rPr lang="en-US" altLang="ko-KR" kern="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   </a:t>
            </a:r>
            <a:r>
              <a:rPr lang="ko-KR" altLang="en-US" kern="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특히 취업을 앞둔 </a:t>
            </a:r>
            <a:r>
              <a:rPr lang="en-US" altLang="ko-KR" kern="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3,4</a:t>
            </a:r>
            <a:r>
              <a:rPr lang="ko-KR" altLang="en-US" kern="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학년들의 적극적인 참여를 권합니다</a:t>
            </a:r>
            <a:r>
              <a:rPr lang="en-US" altLang="ko-KR" kern="0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</a:t>
            </a:r>
            <a:endParaRPr lang="en-US" altLang="ko-KR" kern="0" dirty="0">
              <a:latin typeface="HY강M" panose="02030600000101010101" pitchFamily="18" charset="-127"/>
              <a:ea typeface="HY강M" panose="02030600000101010101" pitchFamily="18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260648"/>
            <a:ext cx="281359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b="1" dirty="0" smtClean="0">
                <a:solidFill>
                  <a:schemeClr val="bg1"/>
                </a:solidFill>
              </a:rPr>
              <a:t>공지합니</a:t>
            </a:r>
            <a:r>
              <a:rPr lang="ko-KR" altLang="en-US" sz="4400" b="1" dirty="0">
                <a:solidFill>
                  <a:schemeClr val="bg1"/>
                </a:solidFill>
              </a:rPr>
              <a:t>다</a:t>
            </a:r>
          </a:p>
        </p:txBody>
      </p:sp>
      <p:pic>
        <p:nvPicPr>
          <p:cNvPr id="8" name="Picture 60" descr="CB0274_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8267" y="167885"/>
            <a:ext cx="1044575" cy="784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19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sz="3200" b="1" dirty="0" smtClean="0">
                <a:latin typeface="HY동녘M" panose="02030600000101010101" pitchFamily="18" charset="-127"/>
                <a:ea typeface="HY동녘M" panose="02030600000101010101" pitchFamily="18" charset="-127"/>
              </a:rPr>
              <a:t>열린마인드 사회복지인재 양성 프로그램</a:t>
            </a:r>
            <a:endParaRPr lang="en-US" altLang="ko-KR" sz="3200" b="1" dirty="0">
              <a:latin typeface="HY동녘M" panose="02030600000101010101" pitchFamily="18" charset="-127"/>
              <a:ea typeface="HY동녘M" panose="02030600000101010101" pitchFamily="18" charset="-127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05200"/>
            <a:ext cx="8206680" cy="838200"/>
          </a:xfrm>
        </p:spPr>
        <p:txBody>
          <a:bodyPr/>
          <a:lstStyle/>
          <a:p>
            <a:r>
              <a:rPr lang="en-US" altLang="ko-KR" sz="2400" dirty="0" smtClean="0">
                <a:latin typeface="Eras Bold ITC" panose="020B0907030504020204" pitchFamily="34" charset="0"/>
                <a:ea typeface="굴림" charset="-127"/>
              </a:rPr>
              <a:t>LINC+ 2108</a:t>
            </a:r>
            <a:r>
              <a:rPr lang="ko-KR" altLang="en-US" sz="2400" dirty="0" smtClean="0">
                <a:latin typeface="Eras Bold ITC" panose="020B0907030504020204" pitchFamily="34" charset="0"/>
                <a:ea typeface="굴림" charset="-127"/>
              </a:rPr>
              <a:t>학년도 융복합 역량 </a:t>
            </a:r>
            <a:r>
              <a:rPr lang="en-US" altLang="ko-KR" sz="2400" dirty="0" smtClean="0">
                <a:latin typeface="Eras Bold ITC" panose="020B0907030504020204" pitchFamily="34" charset="0"/>
                <a:ea typeface="굴림" charset="-127"/>
              </a:rPr>
              <a:t>Level-up</a:t>
            </a:r>
            <a:r>
              <a:rPr lang="ko-KR" altLang="en-US" sz="2400" dirty="0" smtClean="0">
                <a:latin typeface="Eras Bold ITC" panose="020B0907030504020204" pitchFamily="34" charset="0"/>
                <a:ea typeface="굴림" charset="-127"/>
              </a:rPr>
              <a:t>프로그램</a:t>
            </a:r>
            <a:endParaRPr lang="en-US" altLang="ko-KR" sz="2400" dirty="0">
              <a:latin typeface="Eras Bold ITC" panose="020B0907030504020204" pitchFamily="34" charset="0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프로그램을 진행하는 목적은</a:t>
            </a:r>
            <a:endParaRPr lang="en-US" altLang="ko-KR" b="1" dirty="0">
              <a:latin typeface="MD이솝체" panose="02020603020101020101" pitchFamily="18" charset="-127"/>
              <a:ea typeface="MD이솝체" panose="02020603020101020101" pitchFamily="18" charset="-127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b="1" dirty="0">
                <a:latin typeface="MD이솝체" panose="02020603020101020101" pitchFamily="18" charset="-127"/>
                <a:ea typeface="MD이솝체" panose="02020603020101020101" pitchFamily="18" charset="-127"/>
              </a:rPr>
              <a:t>사회복지서비스 수요자의 복합적인 욕구를 해결하기 위하여 요구되는 다양한 프로그램 개발 및 운영</a:t>
            </a:r>
            <a:r>
              <a:rPr lang="en-US" altLang="ko-KR" b="1" dirty="0">
                <a:latin typeface="MD이솝체" panose="02020603020101020101" pitchFamily="18" charset="-127"/>
                <a:ea typeface="MD이솝체" panose="02020603020101020101" pitchFamily="18" charset="-127"/>
              </a:rPr>
              <a:t>, </a:t>
            </a:r>
            <a:r>
              <a:rPr lang="ko-KR" altLang="en-US" b="1" dirty="0">
                <a:latin typeface="MD이솝체" panose="02020603020101020101" pitchFamily="18" charset="-127"/>
                <a:ea typeface="MD이솝체" panose="02020603020101020101" pitchFamily="18" charset="-127"/>
              </a:rPr>
              <a:t>그리고 후원자원 개발 업무에 대하여 열린마인드</a:t>
            </a:r>
            <a:r>
              <a:rPr lang="en-US" altLang="ko-KR" b="1" dirty="0">
                <a:latin typeface="MD이솝체" panose="02020603020101020101" pitchFamily="18" charset="-127"/>
                <a:ea typeface="MD이솝체" panose="02020603020101020101" pitchFamily="18" charset="-127"/>
              </a:rPr>
              <a:t>, </a:t>
            </a:r>
            <a:r>
              <a:rPr lang="ko-KR" altLang="en-US" b="1" dirty="0">
                <a:latin typeface="MD이솝체" panose="02020603020101020101" pitchFamily="18" charset="-127"/>
                <a:ea typeface="MD이솝체" panose="02020603020101020101" pitchFamily="18" charset="-127"/>
              </a:rPr>
              <a:t>즉 융복합 역량을 </a:t>
            </a:r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강화하기 위하여</a:t>
            </a:r>
            <a:endParaRPr lang="en-US" altLang="ko-KR" b="1" dirty="0" smtClean="0">
              <a:latin typeface="MD이솝체" panose="02020603020101020101" pitchFamily="18" charset="-127"/>
              <a:ea typeface="MD이솝체" panose="02020603020101020101" pitchFamily="18" charset="-127"/>
            </a:endParaRPr>
          </a:p>
          <a:p>
            <a:pPr marL="0" lvl="0" indent="0">
              <a:buNone/>
            </a:pPr>
            <a:endParaRPr lang="en-US" altLang="ko-KR" b="1" dirty="0" smtClean="0">
              <a:latin typeface="MD이솝체" panose="02020603020101020101" pitchFamily="18" charset="-127"/>
              <a:ea typeface="MD이솝체" panose="02020603020101020101" pitchFamily="18" charset="-127"/>
            </a:endParaRPr>
          </a:p>
          <a:p>
            <a:pPr lvl="0"/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프로그램 운영 배경</a:t>
            </a:r>
            <a:endParaRPr lang="en-US" altLang="ko-KR" b="1" dirty="0" smtClean="0">
              <a:latin typeface="MD이솝체" panose="02020603020101020101" pitchFamily="18" charset="-127"/>
              <a:ea typeface="MD이솝체" panose="02020603020101020101" pitchFamily="18" charset="-127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최근 사회복지현장에서는 후원개발 및 모금에 대한 능력을 요구하고 있음</a:t>
            </a:r>
            <a:r>
              <a:rPr lang="en-US" altLang="ko-KR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융복합</a:t>
            </a:r>
            <a:r>
              <a:rPr lang="en-US" altLang="ko-KR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-</a:t>
            </a:r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열린마인드</a:t>
            </a:r>
            <a:r>
              <a:rPr lang="en-US" altLang="ko-KR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-</a:t>
            </a:r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에 대한 개념으로 사회복지실천 기술 및 지식 이외의 마케팅</a:t>
            </a:r>
            <a:r>
              <a:rPr lang="en-US" altLang="ko-KR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, </a:t>
            </a:r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조사분석</a:t>
            </a:r>
            <a:r>
              <a:rPr lang="en-US" altLang="ko-KR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, </a:t>
            </a:r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홍보 등의 지식과 기술 습득 요구</a:t>
            </a:r>
            <a:r>
              <a:rPr lang="en-US" altLang="ko-KR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현장에서 교과목으로 개설을 요구하기도 하나 현실적으로 어려움 있어 대응하지 못하던 중 비교과목 프로그램으로 진행하게 됨</a:t>
            </a:r>
            <a:r>
              <a:rPr lang="en-US" altLang="ko-KR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.</a:t>
            </a:r>
            <a:endParaRPr lang="ko-KR" altLang="en-US" b="1" dirty="0">
              <a:latin typeface="MD이솝체" panose="02020603020101020101" pitchFamily="18" charset="-127"/>
              <a:ea typeface="MD이솝체" panose="02020603020101020101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프로그램 내용</a:t>
            </a:r>
            <a:endParaRPr lang="en-US" altLang="ko-KR" b="1" dirty="0">
              <a:latin typeface="MD이솝체" panose="02020603020101020101" pitchFamily="18" charset="-127"/>
              <a:ea typeface="MD이솝체" panose="02020603020101020101" pitchFamily="18" charset="-127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579296" cy="47244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ko-KR" altLang="en-US" b="1" dirty="0"/>
              <a:t>융복합 역량 강화 기초교육</a:t>
            </a:r>
            <a:r>
              <a:rPr lang="en-US" altLang="ko-KR" b="1" dirty="0"/>
              <a:t>: </a:t>
            </a:r>
            <a:r>
              <a:rPr lang="ko-KR" altLang="en-US" b="1" dirty="0"/>
              <a:t>특강 </a:t>
            </a:r>
            <a:endParaRPr lang="ko-KR" altLang="en-US" dirty="0"/>
          </a:p>
          <a:p>
            <a:pPr lvl="1">
              <a:buBlip>
                <a:blip r:embed="rId3"/>
              </a:buBlip>
            </a:pPr>
            <a:r>
              <a:rPr lang="ko-KR" altLang="en-US" b="1" dirty="0"/>
              <a:t>특강 </a:t>
            </a:r>
            <a:r>
              <a:rPr lang="en-US" altLang="ko-KR" b="1" dirty="0"/>
              <a:t>1: “</a:t>
            </a:r>
            <a:r>
              <a:rPr lang="ko-KR" altLang="en-US" b="1" dirty="0"/>
              <a:t>열린마인드</a:t>
            </a:r>
            <a:r>
              <a:rPr lang="en-US" altLang="ko-KR" b="1" dirty="0"/>
              <a:t>-</a:t>
            </a:r>
            <a:r>
              <a:rPr lang="ko-KR" altLang="en-US" b="1" dirty="0"/>
              <a:t>융복합</a:t>
            </a:r>
            <a:r>
              <a:rPr lang="en-US" altLang="ko-KR" b="1" dirty="0"/>
              <a:t>-</a:t>
            </a:r>
            <a:r>
              <a:rPr lang="ko-KR" altLang="en-US" b="1" dirty="0"/>
              <a:t>의 시대</a:t>
            </a:r>
            <a:r>
              <a:rPr lang="en-US" altLang="ko-KR" b="1" dirty="0"/>
              <a:t>, </a:t>
            </a:r>
            <a:r>
              <a:rPr lang="ko-KR" altLang="en-US" b="1" dirty="0"/>
              <a:t>우리는 무엇을 준비해야 하나</a:t>
            </a:r>
            <a:r>
              <a:rPr lang="en-US" altLang="ko-KR" b="1" dirty="0"/>
              <a:t>?”</a:t>
            </a:r>
            <a:endParaRPr lang="ko-KR" altLang="en-US" dirty="0"/>
          </a:p>
          <a:p>
            <a:pPr lvl="1">
              <a:buBlip>
                <a:blip r:embed="rId3"/>
              </a:buBlip>
            </a:pPr>
            <a:r>
              <a:rPr lang="ko-KR" altLang="en-US" b="1" dirty="0" smtClean="0"/>
              <a:t>특강 </a:t>
            </a:r>
            <a:r>
              <a:rPr lang="en-US" altLang="ko-KR" b="1" dirty="0"/>
              <a:t>2: “</a:t>
            </a:r>
            <a:r>
              <a:rPr lang="ko-KR" altLang="en-US" b="1" dirty="0"/>
              <a:t>사회복지실천 현장에서의 융복합</a:t>
            </a:r>
            <a:r>
              <a:rPr lang="en-US" altLang="ko-KR" b="1" dirty="0"/>
              <a:t>(Ⅰ): </a:t>
            </a:r>
            <a:r>
              <a:rPr lang="ko-KR" altLang="en-US" b="1" dirty="0"/>
              <a:t>모금”</a:t>
            </a:r>
            <a:endParaRPr lang="ko-KR" altLang="en-US" dirty="0"/>
          </a:p>
          <a:p>
            <a:pPr lvl="1">
              <a:buBlip>
                <a:blip r:embed="rId3"/>
              </a:buBlip>
            </a:pPr>
            <a:r>
              <a:rPr lang="ko-KR" altLang="en-US" b="1" dirty="0" smtClean="0"/>
              <a:t>특강 </a:t>
            </a:r>
            <a:r>
              <a:rPr lang="en-US" altLang="ko-KR" b="1" dirty="0"/>
              <a:t>3: “</a:t>
            </a:r>
            <a:r>
              <a:rPr lang="ko-KR" altLang="en-US" b="1" dirty="0"/>
              <a:t>사회복지실천 현장에서의 융복합</a:t>
            </a:r>
            <a:r>
              <a:rPr lang="en-US" altLang="ko-KR" b="1" dirty="0"/>
              <a:t>(Ⅱ): </a:t>
            </a:r>
            <a:r>
              <a:rPr lang="ko-KR" altLang="en-US" b="1" dirty="0"/>
              <a:t>프로포절”</a:t>
            </a:r>
            <a:endParaRPr lang="ko-KR" altLang="en-US" dirty="0"/>
          </a:p>
          <a:p>
            <a:r>
              <a:rPr lang="ko-KR" altLang="en-US" b="1" dirty="0" smtClean="0"/>
              <a:t>융복합 </a:t>
            </a:r>
            <a:r>
              <a:rPr lang="ko-KR" altLang="en-US" b="1" dirty="0"/>
              <a:t>역량 강화 실무교육</a:t>
            </a:r>
            <a:r>
              <a:rPr lang="en-US" altLang="ko-KR" b="1" dirty="0"/>
              <a:t>(Ⅰ): </a:t>
            </a:r>
            <a:r>
              <a:rPr lang="ko-KR" altLang="en-US" b="1" dirty="0" err="1"/>
              <a:t>집중형</a:t>
            </a:r>
            <a:r>
              <a:rPr lang="ko-KR" altLang="en-US" b="1" dirty="0"/>
              <a:t> 강의</a:t>
            </a:r>
            <a:endParaRPr lang="ko-KR" altLang="en-US" dirty="0"/>
          </a:p>
          <a:p>
            <a:pPr lvl="1">
              <a:buBlip>
                <a:blip r:embed="rId3"/>
              </a:buBlip>
            </a:pPr>
            <a:r>
              <a:rPr lang="ko-KR" altLang="en-US" b="1" dirty="0" err="1"/>
              <a:t>집중형</a:t>
            </a:r>
            <a:r>
              <a:rPr lang="ko-KR" altLang="en-US" b="1" dirty="0"/>
              <a:t> 강의 </a:t>
            </a:r>
            <a:r>
              <a:rPr lang="en-US" altLang="ko-KR" b="1" dirty="0"/>
              <a:t>1: </a:t>
            </a:r>
            <a:r>
              <a:rPr lang="ko-KR" altLang="en-US" dirty="0"/>
              <a:t>융복합 프로그램으로서의 모금의 개발 및 운영 기술</a:t>
            </a:r>
            <a:r>
              <a:rPr lang="ko-KR" altLang="en-US" b="1" dirty="0"/>
              <a:t> </a:t>
            </a:r>
            <a:endParaRPr lang="ko-KR" altLang="en-US" dirty="0"/>
          </a:p>
          <a:p>
            <a:pPr lvl="2">
              <a:buFont typeface="굴림" panose="020B0600000101010101" pitchFamily="50" charset="-127"/>
              <a:buChar char="-"/>
            </a:pPr>
            <a:r>
              <a:rPr lang="ko-KR" altLang="en-US" dirty="0"/>
              <a:t>모금과 마케팅</a:t>
            </a:r>
            <a:r>
              <a:rPr lang="en-US" altLang="ko-KR" dirty="0"/>
              <a:t>: </a:t>
            </a:r>
            <a:r>
              <a:rPr lang="ko-KR" altLang="en-US" dirty="0"/>
              <a:t>마케팅 전략</a:t>
            </a:r>
          </a:p>
          <a:p>
            <a:pPr lvl="2">
              <a:buFont typeface="굴림" panose="020B0600000101010101" pitchFamily="50" charset="-127"/>
              <a:buChar char="-"/>
            </a:pPr>
            <a:r>
              <a:rPr lang="ko-KR" altLang="en-US" dirty="0"/>
              <a:t>모금 홍보와 광고</a:t>
            </a:r>
          </a:p>
          <a:p>
            <a:pPr lvl="2">
              <a:buFont typeface="굴림" panose="020B0600000101010101" pitchFamily="50" charset="-127"/>
              <a:buChar char="-"/>
            </a:pPr>
            <a:r>
              <a:rPr lang="ko-KR" altLang="en-US" dirty="0"/>
              <a:t>모금 조직과 관리</a:t>
            </a:r>
          </a:p>
          <a:p>
            <a:pPr lvl="1">
              <a:buBlip>
                <a:blip r:embed="rId3"/>
              </a:buBlip>
            </a:pPr>
            <a:r>
              <a:rPr lang="ko-KR" altLang="en-US" b="1" dirty="0" err="1"/>
              <a:t>집중형</a:t>
            </a:r>
            <a:r>
              <a:rPr lang="ko-KR" altLang="en-US" b="1" dirty="0"/>
              <a:t> 강의 </a:t>
            </a:r>
            <a:r>
              <a:rPr lang="en-US" altLang="ko-KR" b="1" dirty="0"/>
              <a:t>2: </a:t>
            </a:r>
            <a:r>
              <a:rPr lang="ko-KR" altLang="en-US" dirty="0"/>
              <a:t>후원자원 개발을 위한 융복합 역량 강화</a:t>
            </a:r>
          </a:p>
          <a:p>
            <a:pPr lvl="2">
              <a:buFont typeface="굴림" panose="020B0600000101010101" pitchFamily="50" charset="-127"/>
              <a:buChar char="-"/>
            </a:pPr>
            <a:r>
              <a:rPr lang="ko-KR" altLang="en-US" dirty="0"/>
              <a:t>소비자의 </a:t>
            </a:r>
            <a:r>
              <a:rPr lang="ko-KR" altLang="en-US" dirty="0" err="1"/>
              <a:t>니즈</a:t>
            </a:r>
            <a:r>
              <a:rPr lang="en-US" altLang="ko-KR" dirty="0"/>
              <a:t>(needs) </a:t>
            </a:r>
            <a:r>
              <a:rPr lang="ko-KR" altLang="en-US" dirty="0"/>
              <a:t>조사와 분석</a:t>
            </a:r>
          </a:p>
          <a:p>
            <a:pPr lvl="2">
              <a:buFont typeface="굴림" panose="020B0600000101010101" pitchFamily="50" charset="-127"/>
              <a:buChar char="-"/>
            </a:pPr>
            <a:r>
              <a:rPr lang="ko-KR" altLang="en-US" dirty="0"/>
              <a:t>공모주의 의도와 사업 구상의 융합</a:t>
            </a:r>
          </a:p>
          <a:p>
            <a:pPr lvl="2">
              <a:buFont typeface="굴림" panose="020B0600000101010101" pitchFamily="50" charset="-127"/>
              <a:buChar char="-"/>
            </a:pPr>
            <a:r>
              <a:rPr lang="ko-KR" altLang="en-US" dirty="0"/>
              <a:t>목적과 의도를 설득하는 기획서 작성법</a:t>
            </a:r>
          </a:p>
          <a:p>
            <a:r>
              <a:rPr lang="ko-KR" altLang="en-US" b="1" dirty="0"/>
              <a:t>융복합 역량 강화 실무교육</a:t>
            </a:r>
            <a:r>
              <a:rPr lang="en-US" altLang="ko-KR" b="1" dirty="0"/>
              <a:t>(Ⅱ): </a:t>
            </a:r>
            <a:r>
              <a:rPr lang="ko-KR" altLang="en-US" b="1" dirty="0"/>
              <a:t>현장 체험 </a:t>
            </a:r>
            <a:r>
              <a:rPr lang="ko-KR" altLang="en-US" b="1" dirty="0" smtClean="0"/>
              <a:t>프로그램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MD이솝체" panose="02020603020101020101" pitchFamily="18" charset="-127"/>
                <a:ea typeface="MD이솝체" panose="02020603020101020101" pitchFamily="18" charset="-127"/>
              </a:rPr>
              <a:t>프로그램 일정</a:t>
            </a:r>
            <a:endParaRPr lang="en-US" altLang="ko-KR" b="1" dirty="0">
              <a:latin typeface="MD이솝체" panose="02020603020101020101" pitchFamily="18" charset="-127"/>
              <a:ea typeface="MD이솝체" panose="02020603020101020101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260328"/>
              </p:ext>
            </p:extLst>
          </p:nvPr>
        </p:nvGraphicFramePr>
        <p:xfrm>
          <a:off x="323528" y="1268760"/>
          <a:ext cx="8568951" cy="4746692"/>
        </p:xfrm>
        <a:graphic>
          <a:graphicData uri="http://schemas.openxmlformats.org/drawingml/2006/table">
            <a:tbl>
              <a:tblPr/>
              <a:tblGrid>
                <a:gridCol w="531609"/>
                <a:gridCol w="1353996"/>
                <a:gridCol w="548501"/>
                <a:gridCol w="2501668"/>
                <a:gridCol w="2227782"/>
                <a:gridCol w="1405395"/>
              </a:tblGrid>
              <a:tr h="31862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회차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70" dirty="0" err="1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세부프로그램명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학습 주제 및 활동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강사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강의 일시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ED1"/>
                    </a:solidFill>
                  </a:tcPr>
                </a:tc>
              </a:tr>
              <a:tr h="46588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270" marR="0" indent="-127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융복합 역량 강화 기초 교육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-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특강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열린마인드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-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융복합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-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의 시대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, 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우리는 무엇을 준비해야 하나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?</a:t>
                      </a:r>
                      <a:endParaRPr lang="ko-KR" altLang="en-US" sz="2000" kern="0" spc="-40" dirty="0">
                        <a:solidFill>
                          <a:srgbClr val="000000"/>
                        </a:solidFill>
                        <a:effectLst/>
                        <a:latin typeface="한양신명조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박진필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달서시니어클럽 관장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11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06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일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(14:30-16:30)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541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2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사회복지실천 현장에서의 융복합</a:t>
                      </a: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(Ⅰ)</a:t>
                      </a:r>
                      <a:endParaRPr lang="ko-KR" altLang="en-US" sz="2000" kern="0" spc="-40" dirty="0">
                        <a:solidFill>
                          <a:srgbClr val="000000"/>
                        </a:solidFill>
                        <a:effectLst/>
                        <a:latin typeface="한양신명조"/>
                      </a:endParaRPr>
                    </a:p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:</a:t>
                      </a:r>
                      <a:r>
                        <a:rPr lang="ko-KR" altLang="en-US" sz="1400" kern="0" spc="-4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사회복지실천에서의 모금</a:t>
                      </a:r>
                      <a:endParaRPr lang="ko-KR" altLang="en-US" sz="2000" kern="0" spc="-40" dirty="0">
                        <a:solidFill>
                          <a:srgbClr val="000000"/>
                        </a:solidFill>
                        <a:effectLst/>
                        <a:latin typeface="한양신명조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임해은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대구사회복지공동모금회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나눔센터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센터장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10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31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일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수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/>
                      </a:r>
                      <a:b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</a:b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(14:30-16:30)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992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3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-4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사회복지실천 현장에서의 융복합</a:t>
                      </a:r>
                      <a:r>
                        <a:rPr lang="en-US" altLang="ko-KR" sz="1400" kern="0" spc="-4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(Ⅱ)</a:t>
                      </a:r>
                      <a:endParaRPr lang="ko-KR" altLang="en-US" sz="2000" kern="0" spc="-40">
                        <a:solidFill>
                          <a:srgbClr val="000000"/>
                        </a:solidFill>
                        <a:effectLst/>
                        <a:latin typeface="한양신명조"/>
                      </a:endParaRPr>
                    </a:p>
                    <a:p>
                      <a:pPr marL="0" marR="0" indent="0" algn="l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-4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:</a:t>
                      </a:r>
                      <a:r>
                        <a:rPr lang="ko-KR" altLang="en-US" sz="1400" kern="0" spc="-4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사회복지실천에서 후원개발자원으로서의 프로포절</a:t>
                      </a:r>
                      <a:endParaRPr lang="ko-KR" altLang="en-US" sz="2000" kern="0" spc="-40">
                        <a:solidFill>
                          <a:srgbClr val="000000"/>
                        </a:solidFill>
                        <a:effectLst/>
                        <a:latin typeface="한양신명조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안정하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굿네이버스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 대구아동보호전문기관 관장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11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일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목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(14:30-16:30)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81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융복합 역량 강화 실무교육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(Ⅰ)-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집중형 강의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모금의 실제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모금과 마케팅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: 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마케팅 전략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김종욱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희망제작소 모금전문가학교 휴먼트리 이사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11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10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일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토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(10:00-17:00)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81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2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모금 홍보와 광고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3681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3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모금 조직과 관리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6588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4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프로포절의 실제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소비자의 니즈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(needs) 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조사와 분석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이상렬 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대구광역시 노인복지회관 사무장</a:t>
                      </a:r>
                      <a:r>
                        <a:rPr lang="en-US" altLang="ko-KR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11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8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일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목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11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13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일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화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(16:30-19:30)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88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5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공모주의 의도와 사업 구상의 융합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80955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6</a:t>
                      </a:r>
                      <a:endParaRPr lang="en-US" sz="1400" kern="0" spc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함초롬돋움"/>
                          <a:ea typeface="함초롬돋움"/>
                        </a:rPr>
                        <a:t>목적과 의도를 설득하는 기획서 작성법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/>
                      </a:endParaRPr>
                    </a:p>
                  </a:txBody>
                  <a:tcPr marL="60135" marR="60135" marT="16626" marB="1662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473816"/>
              </p:ext>
            </p:extLst>
          </p:nvPr>
        </p:nvGraphicFramePr>
        <p:xfrm>
          <a:off x="323528" y="6093296"/>
          <a:ext cx="8568952" cy="64807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72208"/>
                <a:gridCol w="6696744"/>
              </a:tblGrid>
              <a:tr h="648072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융복합 역량강화 실무교육</a:t>
                      </a:r>
                      <a:r>
                        <a:rPr lang="en-US" altLang="ko-KR" sz="1400" dirty="0" smtClean="0"/>
                        <a:t>(II)-</a:t>
                      </a:r>
                      <a:r>
                        <a:rPr lang="ko-KR" altLang="en-US" sz="1400" dirty="0" smtClean="0"/>
                        <a:t>현장체험</a:t>
                      </a:r>
                      <a:endParaRPr lang="ko-KR" altLang="en-US" sz="1400" dirty="0">
                        <a:solidFill>
                          <a:schemeClr val="accent2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홀트사회복지회</a:t>
                      </a:r>
                      <a:r>
                        <a:rPr lang="ko-KR" altLang="en-US" dirty="0" smtClean="0"/>
                        <a:t> 본부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err="1" smtClean="0"/>
                        <a:t>대구사회복지공동모금회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err="1" smtClean="0"/>
                        <a:t>굿네이버스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등</a:t>
                      </a:r>
                      <a:endParaRPr lang="ko-KR" altLang="en-US" dirty="0">
                        <a:solidFill>
                          <a:schemeClr val="accent2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740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내용 개체 틀 6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4535016"/>
          </a:xfrm>
        </p:spPr>
        <p:txBody>
          <a:bodyPr>
            <a:normAutofit fontScale="92500" lnSpcReduction="10000"/>
          </a:bodyPr>
          <a:lstStyle/>
          <a:p>
            <a:pPr>
              <a:buBlip>
                <a:blip r:embed="rId2"/>
              </a:buBlip>
            </a:pP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사회복지실천 현장에서 요구하는 마인드와 지식 및 기술이므로 취업을 앞둔 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4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학년들의 적극적인 참여를 바랍니다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</a:t>
            </a:r>
          </a:p>
          <a:p>
            <a:pPr>
              <a:buBlip>
                <a:blip r:embed="rId2"/>
              </a:buBlip>
            </a:pPr>
            <a:endParaRPr lang="en-US" altLang="ko-KR" dirty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pPr>
              <a:buBlip>
                <a:blip r:embed="rId2"/>
              </a:buBlip>
            </a:pP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강의 </a:t>
            </a:r>
            <a:r>
              <a:rPr lang="ko-KR" altLang="en-US" dirty="0" err="1" smtClean="0">
                <a:latin typeface="HY강M" panose="02030600000101010101" pitchFamily="18" charset="-127"/>
                <a:ea typeface="HY강M" panose="02030600000101010101" pitchFamily="18" charset="-127"/>
              </a:rPr>
              <a:t>일자별로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참가를 희망하는 학생들은 </a:t>
            </a:r>
            <a:endParaRPr lang="en-US" altLang="ko-KR" dirty="0" smtClean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 [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강의 일자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/ 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이름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/ 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학년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/ 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연락처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]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를 각 학년 대의원에게 </a:t>
            </a:r>
            <a:endParaRPr lang="en-US" altLang="ko-KR" dirty="0" smtClean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 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메시지를 남겨주세요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</a:t>
            </a:r>
          </a:p>
          <a:p>
            <a:pPr marL="0" indent="0">
              <a:buNone/>
            </a:pP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 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모든 강의에 참여할 경우 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‘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강의일자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’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대신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, </a:t>
            </a:r>
          </a:p>
          <a:p>
            <a:pPr marL="0" indent="0">
              <a:buNone/>
            </a:pP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‘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모두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’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로  표시해주세요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dirty="0" smtClean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pPr lvl="0">
              <a:buBlip>
                <a:blip r:embed="rId3"/>
              </a:buBlip>
            </a:pP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ko-KR" altLang="en-US" dirty="0">
                <a:latin typeface="HY강M" panose="02030600000101010101" pitchFamily="18" charset="-127"/>
                <a:ea typeface="HY강M" panose="02030600000101010101" pitchFamily="18" charset="-127"/>
              </a:rPr>
              <a:t> 강의 참석을 위해 공인출석계가 필요한 경우</a:t>
            </a: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, </a:t>
            </a:r>
          </a:p>
          <a:p>
            <a:pPr marL="0" lvl="0" indent="0">
              <a:buNone/>
            </a:pP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 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   [</a:t>
            </a:r>
            <a:r>
              <a:rPr lang="ko-KR" altLang="en-US" dirty="0">
                <a:latin typeface="HY강M" panose="02030600000101010101" pitchFamily="18" charset="-127"/>
                <a:ea typeface="HY강M" panose="02030600000101010101" pitchFamily="18" charset="-127"/>
              </a:rPr>
              <a:t>공출</a:t>
            </a: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- </a:t>
            </a:r>
            <a:r>
              <a:rPr lang="ko-KR" altLang="en-US" dirty="0">
                <a:latin typeface="HY강M" panose="02030600000101010101" pitchFamily="18" charset="-127"/>
                <a:ea typeface="HY강M" panose="02030600000101010101" pitchFamily="18" charset="-127"/>
              </a:rPr>
              <a:t>강의 요일</a:t>
            </a: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/ </a:t>
            </a:r>
            <a:r>
              <a:rPr lang="ko-KR" altLang="en-US" dirty="0" err="1">
                <a:latin typeface="HY강M" panose="02030600000101010101" pitchFamily="18" charset="-127"/>
                <a:ea typeface="HY강M" panose="02030600000101010101" pitchFamily="18" charset="-127"/>
              </a:rPr>
              <a:t>교과목명</a:t>
            </a: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/</a:t>
            </a:r>
            <a:r>
              <a:rPr lang="ko-KR" altLang="en-US" dirty="0">
                <a:latin typeface="HY강M" panose="02030600000101010101" pitchFamily="18" charset="-127"/>
                <a:ea typeface="HY강M" panose="02030600000101010101" pitchFamily="18" charset="-127"/>
              </a:rPr>
              <a:t>  담당교수님</a:t>
            </a: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]</a:t>
            </a:r>
            <a:r>
              <a:rPr lang="ko-KR" altLang="en-US" dirty="0">
                <a:latin typeface="HY강M" panose="02030600000101010101" pitchFamily="18" charset="-127"/>
                <a:ea typeface="HY강M" panose="02030600000101010101" pitchFamily="18" charset="-127"/>
              </a:rPr>
              <a:t>을  </a:t>
            </a:r>
            <a:endParaRPr lang="en-US" altLang="ko-KR" dirty="0">
              <a:latin typeface="HY강M" panose="02030600000101010101" pitchFamily="18" charset="-127"/>
              <a:ea typeface="HY강M" panose="02030600000101010101" pitchFamily="18" charset="-127"/>
            </a:endParaRPr>
          </a:p>
          <a:p>
            <a:pPr marL="0" lvl="0" indent="0">
              <a:buNone/>
            </a:pP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  </a:t>
            </a:r>
            <a:r>
              <a:rPr lang="en-US" altLang="ko-KR" dirty="0" smtClean="0">
                <a:latin typeface="HY강M" panose="02030600000101010101" pitchFamily="18" charset="-127"/>
                <a:ea typeface="HY강M" panose="02030600000101010101" pitchFamily="18" charset="-127"/>
              </a:rPr>
              <a:t>   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적어 </a:t>
            </a:r>
            <a:r>
              <a:rPr lang="ko-KR" altLang="en-US" dirty="0">
                <a:latin typeface="HY강M" panose="02030600000101010101" pitchFamily="18" charset="-127"/>
                <a:ea typeface="HY강M" panose="02030600000101010101" pitchFamily="18" charset="-127"/>
              </a:rPr>
              <a:t>각 학년별 대의원에게 메시지를 </a:t>
            </a:r>
            <a:r>
              <a:rPr lang="ko-KR" altLang="en-US" dirty="0" smtClean="0">
                <a:latin typeface="HY강M" panose="02030600000101010101" pitchFamily="18" charset="-127"/>
                <a:ea typeface="HY강M" panose="02030600000101010101" pitchFamily="18" charset="-127"/>
              </a:rPr>
              <a:t>남겨주세요</a:t>
            </a:r>
            <a:r>
              <a:rPr lang="en-US" altLang="ko-KR" dirty="0">
                <a:latin typeface="HY강M" panose="02030600000101010101" pitchFamily="18" charset="-127"/>
                <a:ea typeface="HY강M" panose="02030600000101010101" pitchFamily="18" charset="-127"/>
              </a:rPr>
              <a:t>.</a:t>
            </a:r>
            <a:endParaRPr lang="ko-KR" altLang="en-US" dirty="0">
              <a:latin typeface="HY강M" panose="02030600000101010101" pitchFamily="18" charset="-127"/>
              <a:ea typeface="HY강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737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dless_tides">
  <a:themeElements>
    <a:clrScheme name="Office 테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사용자 지정 5">
      <a:majorFont>
        <a:latin typeface="굴림"/>
        <a:ea typeface="MD이솝체"/>
        <a:cs typeface=""/>
      </a:majorFont>
      <a:minorFont>
        <a:latin typeface="굴림"/>
        <a:ea typeface="MD이솝체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ko-K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ko-K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테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테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테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endless_tides</Template>
  <TotalTime>96</TotalTime>
  <Words>536</Words>
  <Application>Microsoft Office PowerPoint</Application>
  <PresentationFormat>화면 슬라이드 쇼(4:3)</PresentationFormat>
  <Paragraphs>95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Arial</vt:lpstr>
      <vt:lpstr>Times New Roman</vt:lpstr>
      <vt:lpstr>Franklin Gothic Demi</vt:lpstr>
      <vt:lpstr>Franklin Gothic Book</vt:lpstr>
      <vt:lpstr>endless_tides</vt:lpstr>
      <vt:lpstr>PowerPoint 프레젠테이션</vt:lpstr>
      <vt:lpstr>열린마인드 사회복지인재 양성 프로그램</vt:lpstr>
      <vt:lpstr>프로그램을 진행하는 목적은</vt:lpstr>
      <vt:lpstr>프로그램 내용</vt:lpstr>
      <vt:lpstr>프로그램 일정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열린마인드 사회복지인재 양성 프로그램</dc:title>
  <dc:creator>user</dc:creator>
  <cp:lastModifiedBy>user</cp:lastModifiedBy>
  <cp:revision>6</cp:revision>
  <dcterms:created xsi:type="dcterms:W3CDTF">2018-10-11T08:44:05Z</dcterms:created>
  <dcterms:modified xsi:type="dcterms:W3CDTF">2018-10-11T10:21:01Z</dcterms:modified>
</cp:coreProperties>
</file>