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4"/>
  </p:notesMasterIdLst>
  <p:sldIdLst>
    <p:sldId id="699" r:id="rId2"/>
    <p:sldId id="700" r:id="rId3"/>
  </p:sldIdLst>
  <p:sldSz cx="9906000" cy="6858000" type="A4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5pPr>
    <a:lvl6pPr marL="2286000" algn="l" defTabSz="914400" rtl="0" eaLnBrk="1" latinLnBrk="1" hangingPunct="1"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6pPr>
    <a:lvl7pPr marL="2743200" algn="l" defTabSz="914400" rtl="0" eaLnBrk="1" latinLnBrk="1" hangingPunct="1"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7pPr>
    <a:lvl8pPr marL="3200400" algn="l" defTabSz="914400" rtl="0" eaLnBrk="1" latinLnBrk="1" hangingPunct="1"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8pPr>
    <a:lvl9pPr marL="3657600" algn="l" defTabSz="914400" rtl="0" eaLnBrk="1" latinLnBrk="1" hangingPunct="1">
      <a:defRPr kumimoji="1" sz="1200" b="1" i="1" kern="1200">
        <a:solidFill>
          <a:schemeClr val="tx1"/>
        </a:solidFill>
        <a:latin typeface="산돌고딕 M" pitchFamily="18" charset="-127"/>
        <a:ea typeface="산돌고딕 M" pitchFamily="18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D3E8"/>
    <a:srgbClr val="CCCCFF"/>
    <a:srgbClr val="006699"/>
    <a:srgbClr val="F3F3FB"/>
    <a:srgbClr val="E8E8F8"/>
    <a:srgbClr val="6699FF"/>
    <a:srgbClr val="E2E2F6"/>
    <a:srgbClr val="FFFF99"/>
    <a:srgbClr val="FF0066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6690" autoAdjust="0"/>
  </p:normalViewPr>
  <p:slideViewPr>
    <p:cSldViewPr showGuides="1">
      <p:cViewPr>
        <p:scale>
          <a:sx n="100" d="100"/>
          <a:sy n="100" d="100"/>
        </p:scale>
        <p:origin x="-216" y="360"/>
      </p:cViewPr>
      <p:guideLst>
        <p:guide orient="horz" pos="482"/>
        <p:guide orient="horz"/>
        <p:guide orient="horz" pos="4110"/>
        <p:guide orient="horz" pos="935"/>
        <p:guide orient="horz" pos="1253"/>
        <p:guide pos="172"/>
        <p:guide pos="3120"/>
        <p:guide pos="6068"/>
      </p:guideLst>
    </p:cSldViewPr>
  </p:slid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notesViewPr>
    <p:cSldViewPr showGuides="1">
      <p:cViewPr varScale="1">
        <p:scale>
          <a:sx n="76" d="100"/>
          <a:sy n="76" d="100"/>
        </p:scale>
        <p:origin x="-2082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7034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0" tIns="46044" rIns="92090" bIns="46044" numCol="1" anchor="t" anchorCtr="0" compatLnSpc="1">
            <a:prstTxWarp prst="textNoShape">
              <a:avLst/>
            </a:prstTxWarp>
          </a:bodyPr>
          <a:lstStyle>
            <a:lvl1pPr algn="l" defTabSz="920967" eaLnBrk="0" hangingPunct="0">
              <a:defRPr b="0" i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058" y="0"/>
            <a:ext cx="2947034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0" tIns="46044" rIns="92090" bIns="46044" numCol="1" anchor="t" anchorCtr="0" compatLnSpc="1">
            <a:prstTxWarp prst="textNoShape">
              <a:avLst/>
            </a:prstTxWarp>
          </a:bodyPr>
          <a:lstStyle>
            <a:lvl1pPr algn="r" defTabSz="920967" eaLnBrk="0" hangingPunct="0">
              <a:defRPr b="0" i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E1645BB0-0F10-483E-BABD-D98E1DFB620B}" type="datetimeFigureOut">
              <a:rPr lang="ko-KR" altLang="en-US"/>
              <a:pPr>
                <a:defRPr/>
              </a:pPr>
              <a:t>2014-04-29</a:t>
            </a:fld>
            <a:endParaRPr lang="en-US" altLang="ko-K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80037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500" y="4715194"/>
            <a:ext cx="5440676" cy="446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0" tIns="46044" rIns="92090" bIns="46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800"/>
            <a:ext cx="2947034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0" tIns="46044" rIns="92090" bIns="46044" numCol="1" anchor="b" anchorCtr="0" compatLnSpc="1">
            <a:prstTxWarp prst="textNoShape">
              <a:avLst/>
            </a:prstTxWarp>
          </a:bodyPr>
          <a:lstStyle>
            <a:lvl1pPr algn="l" defTabSz="920967" eaLnBrk="0" hangingPunct="0">
              <a:defRPr b="0" i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058" y="9428800"/>
            <a:ext cx="2947034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90" tIns="46044" rIns="92090" bIns="46044" numCol="1" anchor="b" anchorCtr="0" compatLnSpc="1">
            <a:prstTxWarp prst="textNoShape">
              <a:avLst/>
            </a:prstTxWarp>
          </a:bodyPr>
          <a:lstStyle>
            <a:lvl1pPr algn="r" defTabSz="920967" eaLnBrk="0" hangingPunct="0">
              <a:defRPr b="0" i="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7E8DD833-FC78-4BAF-AA1D-AFC71E25541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45161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65113" y="58738"/>
            <a:ext cx="9634537" cy="549275"/>
          </a:xfrm>
        </p:spPr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5113" y="692150"/>
            <a:ext cx="9361487" cy="379413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65113" y="58738"/>
            <a:ext cx="9634537" cy="5492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5" name="내용 개체 틀 2"/>
          <p:cNvSpPr>
            <a:spLocks noGrp="1"/>
          </p:cNvSpPr>
          <p:nvPr>
            <p:ph idx="1"/>
          </p:nvPr>
        </p:nvSpPr>
        <p:spPr>
          <a:xfrm>
            <a:off x="265113" y="692150"/>
            <a:ext cx="9361487" cy="379413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개체 틀 1"/>
          <p:cNvSpPr>
            <a:spLocks noGrp="1"/>
          </p:cNvSpPr>
          <p:nvPr>
            <p:ph type="title"/>
          </p:nvPr>
        </p:nvSpPr>
        <p:spPr bwMode="auto">
          <a:xfrm>
            <a:off x="265113" y="58738"/>
            <a:ext cx="96345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205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265113" y="692150"/>
            <a:ext cx="93614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0" y="615950"/>
            <a:ext cx="990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슬라이드 번호 개체 틀 39"/>
          <p:cNvSpPr txBox="1">
            <a:spLocks noGrp="1"/>
          </p:cNvSpPr>
          <p:nvPr/>
        </p:nvSpPr>
        <p:spPr bwMode="auto">
          <a:xfrm>
            <a:off x="9528591" y="6700098"/>
            <a:ext cx="463550" cy="13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latinLnBrk="0" hangingPunct="0">
              <a:defRPr/>
            </a:pPr>
            <a:fld id="{BCEE904E-F81E-449C-8B8F-2C905A8757EC}" type="slidenum">
              <a:rPr kumimoji="0" lang="ko-KR" altLang="en-US" sz="1000" b="0" i="0"/>
              <a:pPr algn="ctr" eaLnBrk="0" latinLnBrk="0" hangingPunct="0">
                <a:defRPr/>
              </a:pPr>
              <a:t>‹#›</a:t>
            </a:fld>
            <a:endParaRPr kumimoji="0" lang="en-US" altLang="ko-KR" sz="1000" b="0" i="0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89304" y="188640"/>
            <a:ext cx="2112466" cy="28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맑은 고딕" pitchFamily="50" charset="-127"/>
          <a:ea typeface="맑은 고딕" pitchFamily="50" charset="-127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산돌고딕 M" pitchFamily="18" charset="-127"/>
          <a:ea typeface="산돌고딕 M" pitchFamily="18" charset="-127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산돌고딕 M" pitchFamily="18" charset="-127"/>
          <a:ea typeface="산돌고딕 M" pitchFamily="18" charset="-127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산돌고딕 M" pitchFamily="18" charset="-127"/>
          <a:ea typeface="산돌고딕 M" pitchFamily="18" charset="-127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산돌고딕 M" pitchFamily="18" charset="-127"/>
          <a:ea typeface="산돌고딕 M" pitchFamily="18" charset="-127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Font typeface="Arial" charset="0"/>
        <a:buNone/>
        <a:defRPr sz="1400" b="1" kern="1200">
          <a:solidFill>
            <a:schemeClr val="tx1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73050" y="1197074"/>
            <a:ext cx="9359900" cy="547228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tIns="72000" bIns="72000"/>
          <a:lstStyle/>
          <a:p>
            <a:pPr marL="85725" indent="-85725" fontAlgn="ctr">
              <a:lnSpc>
                <a:spcPct val="12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endParaRPr lang="en-US" altLang="ko-KR" dirty="0">
              <a:solidFill>
                <a:prstClr val="black"/>
              </a:solidFill>
              <a:latin typeface="굴림"/>
              <a:ea typeface="굴림"/>
              <a:cs typeface="Arial" pitchFamily="34" charset="0"/>
            </a:endParaRPr>
          </a:p>
          <a:p>
            <a:pPr marL="85725" indent="-85725" fontAlgn="ctr">
              <a:lnSpc>
                <a:spcPct val="12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endParaRPr lang="en-US" altLang="ko-KR" dirty="0">
              <a:solidFill>
                <a:prstClr val="black"/>
              </a:solidFill>
              <a:latin typeface="굴림"/>
              <a:ea typeface="굴림"/>
              <a:cs typeface="Arial" pitchFamily="34" charset="0"/>
            </a:endParaRPr>
          </a:p>
          <a:p>
            <a:pPr marL="85725" indent="-85725" fontAlgn="ctr">
              <a:lnSpc>
                <a:spcPct val="12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endParaRPr lang="en-US" altLang="ko-KR" dirty="0">
              <a:solidFill>
                <a:prstClr val="black"/>
              </a:solidFill>
              <a:latin typeface="굴림"/>
              <a:ea typeface="굴림"/>
              <a:cs typeface="Arial" pitchFamily="34" charset="0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0" dirty="0" smtClean="0">
                <a:latin typeface="HY견고딕" pitchFamily="18" charset="-127"/>
                <a:ea typeface="HY견고딕" pitchFamily="18" charset="-127"/>
              </a:rPr>
              <a:t>[</a:t>
            </a:r>
            <a:r>
              <a:rPr lang="ko-KR" altLang="en-US" b="0" dirty="0" smtClean="0">
                <a:latin typeface="HY견고딕" pitchFamily="18" charset="-127"/>
                <a:ea typeface="HY견고딕" pitchFamily="18" charset="-127"/>
              </a:rPr>
              <a:t>참고</a:t>
            </a:r>
            <a:r>
              <a:rPr lang="en-US" altLang="ko-KR" b="0" dirty="0" smtClean="0">
                <a:latin typeface="HY견고딕" pitchFamily="18" charset="-127"/>
                <a:ea typeface="HY견고딕" pitchFamily="18" charset="-127"/>
              </a:rPr>
              <a:t>] </a:t>
            </a:r>
            <a:r>
              <a:rPr lang="ko-KR" altLang="en-US" b="0" dirty="0" smtClean="0">
                <a:latin typeface="HY견고딕" pitchFamily="18" charset="-127"/>
                <a:ea typeface="HY견고딕" pitchFamily="18" charset="-127"/>
              </a:rPr>
              <a:t>채용 요강</a:t>
            </a:r>
            <a:r>
              <a:rPr lang="en-US" altLang="ko-KR" b="0" dirty="0" smtClean="0">
                <a:latin typeface="HY견고딕" pitchFamily="18" charset="-127"/>
                <a:ea typeface="HY견고딕" pitchFamily="18" charset="-127"/>
              </a:rPr>
              <a:t>_1/2</a:t>
            </a:r>
            <a:r>
              <a:rPr lang="ko-KR" altLang="en-US" b="0" dirty="0" smtClean="0">
                <a:latin typeface="HY견고딕" pitchFamily="18" charset="-127"/>
                <a:ea typeface="HY견고딕" pitchFamily="18" charset="-127"/>
              </a:rPr>
              <a:t> </a:t>
            </a:r>
            <a:endParaRPr lang="ko-KR" altLang="en-US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" name="직사각형 22"/>
          <p:cNvSpPr>
            <a:spLocks noChangeArrowheads="1"/>
          </p:cNvSpPr>
          <p:nvPr/>
        </p:nvSpPr>
        <p:spPr bwMode="auto">
          <a:xfrm>
            <a:off x="273050" y="836712"/>
            <a:ext cx="9359900" cy="360363"/>
          </a:xfrm>
          <a:prstGeom prst="rect">
            <a:avLst/>
          </a:prstGeom>
          <a:solidFill>
            <a:srgbClr val="000066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ko-KR" altLang="en-US" sz="1300" b="0" i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채용 요강 세부 내용 </a:t>
            </a:r>
            <a:r>
              <a:rPr lang="en-US" altLang="ko-KR" sz="1300" b="0" i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(1/2)</a:t>
            </a:r>
            <a:endParaRPr kumimoji="1" lang="ko-KR" altLang="en-US" sz="1300" b="0" i="0" dirty="0">
              <a:solidFill>
                <a:srgbClr val="FFFFFF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416496" y="1268760"/>
          <a:ext cx="9116141" cy="5328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451"/>
                <a:gridCol w="7047690"/>
              </a:tblGrid>
              <a:tr h="45429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구분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세부내용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197234">
                <a:tc>
                  <a:txBody>
                    <a:bodyPr/>
                    <a:lstStyle/>
                    <a:p>
                      <a:pPr marL="228600" indent="-228600" algn="ctr" latinLnBrk="1">
                        <a:buNone/>
                      </a:pPr>
                      <a:r>
                        <a:rPr lang="ko-KR" altLang="en-US" sz="1300" b="0" dirty="0" smtClean="0">
                          <a:solidFill>
                            <a:schemeClr val="dk1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선발 내역 및 지원자격</a:t>
                      </a:r>
                      <a:endParaRPr lang="en-US" altLang="ko-KR" sz="1300" b="0" dirty="0" smtClean="0">
                        <a:solidFill>
                          <a:schemeClr val="dk1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Font typeface="Arial" pitchFamily="34" charset="0"/>
                        <a:buChar char="•"/>
                      </a:pPr>
                      <a:endParaRPr lang="en-US" altLang="ko-KR" sz="1050" b="0" i="0" u="none" strike="noStrike" baseline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770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0" kern="1200" dirty="0" smtClean="0">
                          <a:solidFill>
                            <a:schemeClr val="dk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원서접수 및 전형절차</a:t>
                      </a:r>
                      <a:endParaRPr lang="ko-KR" altLang="en-US" sz="1300" b="0" kern="1200" dirty="0">
                        <a:solidFill>
                          <a:schemeClr val="dk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접수기간 </a:t>
                      </a:r>
                      <a:r>
                        <a:rPr kumimoji="0" lang="en-US" altLang="ko-KR" sz="11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kumimoji="0" lang="en-US" altLang="ko-KR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2014.4.29(</a:t>
                      </a:r>
                      <a:r>
                        <a:rPr kumimoji="0" lang="ko-KR" altLang="en-US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화</a:t>
                      </a:r>
                      <a:r>
                        <a:rPr kumimoji="0" lang="en-US" altLang="ko-KR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~ 5.09(</a:t>
                      </a:r>
                      <a:r>
                        <a:rPr kumimoji="0" lang="ko-KR" altLang="en-US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금</a:t>
                      </a:r>
                      <a:r>
                        <a:rPr kumimoji="0" lang="en-US" altLang="ko-KR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18:00 / 11</a:t>
                      </a:r>
                      <a:r>
                        <a:rPr kumimoji="0" lang="ko-KR" altLang="en-US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일간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접수방법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인터넷 접수</a:t>
                      </a:r>
                      <a:r>
                        <a:rPr kumimoji="0" lang="en-US" altLang="ko-KR" sz="1100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(http://shinhan.incruit.com)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문의안내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인터넷 홈페이지 “질문하기” 창 이용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선발절차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원서접수 → 서류전형 →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차면접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→ 채용검진→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2</a:t>
                      </a: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차면접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인적성검사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→ 최종 합격자발표</a:t>
                      </a: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☞ 서류전형 합격자 발표 </a:t>
                      </a:r>
                      <a:r>
                        <a:rPr kumimoji="0" lang="en-US" altLang="ko-KR" sz="1100" b="1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: 2014.5.26(</a:t>
                      </a:r>
                      <a:r>
                        <a:rPr kumimoji="0" lang="ko-KR" altLang="en-US" sz="1100" b="1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</a:t>
                      </a:r>
                      <a:r>
                        <a:rPr kumimoji="0" lang="en-US" altLang="ko-KR" sz="1100" b="1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18:00 </a:t>
                      </a:r>
                      <a:r>
                        <a:rPr kumimoji="0" lang="ko-KR" altLang="en-US" sz="1100" b="1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이후 예정</a:t>
                      </a:r>
                    </a:p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♣ 인터넷</a:t>
                      </a:r>
                      <a:r>
                        <a:rPr kumimoji="0" lang="en-US" altLang="ko-KR" sz="1100" b="1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(http://shinhan.incruit.com)</a:t>
                      </a:r>
                      <a:r>
                        <a:rPr kumimoji="0" lang="ko-KR" altLang="en-US" sz="1100" b="1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을 통해 발표하며</a:t>
                      </a:r>
                      <a:r>
                        <a:rPr kumimoji="0" lang="en-US" altLang="ko-KR" sz="1100" b="1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kumimoji="0" lang="ko-KR" altLang="en-US" sz="1100" b="1" dirty="0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개별통지 </a:t>
                      </a:r>
                      <a:r>
                        <a:rPr kumimoji="0" lang="ko-KR" altLang="en-US" sz="1100" b="1" dirty="0" err="1" smtClean="0">
                          <a:solidFill>
                            <a:srgbClr val="0066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미실시</a:t>
                      </a:r>
                      <a:endParaRPr lang="en-US" altLang="ko-KR" sz="1100" b="0" i="0" u="none" strike="noStrike" baseline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2601120" y="1882924"/>
          <a:ext cx="6744368" cy="2914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783"/>
                <a:gridCol w="5973585"/>
              </a:tblGrid>
              <a:tr h="30263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채용부문</a:t>
                      </a:r>
                    </a:p>
                  </a:txBody>
                  <a:tcPr marL="90000" marR="90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일반직 신입행원 </a:t>
                      </a:r>
                      <a:r>
                        <a:rPr kumimoji="1" lang="en-US" altLang="ko-KR" sz="11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1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일반분야</a:t>
                      </a:r>
                      <a:r>
                        <a:rPr kumimoji="1" lang="en-US" altLang="ko-KR" sz="11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  <a:endParaRPr kumimoji="1" lang="ko-KR" altLang="en-US" sz="11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940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채용인원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000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명 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238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자격요건 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 연령</a:t>
                      </a:r>
                      <a:r>
                        <a:rPr kumimoji="1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1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학력 및 전공에 따른 제한 없음</a:t>
                      </a: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병역필 또는 면제자 </a:t>
                      </a: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당행 내규상 채용에 결격 사유가 없는 자 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7981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우대 자격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「국가유공자 등 예우 및 지원에 관한 법률」에 의한 취업보호대상자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보훈대상자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)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우대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장애인복지법에 의한 등록장애인 또는 상이등급이 기재된 국가유공자증명서를 소지한 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 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지원자는 장애인 고용촉진 및 </a:t>
                      </a: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직업재활법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Times New Roman" pitchFamily="18" charset="0"/>
                        </a:rPr>
                        <a:t>」에 의거 우대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73050" y="1197074"/>
            <a:ext cx="9359900" cy="547228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tIns="72000" bIns="72000"/>
          <a:lstStyle/>
          <a:p>
            <a:pPr marL="85725" indent="-85725" fontAlgn="ctr">
              <a:lnSpc>
                <a:spcPct val="12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endParaRPr lang="en-US" altLang="ko-KR" dirty="0">
              <a:solidFill>
                <a:prstClr val="black"/>
              </a:solidFill>
              <a:latin typeface="굴림"/>
              <a:ea typeface="굴림"/>
              <a:cs typeface="Arial" pitchFamily="34" charset="0"/>
            </a:endParaRPr>
          </a:p>
          <a:p>
            <a:pPr marL="85725" indent="-85725" fontAlgn="ctr">
              <a:lnSpc>
                <a:spcPct val="12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endParaRPr lang="en-US" altLang="ko-KR" dirty="0">
              <a:solidFill>
                <a:prstClr val="black"/>
              </a:solidFill>
              <a:latin typeface="굴림"/>
              <a:ea typeface="굴림"/>
              <a:cs typeface="Arial" pitchFamily="34" charset="0"/>
            </a:endParaRPr>
          </a:p>
          <a:p>
            <a:pPr marL="85725" indent="-85725" fontAlgn="ctr">
              <a:lnSpc>
                <a:spcPct val="12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endParaRPr lang="en-US" altLang="ko-KR" dirty="0">
              <a:solidFill>
                <a:prstClr val="black"/>
              </a:solidFill>
              <a:latin typeface="굴림"/>
              <a:ea typeface="굴림"/>
              <a:cs typeface="Arial" pitchFamily="34" charset="0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0" dirty="0" smtClean="0">
                <a:latin typeface="HY견고딕" pitchFamily="18" charset="-127"/>
                <a:ea typeface="HY견고딕" pitchFamily="18" charset="-127"/>
              </a:rPr>
              <a:t>[</a:t>
            </a:r>
            <a:r>
              <a:rPr lang="ko-KR" altLang="en-US" b="0" dirty="0" smtClean="0">
                <a:latin typeface="HY견고딕" pitchFamily="18" charset="-127"/>
                <a:ea typeface="HY견고딕" pitchFamily="18" charset="-127"/>
              </a:rPr>
              <a:t>참고</a:t>
            </a:r>
            <a:r>
              <a:rPr lang="en-US" altLang="ko-KR" b="0" dirty="0" smtClean="0">
                <a:latin typeface="HY견고딕" pitchFamily="18" charset="-127"/>
                <a:ea typeface="HY견고딕" pitchFamily="18" charset="-127"/>
              </a:rPr>
              <a:t>] </a:t>
            </a:r>
            <a:r>
              <a:rPr lang="ko-KR" altLang="en-US" b="0" dirty="0" smtClean="0">
                <a:latin typeface="HY견고딕" pitchFamily="18" charset="-127"/>
                <a:ea typeface="HY견고딕" pitchFamily="18" charset="-127"/>
              </a:rPr>
              <a:t>채용 요강</a:t>
            </a:r>
            <a:r>
              <a:rPr lang="en-US" altLang="ko-KR" b="0" dirty="0" smtClean="0">
                <a:latin typeface="HY견고딕" pitchFamily="18" charset="-127"/>
                <a:ea typeface="HY견고딕" pitchFamily="18" charset="-127"/>
              </a:rPr>
              <a:t>_2/2</a:t>
            </a:r>
            <a:r>
              <a:rPr lang="ko-KR" altLang="en-US" b="0" dirty="0" smtClean="0">
                <a:latin typeface="HY견고딕" pitchFamily="18" charset="-127"/>
                <a:ea typeface="HY견고딕" pitchFamily="18" charset="-127"/>
              </a:rPr>
              <a:t> </a:t>
            </a:r>
            <a:endParaRPr lang="ko-KR" altLang="en-US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" name="직사각형 22"/>
          <p:cNvSpPr>
            <a:spLocks noChangeArrowheads="1"/>
          </p:cNvSpPr>
          <p:nvPr/>
        </p:nvSpPr>
        <p:spPr bwMode="auto">
          <a:xfrm>
            <a:off x="273050" y="836712"/>
            <a:ext cx="9359900" cy="360363"/>
          </a:xfrm>
          <a:prstGeom prst="rect">
            <a:avLst/>
          </a:prstGeom>
          <a:solidFill>
            <a:srgbClr val="000066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ko-KR" altLang="en-US" sz="1300" b="0" i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채용 요강 세부 내용 </a:t>
            </a:r>
            <a:r>
              <a:rPr lang="en-US" altLang="ko-KR" sz="1300" b="0" i="0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(2/2)</a:t>
            </a:r>
            <a:endParaRPr kumimoji="1" lang="ko-KR" altLang="en-US" sz="1300" b="0" i="0" dirty="0">
              <a:solidFill>
                <a:srgbClr val="FFFFFF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416496" y="1268760"/>
          <a:ext cx="9116141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451"/>
                <a:gridCol w="7047690"/>
              </a:tblGrid>
              <a:tr h="50136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구분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세부내용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665186">
                <a:tc>
                  <a:txBody>
                    <a:bodyPr/>
                    <a:lstStyle/>
                    <a:p>
                      <a:pPr marL="228600" indent="-228600" algn="ctr" latinLnBrk="1">
                        <a:buNone/>
                      </a:pPr>
                      <a:r>
                        <a:rPr lang="ko-KR" altLang="en-US" sz="1300" b="0" dirty="0" smtClean="0">
                          <a:solidFill>
                            <a:schemeClr val="dk1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제출 서류</a:t>
                      </a:r>
                      <a:endParaRPr lang="en-US" altLang="ko-KR" sz="1300" b="0" dirty="0" smtClean="0">
                        <a:solidFill>
                          <a:schemeClr val="dk1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altLang="ko-KR" sz="1100" b="1" u="none" dirty="0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◈ </a:t>
                      </a:r>
                      <a:r>
                        <a:rPr lang="en-US" altLang="ko-KR" sz="1100" b="1" u="sng" dirty="0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1</a:t>
                      </a:r>
                      <a:r>
                        <a:rPr lang="ko-KR" altLang="en-US" sz="1100" b="1" u="sng" dirty="0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차 면접 합격자에 한하여 </a:t>
                      </a:r>
                      <a:r>
                        <a:rPr lang="en-US" altLang="ko-KR" sz="1100" b="1" u="sng" dirty="0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2</a:t>
                      </a:r>
                      <a:r>
                        <a:rPr lang="ko-KR" altLang="en-US" sz="1100" b="1" u="sng" dirty="0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차 </a:t>
                      </a:r>
                      <a:r>
                        <a:rPr lang="ko-KR" altLang="en-US" sz="1100" b="1" u="sng" dirty="0" err="1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면접시에</a:t>
                      </a:r>
                      <a:r>
                        <a:rPr lang="ko-KR" altLang="en-US" sz="1100" b="1" u="sng" dirty="0" smtClean="0">
                          <a:latin typeface="맑은 고딕" pitchFamily="50" charset="-127"/>
                          <a:ea typeface="맑은 고딕" pitchFamily="50" charset="-127"/>
                          <a:sym typeface="Wingdings" pitchFamily="2" charset="2"/>
                        </a:rPr>
                        <a:t> 제출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최종학교 성적증명서 및 졸업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예정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증명서 각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부</a:t>
                      </a:r>
                      <a:endParaRPr kumimoji="0" lang="en-US" altLang="ko-KR" sz="11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  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석사학위 취득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예정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자는 학부 성적 및 졸업증명서 포함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. </a:t>
                      </a: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편</a:t>
                      </a:r>
                      <a:r>
                        <a:rPr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입자는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편입전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성적증명서 포함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kumimoji="0" lang="ko-KR" altLang="en-US" sz="11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기본증명서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1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부</a:t>
                      </a:r>
                      <a:endParaRPr kumimoji="0" lang="en-US" altLang="ko-KR" sz="11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주민등록초본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병역내역 포함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또는 </a:t>
                      </a:r>
                      <a:r>
                        <a:rPr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병적증명서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부 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병역의무자에 한함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어학점수표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(2012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년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6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월 이후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원본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/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자격증 사본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소지자에 한함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각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부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취업보호대상자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보훈대상자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증명서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부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해당자에 한함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장애인증명서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복지카드 등 사본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또는 상이등급이 기재된 국가유공자 증명서 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부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해당자에 한함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석사학위 논문 요약표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해당자에 한함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, A4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용지 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1~2</a:t>
                      </a:r>
                      <a:r>
                        <a:rPr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매 요약분</a:t>
                      </a:r>
                      <a:r>
                        <a:rPr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  <a:p>
                      <a:pPr marL="179388" indent="-179388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경력증명서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상벌내용 포함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.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금융기관 근무경력자에 한함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100" b="0" i="0" u="none" strike="noStrike" baseline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20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0" kern="1200" dirty="0" smtClean="0">
                          <a:solidFill>
                            <a:schemeClr val="dk1"/>
                          </a:solidFill>
                          <a:latin typeface="HY견고딕" pitchFamily="18" charset="-127"/>
                          <a:ea typeface="HY견고딕" pitchFamily="18" charset="-127"/>
                          <a:cs typeface="+mn-cs"/>
                        </a:rPr>
                        <a:t>기타 안내 </a:t>
                      </a:r>
                      <a:endParaRPr lang="ko-KR" altLang="en-US" sz="1300" b="0" kern="1200" dirty="0">
                        <a:solidFill>
                          <a:schemeClr val="dk1"/>
                        </a:solidFill>
                        <a:latin typeface="HY견고딕" pitchFamily="18" charset="-127"/>
                        <a:ea typeface="HY견고딕" pitchFamily="18" charset="-127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지원서 작성내용에 대하여는 추후 증빙서류 제출요구 및 관계기관에 사실여부를 확인할 수 있고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위조 또는 </a:t>
                      </a:r>
                      <a:endParaRPr kumimoji="0" lang="en-US" altLang="ko-KR" sz="11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None/>
                      </a:pP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허위 기재사실이 있는 경우 합격이 취소됨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최종학력을 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“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졸업예정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”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으로 기재하였으나 당행 입문연수 </a:t>
                      </a: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종료시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(2014.9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월 예상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까지 본인의 과실로 인하여 </a:t>
                      </a:r>
                      <a:endParaRPr kumimoji="0" lang="en-US" altLang="ko-KR" sz="11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None/>
                      </a:pPr>
                      <a:r>
                        <a:rPr kumimoji="0" lang="en-US" altLang="ko-KR" sz="110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졸업학위를 취득하지 못할 경우 합격 취소할 방침입니다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. </a:t>
                      </a: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지정한 신입직원 연수일정에 </a:t>
                      </a:r>
                      <a:r>
                        <a:rPr kumimoji="0" lang="ko-KR" altLang="en-US" sz="110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불참시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합격이 취소됩니다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. </a:t>
                      </a: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최종합격 후 신입직원 연수 및 수습기간에 연수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근무평가가 불량하거나 업무능력이 현저히 부족하다고 </a:t>
                      </a:r>
                      <a:endParaRPr kumimoji="0" lang="en-US" altLang="ko-KR" sz="110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판단될 경우 정식 채용되지 않을 수 있습니다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. </a:t>
                      </a:r>
                    </a:p>
                    <a:p>
                      <a:pPr marL="0" indent="0" algn="l" eaLnBrk="0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itchFamily="2" charset="2"/>
                        <a:buChar char="§"/>
                      </a:pP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당행의 사정에 따라 전형절차와 일정 등은 변경될 수 있습니다</a:t>
                      </a:r>
                      <a:r>
                        <a:rPr kumimoji="0" lang="en-US" altLang="ko-KR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  <a:r>
                        <a:rPr kumimoji="0" lang="ko-KR" altLang="en-US" sz="110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lang="en-US" altLang="ko-KR" sz="1100" b="0" i="0" u="none" strike="noStrike" baseline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</a:spPr>
      <a:bodyPr rtlCol="0" anchor="ctr"/>
      <a:lstStyle>
        <a:defPPr algn="ctr">
          <a:defRPr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116237</TotalTime>
  <Words>400</Words>
  <Application>Microsoft Office PowerPoint</Application>
  <PresentationFormat>A4 용지(210x297mm)</PresentationFormat>
  <Paragraphs>50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[참고] 채용 요강_1/2 </vt:lpstr>
      <vt:lpstr>[참고] 채용 요강_2/2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삼성의 인사 혁신 Fact book</dc:title>
  <dc:creator>정재엽</dc:creator>
  <cp:lastModifiedBy>이난희님</cp:lastModifiedBy>
  <cp:revision>6034</cp:revision>
  <dcterms:created xsi:type="dcterms:W3CDTF">2010-06-04T00:02:35Z</dcterms:created>
  <dcterms:modified xsi:type="dcterms:W3CDTF">2014-04-29T02:19:03Z</dcterms:modified>
</cp:coreProperties>
</file>