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2" r:id="rId4"/>
    <p:sldId id="283" r:id="rId5"/>
    <p:sldId id="284" r:id="rId6"/>
    <p:sldId id="296" r:id="rId7"/>
    <p:sldId id="285" r:id="rId8"/>
    <p:sldId id="297" r:id="rId9"/>
    <p:sldId id="286" r:id="rId10"/>
    <p:sldId id="298" r:id="rId11"/>
    <p:sldId id="287" r:id="rId12"/>
    <p:sldId id="299" r:id="rId13"/>
    <p:sldId id="264" r:id="rId14"/>
    <p:sldId id="258" r:id="rId15"/>
    <p:sldId id="300" r:id="rId16"/>
    <p:sldId id="259" r:id="rId17"/>
    <p:sldId id="281" r:id="rId18"/>
    <p:sldId id="293" r:id="rId19"/>
    <p:sldId id="301" r:id="rId20"/>
    <p:sldId id="294" r:id="rId21"/>
    <p:sldId id="26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9" r:id="rId32"/>
    <p:sldId id="302" r:id="rId33"/>
    <p:sldId id="290" r:id="rId34"/>
    <p:sldId id="291" r:id="rId35"/>
    <p:sldId id="292" r:id="rId36"/>
    <p:sldId id="303" r:id="rId37"/>
    <p:sldId id="304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F3EB5-4ACC-4B25-B9A9-BE5268B95A01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00758-2C74-4B22-802C-7597672B3C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00758-2C74-4B22-802C-7597672B3CE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526D-BE38-4045-8751-8E316952BC04}" type="datetimeFigureOut">
              <a:rPr lang="ko-KR" altLang="en-US" smtClean="0"/>
              <a:pPr/>
              <a:t>2010-11-15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4604-80B6-4DD6-ACB7-29FED16769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tv.freechal.com/Viewer/QTVOutViewer.asp?docid=89386&amp;srchcp=N&amp;playtimePos=&amp;q=&#51012;&#48120;&#49324;&#48320;#containe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ive.afreeca.com:8079/app/index.cgi?szType=read_ucc_bbs&amp;szWhere=nhn&amp;szBjId=yong3927&amp;nStationNo=627855&amp;nBbsNo=126660&amp;nTitleNo=417187#to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tOSp-DdTyO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izard2.sbs.co.kr/w3/template/tp1_netv.jsp?vProgId=1000126&amp;vVodId=V0000311936&amp;vMenuId=1008786&amp;uccid=10000207782&amp;st=0&amp;cooper=NAV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orpdP_g-sw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Ny2BIC_njs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smk01132?Redirect=Log&amp;logNo=120070047153&amp;jumpingVid=9BC264BDC0A391425042231E17F531B10E2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sz="5000" dirty="0" smtClean="0"/>
              <a:t>일본의 대외침략과</a:t>
            </a: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영토팽창</a:t>
            </a:r>
            <a:endParaRPr lang="ko-KR" altLang="en-US" sz="5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35602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김정동 신성환 이아영 </a:t>
            </a:r>
            <a:endParaRPr lang="en-US" altLang="ko-KR" sz="4000" dirty="0" smtClean="0"/>
          </a:p>
          <a:p>
            <a:r>
              <a:rPr lang="ko-KR" altLang="en-US" sz="4000" dirty="0" smtClean="0"/>
              <a:t>이찬우 </a:t>
            </a:r>
            <a:r>
              <a:rPr lang="ko-KR" altLang="en-US" sz="4000" dirty="0" err="1" smtClean="0"/>
              <a:t>최혜규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naver_com_20101114_1548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22821" y="714356"/>
            <a:ext cx="4201608" cy="5411807"/>
          </a:xfrm>
        </p:spPr>
      </p:pic>
      <p:pic>
        <p:nvPicPr>
          <p:cNvPr id="7" name="내용 개체 틀 6" descr="을미사변현장1.jpg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5552344" cy="40007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을사조약 </a:t>
            </a:r>
            <a:r>
              <a:rPr lang="en-US" altLang="ko-KR" dirty="0" smtClean="0"/>
              <a:t>- 1905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조선의 외교권박탈</a:t>
            </a:r>
          </a:p>
          <a:p>
            <a:r>
              <a:rPr lang="ko-KR" altLang="en-US" dirty="0" smtClean="0"/>
              <a:t>을사오적</a:t>
            </a:r>
            <a:r>
              <a:rPr lang="en-US" altLang="ko-KR" dirty="0" smtClean="0"/>
              <a:t>(</a:t>
            </a:r>
            <a:r>
              <a:rPr lang="ko-KR" altLang="en-US" dirty="0" smtClean="0"/>
              <a:t>乙巳五賊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ko-KR" altLang="en-US" dirty="0" smtClean="0"/>
              <a:t>영국</a:t>
            </a:r>
            <a:r>
              <a:rPr lang="en-US" altLang="ko-KR" dirty="0" smtClean="0"/>
              <a:t>·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·</a:t>
            </a:r>
            <a:r>
              <a:rPr lang="ko-KR" altLang="en-US" dirty="0" smtClean="0"/>
              <a:t>독일</a:t>
            </a:r>
            <a:r>
              <a:rPr lang="en-US" altLang="ko-KR" dirty="0" smtClean="0"/>
              <a:t>·</a:t>
            </a:r>
            <a:r>
              <a:rPr lang="ko-KR" altLang="en-US" dirty="0" smtClean="0"/>
              <a:t>벨기에 등의 주한공사들은 공사관을 철수</a:t>
            </a:r>
            <a:endParaRPr lang="en-US" altLang="ko-KR" dirty="0" smtClean="0"/>
          </a:p>
          <a:p>
            <a:r>
              <a:rPr lang="ko-KR" altLang="en-US" dirty="0" smtClean="0"/>
              <a:t>서울에 </a:t>
            </a:r>
            <a:r>
              <a:rPr lang="ko-KR" altLang="en-US" dirty="0" err="1" smtClean="0"/>
              <a:t>통감부를</a:t>
            </a:r>
            <a:r>
              <a:rPr lang="ko-KR" altLang="en-US" dirty="0" smtClean="0"/>
              <a:t> 설치</a:t>
            </a:r>
            <a:r>
              <a:rPr lang="en-US" altLang="ko-KR" dirty="0" smtClean="0"/>
              <a:t> </a:t>
            </a:r>
            <a:r>
              <a:rPr lang="ko-KR" altLang="en-US" dirty="0" smtClean="0"/>
              <a:t>→ 외교뿐만 아니라 내정까지도 직접 우리 정부에 명령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집행하게 하는 힘을 가짐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을사조약1.jp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6215106" cy="5546985"/>
          </a:xfrm>
        </p:spPr>
      </p:pic>
      <p:pic>
        <p:nvPicPr>
          <p:cNvPr id="7" name="내용 개체 틀 6" descr="somangnote_com_20101114_1552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9124" y="1142984"/>
            <a:ext cx="4410135" cy="50984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000" dirty="0" smtClean="0"/>
              <a:t>만주사변</a:t>
            </a: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(</a:t>
            </a:r>
            <a:r>
              <a:rPr lang="en-US" altLang="ko-KR" sz="5000" dirty="0" smtClean="0"/>
              <a:t>1931)</a:t>
            </a:r>
            <a:endParaRPr lang="ko-KR" altLang="en-US" sz="50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/>
              <a:t>만주사변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1931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일 만철 폭파 사건을 조작</a:t>
            </a:r>
            <a:endParaRPr lang="en-US" altLang="ko-KR" dirty="0" smtClean="0"/>
          </a:p>
          <a:p>
            <a:r>
              <a:rPr lang="ko-KR" altLang="en-US" dirty="0" smtClean="0"/>
              <a:t>만주의 이권과 일본 관동군이 만주를 중국 침략을 위한 전쟁의 병참 기지로 만들고 식민지화하기 위해 침략</a:t>
            </a:r>
            <a:endParaRPr lang="en-US" altLang="ko-KR" dirty="0" smtClean="0"/>
          </a:p>
          <a:p>
            <a:r>
              <a:rPr lang="ko-KR" altLang="en-US" dirty="0" smtClean="0"/>
              <a:t>본국 정부나 육군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심지어 관동군 상부의 허가조차 받지 않고 벌인 전쟁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만주사변2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88506" y="840730"/>
            <a:ext cx="4084021" cy="5717630"/>
          </a:xfrm>
        </p:spPr>
      </p:pic>
      <p:pic>
        <p:nvPicPr>
          <p:cNvPr id="7" name="내용 개체 틀 6" descr="만주사변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69035" y="638132"/>
            <a:ext cx="6167510" cy="49340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/>
              <a:t>배경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창춘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뤼순간</a:t>
            </a:r>
            <a:r>
              <a:rPr lang="ko-KR" altLang="en-US" dirty="0" smtClean="0"/>
              <a:t> 철도 이권을 획득과 중국 침략을 위한 전쟁의 병참 기지화</a:t>
            </a:r>
            <a:endParaRPr lang="en-US" altLang="ko-KR" dirty="0" smtClean="0"/>
          </a:p>
          <a:p>
            <a:r>
              <a:rPr lang="ko-KR" altLang="en-US" dirty="0" smtClean="0"/>
              <a:t>만주</a:t>
            </a:r>
            <a:r>
              <a:rPr lang="en-US" altLang="ko-KR" dirty="0" smtClean="0"/>
              <a:t>-</a:t>
            </a:r>
            <a:r>
              <a:rPr lang="ko-KR" altLang="en-US" dirty="0" smtClean="0"/>
              <a:t> 자본투자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상품시장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중공업원료 공급지로서 일본 이익에 중요한 역할</a:t>
            </a:r>
          </a:p>
          <a:p>
            <a:r>
              <a:rPr lang="ko-KR" altLang="en-US" dirty="0" err="1" smtClean="0"/>
              <a:t>완바오산</a:t>
            </a:r>
            <a:r>
              <a:rPr lang="ko-KR" altLang="en-US" dirty="0" smtClean="0"/>
              <a:t> 사건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나카무라</a:t>
            </a:r>
            <a:r>
              <a:rPr lang="ko-KR" altLang="en-US" dirty="0" smtClean="0"/>
              <a:t> 대위 사건과 더불어 침략을 정당화시키는 여론 조성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/>
              <a:t>결과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리턴조사단을</a:t>
            </a:r>
            <a:r>
              <a:rPr lang="ko-KR" altLang="en-US" dirty="0" smtClean="0"/>
              <a:t> 파견</a:t>
            </a:r>
            <a:endParaRPr lang="en-US" altLang="ko-KR" dirty="0" smtClean="0"/>
          </a:p>
          <a:p>
            <a:r>
              <a:rPr lang="ko-KR" altLang="en-US" dirty="0" smtClean="0"/>
              <a:t>일본군의 철수를 권고 → 거부</a:t>
            </a:r>
            <a:endParaRPr lang="en-US" altLang="ko-KR" dirty="0" smtClean="0"/>
          </a:p>
          <a:p>
            <a:r>
              <a:rPr lang="en-US" altLang="ko-KR" dirty="0" smtClean="0"/>
              <a:t>1933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일본은 국제연맹을 탈퇴</a:t>
            </a:r>
            <a:endParaRPr lang="en-US" altLang="ko-KR" dirty="0" smtClean="0"/>
          </a:p>
          <a:p>
            <a:r>
              <a:rPr lang="ko-KR" altLang="en-US" dirty="0" smtClean="0"/>
              <a:t>이를 계기로 일본 정국은 정당내각 종지부를 찍고 파시즘체제로 전환</a:t>
            </a:r>
            <a:endParaRPr lang="en-US" altLang="ko-KR" dirty="0" smtClean="0"/>
          </a:p>
          <a:p>
            <a:r>
              <a:rPr lang="en-US" altLang="ko-KR" dirty="0" smtClean="0"/>
              <a:t> 1937</a:t>
            </a:r>
            <a:r>
              <a:rPr lang="ko-KR" altLang="en-US" dirty="0" smtClean="0"/>
              <a:t>년의 중일전쟁과 </a:t>
            </a:r>
            <a:r>
              <a:rPr lang="en-US" altLang="ko-KR" dirty="0" smtClean="0"/>
              <a:t>1941</a:t>
            </a:r>
            <a:r>
              <a:rPr lang="ko-KR" altLang="en-US" dirty="0" smtClean="0"/>
              <a:t>년의 태평양전쟁으로 확대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노몬한</a:t>
            </a:r>
            <a:r>
              <a:rPr lang="ko-KR" altLang="en-US" dirty="0" smtClean="0"/>
              <a:t> 사건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(1939.5-1939.8)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노몬한사건.bmp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1936" y="2004190"/>
            <a:ext cx="4988758" cy="4496644"/>
          </a:xfrm>
        </p:spPr>
      </p:pic>
      <p:pic>
        <p:nvPicPr>
          <p:cNvPr id="8" name="내용 개체 틀 7" descr="노몬한사건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785918" y="857232"/>
            <a:ext cx="7149878" cy="46434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/>
              <a:t>목차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Ⅰ. </a:t>
            </a:r>
            <a:r>
              <a:rPr lang="ko-KR" altLang="en-US" dirty="0" err="1" smtClean="0"/>
              <a:t>쇼와시대</a:t>
            </a:r>
            <a:endParaRPr lang="ko-KR" altLang="en-US" dirty="0" smtClean="0"/>
          </a:p>
          <a:p>
            <a:pPr>
              <a:buNone/>
            </a:pPr>
            <a:r>
              <a:rPr lang="en-US" altLang="ko-KR" dirty="0" smtClean="0"/>
              <a:t>Ⅱ. </a:t>
            </a:r>
            <a:r>
              <a:rPr lang="ko-KR" altLang="en-US" dirty="0" smtClean="0"/>
              <a:t>대외침략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ⅰ. </a:t>
            </a:r>
            <a:r>
              <a:rPr lang="ko-KR" altLang="en-US" dirty="0" smtClean="0"/>
              <a:t>일제조선침략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ⅱ. </a:t>
            </a:r>
            <a:r>
              <a:rPr lang="ko-KR" altLang="en-US" dirty="0" smtClean="0"/>
              <a:t>만주사변</a:t>
            </a:r>
          </a:p>
          <a:p>
            <a:pPr>
              <a:buNone/>
            </a:pPr>
            <a:r>
              <a:rPr lang="en-US" altLang="ko-KR" dirty="0" smtClean="0"/>
              <a:t>    ⅲ. </a:t>
            </a:r>
            <a:r>
              <a:rPr lang="ko-KR" altLang="en-US" dirty="0" err="1" smtClean="0"/>
              <a:t>노몬한사건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ⅳ. </a:t>
            </a:r>
            <a:r>
              <a:rPr lang="ko-KR" altLang="en-US" dirty="0" smtClean="0"/>
              <a:t>중일전쟁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ⅴ.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세계대전</a:t>
            </a:r>
          </a:p>
          <a:p>
            <a:pPr>
              <a:buNone/>
            </a:pPr>
            <a:r>
              <a:rPr lang="en-US" altLang="ko-KR" dirty="0" smtClean="0"/>
              <a:t>Ⅲ.</a:t>
            </a:r>
            <a:r>
              <a:rPr lang="ko-KR" altLang="en-US" dirty="0" smtClean="0"/>
              <a:t>일본항복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노몬한</a:t>
            </a:r>
            <a:r>
              <a:rPr lang="ko-KR" altLang="en-US" dirty="0" smtClean="0"/>
              <a:t> 사건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1939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월까지 몽골과 </a:t>
            </a:r>
            <a:r>
              <a:rPr lang="ko-KR" altLang="en-US" dirty="0" err="1" smtClean="0"/>
              <a:t>만주국의</a:t>
            </a:r>
            <a:r>
              <a:rPr lang="ko-KR" altLang="en-US" dirty="0" smtClean="0"/>
              <a:t> 국경 지대인 </a:t>
            </a:r>
            <a:r>
              <a:rPr lang="ko-KR" altLang="en-US" dirty="0" err="1" smtClean="0"/>
              <a:t>할힌골</a:t>
            </a:r>
            <a:r>
              <a:rPr lang="ko-KR" altLang="en-US" dirty="0" smtClean="0"/>
              <a:t> 강 유역에서 소련군과 </a:t>
            </a:r>
            <a:r>
              <a:rPr lang="ko-KR" altLang="en-US" dirty="0" err="1" smtClean="0"/>
              <a:t>몽골군이</a:t>
            </a:r>
            <a:r>
              <a:rPr lang="ko-KR" altLang="en-US" dirty="0" smtClean="0"/>
              <a:t> 일본 제국의 관동군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만주국군과 교전한 사건</a:t>
            </a:r>
          </a:p>
          <a:p>
            <a:r>
              <a:rPr lang="ko-KR" altLang="en-US" dirty="0" smtClean="0"/>
              <a:t>몽골과 상호원조 조약을 맺고 있는 소련은 기계화 부대를 투입하여 일본군에 큰 타격</a:t>
            </a:r>
            <a:endParaRPr lang="en-US" altLang="ko-KR" dirty="0" smtClean="0"/>
          </a:p>
          <a:p>
            <a:r>
              <a:rPr lang="ko-KR" altLang="en-US" dirty="0" smtClean="0"/>
              <a:t>일본군은 참패 → </a:t>
            </a:r>
            <a:r>
              <a:rPr lang="ko-KR" altLang="en-US" dirty="0" err="1" smtClean="0"/>
              <a:t>할힌골</a:t>
            </a:r>
            <a:r>
              <a:rPr lang="ko-KR" altLang="en-US" dirty="0" smtClean="0"/>
              <a:t> 강을 경계로 </a:t>
            </a:r>
            <a:r>
              <a:rPr lang="ko-KR" altLang="en-US" dirty="0" err="1" smtClean="0"/>
              <a:t>만주국과</a:t>
            </a:r>
            <a:r>
              <a:rPr lang="ko-KR" altLang="en-US" dirty="0" smtClean="0"/>
              <a:t> 몽골의 국경선이 확정</a:t>
            </a:r>
            <a:endParaRPr lang="en-US" altLang="ko-KR" dirty="0" smtClean="0"/>
          </a:p>
          <a:p>
            <a:r>
              <a:rPr lang="ko-KR" altLang="en-US" dirty="0" smtClean="0"/>
              <a:t>전투의 패전에 대한 책임으로 관동군 사령관과 참모장이 예비역으로 편입</a:t>
            </a:r>
            <a:r>
              <a:rPr lang="en-US" altLang="ko-KR" dirty="0" smtClean="0"/>
              <a:t>,</a:t>
            </a:r>
            <a:r>
              <a:rPr lang="ko-KR" altLang="en-US" dirty="0" smtClean="0"/>
              <a:t> 지휘관인 고마쓰바라 </a:t>
            </a:r>
            <a:r>
              <a:rPr lang="ko-KR" altLang="en-US" dirty="0" err="1" smtClean="0"/>
              <a:t>미치타로는</a:t>
            </a:r>
            <a:r>
              <a:rPr lang="ko-KR" altLang="en-US" dirty="0" smtClean="0"/>
              <a:t> 자살을 강요당한 끝에 할복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5000" dirty="0" smtClean="0">
                <a:hlinkClick r:id="rId2"/>
              </a:rPr>
              <a:t>중일전쟁</a:t>
            </a:r>
            <a:r>
              <a:rPr lang="en-US" altLang="ko-KR" sz="5000" dirty="0" smtClean="0">
                <a:hlinkClick r:id="rId2"/>
              </a:rPr>
              <a:t/>
            </a:r>
            <a:br>
              <a:rPr lang="en-US" altLang="ko-KR" sz="5000" dirty="0" smtClean="0">
                <a:hlinkClick r:id="rId2"/>
              </a:rPr>
            </a:br>
            <a:r>
              <a:rPr lang="en-US" altLang="ko-KR" sz="5000" dirty="0" smtClean="0">
                <a:hlinkClick r:id="rId2"/>
              </a:rPr>
              <a:t>(1937-1945)</a:t>
            </a:r>
            <a:endParaRPr lang="ko-KR" altLang="en-US" sz="5000" dirty="0">
              <a:hlinkClick r:id="rId2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/>
              <a:t>중일전쟁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중국과 일본의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전면전</a:t>
            </a:r>
            <a:endParaRPr lang="en-US" altLang="ko-KR" dirty="0" smtClean="0"/>
          </a:p>
          <a:p>
            <a:r>
              <a:rPr lang="en-US" altLang="ko-KR" dirty="0" smtClean="0"/>
              <a:t>20</a:t>
            </a:r>
            <a:r>
              <a:rPr lang="ko-KR" altLang="en-US" dirty="0" smtClean="0"/>
              <a:t>세기 아시아 최대 규모의 전쟁</a:t>
            </a:r>
            <a:endParaRPr lang="en-US" altLang="ko-KR" dirty="0" smtClean="0"/>
          </a:p>
          <a:p>
            <a:r>
              <a:rPr lang="en-US" altLang="ko-KR" dirty="0" smtClean="0"/>
              <a:t>1941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 대전 이후 일본 쇠퇴</a:t>
            </a:r>
            <a:endParaRPr lang="en-US" altLang="ko-KR" dirty="0" smtClean="0"/>
          </a:p>
          <a:p>
            <a:r>
              <a:rPr lang="en-US" altLang="ko-KR" dirty="0" smtClean="0"/>
              <a:t>1945</a:t>
            </a:r>
            <a:r>
              <a:rPr lang="ko-KR" altLang="en-US" dirty="0" smtClean="0"/>
              <a:t>년 일본의 항복으로 종전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/>
              <a:t>배경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1936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시안사건</a:t>
            </a:r>
            <a:r>
              <a:rPr lang="en-US" altLang="ko-KR" dirty="0" smtClean="0"/>
              <a:t>&gt; </a:t>
            </a:r>
          </a:p>
          <a:p>
            <a:pPr>
              <a:buNone/>
            </a:pPr>
            <a:r>
              <a:rPr lang="en-US" altLang="ko-KR" dirty="0" smtClean="0"/>
              <a:t>   -</a:t>
            </a:r>
            <a:r>
              <a:rPr lang="ko-KR" altLang="en-US" dirty="0" err="1" smtClean="0"/>
              <a:t>동북군</a:t>
            </a:r>
            <a:r>
              <a:rPr lang="ko-KR" altLang="en-US" dirty="0" smtClean="0"/>
              <a:t> 총사령관 </a:t>
            </a:r>
            <a:r>
              <a:rPr lang="ko-KR" altLang="en-US" dirty="0" err="1" smtClean="0"/>
              <a:t>장쉐량이</a:t>
            </a:r>
            <a:r>
              <a:rPr lang="ko-KR" altLang="en-US" dirty="0" smtClean="0"/>
              <a:t> 국민당 정권의 총통 </a:t>
            </a:r>
            <a:r>
              <a:rPr lang="ko-KR" altLang="en-US" dirty="0" err="1" smtClean="0"/>
              <a:t>장제스를</a:t>
            </a:r>
            <a:r>
              <a:rPr lang="ko-KR" altLang="en-US" dirty="0" smtClean="0"/>
              <a:t> 시안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화청지에서</a:t>
            </a:r>
            <a:r>
              <a:rPr lang="ko-KR" altLang="en-US" dirty="0" smtClean="0"/>
              <a:t> 납치하여 구금하고 공산당과의 내전을 중지하고 일본 제국주의의 침략에 맞서 함께 싸울 것을 요구한 사건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1937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루거우차오</a:t>
            </a:r>
            <a:r>
              <a:rPr lang="ko-KR" altLang="en-US" dirty="0" smtClean="0"/>
              <a:t> 사건</a:t>
            </a:r>
            <a:r>
              <a:rPr lang="en-US" altLang="ko-KR" dirty="0" smtClean="0"/>
              <a:t>&gt;</a:t>
            </a:r>
            <a:endParaRPr lang="ko-KR" altLang="en-US" dirty="0" smtClean="0"/>
          </a:p>
          <a:p>
            <a:pPr>
              <a:buNone/>
            </a:pPr>
            <a:r>
              <a:rPr lang="en-US" altLang="ko-KR" dirty="0" smtClean="0"/>
              <a:t>   -</a:t>
            </a:r>
            <a:r>
              <a:rPr lang="ko-KR" altLang="en-US" dirty="0" smtClean="0"/>
              <a:t>중국 군이 일본 군을 납치해갔다고 조작한 사건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</a:t>
            </a:r>
            <a:r>
              <a:rPr lang="ko-KR" altLang="en-US" dirty="0" smtClean="0"/>
              <a:t>중일전쟁이 일어난 결정적 계기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500" dirty="0" smtClean="0"/>
              <a:t>경과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국공합작</a:t>
            </a:r>
            <a:r>
              <a:rPr lang="en-US" altLang="ko-KR" dirty="0" smtClean="0"/>
              <a:t>(1937.9~45.8)</a:t>
            </a:r>
          </a:p>
          <a:p>
            <a:pPr>
              <a:buNone/>
            </a:pPr>
            <a:r>
              <a:rPr lang="en-US" altLang="ko-KR" dirty="0" smtClean="0"/>
              <a:t>  -</a:t>
            </a:r>
            <a:r>
              <a:rPr lang="ko-KR" altLang="en-US" dirty="0" smtClean="0"/>
              <a:t>중국 국민당과 중국 공산당이 이룩한 협력관계</a:t>
            </a:r>
            <a:endParaRPr lang="en-US" altLang="ko-KR" dirty="0" smtClean="0"/>
          </a:p>
          <a:p>
            <a:r>
              <a:rPr lang="ko-KR" altLang="en-US" dirty="0" smtClean="0"/>
              <a:t>미국과 소련의 지원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경과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전쟁 초기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훈련된 일본의군사력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</a:t>
            </a:r>
            <a:r>
              <a:rPr lang="ko-KR" altLang="en-US" dirty="0" smtClean="0"/>
              <a:t>↔ 변변치 않은 중국의 군사력</a:t>
            </a:r>
            <a:endParaRPr lang="en-US" altLang="ko-KR" dirty="0" smtClean="0"/>
          </a:p>
          <a:p>
            <a:r>
              <a:rPr lang="en-US" altLang="ko-KR" dirty="0" smtClean="0"/>
              <a:t>7</a:t>
            </a:r>
            <a:r>
              <a:rPr lang="ko-KR" altLang="en-US" dirty="0" smtClean="0"/>
              <a:t>월과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월에는 베이징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톈진을</a:t>
            </a:r>
            <a:r>
              <a:rPr lang="ko-KR" altLang="en-US" dirty="0" smtClean="0"/>
              <a:t> 점령 → 일본군 유리 →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</a:t>
            </a:r>
            <a:r>
              <a:rPr lang="ko-KR" altLang="en-US" dirty="0" smtClean="0"/>
              <a:t> 중국 최대 항구 도시인 상하이를 상륙작전</a:t>
            </a:r>
            <a:r>
              <a:rPr lang="en-US" altLang="ko-KR" dirty="0" smtClean="0"/>
              <a:t>,</a:t>
            </a:r>
            <a:r>
              <a:rPr lang="ko-KR" altLang="en-US" dirty="0" smtClean="0"/>
              <a:t> 공략시작</a:t>
            </a:r>
          </a:p>
          <a:p>
            <a:r>
              <a:rPr lang="en-US" altLang="ko-KR" dirty="0" smtClean="0"/>
              <a:t>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</a:t>
            </a:r>
            <a:r>
              <a:rPr lang="ko-KR" altLang="en-US" dirty="0" smtClean="0"/>
              <a:t> 화북지방에서 남진을 개시하기 시작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→</a:t>
            </a:r>
            <a:r>
              <a:rPr lang="ko-KR" altLang="en-US" dirty="0" err="1" smtClean="0"/>
              <a:t>중국군의</a:t>
            </a:r>
            <a:r>
              <a:rPr lang="ko-KR" altLang="en-US" dirty="0" smtClean="0"/>
              <a:t> 완강한 저항으로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월에 이르자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지지부진한 상태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경과</a:t>
            </a:r>
            <a:r>
              <a:rPr lang="en-US" altLang="ko-KR" dirty="0" smtClean="0"/>
              <a:t>(3) </a:t>
            </a:r>
            <a:r>
              <a:rPr lang="ko-KR" altLang="en-US" dirty="0" smtClean="0"/>
              <a:t>상하이 전투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삼광 작전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전쟁초기 승승장구하던 일본군 지도부들은 금방 이기겠다고 호언장담 →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월에 상하이를 상륙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공략 → </a:t>
            </a:r>
            <a:r>
              <a:rPr lang="ko-KR" altLang="en-US" dirty="0" err="1" smtClean="0"/>
              <a:t>중국군</a:t>
            </a:r>
            <a:r>
              <a:rPr lang="ko-KR" altLang="en-US" dirty="0" smtClean="0"/>
              <a:t> 저항 격렬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‘</a:t>
            </a:r>
            <a:r>
              <a:rPr lang="ko-KR" altLang="en-US" dirty="0" err="1" smtClean="0"/>
              <a:t>오송</a:t>
            </a:r>
            <a:r>
              <a:rPr lang="ko-KR" altLang="en-US" dirty="0" smtClean="0"/>
              <a:t> 상륙 전투’에서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개월 동안의 전투 끝에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월에 겨우 상하이를 점령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태우고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빼앗고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죽이는 이른바 </a:t>
            </a:r>
            <a:r>
              <a:rPr lang="en-US" altLang="ko-KR" dirty="0" smtClean="0"/>
              <a:t>'</a:t>
            </a:r>
            <a:r>
              <a:rPr lang="ko-KR" altLang="en-US" dirty="0" smtClean="0"/>
              <a:t>삼광작전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개시 → 살육전이 일반화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경과</a:t>
            </a:r>
            <a:r>
              <a:rPr lang="en-US" altLang="ko-KR" dirty="0" smtClean="0"/>
              <a:t>(4) </a:t>
            </a:r>
            <a:r>
              <a:rPr lang="ko-KR" altLang="en-US" dirty="0" err="1" smtClean="0"/>
              <a:t>난징</a:t>
            </a:r>
            <a:r>
              <a:rPr lang="ko-KR" altLang="en-US" dirty="0" smtClean="0"/>
              <a:t> 대학살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일본군이 </a:t>
            </a:r>
            <a:r>
              <a:rPr lang="ko-KR" altLang="en-US" dirty="0" err="1" smtClean="0"/>
              <a:t>난징으로</a:t>
            </a:r>
            <a:r>
              <a:rPr lang="ko-KR" altLang="en-US" dirty="0" smtClean="0"/>
              <a:t> 진격</a:t>
            </a:r>
            <a:endParaRPr lang="en-US" altLang="ko-KR" dirty="0" smtClean="0"/>
          </a:p>
          <a:p>
            <a:r>
              <a:rPr lang="ko-KR" altLang="en-US" dirty="0" smtClean="0"/>
              <a:t>중국은 </a:t>
            </a:r>
            <a:r>
              <a:rPr lang="ko-KR" altLang="en-US" dirty="0" err="1" smtClean="0"/>
              <a:t>난징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충칭</a:t>
            </a:r>
            <a:r>
              <a:rPr lang="ko-KR" altLang="en-US" dirty="0" smtClean="0"/>
              <a:t> 수도를 옮길 것을 발표</a:t>
            </a:r>
            <a:endParaRPr lang="en-US" altLang="ko-KR" dirty="0" smtClean="0"/>
          </a:p>
          <a:p>
            <a:r>
              <a:rPr lang="ko-KR" altLang="en-US" dirty="0" err="1" smtClean="0"/>
              <a:t>난징성을</a:t>
            </a:r>
            <a:r>
              <a:rPr lang="ko-KR" altLang="en-US" dirty="0" smtClean="0"/>
              <a:t> 포위한 일본군은 </a:t>
            </a:r>
            <a:r>
              <a:rPr lang="ko-KR" altLang="en-US" dirty="0" err="1" smtClean="0"/>
              <a:t>중국군</a:t>
            </a:r>
            <a:r>
              <a:rPr lang="ko-KR" altLang="en-US" dirty="0" smtClean="0"/>
              <a:t> 사령관에게 투항하라고 권고 및 경고 → 그러나 </a:t>
            </a:r>
            <a:r>
              <a:rPr lang="ko-KR" altLang="en-US" dirty="0" err="1" smtClean="0"/>
              <a:t>난징성을</a:t>
            </a:r>
            <a:r>
              <a:rPr lang="ko-KR" altLang="en-US" dirty="0" smtClean="0"/>
              <a:t> 지키고 있던 </a:t>
            </a:r>
            <a:r>
              <a:rPr lang="ko-KR" altLang="en-US" dirty="0" err="1" smtClean="0"/>
              <a:t>탕셩즈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唐生智</a:t>
            </a:r>
            <a:r>
              <a:rPr lang="en-US" altLang="ko-KR" dirty="0" smtClean="0"/>
              <a:t>)</a:t>
            </a:r>
            <a:r>
              <a:rPr lang="ko-KR" altLang="en-US" dirty="0" smtClean="0"/>
              <a:t>사령관은 투항을 끝내 거부</a:t>
            </a:r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일본군은 </a:t>
            </a:r>
            <a:r>
              <a:rPr lang="ko-KR" altLang="en-US" dirty="0" err="1" smtClean="0"/>
              <a:t>난징성을</a:t>
            </a:r>
            <a:r>
              <a:rPr lang="ko-KR" altLang="en-US" dirty="0" smtClean="0"/>
              <a:t> 점령하고 </a:t>
            </a:r>
            <a:r>
              <a:rPr lang="ko-KR" altLang="en-US" dirty="0" err="1" smtClean="0"/>
              <a:t>난징성</a:t>
            </a:r>
            <a:r>
              <a:rPr lang="ko-KR" altLang="en-US" dirty="0" smtClean="0"/>
              <a:t> 안으로 진격하기 시작</a:t>
            </a:r>
            <a:endParaRPr lang="en-US" altLang="ko-KR" dirty="0" smtClean="0"/>
          </a:p>
          <a:p>
            <a:r>
              <a:rPr lang="en-US" altLang="ko-KR" dirty="0" smtClean="0"/>
              <a:t>4~6</a:t>
            </a:r>
            <a:r>
              <a:rPr lang="ko-KR" altLang="en-US" dirty="0" smtClean="0"/>
              <a:t>주간 일본군은 중국 민간인들 및 중국 군인들을 무차별적으로 살육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강간 등을 자행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전쟁의 고착화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초기 일본은 일본경제에 부담을 끼치기 전에 빨리 전쟁이 끝나기를 바랬으므로 </a:t>
            </a:r>
            <a:r>
              <a:rPr lang="en-US" altLang="ko-KR" dirty="0" smtClean="0"/>
              <a:t>1937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~1938</a:t>
            </a:r>
            <a:r>
              <a:rPr lang="ko-KR" altLang="en-US" dirty="0" smtClean="0"/>
              <a:t>년 동안 일본군은 중국의 여러 도시들에 대해 무자비한 폭격을 함</a:t>
            </a:r>
            <a:endParaRPr lang="en-US" altLang="ko-KR" dirty="0" smtClean="0"/>
          </a:p>
          <a:p>
            <a:r>
              <a:rPr lang="ko-KR" altLang="en-US" dirty="0" smtClean="0"/>
              <a:t>중국의 지구전 전략으로 인해 전쟁은 점점 장기화</a:t>
            </a:r>
          </a:p>
          <a:p>
            <a:r>
              <a:rPr lang="ko-KR" altLang="en-US" dirty="0" smtClean="0"/>
              <a:t>당초의 의도가 좌절 → 봉쇄전술</a:t>
            </a:r>
            <a:r>
              <a:rPr lang="en-US" altLang="ko-KR" dirty="0" smtClean="0"/>
              <a:t>(=</a:t>
            </a:r>
            <a:r>
              <a:rPr lang="ko-KR" altLang="en-US" dirty="0" smtClean="0"/>
              <a:t>경제적 교살정책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전환</a:t>
            </a:r>
            <a:endParaRPr lang="en-US" altLang="ko-KR" dirty="0" smtClean="0"/>
          </a:p>
          <a:p>
            <a:r>
              <a:rPr lang="ko-KR" altLang="en-US" dirty="0" smtClean="0"/>
              <a:t>끈질긴 저항으로 전쟁의 양상은 지속되어 고착화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전쟁의 확대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1940</a:t>
            </a:r>
            <a:r>
              <a:rPr lang="ko-KR" altLang="en-US" dirty="0" smtClean="0"/>
              <a:t>년 이후 전쟁이 고착화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→ </a:t>
            </a:r>
            <a:r>
              <a:rPr lang="ko-KR" altLang="en-US" dirty="0" err="1" smtClean="0"/>
              <a:t>마오쩌둥의</a:t>
            </a:r>
            <a:r>
              <a:rPr lang="ko-KR" altLang="en-US" dirty="0" smtClean="0"/>
              <a:t> 공산당은 세력이 점점 확대</a:t>
            </a:r>
            <a:endParaRPr lang="en-US" altLang="ko-KR" dirty="0" smtClean="0"/>
          </a:p>
          <a:p>
            <a:r>
              <a:rPr lang="en-US" altLang="ko-KR" dirty="0" smtClean="0"/>
              <a:t>1941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일본제국 연합 함대가 미국 하와이 진주만을 기습 공격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→ 아시아전역으로 확대</a:t>
            </a:r>
          </a:p>
          <a:p>
            <a:r>
              <a:rPr lang="ko-KR" altLang="en-US" dirty="0" smtClean="0"/>
              <a:t>국민당 정부는 연합군의 일원으로 참전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쇼와시대</a:t>
            </a:r>
            <a:endParaRPr lang="ko-KR" altLang="en-US" dirty="0"/>
          </a:p>
        </p:txBody>
      </p:sp>
      <p:pic>
        <p:nvPicPr>
          <p:cNvPr id="7" name="내용 개체 틀 6" descr="noname01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2372466" cy="4623015"/>
          </a:xfrm>
        </p:spPr>
      </p:pic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544616" cy="4525963"/>
          </a:xfrm>
        </p:spPr>
        <p:txBody>
          <a:bodyPr>
            <a:normAutofit fontScale="92500"/>
          </a:bodyPr>
          <a:lstStyle/>
          <a:p>
            <a:r>
              <a:rPr lang="ko-KR" altLang="en-US" dirty="0" err="1" smtClean="0"/>
              <a:t>쇼와천왕</a:t>
            </a:r>
            <a:r>
              <a:rPr lang="ko-KR" altLang="en-US" dirty="0" smtClean="0"/>
              <a:t> 재위기간 → 쇼와 시대</a:t>
            </a:r>
            <a:endParaRPr lang="en-US" altLang="ko-KR" dirty="0" smtClean="0"/>
          </a:p>
          <a:p>
            <a:r>
              <a:rPr lang="ko-KR" altLang="en-US" dirty="0" smtClean="0"/>
              <a:t>인간선언</a:t>
            </a:r>
            <a:endParaRPr lang="en-US" altLang="ko-KR" dirty="0" smtClean="0"/>
          </a:p>
          <a:p>
            <a:r>
              <a:rPr lang="ko-KR" altLang="en-US" dirty="0" smtClean="0"/>
              <a:t>현대적 입헌 군주로서의 임무를 수행</a:t>
            </a:r>
            <a:endParaRPr lang="en-US" altLang="ko-KR" dirty="0" smtClean="0"/>
          </a:p>
          <a:p>
            <a:r>
              <a:rPr lang="ko-KR" altLang="en-US" dirty="0" smtClean="0"/>
              <a:t>평민인 쇼다 </a:t>
            </a:r>
            <a:r>
              <a:rPr lang="ko-KR" altLang="en-US" dirty="0" err="1" smtClean="0"/>
              <a:t>미치코를</a:t>
            </a:r>
            <a:r>
              <a:rPr lang="ko-KR" altLang="en-US" dirty="0" smtClean="0"/>
              <a:t> 맏아들인 황태자 </a:t>
            </a:r>
            <a:r>
              <a:rPr lang="ko-KR" altLang="en-US" dirty="0" err="1" smtClean="0"/>
              <a:t>아키히토의</a:t>
            </a:r>
            <a:r>
              <a:rPr lang="ko-KR" altLang="en-US" dirty="0" smtClean="0"/>
              <a:t> 배우자로 인정하는 등 보다 열린 황실을 지향</a:t>
            </a:r>
            <a:endParaRPr lang="en-US" altLang="ko-KR" dirty="0" smtClean="0"/>
          </a:p>
          <a:p>
            <a:r>
              <a:rPr lang="ko-KR" altLang="en-US" dirty="0" smtClean="0"/>
              <a:t>생물학자로서 식물 및 해양 생물의 연구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 제국은 태평양 전쟁 초기에 승승장구</a:t>
            </a:r>
            <a:endParaRPr lang="en-US" altLang="ko-KR" dirty="0" smtClean="0"/>
          </a:p>
          <a:p>
            <a:r>
              <a:rPr lang="en-US" altLang="ko-KR" dirty="0" smtClean="0"/>
              <a:t>1942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미드웨이</a:t>
            </a:r>
            <a:r>
              <a:rPr lang="ko-KR" altLang="en-US" dirty="0" smtClean="0"/>
              <a:t> 해전에서 미 함대의 승리로 전세가 뒤바뀌기 시작</a:t>
            </a:r>
            <a:endParaRPr lang="en-US" altLang="ko-KR" dirty="0" smtClean="0"/>
          </a:p>
          <a:p>
            <a:r>
              <a:rPr lang="en-US" altLang="ko-KR" dirty="0" smtClean="0"/>
              <a:t>1945</a:t>
            </a:r>
            <a:r>
              <a:rPr lang="ko-KR" altLang="en-US" dirty="0" smtClean="0"/>
              <a:t>년이 들어서면서 일본제국의 패배가 명백</a:t>
            </a:r>
            <a:endParaRPr lang="en-US" altLang="ko-KR" dirty="0" smtClean="0"/>
          </a:p>
          <a:p>
            <a:r>
              <a:rPr lang="ko-KR" altLang="en-US" dirty="0" smtClean="0"/>
              <a:t>미국의 원자폭탄 투하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소련 </a:t>
            </a:r>
            <a:r>
              <a:rPr lang="en-US" altLang="ko-KR" dirty="0" smtClean="0"/>
              <a:t>'8</a:t>
            </a:r>
            <a:r>
              <a:rPr lang="ko-KR" altLang="en-US" dirty="0" smtClean="0"/>
              <a:t>월 폭풍 작전</a:t>
            </a:r>
            <a:r>
              <a:rPr lang="en-US" altLang="ko-KR" dirty="0" smtClean="0"/>
              <a:t>‘</a:t>
            </a:r>
          </a:p>
          <a:p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 연합군에 무조건 항복 선언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hlinkClick r:id="rId2"/>
              </a:rPr>
              <a:t>태평양전쟁</a:t>
            </a:r>
            <a:r>
              <a:rPr lang="en-US" altLang="ko-KR" dirty="0" smtClean="0">
                <a:hlinkClick r:id="rId2"/>
              </a:rPr>
              <a:t/>
            </a:r>
            <a:br>
              <a:rPr lang="en-US" altLang="ko-KR" dirty="0" smtClean="0">
                <a:hlinkClick r:id="rId2"/>
              </a:rPr>
            </a:br>
            <a:r>
              <a:rPr lang="en-US" altLang="ko-KR" dirty="0" smtClean="0">
                <a:hlinkClick r:id="rId2"/>
              </a:rPr>
              <a:t>(1941-1945)</a:t>
            </a:r>
            <a:endParaRPr lang="ko-KR" altLang="en-US" dirty="0">
              <a:hlinkClick r:id="rId2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naver_com_20101114_160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500042"/>
            <a:ext cx="7115197" cy="5715040"/>
          </a:xfrm>
        </p:spPr>
      </p:pic>
      <p:pic>
        <p:nvPicPr>
          <p:cNvPr id="8" name="내용 개체 틀 7" descr="naver_com_20101114_16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500174"/>
            <a:ext cx="7305009" cy="42196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 일본 천황이 항복을 선언하기까지 태평양과 아시아의 영역에서 벌어진 전쟁</a:t>
            </a:r>
          </a:p>
          <a:p>
            <a:r>
              <a:rPr lang="en-US" altLang="ko-KR" dirty="0" smtClean="0"/>
              <a:t>1937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일본 제국이 중화민국을 침략한 이후 </a:t>
            </a:r>
            <a:r>
              <a:rPr lang="en-US" altLang="ko-KR" dirty="0" smtClean="0"/>
              <a:t>1941</a:t>
            </a:r>
            <a:r>
              <a:rPr lang="ko-KR" altLang="en-US" dirty="0" smtClean="0"/>
              <a:t>년에 미국은 일본 제국에 경제 제재와 석유 금수 조치</a:t>
            </a:r>
            <a:endParaRPr lang="en-US" altLang="ko-KR" dirty="0" smtClean="0"/>
          </a:p>
          <a:p>
            <a:r>
              <a:rPr lang="ko-KR" altLang="en-US" dirty="0" smtClean="0"/>
              <a:t>이에 반발한 일본 제국이 진주만을 공격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전쟁의 </a:t>
            </a:r>
            <a:r>
              <a:rPr lang="ko-KR" altLang="en-US" dirty="0" err="1" smtClean="0"/>
              <a:t>확전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일본은 전쟁에 필요한 전쟁 공업품이 부족 → 프랑스 식민지 인도차이나 침공</a:t>
            </a:r>
          </a:p>
          <a:p>
            <a:r>
              <a:rPr lang="ko-KR" altLang="en-US" dirty="0" smtClean="0"/>
              <a:t>그 당시에 유럽에는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 대전이 발발</a:t>
            </a:r>
            <a:endParaRPr lang="en-US" altLang="ko-KR" dirty="0" smtClean="0"/>
          </a:p>
          <a:p>
            <a:r>
              <a:rPr lang="ko-KR" altLang="en-US" dirty="0" smtClean="0"/>
              <a:t>독일군이 모두 무너뜨리고 파죽지세로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프랑스를 정복 → 프랑스 괴뢰 정부를 세움</a:t>
            </a:r>
          </a:p>
          <a:p>
            <a:r>
              <a:rPr lang="ko-KR" altLang="en-US" dirty="0" smtClean="0"/>
              <a:t>인도차이나에 있던 프랑스 세력은 일본군의 공격에 밀려 철수</a:t>
            </a:r>
          </a:p>
          <a:p>
            <a:r>
              <a:rPr lang="ko-KR" altLang="en-US" dirty="0" smtClean="0"/>
              <a:t>도조 </a:t>
            </a:r>
            <a:r>
              <a:rPr lang="ko-KR" altLang="en-US" dirty="0" err="1" smtClean="0"/>
              <a:t>히데키를</a:t>
            </a:r>
            <a:r>
              <a:rPr lang="ko-KR" altLang="en-US" dirty="0" smtClean="0"/>
              <a:t> 수상 → 진주만 공격</a:t>
            </a:r>
            <a:r>
              <a:rPr lang="en-US" altLang="ko-KR" dirty="0" smtClean="0"/>
              <a:t>(1941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이어짐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미국의 참전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미국은 일본의 진주만 공격으로 말미암아 국내 여론이 비등하자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아시아</a:t>
            </a:r>
            <a:r>
              <a:rPr lang="en-US" altLang="ko-KR" dirty="0" smtClean="0"/>
              <a:t>-</a:t>
            </a:r>
            <a:r>
              <a:rPr lang="ko-KR" altLang="en-US" dirty="0" smtClean="0"/>
              <a:t>태평양에서의 일본의 세력 확장을 막기 위해 참전을 결정</a:t>
            </a:r>
          </a:p>
          <a:p>
            <a:r>
              <a:rPr lang="ko-KR" altLang="en-US" dirty="0" smtClean="0"/>
              <a:t>태평양에 항공 기지를 확보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→ </a:t>
            </a:r>
            <a:r>
              <a:rPr lang="en-US" altLang="ko-KR" dirty="0" smtClean="0"/>
              <a:t>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6</a:t>
            </a:r>
            <a:r>
              <a:rPr lang="ko-KR" altLang="en-US" dirty="0" smtClean="0"/>
              <a:t>일 및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9</a:t>
            </a:r>
            <a:r>
              <a:rPr lang="ko-KR" altLang="en-US" dirty="0" smtClean="0"/>
              <a:t>일에 히로시마와 </a:t>
            </a:r>
            <a:r>
              <a:rPr lang="ko-KR" altLang="en-US" dirty="0" err="1" smtClean="0"/>
              <a:t>나가사키에</a:t>
            </a:r>
            <a:r>
              <a:rPr lang="ko-KR" altLang="en-US" dirty="0" smtClean="0"/>
              <a:t> 원자 폭탄을 투하</a:t>
            </a:r>
          </a:p>
          <a:p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일에 항복을 선언하여 태평양 전쟁은 종결되어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일본은 패망 → 조선 독립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히로시마원폭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918136" cy="3852542"/>
          </a:xfrm>
        </p:spPr>
      </p:pic>
      <p:pic>
        <p:nvPicPr>
          <p:cNvPr id="8" name="내용 개체 틀 7" descr="naver_com_20101114_1607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00166" y="2285992"/>
            <a:ext cx="7358114" cy="4357718"/>
          </a:xfrm>
        </p:spPr>
      </p:pic>
      <p:pic>
        <p:nvPicPr>
          <p:cNvPr id="9" name="그림 8" descr="naver_com_20101114_160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28604"/>
            <a:ext cx="4762500" cy="522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ko-KR" altLang="en-US" sz="5000" dirty="0" smtClean="0"/>
              <a:t>고맙습니다</a:t>
            </a:r>
            <a:endParaRPr lang="en-US" altLang="ko-KR" sz="5000" dirty="0" smtClean="0"/>
          </a:p>
          <a:p>
            <a:pPr algn="ctr">
              <a:buNone/>
            </a:pPr>
            <a:r>
              <a:rPr lang="en-US" altLang="ko-KR" sz="5000" dirty="0" smtClean="0"/>
              <a:t>Thank You</a:t>
            </a: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일제의 조선침략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운요호사건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조선 해안을 측량하던 </a:t>
            </a:r>
            <a:r>
              <a:rPr lang="ko-KR" altLang="en-US" dirty="0" err="1" smtClean="0"/>
              <a:t>운요호에</a:t>
            </a:r>
            <a:r>
              <a:rPr lang="ko-KR" altLang="en-US" dirty="0" smtClean="0"/>
              <a:t> 경고성 포격을 가한 사건</a:t>
            </a:r>
            <a:endParaRPr lang="en-US" altLang="ko-KR" dirty="0" smtClean="0"/>
          </a:p>
          <a:p>
            <a:r>
              <a:rPr lang="ko-KR" altLang="en-US" dirty="0" err="1" smtClean="0"/>
              <a:t>운요호</a:t>
            </a:r>
            <a:r>
              <a:rPr lang="ko-KR" altLang="en-US" dirty="0" smtClean="0"/>
              <a:t> 사건의 책임을 조선에 물으며 수교통상을 할 것을 강요 →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이듬해 </a:t>
            </a:r>
            <a:r>
              <a:rPr lang="en-US" altLang="ko-KR" dirty="0" smtClean="0"/>
              <a:t>1876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일 ‘강화도조약</a:t>
            </a:r>
            <a:r>
              <a:rPr lang="en-US" altLang="ko-KR" dirty="0" smtClean="0"/>
              <a:t>(</a:t>
            </a:r>
            <a:r>
              <a:rPr lang="ko-KR" altLang="en-US" dirty="0" smtClean="0"/>
              <a:t>江華島條約</a:t>
            </a:r>
            <a:r>
              <a:rPr lang="en-US" altLang="ko-KR" dirty="0" smtClean="0"/>
              <a:t>)'</a:t>
            </a:r>
            <a:r>
              <a:rPr lang="ko-KR" altLang="en-US" dirty="0" smtClean="0"/>
              <a:t>을 체결</a:t>
            </a:r>
            <a:endParaRPr lang="en-US" altLang="ko-KR" dirty="0" smtClean="0"/>
          </a:p>
          <a:p>
            <a:r>
              <a:rPr lang="ko-KR" altLang="en-US" dirty="0" err="1" smtClean="0"/>
              <a:t>운요호사건은</a:t>
            </a:r>
            <a:r>
              <a:rPr lang="ko-KR" altLang="en-US" dirty="0" smtClean="0"/>
              <a:t> 일본이 조선을 침략하기 위해 의도적으로 일으킨 포함외교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년 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 </a:t>
            </a:r>
            <a:r>
              <a:rPr lang="ko-KR" altLang="en-US" dirty="0" err="1" smtClean="0"/>
              <a:t>페리</a:t>
            </a:r>
            <a:r>
              <a:rPr lang="ko-KR" altLang="en-US" dirty="0" smtClean="0"/>
              <a:t> 제독의 ‘포함 외교’에 굴복하여 문호를 개방했던 자신들의 전례를 그대로 재현</a:t>
            </a:r>
          </a:p>
          <a:p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운요호사건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85728"/>
            <a:ext cx="7786711" cy="6000768"/>
          </a:xfrm>
        </p:spPr>
      </p:pic>
      <p:pic>
        <p:nvPicPr>
          <p:cNvPr id="7" name="내용 개체 틀 6" descr="운요호사건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6664644" cy="3643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강화도조약체결 </a:t>
            </a:r>
            <a:r>
              <a:rPr lang="en-US" altLang="ko-KR" dirty="0" smtClean="0"/>
              <a:t>- 1876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조선의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 항구를 개항함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(</a:t>
            </a:r>
            <a:r>
              <a:rPr lang="ko-KR" altLang="en-US" dirty="0" smtClean="0"/>
              <a:t>부산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원산항구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일본 상인의 </a:t>
            </a:r>
            <a:r>
              <a:rPr lang="ko-KR" altLang="en-US" dirty="0" err="1" smtClean="0"/>
              <a:t>상업권을</a:t>
            </a:r>
            <a:r>
              <a:rPr lang="ko-KR" altLang="en-US" dirty="0" smtClean="0"/>
              <a:t> 인정함</a:t>
            </a:r>
          </a:p>
          <a:p>
            <a:r>
              <a:rPr lang="ko-KR" altLang="en-US" dirty="0" smtClean="0"/>
              <a:t>일본인은 조선의 연안을 마음대로 측량할 수 있음</a:t>
            </a:r>
            <a:endParaRPr lang="en-US" altLang="ko-KR" dirty="0" smtClean="0"/>
          </a:p>
          <a:p>
            <a:r>
              <a:rPr lang="ko-KR" altLang="en-US" dirty="0" smtClean="0"/>
              <a:t>일본인의 범죄는 일본 영사가 재판함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naver_com_20101114_154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30821"/>
            <a:ext cx="6758006" cy="4894988"/>
          </a:xfrm>
        </p:spPr>
      </p:pic>
      <p:pic>
        <p:nvPicPr>
          <p:cNvPr id="8" name="내용 개체 틀 7" descr="naver_com_20101114_154720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85984" y="2428868"/>
            <a:ext cx="6388703" cy="4065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을미사변 </a:t>
            </a:r>
            <a:r>
              <a:rPr lang="en-US" altLang="ko-KR" dirty="0" smtClean="0"/>
              <a:t>- 1895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명성황후 시해사건</a:t>
            </a:r>
          </a:p>
          <a:p>
            <a:r>
              <a:rPr lang="ko-KR" altLang="en-US" dirty="0" smtClean="0"/>
              <a:t>청일전쟁에 승리한 뒤 박영효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김홍집을</a:t>
            </a:r>
            <a:r>
              <a:rPr lang="ko-KR" altLang="en-US" dirty="0" smtClean="0"/>
              <a:t> 중심 → 친일내각 세력확장</a:t>
            </a:r>
          </a:p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김홍집내각</a:t>
            </a:r>
            <a:r>
              <a:rPr lang="ko-KR" altLang="en-US" dirty="0" smtClean="0"/>
              <a:t> 성립 → 친미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친러세력이</a:t>
            </a:r>
            <a:r>
              <a:rPr lang="ko-KR" altLang="en-US" dirty="0" smtClean="0"/>
              <a:t> 우세</a:t>
            </a:r>
          </a:p>
          <a:p>
            <a:r>
              <a:rPr lang="ko-KR" altLang="en-US" dirty="0" smtClean="0"/>
              <a:t>조선정부는 일본의 강압에 따라 제정한 </a:t>
            </a:r>
            <a:r>
              <a:rPr lang="ko-KR" altLang="en-US" dirty="0" err="1" smtClean="0"/>
              <a:t>신제도를</a:t>
            </a:r>
            <a:r>
              <a:rPr lang="ko-KR" altLang="en-US" dirty="0" smtClean="0"/>
              <a:t> 구제도로 복구 → 일본인 교관이 훈련시킨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 대대의 훈련대도 해산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일본 상황이 급변함을 직감 → 명성황후 시해계획을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 새벽으로 결행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994</Words>
  <Application>Microsoft Office PowerPoint</Application>
  <PresentationFormat>화면 슬라이드 쇼(4:3)</PresentationFormat>
  <Paragraphs>133</Paragraphs>
  <Slides>37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일본의 대외침략과 영토팽창</vt:lpstr>
      <vt:lpstr>목차</vt:lpstr>
      <vt:lpstr>쇼와시대</vt:lpstr>
      <vt:lpstr>일제의 조선침략</vt:lpstr>
      <vt:lpstr>운요호사건</vt:lpstr>
      <vt:lpstr>슬라이드 6</vt:lpstr>
      <vt:lpstr>강화도조약체결 - 1876</vt:lpstr>
      <vt:lpstr>슬라이드 8</vt:lpstr>
      <vt:lpstr>을미사변 - 1895</vt:lpstr>
      <vt:lpstr>슬라이드 10</vt:lpstr>
      <vt:lpstr>을사조약 - 1905</vt:lpstr>
      <vt:lpstr>슬라이드 12</vt:lpstr>
      <vt:lpstr>만주사변 (1931)</vt:lpstr>
      <vt:lpstr>만주사변</vt:lpstr>
      <vt:lpstr>슬라이드 15</vt:lpstr>
      <vt:lpstr>배경</vt:lpstr>
      <vt:lpstr>결과</vt:lpstr>
      <vt:lpstr>노몬한 사건 (1939.5-1939.8)</vt:lpstr>
      <vt:lpstr>슬라이드 19</vt:lpstr>
      <vt:lpstr>노몬한 사건</vt:lpstr>
      <vt:lpstr>중일전쟁 (1937-1945)</vt:lpstr>
      <vt:lpstr>중일전쟁</vt:lpstr>
      <vt:lpstr>배경</vt:lpstr>
      <vt:lpstr>경과</vt:lpstr>
      <vt:lpstr>경과(2) 전쟁 초기</vt:lpstr>
      <vt:lpstr>경과(3) 상하이 전투&amp; 삼광 작전</vt:lpstr>
      <vt:lpstr>경과(4) 난징 대학살</vt:lpstr>
      <vt:lpstr>전쟁의 고착화</vt:lpstr>
      <vt:lpstr>전쟁의 확대</vt:lpstr>
      <vt:lpstr>결말</vt:lpstr>
      <vt:lpstr>태평양전쟁 (1941-1945)</vt:lpstr>
      <vt:lpstr>슬라이드 32</vt:lpstr>
      <vt:lpstr>배경</vt:lpstr>
      <vt:lpstr>전쟁의 확전</vt:lpstr>
      <vt:lpstr>미국의 참전</vt:lpstr>
      <vt:lpstr>슬라이드 36</vt:lpstr>
      <vt:lpstr>슬라이드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tg</cp:lastModifiedBy>
  <cp:revision>90</cp:revision>
  <dcterms:created xsi:type="dcterms:W3CDTF">2010-11-07T10:58:07Z</dcterms:created>
  <dcterms:modified xsi:type="dcterms:W3CDTF">2010-11-15T14:18:53Z</dcterms:modified>
</cp:coreProperties>
</file>