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60" r:id="rId6"/>
    <p:sldId id="298" r:id="rId7"/>
    <p:sldId id="263" r:id="rId8"/>
    <p:sldId id="264" r:id="rId9"/>
    <p:sldId id="265" r:id="rId10"/>
    <p:sldId id="267" r:id="rId11"/>
    <p:sldId id="299" r:id="rId12"/>
    <p:sldId id="300" r:id="rId13"/>
    <p:sldId id="266" r:id="rId14"/>
    <p:sldId id="268" r:id="rId15"/>
    <p:sldId id="271" r:id="rId16"/>
    <p:sldId id="301" r:id="rId17"/>
    <p:sldId id="324" r:id="rId18"/>
    <p:sldId id="269" r:id="rId19"/>
    <p:sldId id="270" r:id="rId20"/>
    <p:sldId id="303" r:id="rId21"/>
    <p:sldId id="304" r:id="rId22"/>
    <p:sldId id="272" r:id="rId23"/>
    <p:sldId id="273" r:id="rId24"/>
    <p:sldId id="305" r:id="rId25"/>
    <p:sldId id="274" r:id="rId26"/>
    <p:sldId id="275" r:id="rId27"/>
    <p:sldId id="306" r:id="rId28"/>
    <p:sldId id="307" r:id="rId29"/>
    <p:sldId id="276" r:id="rId30"/>
    <p:sldId id="279" r:id="rId31"/>
    <p:sldId id="308" r:id="rId32"/>
    <p:sldId id="277" r:id="rId33"/>
    <p:sldId id="278" r:id="rId34"/>
    <p:sldId id="309" r:id="rId35"/>
    <p:sldId id="310" r:id="rId36"/>
    <p:sldId id="280" r:id="rId37"/>
    <p:sldId id="281" r:id="rId38"/>
    <p:sldId id="311" r:id="rId39"/>
    <p:sldId id="312" r:id="rId40"/>
    <p:sldId id="282" r:id="rId41"/>
    <p:sldId id="283" r:id="rId42"/>
    <p:sldId id="313" r:id="rId43"/>
    <p:sldId id="284" r:id="rId44"/>
    <p:sldId id="285" r:id="rId45"/>
    <p:sldId id="286" r:id="rId46"/>
    <p:sldId id="287" r:id="rId47"/>
    <p:sldId id="288" r:id="rId48"/>
    <p:sldId id="314" r:id="rId49"/>
    <p:sldId id="315" r:id="rId50"/>
    <p:sldId id="316" r:id="rId51"/>
    <p:sldId id="317" r:id="rId52"/>
    <p:sldId id="318" r:id="rId53"/>
    <p:sldId id="289" r:id="rId54"/>
    <p:sldId id="290" r:id="rId55"/>
    <p:sldId id="319" r:id="rId56"/>
    <p:sldId id="320" r:id="rId57"/>
    <p:sldId id="291" r:id="rId58"/>
    <p:sldId id="292" r:id="rId59"/>
    <p:sldId id="321" r:id="rId60"/>
    <p:sldId id="322" r:id="rId61"/>
    <p:sldId id="293" r:id="rId62"/>
    <p:sldId id="294" r:id="rId63"/>
    <p:sldId id="325" r:id="rId64"/>
    <p:sldId id="295" r:id="rId6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D6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468" autoAdjust="0"/>
  </p:normalViewPr>
  <p:slideViewPr>
    <p:cSldViewPr>
      <p:cViewPr>
        <p:scale>
          <a:sx n="64" d="100"/>
          <a:sy n="64" d="100"/>
        </p:scale>
        <p:origin x="-1566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7857-3909-42D1-AE69-1E76FF669A32}" type="datetimeFigureOut">
              <a:rPr lang="ko-KR" altLang="en-US" smtClean="0"/>
              <a:t>2011-05-15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361A4-5DF3-4D38-8B3E-5FC5D659EA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2472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7857-3909-42D1-AE69-1E76FF669A32}" type="datetimeFigureOut">
              <a:rPr lang="ko-KR" altLang="en-US" smtClean="0"/>
              <a:t>2011-05-15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361A4-5DF3-4D38-8B3E-5FC5D659EA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5521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7857-3909-42D1-AE69-1E76FF669A32}" type="datetimeFigureOut">
              <a:rPr lang="ko-KR" altLang="en-US" smtClean="0"/>
              <a:t>2011-05-15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361A4-5DF3-4D38-8B3E-5FC5D659EA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3452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7857-3909-42D1-AE69-1E76FF669A32}" type="datetimeFigureOut">
              <a:rPr lang="ko-KR" altLang="en-US" smtClean="0"/>
              <a:t>2011-05-15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361A4-5DF3-4D38-8B3E-5FC5D659EA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0016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7857-3909-42D1-AE69-1E76FF669A32}" type="datetimeFigureOut">
              <a:rPr lang="ko-KR" altLang="en-US" smtClean="0"/>
              <a:t>2011-05-15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361A4-5DF3-4D38-8B3E-5FC5D659EA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3898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7857-3909-42D1-AE69-1E76FF669A32}" type="datetimeFigureOut">
              <a:rPr lang="ko-KR" altLang="en-US" smtClean="0"/>
              <a:t>2011-05-15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361A4-5DF3-4D38-8B3E-5FC5D659EA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918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7857-3909-42D1-AE69-1E76FF669A32}" type="datetimeFigureOut">
              <a:rPr lang="ko-KR" altLang="en-US" smtClean="0"/>
              <a:t>2011-05-15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361A4-5DF3-4D38-8B3E-5FC5D659EA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1813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7857-3909-42D1-AE69-1E76FF669A32}" type="datetimeFigureOut">
              <a:rPr lang="ko-KR" altLang="en-US" smtClean="0"/>
              <a:t>2011-05-15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361A4-5DF3-4D38-8B3E-5FC5D659EA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9516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7857-3909-42D1-AE69-1E76FF669A32}" type="datetimeFigureOut">
              <a:rPr lang="ko-KR" altLang="en-US" smtClean="0"/>
              <a:t>2011-05-15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361A4-5DF3-4D38-8B3E-5FC5D659EA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7780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7857-3909-42D1-AE69-1E76FF669A32}" type="datetimeFigureOut">
              <a:rPr lang="ko-KR" altLang="en-US" smtClean="0"/>
              <a:t>2011-05-15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361A4-5DF3-4D38-8B3E-5FC5D659EA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7231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7857-3909-42D1-AE69-1E76FF669A32}" type="datetimeFigureOut">
              <a:rPr lang="ko-KR" altLang="en-US" smtClean="0"/>
              <a:t>2011-05-15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361A4-5DF3-4D38-8B3E-5FC5D659EA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2789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C7857-3909-42D1-AE69-1E76FF669A32}" type="datetimeFigureOut">
              <a:rPr lang="ko-KR" altLang="en-US" smtClean="0"/>
              <a:t>2011-05-15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361A4-5DF3-4D38-8B3E-5FC5D659EA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492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6.png"/><Relationship Id="rId5" Type="http://schemas.openxmlformats.org/officeDocument/2006/relationships/image" Target="../media/image4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bmp"/><Relationship Id="rId3" Type="http://schemas.openxmlformats.org/officeDocument/2006/relationships/image" Target="../media/image48.bmp"/><Relationship Id="rId7" Type="http://schemas.openxmlformats.org/officeDocument/2006/relationships/image" Target="../media/image52.bmp"/><Relationship Id="rId2" Type="http://schemas.openxmlformats.org/officeDocument/2006/relationships/image" Target="../media/image47.b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bmp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b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825179" cy="273518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651253"/>
            <a:ext cx="4497653" cy="359948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83662"/>
            <a:ext cx="5253211" cy="32848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68470"/>
            <a:ext cx="4176464" cy="278256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48880"/>
            <a:ext cx="4286250" cy="429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3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도시기반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철도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20" y="2492896"/>
            <a:ext cx="3672409" cy="310515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061" y="2492896"/>
            <a:ext cx="3672408" cy="3105150"/>
          </a:xfrm>
          <a:prstGeom prst="rect">
            <a:avLst/>
          </a:prstGeom>
        </p:spPr>
      </p:pic>
      <p:pic>
        <p:nvPicPr>
          <p:cNvPr id="11" name="[BADAK]메이지 기차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619" y="1515206"/>
            <a:ext cx="7632849" cy="506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0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3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86063" y="465138"/>
            <a:ext cx="4464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都市基础</a:t>
            </a:r>
            <a:r>
              <a:rPr lang="ko-KR" altLang="en-US" sz="28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</a:t>
            </a:r>
            <a:r>
              <a:rPr lang="en-US" altLang="ko-KR" sz="28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- </a:t>
            </a:r>
            <a:r>
              <a:rPr lang="zh-CN" altLang="en-US" sz="28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铁道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2311400" y="1196975"/>
            <a:ext cx="6653213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58888" y="2420938"/>
            <a:ext cx="770572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/>
            <a:r>
              <a:rPr lang="en-US" altLang="ko-KR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·1854</a:t>
            </a:r>
            <a:r>
              <a:rPr lang="zh-CN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年</a:t>
            </a:r>
            <a:r>
              <a:rPr lang="ko-KR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佩里来航</a:t>
            </a:r>
            <a:r>
              <a:rPr lang="ko-KR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en-US" altLang="ko-KR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-&gt; </a:t>
            </a:r>
            <a:r>
              <a:rPr lang="zh-CN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铁道技术开始发展</a:t>
            </a:r>
            <a:endParaRPr lang="en-US" altLang="zh-CN" sz="3200" dirty="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endParaRPr lang="en-US" altLang="ko-KR" sz="3200" dirty="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en-US" altLang="ko-KR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连接都市与都市之间的交通手段</a:t>
            </a:r>
            <a:endParaRPr lang="en-US" altLang="zh-CN" sz="3200" dirty="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endParaRPr lang="en-US" altLang="ko-KR" sz="3200" dirty="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en-US" altLang="ko-KR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收费</a:t>
            </a:r>
            <a:r>
              <a:rPr lang="ko-KR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en-US" altLang="ko-KR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: 1</a:t>
            </a:r>
            <a:r>
              <a:rPr lang="ko-KR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엔 </a:t>
            </a:r>
            <a:r>
              <a:rPr lang="en-US" altLang="ko-KR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12</a:t>
            </a:r>
            <a:r>
              <a:rPr lang="ko-KR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전</a:t>
            </a:r>
            <a:r>
              <a:rPr lang="zh-CN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（</a:t>
            </a:r>
            <a:r>
              <a:rPr lang="en-US" altLang="zh-CN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910</a:t>
            </a:r>
            <a:r>
              <a:rPr lang="zh-CN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圆</a:t>
            </a:r>
            <a:r>
              <a:rPr lang="en-US" altLang="zh-CN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12</a:t>
            </a:r>
            <a:r>
              <a:rPr lang="zh-CN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角日币）</a:t>
            </a:r>
            <a:endParaRPr lang="en-US" altLang="ko-KR" sz="3200" dirty="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endParaRPr lang="en-US" altLang="ko-KR" sz="3200" dirty="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417764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7009" y="286742"/>
            <a:ext cx="2357453" cy="1130211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2786063" y="465138"/>
            <a:ext cx="4464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>
                <a:solidFill>
                  <a:schemeClr val="bg1"/>
                </a:solidFill>
              </a:rPr>
              <a:t>都市基础</a:t>
            </a:r>
            <a:r>
              <a:rPr lang="ko-KR" altLang="en-US" sz="2800">
                <a:solidFill>
                  <a:schemeClr val="bg1"/>
                </a:solidFill>
              </a:rPr>
              <a:t>  </a:t>
            </a:r>
            <a:r>
              <a:rPr lang="en-US" altLang="ko-KR" sz="2800">
                <a:solidFill>
                  <a:schemeClr val="bg1"/>
                </a:solidFill>
              </a:rPr>
              <a:t>- </a:t>
            </a:r>
            <a:r>
              <a:rPr lang="zh-CN" altLang="en-US" sz="2800">
                <a:solidFill>
                  <a:schemeClr val="bg1"/>
                </a:solidFill>
              </a:rPr>
              <a:t>铁道</a:t>
            </a:r>
            <a:endParaRPr lang="ko-KR" altLang="en-US" sz="2800">
              <a:solidFill>
                <a:schemeClr val="bg1"/>
              </a:solidFill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39975" y="1268413"/>
            <a:ext cx="6653213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6824663" y="4652963"/>
            <a:ext cx="1482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ko-KR" altLang="en-US" sz="2400">
                <a:latin typeface="HY헤드라인M"/>
                <a:ea typeface="HY헤드라인M"/>
                <a:cs typeface="HY헤드라인M"/>
              </a:rPr>
              <a:t>요코하마</a:t>
            </a:r>
          </a:p>
        </p:txBody>
      </p:sp>
      <p:pic>
        <p:nvPicPr>
          <p:cNvPr id="11" name="Picture 83" descr="화살3-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grayscl/>
            <a:biLevel thresh="50000"/>
          </a:blip>
          <a:srcRect/>
          <a:stretch>
            <a:fillRect/>
          </a:stretch>
        </p:blipFill>
        <p:spPr bwMode="auto">
          <a:xfrm rot="634206">
            <a:off x="2649538" y="3141663"/>
            <a:ext cx="385286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0649" y="4149080"/>
            <a:ext cx="2301191" cy="1460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006484" y="4149080"/>
            <a:ext cx="2301191" cy="1460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270250" y="2928938"/>
            <a:ext cx="273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20km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需要</a:t>
            </a:r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53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分钟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493838" y="5619750"/>
            <a:ext cx="1200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新桥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500813" y="5619750"/>
            <a:ext cx="149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  横滨</a:t>
            </a:r>
            <a:endParaRPr lang="ko-KR" altLang="en-US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21" name="아래로 구부러진 화살표 20"/>
          <p:cNvSpPr/>
          <p:nvPr/>
        </p:nvSpPr>
        <p:spPr>
          <a:xfrm>
            <a:off x="3022600" y="2181225"/>
            <a:ext cx="2984500" cy="517525"/>
          </a:xfrm>
          <a:prstGeom prst="curvedDownArrow">
            <a:avLst>
              <a:gd name="adj1" fmla="val 25000"/>
              <a:gd name="adj2" fmla="val 68009"/>
              <a:gd name="adj3" fmla="val 499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3" name="아래로 구부러진 화살표 22"/>
          <p:cNvSpPr/>
          <p:nvPr/>
        </p:nvSpPr>
        <p:spPr>
          <a:xfrm rot="10800000">
            <a:off x="3022600" y="3160713"/>
            <a:ext cx="2984500" cy="517525"/>
          </a:xfrm>
          <a:prstGeom prst="curvedDownArrow">
            <a:avLst>
              <a:gd name="adj1" fmla="val 25000"/>
              <a:gd name="adj2" fmla="val 68009"/>
              <a:gd name="adj3" fmla="val 499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278063" y="4191000"/>
            <a:ext cx="560705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连接都市和都市之间的主要交通</a:t>
            </a:r>
            <a:endParaRPr lang="en-US" altLang="zh-CN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endParaRPr lang="en-US" altLang="ko-KR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身份差别的</a:t>
            </a:r>
            <a:r>
              <a:rPr lang="ko-KR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解放</a:t>
            </a:r>
            <a:endParaRPr lang="en-US" altLang="ko-KR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endParaRPr lang="en-US" altLang="ko-KR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移动时间缩短</a:t>
            </a:r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, 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移动空间扩大</a:t>
            </a:r>
          </a:p>
        </p:txBody>
      </p:sp>
    </p:spTree>
    <p:extLst>
      <p:ext uri="{BB962C8B-B14F-4D97-AF65-F5344CB8AC3E}">
        <p14:creationId xmlns:p14="http://schemas.microsoft.com/office/powerpoint/2010/main" val="238249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19" grpId="1"/>
      <p:bldP spid="21" grpId="0" animBg="1"/>
      <p:bldP spid="23" grpId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도시기반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인력</a:t>
            </a:r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거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59632" y="2420888"/>
            <a:ext cx="73448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사람이 끄는 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인승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/2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인승 수레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손쉽게 이용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자유자재 이동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교통수단으로 널리 사용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32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799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도시기반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인력</a:t>
            </a:r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거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048" y="2428106"/>
            <a:ext cx="4762500" cy="30099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28596" y="2204864"/>
            <a:ext cx="1407100" cy="11521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428596" y="3573016"/>
            <a:ext cx="1407100" cy="11521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428596" y="5013176"/>
            <a:ext cx="1407100" cy="11521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04" y="2276872"/>
            <a:ext cx="1263084" cy="100811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0" y="3645024"/>
            <a:ext cx="1299365" cy="100811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20" y="5085184"/>
            <a:ext cx="1263084" cy="1008112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048" y="2428106"/>
            <a:ext cx="4761948" cy="300990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048" y="2428107"/>
            <a:ext cx="4762500" cy="3009900"/>
          </a:xfrm>
          <a:prstGeom prst="rect">
            <a:avLst/>
          </a:prstGeom>
        </p:spPr>
      </p:pic>
      <p:sp>
        <p:nvSpPr>
          <p:cNvPr id="17" name="아래로 구부러진 화살표 16"/>
          <p:cNvSpPr/>
          <p:nvPr/>
        </p:nvSpPr>
        <p:spPr>
          <a:xfrm rot="5400000">
            <a:off x="4134985" y="2733084"/>
            <a:ext cx="3043350" cy="2130926"/>
          </a:xfrm>
          <a:prstGeom prst="curved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아래로 구부러진 화살표 19"/>
          <p:cNvSpPr/>
          <p:nvPr/>
        </p:nvSpPr>
        <p:spPr>
          <a:xfrm rot="16200000">
            <a:off x="1928826" y="2579561"/>
            <a:ext cx="3043350" cy="2130926"/>
          </a:xfrm>
          <a:prstGeom prst="curved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30028" y="3477253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도시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내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85037" y="5570076"/>
            <a:ext cx="4455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도시내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이동수단으로 인기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6769237" y="2008444"/>
            <a:ext cx="1229825" cy="3163888"/>
            <a:chOff x="5588476" y="2357420"/>
            <a:chExt cx="1229825" cy="3163888"/>
          </a:xfrm>
        </p:grpSpPr>
        <p:pic>
          <p:nvPicPr>
            <p:cNvPr id="24" name="Picture 26" descr="1"/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lum bright="-17000" contrast="34000"/>
            </a:blip>
            <a:srcRect/>
            <a:stretch>
              <a:fillRect/>
            </a:stretch>
          </p:blipFill>
          <p:spPr bwMode="auto">
            <a:xfrm>
              <a:off x="5786959" y="2357420"/>
              <a:ext cx="864169" cy="3163888"/>
            </a:xfrm>
            <a:prstGeom prst="rect">
              <a:avLst/>
            </a:prstGeom>
            <a:noFill/>
          </p:spPr>
        </p:pic>
        <p:sp>
          <p:nvSpPr>
            <p:cNvPr id="25" name="Text Box 19"/>
            <p:cNvSpPr txBox="1">
              <a:spLocks noChangeArrowheads="1"/>
            </p:cNvSpPr>
            <p:nvPr/>
          </p:nvSpPr>
          <p:spPr bwMode="auto">
            <a:xfrm>
              <a:off x="5588476" y="2500306"/>
              <a:ext cx="12298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  <a:scene3d>
                <a:camera prst="isometricOffAxis2Left">
                  <a:rot lat="780000" lon="1560002" rev="21599986"/>
                </a:camera>
                <a:lightRig rig="threePt" dir="t"/>
              </a:scene3d>
            </a:bodyPr>
            <a:lstStyle/>
            <a:p>
              <a:pPr algn="ctr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b="1" dirty="0" smtClean="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1</a:t>
              </a:r>
              <a:r>
                <a:rPr kumimoji="1" lang="ko-KR" altLang="en-US" b="1" dirty="0" smtClean="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만대이상</a:t>
              </a:r>
              <a:endParaRPr kumimoji="1" lang="ko-KR" altLang="en-US" b="1" kern="12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26" name="오른쪽 화살표 25"/>
          <p:cNvSpPr/>
          <p:nvPr/>
        </p:nvSpPr>
        <p:spPr>
          <a:xfrm>
            <a:off x="5019894" y="3104963"/>
            <a:ext cx="1296144" cy="108012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6832660" y="5237952"/>
            <a:ext cx="1132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1871</a:t>
            </a:r>
            <a:r>
              <a:rPr lang="ko-KR" altLang="en-US" sz="20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년</a:t>
            </a:r>
            <a:endParaRPr lang="ko-KR" altLang="en-US" sz="20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0424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50867E-6 L 0.43924 0.15745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62" y="7861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4971E-6 L 0.43056 -0.03121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8" y="-1572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83237E-6 L 0.43281 -0.24092 " pathEditMode="relative" rAng="0" ptsTypes="AA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32" y="-12046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300"/>
                            </p:stCondLst>
                            <p:childTnLst>
                              <p:par>
                                <p:cTn id="1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100"/>
                            </p:stCondLst>
                            <p:childTnLst>
                              <p:par>
                                <p:cTn id="1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44509E-6 L -0.24062 -0.31838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-15931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7" grpId="0" animBg="1"/>
      <p:bldP spid="17" grpId="1" animBg="1"/>
      <p:bldP spid="20" grpId="0" animBg="1"/>
      <p:bldP spid="20" grpId="1" animBg="1"/>
      <p:bldP spid="21" grpId="0"/>
      <p:bldP spid="21" grpId="1"/>
      <p:bldP spid="22" grpId="0"/>
      <p:bldP spid="22" grpId="1"/>
      <p:bldP spid="26" grpId="0" animBg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도시기반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인력</a:t>
            </a:r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거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[BADAK]인력거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1628800"/>
            <a:ext cx="698477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3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86063" y="465138"/>
            <a:ext cx="4464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都市基础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-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黄包车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2311400" y="1196975"/>
            <a:ext cx="6653213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58888" y="2420938"/>
            <a:ext cx="7345362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人拉的可供一人或两人乘坐的车</a:t>
            </a:r>
            <a:endParaRPr lang="en-US" altLang="zh-CN" sz="3200" dirty="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endParaRPr lang="en-US" altLang="ko-KR" sz="3200" dirty="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en-US" altLang="zh-CN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方便地移动</a:t>
            </a:r>
            <a:r>
              <a:rPr lang="en-US" altLang="zh-CN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,</a:t>
            </a:r>
            <a:r>
              <a:rPr lang="en-US" altLang="ko-KR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自由自在地移动</a:t>
            </a:r>
            <a:endParaRPr lang="en-US" altLang="zh-CN" sz="3200" dirty="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endParaRPr lang="en-US" altLang="ko-KR" sz="3200" dirty="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en-US" altLang="ko-KR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交通手段广泛使用</a:t>
            </a:r>
            <a:endParaRPr lang="en-US" altLang="zh-CN" sz="3200" dirty="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endParaRPr lang="en-US" altLang="ko-KR" sz="3200" dirty="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243072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2786063" y="465138"/>
            <a:ext cx="4464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 dirty="0">
                <a:solidFill>
                  <a:schemeClr val="bg1"/>
                </a:solidFill>
              </a:rPr>
              <a:t>都市基础</a:t>
            </a:r>
            <a:r>
              <a:rPr lang="ko-KR" altLang="en-US" sz="2800" dirty="0">
                <a:solidFill>
                  <a:schemeClr val="bg1"/>
                </a:solidFill>
              </a:rPr>
              <a:t>  </a:t>
            </a:r>
            <a:r>
              <a:rPr lang="en-US" altLang="ko-KR" sz="2800" dirty="0">
                <a:solidFill>
                  <a:schemeClr val="bg1"/>
                </a:solidFill>
              </a:rPr>
              <a:t>- </a:t>
            </a:r>
            <a:r>
              <a:rPr lang="zh-CN" altLang="en-US" sz="2800" dirty="0">
                <a:solidFill>
                  <a:schemeClr val="bg1"/>
                </a:solidFill>
              </a:rPr>
              <a:t>黄包车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11400" y="1196975"/>
            <a:ext cx="6653213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6838" y="2428875"/>
            <a:ext cx="47625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>
          <a:xfrm>
            <a:off x="428625" y="2205038"/>
            <a:ext cx="1406525" cy="11525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428625" y="3573463"/>
            <a:ext cx="1406525" cy="115093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428625" y="5013325"/>
            <a:ext cx="1406525" cy="11525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2276475"/>
            <a:ext cx="12636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538" y="3644900"/>
            <a:ext cx="129857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363" y="5084763"/>
            <a:ext cx="126365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6838" y="2428875"/>
            <a:ext cx="47625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36838" y="2428875"/>
            <a:ext cx="47625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아래로 구부러진 화살표 16"/>
          <p:cNvSpPr/>
          <p:nvPr/>
        </p:nvSpPr>
        <p:spPr>
          <a:xfrm rot="5400000">
            <a:off x="4134644" y="2732881"/>
            <a:ext cx="3043238" cy="2130425"/>
          </a:xfrm>
          <a:prstGeom prst="curved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아래로 구부러진 화살표 19"/>
          <p:cNvSpPr/>
          <p:nvPr/>
        </p:nvSpPr>
        <p:spPr>
          <a:xfrm rot="16200000">
            <a:off x="1928813" y="2579687"/>
            <a:ext cx="3043238" cy="2132013"/>
          </a:xfrm>
          <a:prstGeom prst="curved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830638" y="3476625"/>
            <a:ext cx="1511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都市 内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384425" y="5570538"/>
            <a:ext cx="44561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      市内移动手段的人气</a:t>
            </a:r>
          </a:p>
        </p:txBody>
      </p:sp>
      <p:grpSp>
        <p:nvGrpSpPr>
          <p:cNvPr id="23" name="그룹 22"/>
          <p:cNvGrpSpPr>
            <a:grpSpLocks/>
          </p:cNvGrpSpPr>
          <p:nvPr/>
        </p:nvGrpSpPr>
        <p:grpSpPr bwMode="auto">
          <a:xfrm>
            <a:off x="6769100" y="2008188"/>
            <a:ext cx="1230313" cy="3163887"/>
            <a:chOff x="5588476" y="2357420"/>
            <a:chExt cx="1229825" cy="3163888"/>
          </a:xfrm>
        </p:grpSpPr>
        <p:pic>
          <p:nvPicPr>
            <p:cNvPr id="24" name="Picture 26" descr="1"/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lum bright="-17000" contrast="34000"/>
            </a:blip>
            <a:srcRect/>
            <a:stretch>
              <a:fillRect/>
            </a:stretch>
          </p:blipFill>
          <p:spPr bwMode="auto">
            <a:xfrm>
              <a:off x="5786959" y="2357420"/>
              <a:ext cx="864169" cy="3163888"/>
            </a:xfrm>
            <a:prstGeom prst="rect">
              <a:avLst/>
            </a:prstGeom>
            <a:noFill/>
          </p:spPr>
        </p:pic>
        <p:sp>
          <p:nvSpPr>
            <p:cNvPr id="25" name="Text Box 19"/>
            <p:cNvSpPr txBox="1">
              <a:spLocks noChangeArrowheads="1"/>
            </p:cNvSpPr>
            <p:nvPr/>
          </p:nvSpPr>
          <p:spPr bwMode="auto">
            <a:xfrm>
              <a:off x="5588476" y="2500306"/>
              <a:ext cx="12298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  <a:scene3d>
                <a:camera prst="isometricOffAxis2Left">
                  <a:rot lat="780000" lon="1560002" rev="21599986"/>
                </a:camera>
                <a:lightRig rig="threePt" dir="t"/>
              </a:scene3d>
            </a:bodyPr>
            <a:lstStyle/>
            <a:p>
              <a:pPr algn="ctr" latinLnBrk="1">
                <a:defRPr/>
              </a:pPr>
              <a:r>
                <a:rPr kumimoji="1" lang="en-US" altLang="ko-KR" b="1" dirty="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1</a:t>
              </a:r>
              <a:r>
                <a:rPr kumimoji="1" lang="ko-KR" altLang="en-US" b="1" dirty="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만대이상</a:t>
              </a:r>
            </a:p>
          </p:txBody>
        </p:sp>
      </p:grpSp>
      <p:sp>
        <p:nvSpPr>
          <p:cNvPr id="26" name="오른쪽 화살표 25"/>
          <p:cNvSpPr/>
          <p:nvPr/>
        </p:nvSpPr>
        <p:spPr>
          <a:xfrm>
            <a:off x="5019675" y="3105150"/>
            <a:ext cx="1296988" cy="10795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832600" y="5237163"/>
            <a:ext cx="1133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20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1871</a:t>
            </a:r>
            <a:r>
              <a:rPr lang="zh-CN" altLang="en-US" sz="20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34296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50867E-6 L 0.43924 0.15745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62" y="7861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4971E-6 L 0.43056 -0.03121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8" y="-1572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83237E-6 L 0.43281 -0.24092 " pathEditMode="relative" rAng="0" ptsTypes="AA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32" y="-12046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500"/>
                            </p:stCondLst>
                            <p:childTnLst>
                              <p:par>
                                <p:cTn id="1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44509E-6 L -0.24062 -0.31838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-15931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7" grpId="0" animBg="1"/>
      <p:bldP spid="17" grpId="1" animBg="1"/>
      <p:bldP spid="20" grpId="0" animBg="1"/>
      <p:bldP spid="20" grpId="1" animBg="1"/>
      <p:bldP spid="21" grpId="0"/>
      <p:bldP spid="21" grpId="1"/>
      <p:bldP spid="22" grpId="0"/>
      <p:bldP spid="22" grpId="1"/>
      <p:bldP spid="26" grpId="0" animBg="1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86050" y="46439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도시기반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전  차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59632" y="2420888"/>
            <a:ext cx="73448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전기로 움직이는 철도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초기 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sz="32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말이끄는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철도 마차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발전 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전기동력 실용화 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-&gt; 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전차등</a:t>
            </a:r>
            <a:r>
              <a:rPr lang="ko-KR" altLang="en-US" sz="32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장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32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0571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도시기반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전  차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타원 6"/>
          <p:cNvSpPr/>
          <p:nvPr/>
        </p:nvSpPr>
        <p:spPr>
          <a:xfrm>
            <a:off x="3059832" y="2705306"/>
            <a:ext cx="2952328" cy="1732491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/>
        </p:nvSpPr>
        <p:spPr>
          <a:xfrm>
            <a:off x="2454889" y="2146437"/>
            <a:ext cx="4162214" cy="2850227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1828571" y="1699343"/>
            <a:ext cx="5414850" cy="3744416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3812400" y="3368510"/>
            <a:ext cx="1512168" cy="406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도시 내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9589" y="1671766"/>
            <a:ext cx="1197789" cy="406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시  외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13" name="직선 화살표 연결선 12"/>
          <p:cNvCxnSpPr>
            <a:stCxn id="8" idx="0"/>
            <a:endCxn id="7" idx="0"/>
          </p:cNvCxnSpPr>
          <p:nvPr/>
        </p:nvCxnSpPr>
        <p:spPr>
          <a:xfrm>
            <a:off x="4535996" y="2146437"/>
            <a:ext cx="0" cy="558868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/>
          <p:cNvCxnSpPr/>
          <p:nvPr/>
        </p:nvCxnSpPr>
        <p:spPr>
          <a:xfrm flipH="1">
            <a:off x="5969031" y="3571551"/>
            <a:ext cx="648072" cy="0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>
            <a:off x="4535996" y="4437796"/>
            <a:ext cx="0" cy="558868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/>
          <p:nvPr/>
        </p:nvCxnSpPr>
        <p:spPr>
          <a:xfrm flipH="1">
            <a:off x="2454889" y="3571551"/>
            <a:ext cx="648072" cy="0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/>
          <p:nvPr/>
        </p:nvCxnSpPr>
        <p:spPr>
          <a:xfrm flipH="1">
            <a:off x="5541272" y="2549327"/>
            <a:ext cx="427759" cy="395179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/>
          <p:cNvCxnSpPr/>
          <p:nvPr/>
        </p:nvCxnSpPr>
        <p:spPr>
          <a:xfrm flipH="1">
            <a:off x="3287705" y="4322051"/>
            <a:ext cx="427759" cy="395179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/>
          <p:cNvCxnSpPr>
            <a:endCxn id="8" idx="1"/>
          </p:cNvCxnSpPr>
          <p:nvPr/>
        </p:nvCxnSpPr>
        <p:spPr>
          <a:xfrm flipH="1" flipV="1">
            <a:off x="3064431" y="2563844"/>
            <a:ext cx="469113" cy="395179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/>
          <p:nvPr/>
        </p:nvCxnSpPr>
        <p:spPr>
          <a:xfrm flipH="1" flipV="1">
            <a:off x="5324568" y="4322051"/>
            <a:ext cx="469113" cy="395179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311308" y="5877272"/>
            <a:ext cx="4780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시내와 시외를 잇는 수단</a:t>
            </a:r>
            <a:endParaRPr lang="ko-KR" altLang="en-US" sz="32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664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바탕 화면\배경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8" name="직사각형 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눈물 방울 4"/>
          <p:cNvSpPr/>
          <p:nvPr/>
        </p:nvSpPr>
        <p:spPr>
          <a:xfrm rot="8451142">
            <a:off x="4858974" y="4287478"/>
            <a:ext cx="357190" cy="357190"/>
          </a:xfrm>
          <a:prstGeom prst="teardrop">
            <a:avLst/>
          </a:prstGeom>
          <a:solidFill>
            <a:srgbClr val="00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눈물 방울 5"/>
          <p:cNvSpPr/>
          <p:nvPr/>
        </p:nvSpPr>
        <p:spPr>
          <a:xfrm rot="9692345">
            <a:off x="5619496" y="4314788"/>
            <a:ext cx="357190" cy="357190"/>
          </a:xfrm>
          <a:prstGeom prst="teardrop">
            <a:avLst/>
          </a:prstGeom>
          <a:solidFill>
            <a:srgbClr val="B2E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눈물 방울 6"/>
          <p:cNvSpPr/>
          <p:nvPr/>
        </p:nvSpPr>
        <p:spPr>
          <a:xfrm rot="6746243">
            <a:off x="3555075" y="4340900"/>
            <a:ext cx="357190" cy="357190"/>
          </a:xfrm>
          <a:prstGeom prst="teardrop">
            <a:avLst/>
          </a:prstGeom>
          <a:solidFill>
            <a:srgbClr val="00C8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눈물 방울 14"/>
          <p:cNvSpPr/>
          <p:nvPr/>
        </p:nvSpPr>
        <p:spPr>
          <a:xfrm rot="6746243">
            <a:off x="3102906" y="4531674"/>
            <a:ext cx="203313" cy="203313"/>
          </a:xfrm>
          <a:prstGeom prst="teardrop">
            <a:avLst/>
          </a:prstGeom>
          <a:solidFill>
            <a:srgbClr val="00C82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눈물 방울 15"/>
          <p:cNvSpPr/>
          <p:nvPr/>
        </p:nvSpPr>
        <p:spPr>
          <a:xfrm rot="6746243">
            <a:off x="3303151" y="4460449"/>
            <a:ext cx="266991" cy="266991"/>
          </a:xfrm>
          <a:prstGeom prst="teardrop">
            <a:avLst/>
          </a:prstGeom>
          <a:solidFill>
            <a:srgbClr val="00C82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눈물 방울 16"/>
          <p:cNvSpPr/>
          <p:nvPr/>
        </p:nvSpPr>
        <p:spPr>
          <a:xfrm rot="8451142">
            <a:off x="4651489" y="4380042"/>
            <a:ext cx="273771" cy="273771"/>
          </a:xfrm>
          <a:prstGeom prst="teardrop">
            <a:avLst/>
          </a:prstGeom>
          <a:solidFill>
            <a:srgbClr val="00602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눈물 방울 17"/>
          <p:cNvSpPr/>
          <p:nvPr/>
        </p:nvSpPr>
        <p:spPr>
          <a:xfrm rot="8451142">
            <a:off x="4341766" y="4548640"/>
            <a:ext cx="185120" cy="185120"/>
          </a:xfrm>
          <a:prstGeom prst="teardrop">
            <a:avLst/>
          </a:prstGeom>
          <a:solidFill>
            <a:srgbClr val="00602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눈물 방울 18"/>
          <p:cNvSpPr/>
          <p:nvPr/>
        </p:nvSpPr>
        <p:spPr>
          <a:xfrm rot="9692345">
            <a:off x="5441810" y="4475415"/>
            <a:ext cx="261620" cy="261620"/>
          </a:xfrm>
          <a:prstGeom prst="teardrop">
            <a:avLst/>
          </a:prstGeom>
          <a:solidFill>
            <a:srgbClr val="B2EA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눈물 방울 19"/>
          <p:cNvSpPr/>
          <p:nvPr/>
        </p:nvSpPr>
        <p:spPr>
          <a:xfrm rot="9692345">
            <a:off x="5868694" y="4561164"/>
            <a:ext cx="184275" cy="184275"/>
          </a:xfrm>
          <a:prstGeom prst="teardrop">
            <a:avLst/>
          </a:prstGeom>
          <a:solidFill>
            <a:srgbClr val="B2EA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눈물 방울 20"/>
          <p:cNvSpPr/>
          <p:nvPr/>
        </p:nvSpPr>
        <p:spPr>
          <a:xfrm rot="6746243">
            <a:off x="3841315" y="4460446"/>
            <a:ext cx="266991" cy="266991"/>
          </a:xfrm>
          <a:prstGeom prst="teardrop">
            <a:avLst/>
          </a:prstGeom>
          <a:solidFill>
            <a:srgbClr val="00C8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눈물 방울 21"/>
          <p:cNvSpPr/>
          <p:nvPr/>
        </p:nvSpPr>
        <p:spPr>
          <a:xfrm rot="6746243">
            <a:off x="4055626" y="4465205"/>
            <a:ext cx="266991" cy="266991"/>
          </a:xfrm>
          <a:prstGeom prst="teardrop">
            <a:avLst/>
          </a:prstGeom>
          <a:solidFill>
            <a:srgbClr val="00C82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눈물 방울 22"/>
          <p:cNvSpPr/>
          <p:nvPr/>
        </p:nvSpPr>
        <p:spPr>
          <a:xfrm rot="8451142">
            <a:off x="4451729" y="4430721"/>
            <a:ext cx="273771" cy="273771"/>
          </a:xfrm>
          <a:prstGeom prst="teardrop">
            <a:avLst/>
          </a:prstGeom>
          <a:solidFill>
            <a:srgbClr val="00602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눈물 방울 23"/>
          <p:cNvSpPr/>
          <p:nvPr/>
        </p:nvSpPr>
        <p:spPr>
          <a:xfrm rot="8451142">
            <a:off x="5099423" y="4449768"/>
            <a:ext cx="273771" cy="273771"/>
          </a:xfrm>
          <a:prstGeom prst="teardrop">
            <a:avLst/>
          </a:prstGeom>
          <a:solidFill>
            <a:srgbClr val="00602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눈물 방울 24"/>
          <p:cNvSpPr/>
          <p:nvPr/>
        </p:nvSpPr>
        <p:spPr>
          <a:xfrm rot="9692345">
            <a:off x="5997332" y="4459276"/>
            <a:ext cx="261620" cy="261620"/>
          </a:xfrm>
          <a:prstGeom prst="teardrop">
            <a:avLst/>
          </a:prstGeom>
          <a:solidFill>
            <a:srgbClr val="B2EA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눈물 방울 25"/>
          <p:cNvSpPr/>
          <p:nvPr/>
        </p:nvSpPr>
        <p:spPr>
          <a:xfrm rot="9692345">
            <a:off x="5310815" y="4577612"/>
            <a:ext cx="184275" cy="184275"/>
          </a:xfrm>
          <a:prstGeom prst="teardrop">
            <a:avLst/>
          </a:prstGeom>
          <a:solidFill>
            <a:srgbClr val="B2EA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Picture 4" descr="C:\Documents and Settings\user\바탕 화면\basic_symbol_jpeg\베이직심볼_칼라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174" b="19403"/>
          <a:stretch>
            <a:fillRect/>
          </a:stretch>
        </p:blipFill>
        <p:spPr bwMode="auto">
          <a:xfrm>
            <a:off x="2319961" y="2150819"/>
            <a:ext cx="1884687" cy="16637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7" name="눈물 방울 46"/>
          <p:cNvSpPr/>
          <p:nvPr/>
        </p:nvSpPr>
        <p:spPr>
          <a:xfrm rot="8451142">
            <a:off x="3070579" y="2856273"/>
            <a:ext cx="357190" cy="357190"/>
          </a:xfrm>
          <a:prstGeom prst="teardrop">
            <a:avLst>
              <a:gd name="adj" fmla="val 69167"/>
            </a:avLst>
          </a:prstGeom>
          <a:solidFill>
            <a:srgbClr val="00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눈물 방울 47"/>
          <p:cNvSpPr/>
          <p:nvPr/>
        </p:nvSpPr>
        <p:spPr>
          <a:xfrm rot="15801506">
            <a:off x="3069763" y="2852564"/>
            <a:ext cx="357190" cy="357190"/>
          </a:xfrm>
          <a:prstGeom prst="teardrop">
            <a:avLst>
              <a:gd name="adj" fmla="val 70166"/>
            </a:avLst>
          </a:prstGeom>
          <a:solidFill>
            <a:srgbClr val="B2E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눈물 방울 48"/>
          <p:cNvSpPr/>
          <p:nvPr/>
        </p:nvSpPr>
        <p:spPr>
          <a:xfrm rot="21014827">
            <a:off x="3072641" y="2853636"/>
            <a:ext cx="357190" cy="357190"/>
          </a:xfrm>
          <a:prstGeom prst="teardrop">
            <a:avLst>
              <a:gd name="adj" fmla="val 68627"/>
            </a:avLst>
          </a:prstGeom>
          <a:solidFill>
            <a:srgbClr val="00C8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610988" y="3286124"/>
            <a:ext cx="5707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HY헤드라인M" pitchFamily="18" charset="-127"/>
                <a:ea typeface="HY견고딕" pitchFamily="18" charset="-127"/>
              </a:rPr>
              <a:t>明</a:t>
            </a:r>
            <a:r>
              <a:rPr lang="ja-JP" altLang="en-US" sz="3600" dirty="0" smtClean="0">
                <a:solidFill>
                  <a:schemeClr val="bg1"/>
                </a:solidFill>
                <a:latin typeface="HY헤드라인M" pitchFamily="18" charset="-127"/>
                <a:ea typeface="HY견고딕" pitchFamily="18" charset="-127"/>
              </a:rPr>
              <a:t>治</a:t>
            </a:r>
            <a:r>
              <a:rPr lang="en-US" altLang="ja-JP" sz="3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3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명치</a:t>
            </a:r>
            <a:r>
              <a:rPr lang="en-US" altLang="ko-KR" sz="3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), </a:t>
            </a:r>
            <a:r>
              <a:rPr lang="ja-JP" altLang="en-US" sz="3600" dirty="0" smtClean="0">
                <a:solidFill>
                  <a:schemeClr val="bg1"/>
                </a:solidFill>
                <a:latin typeface="HY헤드라인M" pitchFamily="18" charset="-127"/>
                <a:ea typeface="HY견고딕" pitchFamily="18" charset="-127"/>
              </a:rPr>
              <a:t>大正</a:t>
            </a:r>
            <a:r>
              <a:rPr lang="en-US" altLang="ja-JP" sz="3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3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대정</a:t>
            </a:r>
            <a:r>
              <a:rPr lang="en-US" altLang="ko-KR" sz="3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3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시대</a:t>
            </a:r>
            <a:endParaRPr lang="en-US" altLang="ko-KR" sz="36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7203" y="3286124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6</a:t>
            </a:r>
            <a:r>
              <a:rPr lang="ko-KR" altLang="en-US" sz="3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조</a:t>
            </a:r>
            <a:endParaRPr lang="ko-KR" altLang="en-US" sz="3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28305" y="5878400"/>
            <a:ext cx="4622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제갈훈</a:t>
            </a:r>
            <a:r>
              <a:rPr lang="en-US" altLang="ko-KR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강혜성</a:t>
            </a:r>
            <a:r>
              <a:rPr lang="en-US" altLang="ko-KR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유주미</a:t>
            </a:r>
            <a:r>
              <a:rPr lang="en-US" altLang="ko-KR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김슬기</a:t>
            </a:r>
            <a:r>
              <a:rPr lang="en-US" altLang="ko-KR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이민</a:t>
            </a:r>
            <a:r>
              <a:rPr lang="en-US" altLang="ko-KR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손빈</a:t>
            </a:r>
            <a:endParaRPr lang="ko-KR" altLang="en-US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4572000" y="-171400"/>
            <a:ext cx="0" cy="7488832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/>
          <p:cNvCxnSpPr/>
          <p:nvPr/>
        </p:nvCxnSpPr>
        <p:spPr>
          <a:xfrm>
            <a:off x="4552052" y="-171400"/>
            <a:ext cx="0" cy="7488832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7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C -0.00243 -0.01297 -0.00364 -0.01505 -0.0092 -0.01852 C -0.01076 -0.02222 -0.01267 -0.02431 -0.01406 -0.02871 C -0.01458 -0.03033 -0.01423 -0.03334 -0.01493 -0.03472 C -0.01632 -0.03797 -0.01996 -0.04283 -0.01996 -0.04236 C -0.021 -0.05 -0.02239 -0.05556 -0.02326 -0.0632 C -0.02205 -0.08496 -0.0177 -0.11736 -0.02916 -0.12454 C -0.03402 -0.1331 -0.03906 -0.13704 -0.04496 -0.13912 C -0.0493 -0.14306 -0.05052 -0.14977 -0.05416 -0.15533 C -0.05573 -0.16736 -0.05642 -0.18009 -0.05503 -0.19236 C -0.05573 -0.20556 -0.05555 -0.20949 -0.06076 -0.21297 C -0.06458 -0.2213 -0.06944 -0.22662 -0.07413 -0.23125 C -0.07569 -0.23287 -0.0776 -0.23287 -0.07916 -0.23542 C -0.08385 -0.24306 -0.08854 -0.25047 -0.09323 -0.25764 C -0.09479 -0.2632 -0.09895 -0.27222 -0.10156 -0.27431 C -0.10555 -0.28843 -0.10434 -0.29514 -0.11076 -0.30509 C -0.11111 -0.30764 -0.11163 -0.31297 -0.11163 -0.31273 " pathEditMode="relative" rAng="0" ptsTypes="ffffffffffffffff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-15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40741E-7 C -0.00174 -0.01042 -0.00503 -0.01852 -0.0099 -0.02477 C -0.01094 -0.02755 -0.01302 -0.02917 -0.01406 -0.03218 C -0.01476 -0.03426 -0.01441 -0.03727 -0.01493 -0.03935 C -0.0158 -0.04282 -0.01823 -0.04838 -0.01823 -0.04792 C -0.02031 -0.0625 -0.01736 -0.08727 -0.01319 -0.10093 C -0.01111 -0.11782 -0.01163 -0.13518 -0.0224 -0.1419 C -0.02517 -0.14792 -0.02656 -0.14792 -0.02986 -0.15231 C -0.03194 -0.15926 -0.03507 -0.16505 -0.03663 -0.17268 C -0.03628 -0.17685 -0.03663 -0.18148 -0.03576 -0.18588 C -0.0349 -0.18981 -0.0316 -0.19606 -0.0316 -0.19583 C -0.03125 -0.19792 -0.0309 -0.2 -0.03073 -0.20185 C -0.03038 -0.20625 -0.03038 -0.21088 -0.02986 -0.21505 C -0.02934 -0.21805 -0.02812 -0.22083 -0.02743 -0.22384 C -0.02795 -0.23218 -0.02674 -0.24282 -0.0316 -0.24583 C -0.03299 -0.25278 -0.03698 -0.25532 -0.03993 -0.26042 C -0.04358 -0.2669 -0.04618 -0.27639 -0.04913 -0.28403 C -0.05104 -0.31042 -0.04583 -0.33403 -0.04583 -0.35972 " pathEditMode="relative" rAng="0" ptsTypes="fffffffffffffffff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8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7 C -0.00121 -0.00278 -0.00312 -0.00417 -0.00416 -0.00718 C -0.00503 -0.00972 -0.00486 -0.01319 -0.0059 -0.01551 C -0.01059 -0.02662 -0.01284 -0.03819 -0.01597 -0.05069 C -0.01528 -0.06991 -0.01649 -0.07176 -0.01094 -0.08426 C -0.00972 -0.09236 -0.00503 -0.11227 -0.00173 -0.11782 C 0.0033 -0.13796 -0.00121 -0.15972 -0.0092 -0.17546 C -0.01215 -0.18125 -0.01302 -0.18796 -0.01666 -0.19236 C -0.01979 -0.21273 -0.021 -0.24954 -0.01094 -0.26667 C -0.0092 -0.27477 -0.00451 -0.28032 -0.00087 -0.28611 C 0.00122 -0.28935 0.00417 -0.29769 0.00417 -0.29722 C 0.00504 -0.30255 0.00643 -0.30671 0.00747 -0.31157 C 0.00712 -0.31944 0.00729 -0.32732 0.0066 -0.33519 C 0.00643 -0.33796 0.0033 -0.3419 0.00243 -0.34375 C -0.00052 -0.34954 -0.00295 -0.35625 -0.00677 -0.36065 C -0.00972 -0.36736 -0.01302 -0.37431 -0.01753 -0.37732 C -0.01909 -0.38079 -0.01996 -0.38519 -0.0217 -0.38866 C -0.02361 -0.39259 -0.02656 -0.39375 -0.02847 -0.39838 C -0.03021 -0.40926 -0.02916 -0.40139 -0.02916 -0.42222 " pathEditMode="relative" rAng="0" ptsTypes="ffffffffffffffffffA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" y="-211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C -0.00052 -0.00625 -0.00121 -0.00995 -0.00243 -0.01551 C -0.00208 -0.02616 -0.00399 -0.04143 0.00174 -0.05139 C 0.00382 -0.06018 0.01181 -0.06829 0.0191 -0.06968 C 0.02587 -0.07546 0.02223 -0.07338 0.03004 -0.07593 C 0.03108 -0.07639 0.03334 -0.07685 0.03334 -0.07662 C 0.03907 -0.08218 0.04636 -0.08472 0.05244 -0.08935 C 0.0573 -0.09305 0.06025 -0.09861 0.06424 -0.1037 C 0.06823 -0.11366 0.06719 -0.1088 0.06841 -0.11782 C 0.06806 -0.1213 0.06841 -0.125 0.06754 -0.12824 C 0.06719 -0.12986 0.06268 -0.13819 0.06164 -0.14143 C 0.0606 -0.14514 0.0566 -0.15069 0.0566 -0.15046 C 0.05747 -0.15972 0.05712 -0.16343 0.06337 -0.16805 C 0.06372 -0.16921 0.06355 -0.1706 0.06424 -0.1713 C 0.06511 -0.17222 0.0665 -0.17153 0.06754 -0.17222 C 0.07275 -0.175 0.07553 -0.17917 0.08091 -0.18055 C 0.09098 -0.18634 0.1007 -0.19305 0.11077 -0.19884 C 0.11407 -0.20486 0.11077 -0.19954 0.11667 -0.20602 C 0.11841 -0.20787 0.12171 -0.21227 0.12171 -0.21204 C 0.12379 -0.21759 0.12691 -0.2213 0.12917 -0.22662 C 0.1316 -0.2412 0.13212 -0.23796 0.13004 -0.2625 C 0.12987 -0.26366 0.1283 -0.26528 0.1283 -0.26528 " pathEditMode="relative" rAng="0" ptsTypes="fffffffffffffffffffffA"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" y="-13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C -0.00278 -0.00394 -0.00312 -0.00695 -0.00503 -0.01227 C -0.00573 -0.01667 -0.00746 -0.02593 -0.00746 -0.02547 C -0.00642 -0.0375 -0.00538 -0.04792 0.00174 -0.05139 C 0.00469 -0.0551 0.01059 -0.06413 0.01424 -0.06644 C 0.02084 -0.07014 0.02778 -0.07176 0.0342 -0.07709 C 0.0382 -0.0801 0.04132 -0.08612 0.04497 -0.09051 C 0.04584 -0.09144 0.04757 -0.09375 0.04757 -0.09329 C 0.04983 -0.09931 0.05295 -0.10186 0.05417 -0.1088 C 0.05486 -0.1125 0.05591 -0.12061 0.05591 -0.12038 C 0.05486 -0.13774 0.05452 -0.14213 0.04497 -0.14491 C 0.04167 -0.14885 0.03872 -0.14862 0.03507 -0.15093 C 0.02917 -0.15463 0.02448 -0.15926 0.01841 -0.16158 C 0.01511 -0.16505 0.01198 -0.16598 0.00834 -0.1676 C 0.004 -0.17315 0.00018 -0.17616 -0.00503 -0.17825 C -0.00798 -0.18357 -0.00989 -0.18264 -0.01337 -0.18565 C -0.0151 -0.18727 -0.01771 -0.19144 -0.01909 -0.19329 C -0.02031 -0.19954 -0.02187 -0.20417 -0.02413 -0.2095 C -0.02552 -0.21667 -0.02725 -0.22338 -0.0283 -0.23102 C -0.02604 -0.24653 -0.02187 -0.25625 -0.01493 -0.26713 C -0.01371 -0.26899 -0.00816 -0.27454 -0.00659 -0.27732 C -0.00364 -0.28264 0.00087 -0.29561 0.00087 -0.29538 C 0.00625 -0.32176 0.004 -0.30556 0.00087 -0.3544 C 0.00035 -0.36112 -0.00573 -0.37084 -0.00573 -0.37061 " pathEditMode="relative" rAng="0" ptsTypes="fffffffffffffffffffffffA">
                                      <p:cBhvr>
                                        <p:cTn id="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" y="-18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6.66667E-6 C 0.00122 -0.00694 0.00156 -0.02291 -0.00174 -0.02893 C -0.00417 -0.03333 -0.01076 -0.04004 -0.01076 -0.04004 C -0.01233 -0.04328 -0.01302 -0.04698 -0.01493 -0.04999 C -0.01858 -0.05601 -0.02274 -0.06041 -0.02674 -0.06573 C -0.02865 -0.078 -0.03177 -0.09722 -0.02083 -0.10231 C -0.01997 -0.10347 -0.01944 -0.10485 -0.0184 -0.10555 C -0.01684 -0.10671 -0.01337 -0.10786 -0.01337 -0.10786 C -0.01007 -0.1111 -0.0066 -0.11342 -0.0033 -0.11666 C 0.00122 -0.13032 -0.00243 -0.13541 -0.0092 -0.14559 C -0.01007 -0.14698 -0.01059 -0.14884 -0.01163 -0.14999 C -0.0158 -0.15462 -0.02622 -0.15833 -0.0316 -0.16226 C -0.03663 -0.16597 -0.04149 -0.16921 -0.0467 -0.17222 C -0.0533 -0.17615 -0.05747 -0.18171 -0.06493 -0.18333 C -0.06667 -0.18703 -0.06823 -0.19073 -0.06997 -0.19444 C -0.06823 -0.20161 -0.0658 -0.20833 -0.06076 -0.21226 C -0.05937 -0.21944 -0.05434 -0.2236 -0.05 -0.22777 C -0.04601 -0.23587 -0.04757 -0.23217 -0.04497 -0.23888 C -0.04531 -0.24421 -0.04514 -0.24953 -0.04583 -0.25462 C -0.04653 -0.25925 -0.05417 -0.26504 -0.0559 -0.26666 C -0.05781 -0.26851 -0.05885 -0.27175 -0.06076 -0.27337 C -0.06771 -0.27939 -0.07257 -0.28865 -0.07917 -0.29444 C -0.0842 -0.29907 -0.08785 -0.30509 -0.09253 -0.31018 C -0.0941 -0.3118 -0.09757 -0.31458 -0.09757 -0.31458 " pathEditMode="relative" ptsTypes="fffffffffffffffffffffffA"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7 C -0.00226 -0.00926 -0.00782 -0.01644 -0.01007 -0.0257 C -0.0092 -0.03056 -0.0092 -0.03565 -0.00747 -0.04005 C -0.00261 -0.05301 0.01232 -0.07385 0.02326 -0.07894 C 0.02378 -0.08033 0.02448 -0.08172 0.025 -0.08334 C 0.02534 -0.08449 0.02552 -0.08565 0.02586 -0.08681 C 0.02691 -0.09005 0.02916 -0.09584 0.02916 -0.09584 C 0.03055 -0.10718 0.03194 -0.11875 0.03003 -0.13033 C 0.02777 -0.14422 0.01267 -0.16459 0.0033 -0.1713 C 0.00156 -0.17431 -0.00087 -0.17686 -0.00243 -0.1801 C -0.00486 -0.18542 -0.00539 -0.19213 -0.0066 -0.19815 C -0.00608 -0.20348 -0.00625 -0.20926 -0.00504 -0.21459 C -0.00469 -0.21621 -0.00313 -0.21667 -0.00243 -0.21783 C 0.00034 -0.22246 -0.00035 -0.22593 0.0033 -0.22894 C 0.0059 -0.23565 0.0085 -0.24237 0.0125 -0.24792 C 0.01406 -0.25834 0.01771 -0.26737 0.01909 -0.27778 C 0.01857 -0.32107 0.01857 -0.34121 0.01423 -0.37778 C 0.01354 -0.38357 0.01215 -0.40024 0.01163 -0.40787 C 0.01128 -0.41204 0.01076 -0.42014 0.01076 -0.42014 " pathEditMode="relative" ptsTypes="ffffffffffffffffffA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59259E-6 C -0.00156 -0.00579 -0.00069 -0.00208 -0.00243 -0.01111 C -0.00278 -0.0125 -0.0033 -0.01551 -0.0033 -0.01551 C -0.00295 -0.01921 -0.00312 -0.02292 -0.00243 -0.02662 C -0.00174 -0.03125 0.00417 -0.03704 0.0059 -0.04097 C 0.00781 -0.04537 0.01076 -0.05069 0.01337 -0.0544 C 0.0158 -0.05787 0.0191 -0.0581 0.0217 -0.06111 C 0.03125 -0.07153 0.04201 -0.08079 0.05243 -0.08981 C 0.05469 -0.09375 0.05712 -0.09699 0.0592 -0.10093 C 0.06076 -0.10694 0.06198 -0.11435 0.0566 -0.11667 C 0.04618 -0.13055 0.01875 -0.13009 0.0059 -0.13102 C -0.00573 -0.13426 -0.01615 -0.1368 -0.0283 -0.13773 C -0.03108 -0.13843 -0.03385 -0.13912 -0.03663 -0.13981 C -0.03941 -0.14051 -0.04497 -0.14213 -0.04497 -0.14213 C -0.05243 -0.14745 -0.04306 -0.1412 -0.05417 -0.14653 C -0.05851 -0.14861 -0.06267 -0.15278 -0.06667 -0.15555 C -0.07326 -0.1669 -0.08229 -0.17338 -0.0875 -0.18657 C -0.08698 -0.19838 -0.08646 -0.21042 -0.08576 -0.22222 C -0.08524 -0.22986 -0.08108 -0.23518 -0.07917 -0.24213 C -0.07969 -0.2544 -0.07899 -0.26759 -0.08333 -0.2787 C -0.08368 -0.28032 -0.0842 -0.28333 -0.0842 -0.28333 " pathEditMode="relative" ptsTypes="ffffffffffffffffffffA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C 0.00035 -0.00694 5.55556E-7 -0.01412 0.00087 -0.02106 C 0.00156 -0.02685 0.00417 -0.02639 0.0066 -0.03009 C 0.01458 -0.0419 0.02031 -0.05486 0.03247 -0.05995 C 0.03854 -0.06805 0.04826 -0.0743 0.0566 -0.07662 C 0.06128 -0.07986 0.06441 -0.08449 0.0684 -0.08889 C 0.06997 -0.09051 0.0717 -0.0919 0.07326 -0.09329 C 0.07413 -0.09398 0.07587 -0.0956 0.07587 -0.0956 C 0.07917 -0.10162 0.08021 -0.10625 0.0816 -0.11342 C 0.08108 -0.12986 0.08507 -0.13426 0.07587 -0.13773 C 0.0717 -0.14143 0.06806 -0.14166 0.06337 -0.14329 C 0.05868 -0.14491 0.05434 -0.14745 0.05 -0.15 C 0.04757 -0.15139 0.04497 -0.15231 0.04253 -0.15347 C 0.04063 -0.1544 0.03663 -0.15555 0.03663 -0.15555 C 0.03403 -0.1581 0.03142 -0.15972 0.0283 -0.16111 C 0.02448 -0.16481 0.02049 -0.16643 0.0158 -0.16782 C 0.01163 -0.17083 0.00972 -0.17546 0.0059 -0.17893 C 0.00017 -0.19329 0.00729 -0.20231 0.01493 -0.21227 C 0.0276 -0.22893 0.0401 -0.24629 0.0533 -0.26227 C 0.05833 -0.26829 0.06476 -0.27685 0.0684 -0.28449 C 0.06944 -0.28657 0.07014 -0.28889 0.07083 -0.2912 C 0.0717 -0.29398 0.07326 -0.3 0.07326 -0.3 C 0.07309 -0.31041 0.07257 -0.33125 0.07257 -0.33125 " pathEditMode="relative" ptsTypes="ffffffffffffffffffffffA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C 0.00052 -0.00185 0.00209 -0.00625 0.00261 -0.00879 C 0.00313 -0.01134 0.00417 -0.01666 0.00417 -0.01666 C 0.004 -0.03194 0.00417 -0.04699 0.00348 -0.06226 C 0.00261 -0.07893 -0.01649 -0.08842 -0.02656 -0.09328 C -0.02899 -0.09629 -0.03194 -0.09861 -0.03402 -0.10208 C -0.03732 -0.10717 -0.03698 -0.11041 -0.04166 -0.11319 C -0.04392 -0.11643 -0.05052 -0.12731 -0.05156 -0.13101 C -0.05208 -0.13333 -0.05329 -0.13773 -0.05329 -0.13773 C -0.05225 -0.15324 -0.05364 -0.17083 -0.04236 -0.17986 C -0.04114 -0.18564 -0.03576 -0.18773 -0.03246 -0.19213 C -0.02604 -0.20069 -0.01875 -0.20694 -0.00989 -0.20995 C -0.00677 -0.21296 -0.00364 -0.21296 -1.94444E-6 -0.21435 C 0.00469 -0.21851 0.01059 -0.21875 0.01598 -0.22106 C 0.02466 -0.22916 0.03421 -0.23356 0.04341 -0.24004 C 0.04584 -0.24444 0.04705 -0.24583 0.05087 -0.24768 C 0.05382 -0.25347 0.06424 -0.26666 0.06927 -0.2699 C 0.0698 -0.27106 0.07014 -0.27245 0.07084 -0.27338 C 0.07153 -0.27453 0.07275 -0.27523 0.07344 -0.27662 C 0.07431 -0.27824 0.07431 -0.28055 0.075 -0.28217 C 0.0757 -0.28379 0.07674 -0.28518 0.07761 -0.28657 C 0.07848 -0.30509 0.07848 -0.29838 0.07848 -0.30671 " pathEditMode="relative" ptsTypes="fffffffffffffffffffffA"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C -0.00034 -0.00185 -0.00052 -0.00371 -0.00087 -0.00556 C -0.00139 -0.00787 -0.0026 -0.01227 -0.0026 -0.01227 C -0.0033 -0.02153 -0.00364 -0.0375 -0.00833 -0.0456 C -0.00937 -0.04722 -0.01076 -0.04838 -0.0118 -0.05 C -0.0125 -0.05093 -0.0125 -0.05255 -0.01337 -0.05324 C -0.01493 -0.0544 -0.0184 -0.05556 -0.0184 -0.05556 C -0.02291 -0.06158 -0.02725 -0.06343 -0.03333 -0.06551 C -0.0375 -0.06968 -0.04479 -0.07801 -0.0493 -0.08009 C -0.05486 -0.0875 -0.05295 -0.08403 -0.0559 -0.09005 C -0.05677 -0.09468 -0.05625 -0.10023 -0.05833 -0.10463 C -0.06059 -0.10903 -0.05972 -0.10648 -0.06093 -0.11111 C -0.05989 -0.13264 -0.05642 -0.14722 -0.04583 -0.16366 C -0.04288 -0.16829 -0.04218 -0.17384 -0.0375 -0.17547 C -0.03159 -0.18125 -0.02725 -0.1882 -0.02083 -0.19329 C -0.01701 -0.20047 -0.01146 -0.2088 -0.00503 -0.21111 C -0.00017 -0.22107 -0.00798 -0.20579 -1.66667E-6 -0.21783 C 0.00591 -0.22662 0.0066 -0.22986 0.01493 -0.23565 C 0.01788 -0.24074 0.02066 -0.24398 0.025 -0.24676 C 0.02587 -0.24815 0.02639 -0.24977 0.02743 -0.25116 C 0.02813 -0.25209 0.02917 -0.25232 0.02986 -0.25324 C 0.03143 -0.25556 0.03195 -0.25926 0.03403 -0.26111 C 0.03733 -0.26412 0.03854 -0.26482 0.04167 -0.26991 C 0.04358 -0.27292 0.04479 -0.27685 0.04653 -0.28009 C 0.04844 -0.29514 0.04757 -0.28889 0.04913 -0.29884 C 0.04827 -0.31621 0.04688 -0.32709 0.03993 -0.34121 C 0.03768 -0.35255 0.02674 -0.36922 0.02153 -0.37894 C 0.0191 -0.38357 0.01754 -0.38449 0.01407 -0.38773 C 0.01216 -0.38959 0.00834 -0.39329 0.00834 -0.39329 C 0.00643 -0.39722 0.00452 -0.4007 0.00243 -0.4044 C 0.00052 -0.4081 0.00018 -0.41181 -0.00173 -0.41551 C -0.00277 -0.41968 -0.00451 -0.42037 -0.00677 -0.42338 " pathEditMode="relative" ptsTypes="fffffffffffffffffffffffffffffffA">
                                      <p:cBhvr>
                                        <p:cTn id="7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C -0.00087 -0.00416 -0.00226 -0.00717 -0.0033 -0.01111 C -0.0026 -0.02083 -0.00347 -0.03101 -0.00087 -0.04004 C 0.00035 -0.04421 0.00417 -0.04745 0.0059 -0.05115 C 0.00729 -0.05416 0.00729 -0.05648 0.0092 -0.05902 C 0.01771 -0.07037 0.03785 -0.08287 0.04913 -0.0868 C 0.05208 -0.08912 0.05503 -0.09074 0.05833 -0.09236 C 0.06424 -0.09838 0.06997 -0.10393 0.07587 -0.10995 C 0.08212 -0.1162 0.07639 -0.11342 0.0816 -0.11551 C 0.08576 -0.12291 0.09028 -0.12986 0.0941 -0.13773 C 0.09392 -0.14213 0.0941 -0.14676 0.0934 -0.15115 C 0.09323 -0.15254 0.09219 -0.15324 0.09167 -0.15439 C 0.08767 -0.16481 0.08802 -0.16273 0.0809 -0.17222 C 0.08003 -0.17338 0.08003 -0.17546 0.07917 -0.17662 C 0.07726 -0.17893 0.07257 -0.18217 0.07257 -0.18217 C 0.07031 -0.1868 0.06424 -0.19444 0.06424 -0.19444 C 0.06319 -0.19976 0.06215 -0.20277 0.0592 -0.20671 C 0.05573 -0.2243 0.06302 -0.24375 0.07257 -0.25555 C 0.07361 -0.26203 0.0783 -0.26574 0.0816 -0.27106 C 0.08542 -0.27708 0.08767 -0.28356 0.09167 -0.28888 C 0.09271 -0.29305 0.09427 -0.29629 0.09583 -0.3 C 0.09444 -0.34745 0.09566 -0.31504 0.0941 -0.34884 C 0.09375 -0.35671 0.09462 -0.36481 0.09253 -0.37222 C 0.09045 -0.37986 0.08333 -0.38449 0.08333 -0.3912 " pathEditMode="relative" ptsTypes="fffffffffffffffffffffffA">
                                      <p:cBhvr>
                                        <p:cTn id="7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7 C 0.00104 -0.01806 0.00121 -0.01459 0.00833 -0.02662 C 0.00937 -0.03172 0.01076 -0.03704 0.01163 -0.04213 C 0.01232 -0.04584 0.01337 -0.05325 0.01337 -0.05325 C 0.0125 -0.0713 0.01476 -0.07061 0.0066 -0.08102 C 0.00503 -0.08311 0.00382 -0.08936 0.0033 -0.09121 C 0.00295 -0.09237 0.00243 -0.09445 0.00243 -0.09445 C 0.00087 -0.10625 0.00295 -0.11621 0.00833 -0.12547 C 0.00955 -0.13287 0.01371 -0.1375 0.01753 -0.14329 C 0.02899 -0.16135 0.04618 -0.16968 0.06163 -0.18102 C 0.06493 -0.18334 0.0684 -0.18542 0.0717 -0.18774 C 0.07291 -0.18866 0.07361 -0.19051 0.075 -0.19121 C 0.07656 -0.19213 0.0783 -0.19167 0.08003 -0.19213 C 0.08229 -0.19283 0.08663 -0.19445 0.08663 -0.19445 C 0.09097 -0.20186 0.09687 -0.20625 0.10243 -0.21227 C 0.10868 -0.21899 0.11285 -0.22871 0.11996 -0.2345 C 0.12656 -0.24792 0.13472 -0.26019 0.14166 -0.27338 C 0.14375 -0.28704 0.14531 -0.3007 0.14739 -0.31436 C 0.14844 -0.33658 0.14878 -0.33334 0.14739 -0.35787 C 0.14722 -0.36204 0.14323 -0.36899 0.14323 -0.36899 " pathEditMode="relative" ptsTypes="fffffffffffffffffffA"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6 C 0.00156 -0.02153 -0.00191 -0.022 0.00764 -0.03103 C 0.00885 -0.03357 0.00955 -0.03658 0.01094 -0.0389 C 0.0125 -0.04121 0.01493 -0.04237 0.01667 -0.04445 C 0.02101 -0.04954 0.02483 -0.0551 0.02917 -0.05996 C 0.03299 -0.06413 0.03715 -0.06783 0.0401 -0.07316 C 0.0441 -0.09422 0.03247 -0.10857 0.0217 -0.12107 C 0.01684 -0.12686 0.01441 -0.13149 0.00833 -0.13542 C 0.00434 -0.14121 -0.00052 -0.14515 -0.00486 -0.15093 C -0.01128 -0.1595 -0.01597 -0.17015 -0.0224 -0.17871 C -0.02274 -0.18126 -0.02274 -0.18403 -0.02326 -0.18658 C -0.02361 -0.18843 -0.02465 -0.19028 -0.025 -0.19214 C -0.02621 -0.19862 -0.02535 -0.20209 -0.0283 -0.20765 C -0.03507 -0.23473 -0.02274 -0.2551 -0.00417 -0.26204 C -0.00226 -0.26274 -0.00017 -0.26251 0.00174 -0.2632 C 0.00486 -0.26413 0.00799 -0.26528 0.01094 -0.26667 C 0.02778 -0.27385 0.04445 -0.28079 0.06094 -0.2889 C 0.06545 -0.29121 0.06945 -0.29561 0.07431 -0.29653 C 0.08264 -0.29816 0.0908 -0.29908 0.09931 -0.30001 C 0.10747 -0.30394 0.11736 -0.30603 0.125 -0.31204 C 0.1382 -0.32246 0.11875 -0.31089 0.13507 -0.31991 C 0.13837 -0.32362 0.14132 -0.32802 0.14514 -0.33103 C 0.14653 -0.33218 0.14809 -0.33288 0.14931 -0.33427 C 0.15573 -0.34098 0.16146 -0.35209 0.16927 -0.35556 C 0.16962 -0.35741 0.16962 -0.3595 0.17014 -0.36112 C 0.17066 -0.36274 0.1724 -0.36366 0.17257 -0.36552 C 0.17309 -0.37038 0.1717 -0.37501 0.1717 -0.37987 " pathEditMode="relative" ptsTypes="ffffffffffffffffffffffffff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8.67362E-19 C -0.00104 -0.00417 -0.00191 -0.00811 -0.0033 -0.01204 C -0.004 -0.01412 -0.00452 -0.01644 -0.00504 -0.01875 C -0.00539 -0.01991 -0.00591 -0.02223 -0.00591 -0.02223 C -0.00677 -0.0338 -0.00868 -0.04954 -0.01667 -0.05649 C -0.02014 -0.07014 -0.03039 -0.08079 -0.03837 -0.08982 C -0.04271 -0.09468 -0.04618 -0.10093 -0.05174 -0.10324 C -0.05521 -0.10787 -0.0599 -0.10973 -0.06424 -0.1132 C -0.06528 -0.11551 -0.06736 -0.11736 -0.06754 -0.11991 C -0.06823 -0.12871 -0.0632 -0.13519 -0.05747 -0.13774 C -0.05348 -0.14607 -0.04063 -0.15186 -0.03334 -0.15324 C -0.01979 -0.15973 -0.00886 -0.16135 0.0059 -0.16204 C 0.0118 -0.16343 0.01736 -0.16621 0.02326 -0.1676 C 0.02934 -0.17084 0.03524 -0.17223 0.04166 -0.17315 C 0.04479 -0.17454 0.04774 -0.17662 0.05086 -0.17778 C 0.0533 -0.17871 0.05833 -0.17986 0.05833 -0.17986 C 0.06267 -0.18403 0.07048 -0.18542 0.07586 -0.18658 C 0.07951 -0.1882 0.08177 -0.18912 0.08507 -0.19213 C 0.0875 -0.19723 0.09027 -0.19584 0.09409 -0.19885 C 0.09548 -0.2 0.09896 -0.2044 0.10086 -0.20556 C 0.10295 -0.20695 0.10746 -0.2088 0.10746 -0.2088 C 0.11163 -0.21297 0.11996 -0.21875 0.125 -0.22107 C 0.12777 -0.22477 0.12951 -0.22524 0.13333 -0.22662 C 0.1368 -0.23311 0.14357 -0.23704 0.14826 -0.24213 C 0.15208 -0.2463 0.15434 -0.25186 0.15833 -0.25556 C 0.16041 -0.26366 0.16198 -0.26806 0.16666 -0.27431 C 0.16961 -0.28635 0.17222 -0.29861 0.17413 -0.31111 C 0.17448 -0.32408 0.17586 -0.33727 0.17586 -0.35 " pathEditMode="relative" ptsTypes="fffffffffffffffffffffffffffA">
                                      <p:cBhvr>
                                        <p:cTn id="7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"/>
                            </p:stCondLst>
                            <p:childTnLst>
                              <p:par>
                                <p:cTn id="137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4104E-6 L -0.0875 3.4104E-6 " pathEditMode="relative" rAng="0" ptsTypes="AA">
                                      <p:cBhvr>
                                        <p:cTn id="1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0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59259E-6 C -0.06892 2.59259E-6 -0.125 -0.07477 -0.125 -0.16667 C -0.125 -0.25857 -0.06892 -0.33334 -1.94444E-6 -0.33334 C 0.06893 -0.33334 0.125 -0.25857 0.125 -0.16667 C 0.125 -0.07477 0.06893 2.59259E-6 -1.94444E-6 2.59259E-6 Z " pathEditMode="relative" rAng="10800000" ptsTypes="fffff">
                                      <p:cBhvr>
                                        <p:cTn id="1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C 0.03299 0.08079 0.01076 0.18218 -0.04965 0.22639 C -0.11024 0.27037 -0.18629 0.24074 -0.21945 0.16019 C -0.25243 0.0794 -0.23021 -0.02199 -0.16979 -0.0662 C -0.1092 -0.11018 -0.03316 -0.08055 1.11111E-6 -2.96296E-6 Z " pathEditMode="relative" rAng="3682229" ptsTypes="fffff">
                                      <p:cBhvr>
                                        <p:cTn id="1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" y="8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116 C 0.02709 -0.08518 0.10087 -0.12083 0.16407 -0.08565 C 0.22726 -0.04629 0.25538 0.05046 0.22709 0.13519 C 0.19931 0.21852 0.12535 0.25625 0.06233 0.21898 C -0.00069 0.18148 -0.02899 0.0831 -0.00104 -0.00116 Z " pathEditMode="relative" rAng="-3959828" ptsTypes="fffff">
                                      <p:cBhvr>
                                        <p:cTn id="1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" y="68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700"/>
                            </p:stCondLst>
                            <p:childTnLst>
                              <p:par>
                                <p:cTn id="1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42775E-6 L -0.5592 -2.42775E-6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69" y="0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94798E-6 L 0.56615 2.94798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99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2" presetClass="exit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8" grpId="0"/>
      <p:bldP spid="8" grpId="1"/>
      <p:bldP spid="10" grpId="0"/>
      <p:bldP spid="10" grpId="1"/>
      <p:bldP spid="10" grpId="2"/>
      <p:bldP spid="11" grpId="0"/>
      <p:bldP spid="1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786063" y="465138"/>
            <a:ext cx="4464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都市基础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-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电车</a:t>
            </a:r>
          </a:p>
        </p:txBody>
      </p:sp>
      <p:cxnSp>
        <p:nvCxnSpPr>
          <p:cNvPr id="10" name="직선 연결선 9"/>
          <p:cNvCxnSpPr/>
          <p:nvPr/>
        </p:nvCxnSpPr>
        <p:spPr>
          <a:xfrm>
            <a:off x="2311400" y="1196975"/>
            <a:ext cx="6653213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58888" y="2420938"/>
            <a:ext cx="7345362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用电气运行的铁道</a:t>
            </a:r>
            <a:endParaRPr lang="en-US" altLang="zh-CN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endParaRPr lang="en-US" altLang="ko-KR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初期</a:t>
            </a:r>
            <a:r>
              <a:rPr lang="ko-KR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: 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马拉的轨道马车</a:t>
            </a:r>
            <a:endParaRPr lang="en-US" altLang="zh-CN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endParaRPr lang="en-US" altLang="ko-KR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发展</a:t>
            </a:r>
            <a:r>
              <a:rPr lang="ko-KR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: 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电气动力 实用化</a:t>
            </a:r>
            <a:r>
              <a:rPr lang="ko-KR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-&gt; 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电车登场</a:t>
            </a:r>
            <a:endParaRPr lang="en-US" altLang="zh-CN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endParaRPr lang="en-US" altLang="ko-KR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376428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2786063" y="465138"/>
            <a:ext cx="4464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>
                <a:solidFill>
                  <a:schemeClr val="bg1"/>
                </a:solidFill>
              </a:rPr>
              <a:t>都市基础</a:t>
            </a:r>
            <a:r>
              <a:rPr lang="ko-KR" altLang="en-US" sz="2800">
                <a:solidFill>
                  <a:schemeClr val="bg1"/>
                </a:solidFill>
              </a:rPr>
              <a:t>  </a:t>
            </a:r>
            <a:r>
              <a:rPr lang="en-US" altLang="ko-KR" sz="2800">
                <a:solidFill>
                  <a:schemeClr val="bg1"/>
                </a:solidFill>
              </a:rPr>
              <a:t>- </a:t>
            </a:r>
            <a:r>
              <a:rPr lang="zh-CN" altLang="en-US" sz="2800">
                <a:solidFill>
                  <a:schemeClr val="bg1"/>
                </a:solidFill>
              </a:rPr>
              <a:t>电车</a:t>
            </a:r>
            <a:endParaRPr lang="ko-KR" altLang="en-US" sz="2800">
              <a:solidFill>
                <a:schemeClr val="bg1"/>
              </a:solidFill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11400" y="1196975"/>
            <a:ext cx="6653213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타원 6"/>
          <p:cNvSpPr/>
          <p:nvPr/>
        </p:nvSpPr>
        <p:spPr>
          <a:xfrm>
            <a:off x="3059113" y="2705100"/>
            <a:ext cx="2952750" cy="1731963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8" name="타원 7"/>
          <p:cNvSpPr/>
          <p:nvPr/>
        </p:nvSpPr>
        <p:spPr>
          <a:xfrm>
            <a:off x="2454275" y="2146300"/>
            <a:ext cx="4162425" cy="2851150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1828800" y="1698625"/>
            <a:ext cx="5414963" cy="3744913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13175" y="3368675"/>
            <a:ext cx="1511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 市内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970338" y="1671638"/>
            <a:ext cx="11969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市外</a:t>
            </a:r>
          </a:p>
        </p:txBody>
      </p:sp>
      <p:cxnSp>
        <p:nvCxnSpPr>
          <p:cNvPr id="13" name="직선 화살표 연결선 12"/>
          <p:cNvCxnSpPr>
            <a:stCxn id="8" idx="0"/>
            <a:endCxn id="7" idx="0"/>
          </p:cNvCxnSpPr>
          <p:nvPr/>
        </p:nvCxnSpPr>
        <p:spPr>
          <a:xfrm>
            <a:off x="4535488" y="2146300"/>
            <a:ext cx="0" cy="558800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/>
          <p:cNvCxnSpPr/>
          <p:nvPr/>
        </p:nvCxnSpPr>
        <p:spPr>
          <a:xfrm flipH="1">
            <a:off x="5969000" y="3571875"/>
            <a:ext cx="647700" cy="0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>
            <a:off x="4535488" y="4437063"/>
            <a:ext cx="0" cy="560387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/>
          <p:nvPr/>
        </p:nvCxnSpPr>
        <p:spPr>
          <a:xfrm flipH="1">
            <a:off x="2454275" y="3571875"/>
            <a:ext cx="649288" cy="0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/>
          <p:nvPr/>
        </p:nvCxnSpPr>
        <p:spPr>
          <a:xfrm flipH="1">
            <a:off x="5541963" y="2549525"/>
            <a:ext cx="427037" cy="395288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/>
          <p:cNvCxnSpPr/>
          <p:nvPr/>
        </p:nvCxnSpPr>
        <p:spPr>
          <a:xfrm flipH="1">
            <a:off x="3287713" y="4322763"/>
            <a:ext cx="427037" cy="393700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/>
          <p:cNvCxnSpPr>
            <a:endCxn id="8" idx="1"/>
          </p:cNvCxnSpPr>
          <p:nvPr/>
        </p:nvCxnSpPr>
        <p:spPr>
          <a:xfrm flipH="1" flipV="1">
            <a:off x="3063875" y="2563813"/>
            <a:ext cx="469900" cy="395287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/>
          <p:nvPr/>
        </p:nvCxnSpPr>
        <p:spPr>
          <a:xfrm flipH="1" flipV="1">
            <a:off x="5324475" y="4322763"/>
            <a:ext cx="469900" cy="393700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311400" y="5876925"/>
            <a:ext cx="4781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市内与市外的连接手段</a:t>
            </a:r>
          </a:p>
        </p:txBody>
      </p:sp>
    </p:spTree>
    <p:extLst>
      <p:ext uri="{BB962C8B-B14F-4D97-AF65-F5344CB8AC3E}">
        <p14:creationId xmlns:p14="http://schemas.microsoft.com/office/powerpoint/2010/main" val="102144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도시기반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도  로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59632" y="2420888"/>
            <a:ext cx="7344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에도시대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폭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(1.8m), 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물자수송 부적합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메이지시</a:t>
            </a:r>
            <a:r>
              <a:rPr lang="ko-KR" altLang="en-US" sz="3200" dirty="0" err="1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대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sz="32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근대적형태로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정비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4221088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        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초창기 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비포장 도로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6258" y="573325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     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자동차보급 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본격적 정비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</a:p>
        </p:txBody>
      </p:sp>
      <p:sp>
        <p:nvSpPr>
          <p:cNvPr id="10" name="아래쪽 화살표 9"/>
          <p:cNvSpPr/>
          <p:nvPr/>
        </p:nvSpPr>
        <p:spPr>
          <a:xfrm>
            <a:off x="4139952" y="5085184"/>
            <a:ext cx="1137906" cy="648072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881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7" grpId="1"/>
      <p:bldP spid="8" grpId="0"/>
      <p:bldP spid="8" grpId="1"/>
      <p:bldP spid="9" grpId="0"/>
      <p:bldP spid="9" grpId="1"/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도시기반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도  로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84" y="1880828"/>
            <a:ext cx="4032448" cy="259228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64" y="3513493"/>
            <a:ext cx="4392488" cy="2916324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474753" y="1772816"/>
            <a:ext cx="4280309" cy="2808312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4139952" y="3410998"/>
            <a:ext cx="4608512" cy="3096344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14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86063" y="465138"/>
            <a:ext cx="4464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都市基础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-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道路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2311400" y="1196975"/>
            <a:ext cx="6653213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58887" y="2420938"/>
            <a:ext cx="77057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/>
            <a:r>
              <a:rPr lang="en-US" altLang="ko-KR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江户时代</a:t>
            </a:r>
            <a:r>
              <a:rPr lang="ko-KR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en-US" altLang="ko-KR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: </a:t>
            </a:r>
            <a:r>
              <a:rPr lang="zh-CN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宽度</a:t>
            </a:r>
            <a:r>
              <a:rPr lang="en-US" altLang="ko-KR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(1.8m), </a:t>
            </a:r>
            <a:r>
              <a:rPr lang="zh-CN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不适合物资输送</a:t>
            </a:r>
            <a:endParaRPr lang="en-US" altLang="zh-CN" sz="3200" dirty="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endParaRPr lang="en-US" altLang="ko-KR" sz="3200" dirty="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en-US" altLang="ko-KR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明治时代</a:t>
            </a:r>
            <a:r>
              <a:rPr lang="ko-KR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en-US" altLang="ko-KR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: </a:t>
            </a:r>
            <a:r>
              <a:rPr lang="zh-CN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根据近代形态整顿</a:t>
            </a:r>
            <a:endParaRPr lang="en-US" altLang="zh-CN" sz="3200" dirty="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58888" y="4221163"/>
            <a:ext cx="73453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       </a:t>
            </a:r>
            <a:r>
              <a:rPr lang="zh-CN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初创期</a:t>
            </a:r>
            <a:r>
              <a:rPr lang="ko-KR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en-US" altLang="ko-KR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(</a:t>
            </a:r>
            <a:r>
              <a:rPr lang="zh-CN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非铺建 道路</a:t>
            </a:r>
            <a:r>
              <a:rPr lang="en-US" altLang="ko-KR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16025" y="5732463"/>
            <a:ext cx="73453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       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汽车普及</a:t>
            </a:r>
            <a:r>
              <a:rPr lang="ko-KR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(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正式整顿</a:t>
            </a:r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)</a:t>
            </a:r>
          </a:p>
        </p:txBody>
      </p:sp>
      <p:sp>
        <p:nvSpPr>
          <p:cNvPr id="10" name="아래쪽 화살표 9"/>
          <p:cNvSpPr/>
          <p:nvPr/>
        </p:nvSpPr>
        <p:spPr>
          <a:xfrm>
            <a:off x="3933825" y="5084763"/>
            <a:ext cx="1138238" cy="647700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950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도시기반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수  도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59632" y="2420888"/>
            <a:ext cx="73448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유럽방문 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미행일기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우물을 길렀던 상황 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&gt; 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수도보급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편리성 </a:t>
            </a:r>
            <a:r>
              <a:rPr lang="ko-KR" altLang="en-US" sz="32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위생등의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장점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32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266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도시기반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수  도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16833"/>
            <a:ext cx="3168352" cy="30243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7152" y="5301208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사람들의 관심 증대</a:t>
            </a:r>
            <a:endParaRPr lang="en-US" altLang="ko-KR" sz="20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0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  (</a:t>
            </a:r>
            <a:r>
              <a:rPr lang="ko-KR" altLang="en-US" sz="20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편리성</a:t>
            </a:r>
            <a:r>
              <a:rPr lang="en-US" altLang="ko-KR" sz="20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위생 등</a:t>
            </a:r>
            <a:r>
              <a:rPr lang="en-US" altLang="ko-KR" sz="20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20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4211960" y="2744924"/>
            <a:ext cx="936104" cy="136815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28" y="1589463"/>
            <a:ext cx="3888927" cy="338437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375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89463"/>
            <a:ext cx="3888927" cy="33843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08104" y="5343367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  일본전역에 공급</a:t>
            </a:r>
            <a:endParaRPr lang="en-US" altLang="ko-KR" sz="20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0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    (</a:t>
            </a:r>
            <a:r>
              <a:rPr lang="ko-KR" altLang="en-US" sz="20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메이지 말기</a:t>
            </a:r>
            <a:r>
              <a:rPr lang="en-US" altLang="ko-KR" sz="20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20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461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86063" y="465138"/>
            <a:ext cx="4464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都市基础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-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水道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2311400" y="1196975"/>
            <a:ext cx="6653213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58888" y="2420938"/>
            <a:ext cx="7345362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欧洲访问</a:t>
            </a:r>
            <a:r>
              <a:rPr lang="ko-KR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(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尾行日记</a:t>
            </a:r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)</a:t>
            </a:r>
          </a:p>
          <a:p>
            <a:pPr latinLnBrk="1"/>
            <a:endParaRPr lang="en-US" altLang="ko-KR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造水井的状况</a:t>
            </a:r>
            <a:r>
              <a:rPr lang="ko-KR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&gt; 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水道普及</a:t>
            </a:r>
            <a:endParaRPr lang="en-US" altLang="zh-CN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endParaRPr lang="en-US" altLang="ko-KR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便利性，卫生等的长处</a:t>
            </a:r>
            <a:endParaRPr lang="en-US" altLang="zh-CN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endParaRPr lang="en-US" altLang="ko-KR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425729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2786063" y="465138"/>
            <a:ext cx="4464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都市基础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-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水道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2311400" y="1196975"/>
            <a:ext cx="6653213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916113"/>
            <a:ext cx="316865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06463" y="5300663"/>
            <a:ext cx="28082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ko-KR" altLang="en-US" sz="20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</a:t>
            </a:r>
            <a:r>
              <a:rPr lang="ko-KR" altLang="zh-CN" sz="20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ko-KR" altLang="en-US" sz="20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ko-KR" altLang="zh-CN" sz="20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ko-KR" altLang="en-US" sz="20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20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人们的关心增大</a:t>
            </a:r>
            <a:endParaRPr lang="en-US" altLang="zh-CN" sz="20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en-US" altLang="ko-KR" sz="20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  </a:t>
            </a:r>
            <a:r>
              <a:rPr lang="en-US" altLang="zh-CN" sz="20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</a:t>
            </a:r>
            <a:r>
              <a:rPr lang="en-US" altLang="ko-KR" sz="20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(</a:t>
            </a:r>
            <a:r>
              <a:rPr lang="zh-CN" altLang="en-US" sz="20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便利性</a:t>
            </a:r>
            <a:r>
              <a:rPr lang="en-US" altLang="ko-KR" sz="20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, </a:t>
            </a:r>
            <a:r>
              <a:rPr lang="zh-CN" altLang="en-US" sz="20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卫生等</a:t>
            </a:r>
            <a:r>
              <a:rPr lang="en-US" altLang="ko-KR" sz="20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)</a:t>
            </a:r>
            <a:endParaRPr lang="ko-KR" altLang="en-US" sz="20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4211638" y="2744788"/>
            <a:ext cx="936625" cy="136842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0800" y="1589088"/>
            <a:ext cx="38893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5148064" y="1589463"/>
            <a:ext cx="3888927" cy="3384376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508625" y="5343525"/>
            <a:ext cx="28082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ko-KR" altLang="en-US" sz="20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  </a:t>
            </a:r>
            <a:r>
              <a:rPr lang="zh-CN" altLang="en-US" sz="20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给日本全境的供给</a:t>
            </a:r>
            <a:endParaRPr lang="en-US" altLang="zh-CN" sz="20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en-US" altLang="ko-KR" sz="20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    </a:t>
            </a:r>
            <a:r>
              <a:rPr lang="en-US" altLang="zh-CN" sz="20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  </a:t>
            </a:r>
            <a:r>
              <a:rPr lang="en-US" altLang="ko-KR" sz="20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(</a:t>
            </a:r>
            <a:r>
              <a:rPr lang="zh-CN" altLang="en-US" sz="20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明治末期</a:t>
            </a:r>
            <a:r>
              <a:rPr lang="en-US" altLang="ko-KR" sz="20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)</a:t>
            </a:r>
            <a:endParaRPr lang="ko-KR" altLang="en-US" sz="20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227169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도시기반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건  물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그룹 17"/>
          <p:cNvGrpSpPr/>
          <p:nvPr/>
        </p:nvGrpSpPr>
        <p:grpSpPr>
          <a:xfrm>
            <a:off x="1763688" y="1910418"/>
            <a:ext cx="5832648" cy="4626515"/>
            <a:chOff x="1763688" y="1910418"/>
            <a:chExt cx="5832648" cy="4626515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1910418"/>
              <a:ext cx="5832648" cy="352839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203848" y="5582826"/>
              <a:ext cx="338437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    메이지 중기</a:t>
              </a:r>
              <a:endPara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r>
                <a:rPr lang="ko-KR" altLang="en-US" sz="2800" dirty="0" smtClean="0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서양식 주택 도입</a:t>
              </a:r>
              <a:endPara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9209852" y="1910418"/>
            <a:ext cx="5832648" cy="4627672"/>
            <a:chOff x="9174902" y="1909261"/>
            <a:chExt cx="5832648" cy="4627672"/>
          </a:xfrm>
        </p:grpSpPr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4902" y="1909261"/>
              <a:ext cx="5832648" cy="352839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0180209" y="5582826"/>
              <a:ext cx="382203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    </a:t>
              </a:r>
              <a:r>
                <a:rPr lang="ko-KR" altLang="en-US" sz="2800" dirty="0" err="1" smtClean="0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학교건물등에도</a:t>
              </a:r>
              <a:endPara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r>
                <a:rPr lang="ko-KR" altLang="en-US" sz="2800" dirty="0" smtClean="0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서구식 건축기술 도입</a:t>
              </a:r>
              <a:endPara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16883634" y="1678575"/>
            <a:ext cx="5834722" cy="4437157"/>
            <a:chOff x="16902848" y="1668889"/>
            <a:chExt cx="5834722" cy="4437157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02848" y="1668889"/>
              <a:ext cx="5834722" cy="352723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7354457" y="5582826"/>
              <a:ext cx="48965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         </a:t>
              </a:r>
              <a:r>
                <a:rPr lang="ko-KR" altLang="en-US" sz="2800" dirty="0" err="1" smtClean="0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긴자거리</a:t>
              </a:r>
              <a:r>
                <a:rPr lang="ko-KR" altLang="en-US" sz="2800" dirty="0" smtClean="0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2800" dirty="0" err="1" smtClean="0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대화재</a:t>
              </a:r>
              <a:endPara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461144" y="3197560"/>
            <a:ext cx="44377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     목조건축 금지</a:t>
            </a:r>
            <a:endParaRPr lang="en-US" altLang="ko-KR" sz="28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28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벽돌건축과 도로확장 추진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56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09827E-6 L -0.86233 1.09827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25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1.09827E-6 L -0.81042 1.09827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29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3214 L -0.83941 0.0321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1041 1.09827E-6 L -1.67274 1.09827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25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3941 0.03214 L -1.65782 0.0321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모서리가 둥근 직사각형 15"/>
          <p:cNvSpPr/>
          <p:nvPr/>
        </p:nvSpPr>
        <p:spPr>
          <a:xfrm>
            <a:off x="428596" y="152921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목차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Contents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17" name="직선 연결선 16"/>
          <p:cNvCxnSpPr/>
          <p:nvPr/>
        </p:nvCxnSpPr>
        <p:spPr>
          <a:xfrm flipV="1">
            <a:off x="1500166" y="1260210"/>
            <a:ext cx="6715172" cy="71438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  <a:effectLst>
            <a:glow rad="101600">
              <a:schemeClr val="bg1">
                <a:lumMod val="50000"/>
                <a:alpha val="60000"/>
              </a:schemeClr>
            </a:glow>
            <a:reflection blurRad="6350" stA="50000" endA="300" endPos="90000" dir="5400000" sy="-100000" algn="bl" rotWithShape="0"/>
          </a:effectLst>
          <a:scene3d>
            <a:camera prst="perspectiveHeroicExtremeLeftFacing">
              <a:rot lat="470282" lon="1765196" rev="83465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모서리가 둥근 직사각형 17"/>
          <p:cNvSpPr/>
          <p:nvPr/>
        </p:nvSpPr>
        <p:spPr>
          <a:xfrm>
            <a:off x="2285984" y="2276872"/>
            <a:ext cx="5929354" cy="400052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HeroicExtremeLeftFacing" fov="3600000">
              <a:rot lat="666216" lon="528172" rev="2134799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en-US" altLang="ko-KR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1 . </a:t>
            </a:r>
            <a:r>
              <a:rPr lang="ko-KR" altLang="en-US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서    론</a:t>
            </a:r>
          </a:p>
          <a:p>
            <a:endParaRPr lang="ko-KR" altLang="en-US" sz="2300" b="1" dirty="0" smtClean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en-US" altLang="ko-KR" sz="23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- </a:t>
            </a:r>
            <a:r>
              <a:rPr lang="ko-KR" altLang="en-US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시대적 배경</a:t>
            </a:r>
            <a:endParaRPr lang="en-US" altLang="ko-KR" sz="2300" b="1" dirty="0" smtClean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3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</a:p>
          <a:p>
            <a:r>
              <a:rPr lang="en-US" altLang="ko-KR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     (</a:t>
            </a:r>
            <a:r>
              <a:rPr lang="ko-KR" altLang="en-US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메이지</a:t>
            </a:r>
            <a:r>
              <a:rPr lang="en-US" altLang="ko-KR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300" b="1" dirty="0" err="1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다이쇼</a:t>
            </a:r>
            <a:r>
              <a:rPr lang="ko-KR" altLang="en-US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시대적 배경 설명 및</a:t>
            </a:r>
            <a:endParaRPr lang="en-US" altLang="ko-KR" sz="2300" b="1" dirty="0" smtClean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3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     </a:t>
            </a:r>
            <a:r>
              <a:rPr lang="ko-KR" altLang="en-US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메이지 유신 설명 </a:t>
            </a:r>
            <a:r>
              <a:rPr lang="en-US" altLang="ko-KR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2300" b="1" dirty="0" smtClean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ko-KR" altLang="en-US" sz="2300" b="1" dirty="0" smtClean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  </a:t>
            </a:r>
            <a:endParaRPr lang="ko-KR" altLang="en-US" sz="23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9317256" y="2276872"/>
            <a:ext cx="5929354" cy="400052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HeroicExtremeLeftFacing" fov="3600000">
              <a:rot lat="666216" lon="528172" rev="2134799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2500" b="1" dirty="0" smtClean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en-US" altLang="ko-KR" sz="23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en-US" altLang="ko-KR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. </a:t>
            </a:r>
            <a:r>
              <a:rPr lang="ko-KR" altLang="en-US" sz="23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</a:t>
            </a:r>
            <a:r>
              <a:rPr lang="ko-KR" altLang="en-US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   론</a:t>
            </a:r>
          </a:p>
          <a:p>
            <a:endParaRPr lang="ko-KR" altLang="en-US" sz="2300" b="1" dirty="0" smtClean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en-US" altLang="ko-KR" sz="23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- </a:t>
            </a:r>
            <a:r>
              <a:rPr lang="ko-KR" altLang="en-US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도시 기반</a:t>
            </a:r>
            <a:endParaRPr lang="en-US" altLang="ko-KR" sz="2300" b="1" dirty="0" smtClean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23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3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   - </a:t>
            </a:r>
            <a:r>
              <a:rPr lang="ko-KR" altLang="en-US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대중 매체</a:t>
            </a:r>
            <a:endParaRPr lang="en-US" altLang="ko-KR" sz="2300" b="1" dirty="0" smtClean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23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3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   - </a:t>
            </a:r>
            <a:r>
              <a:rPr lang="ko-KR" altLang="en-US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여가 문화</a:t>
            </a:r>
            <a:endParaRPr lang="en-US" altLang="ko-KR" sz="2300" b="1" dirty="0" smtClean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23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3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   - </a:t>
            </a:r>
            <a:r>
              <a:rPr lang="ko-KR" altLang="en-US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패션</a:t>
            </a:r>
            <a:r>
              <a:rPr lang="en-US" altLang="ko-KR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/</a:t>
            </a:r>
            <a:r>
              <a:rPr lang="ko-KR" altLang="en-US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소비문화</a:t>
            </a:r>
            <a:endParaRPr lang="en-US" altLang="ko-KR" sz="2300" b="1" dirty="0" smtClean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3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</a:p>
          <a:p>
            <a:r>
              <a:rPr lang="en-US" altLang="ko-KR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     </a:t>
            </a:r>
            <a:endParaRPr lang="ko-KR" altLang="en-US" sz="23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16525328" y="2276872"/>
            <a:ext cx="5929354" cy="400052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HeroicExtremeLeftFacing" fov="3600000">
              <a:rot lat="666216" lon="528172" rev="2134799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en-US" altLang="ko-KR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1 . </a:t>
            </a:r>
            <a:r>
              <a:rPr lang="ko-KR" altLang="en-US" sz="23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결</a:t>
            </a:r>
            <a:r>
              <a:rPr lang="ko-KR" altLang="en-US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   론</a:t>
            </a:r>
          </a:p>
          <a:p>
            <a:endParaRPr lang="ko-KR" altLang="en-US" sz="2300" b="1" dirty="0" smtClean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en-US" altLang="ko-KR" sz="23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- </a:t>
            </a:r>
            <a:r>
              <a:rPr lang="ko-KR" altLang="en-US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메이지 유신 이후</a:t>
            </a:r>
            <a:endParaRPr lang="en-US" altLang="ko-KR" sz="2300" b="1" dirty="0" smtClean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3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</a:p>
          <a:p>
            <a:r>
              <a:rPr lang="en-US" altLang="ko-KR" sz="23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    - </a:t>
            </a:r>
            <a:r>
              <a:rPr lang="ko-KR" altLang="en-US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한국의 근대화와 비교</a:t>
            </a:r>
            <a:endParaRPr lang="en-US" altLang="ko-KR" sz="2300" b="1" dirty="0" smtClean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3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endParaRPr lang="en-US" altLang="ko-KR" sz="2300" b="1" dirty="0" smtClean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3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   - </a:t>
            </a:r>
            <a:r>
              <a:rPr lang="ko-KR" altLang="en-US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시사</a:t>
            </a:r>
            <a:r>
              <a:rPr lang="ko-KR" altLang="en-US" sz="23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점</a:t>
            </a:r>
            <a:endParaRPr lang="ko-KR" altLang="en-US" sz="2300" b="1" dirty="0" smtClean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ko-KR" altLang="en-US" sz="2300" b="1" dirty="0" smtClean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23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  </a:t>
            </a:r>
            <a:endParaRPr lang="ko-KR" altLang="en-US" sz="23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>
            <a:off x="-252536" y="-243408"/>
            <a:ext cx="0" cy="7992888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9317256" y="-243408"/>
            <a:ext cx="0" cy="7992888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18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4624E-7 L 1.0868 4.04624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4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7341E-7 L -1.09791 -1.7341E-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96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-1.7341E-7 L -0.76892 -1.7341E-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893 -2.31214E-6 L -1.86163 -2.31214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35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-1.7341E-7 L -0.79306 -1.7341E-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44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305 -2.31214E-6 L -1.55503 -2.31214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4624E-7 L -1.0592 4.04624E-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69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2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0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3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0" grpId="2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도시기반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건  물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[BADAK]UnNamed vide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1916832"/>
            <a:ext cx="7056784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7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86063" y="465138"/>
            <a:ext cx="4464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都市基础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-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建筑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2311400" y="1196975"/>
            <a:ext cx="6653213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그룹 17"/>
          <p:cNvGrpSpPr>
            <a:grpSpLocks/>
          </p:cNvGrpSpPr>
          <p:nvPr/>
        </p:nvGrpSpPr>
        <p:grpSpPr bwMode="auto">
          <a:xfrm>
            <a:off x="1763713" y="1909763"/>
            <a:ext cx="5832475" cy="4619625"/>
            <a:chOff x="1763688" y="1910418"/>
            <a:chExt cx="5832648" cy="4618579"/>
          </a:xfrm>
        </p:grpSpPr>
        <p:pic>
          <p:nvPicPr>
            <p:cNvPr id="31757" name="그림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63688" y="1910418"/>
              <a:ext cx="5832648" cy="3528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8" name="TextBox 8"/>
            <p:cNvSpPr txBox="1">
              <a:spLocks noChangeArrowheads="1"/>
            </p:cNvSpPr>
            <p:nvPr/>
          </p:nvSpPr>
          <p:spPr bwMode="auto">
            <a:xfrm>
              <a:off x="3203593" y="5583061"/>
              <a:ext cx="3384651" cy="945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latinLnBrk="1"/>
              <a:r>
                <a:rPr lang="ko-KR" altLang="en-US" sz="2800">
                  <a:solidFill>
                    <a:schemeClr val="bg1"/>
                  </a:solidFill>
                  <a:latin typeface="HY헤드라인M"/>
                  <a:ea typeface="HY헤드라인M"/>
                  <a:cs typeface="HY헤드라인M"/>
                </a:rPr>
                <a:t>    </a:t>
              </a:r>
              <a:r>
                <a:rPr lang="ko-KR" altLang="zh-CN" sz="2800">
                  <a:solidFill>
                    <a:schemeClr val="bg1"/>
                  </a:solidFill>
                  <a:latin typeface="HY헤드라인M"/>
                  <a:ea typeface="HY헤드라인M"/>
                  <a:cs typeface="HY헤드라인M"/>
                </a:rPr>
                <a:t> </a:t>
              </a:r>
              <a:r>
                <a:rPr lang="ko-KR" altLang="en-US" sz="2800">
                  <a:solidFill>
                    <a:schemeClr val="bg1"/>
                  </a:solidFill>
                  <a:latin typeface="HY헤드라인M"/>
                  <a:ea typeface="HY헤드라인M"/>
                  <a:cs typeface="HY헤드라인M"/>
                </a:rPr>
                <a:t> </a:t>
              </a:r>
              <a:r>
                <a:rPr lang="ko-KR" altLang="zh-CN" sz="2800">
                  <a:solidFill>
                    <a:schemeClr val="bg1"/>
                  </a:solidFill>
                  <a:latin typeface="HY헤드라인M"/>
                  <a:ea typeface="HY헤드라인M"/>
                  <a:cs typeface="HY헤드라인M"/>
                </a:rPr>
                <a:t> </a:t>
              </a:r>
              <a:r>
                <a:rPr lang="ko-KR" altLang="en-US" sz="2800">
                  <a:solidFill>
                    <a:schemeClr val="bg1"/>
                  </a:solidFill>
                  <a:latin typeface="HY헤드라인M"/>
                  <a:ea typeface="HY헤드라인M"/>
                  <a:cs typeface="HY헤드라인M"/>
                </a:rPr>
                <a:t> </a:t>
              </a:r>
              <a:r>
                <a:rPr lang="zh-CN" altLang="en-US" sz="2800">
                  <a:solidFill>
                    <a:schemeClr val="bg1"/>
                  </a:solidFill>
                  <a:latin typeface="HY헤드라인M"/>
                  <a:ea typeface="HY헤드라인M"/>
                  <a:cs typeface="HY헤드라인M"/>
                </a:rPr>
                <a:t>明治 中期</a:t>
              </a:r>
              <a:endParaRPr lang="en-US" altLang="zh-CN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endParaRPr>
            </a:p>
            <a:p>
              <a:pPr latinLnBrk="1"/>
              <a:r>
                <a:rPr lang="zh-CN" altLang="en-US" sz="2800">
                  <a:solidFill>
                    <a:schemeClr val="bg1"/>
                  </a:solidFill>
                  <a:latin typeface="HY헤드라인M"/>
                  <a:ea typeface="HY헤드라인M"/>
                  <a:cs typeface="HY헤드라인M"/>
                </a:rPr>
                <a:t>  西洋式 住宅 采用</a:t>
              </a:r>
            </a:p>
          </p:txBody>
        </p:sp>
      </p:grpSp>
      <p:grpSp>
        <p:nvGrpSpPr>
          <p:cNvPr id="19" name="그룹 18"/>
          <p:cNvGrpSpPr>
            <a:grpSpLocks/>
          </p:cNvGrpSpPr>
          <p:nvPr/>
        </p:nvGrpSpPr>
        <p:grpSpPr bwMode="auto">
          <a:xfrm>
            <a:off x="9209088" y="1909763"/>
            <a:ext cx="5834062" cy="4619625"/>
            <a:chOff x="9174902" y="1909261"/>
            <a:chExt cx="5832648" cy="4619734"/>
          </a:xfrm>
        </p:grpSpPr>
        <p:pic>
          <p:nvPicPr>
            <p:cNvPr id="31755" name="그림 1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174902" y="1909261"/>
              <a:ext cx="5832648" cy="3528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6" name="TextBox 14"/>
            <p:cNvSpPr txBox="1">
              <a:spLocks noChangeArrowheads="1"/>
            </p:cNvSpPr>
            <p:nvPr/>
          </p:nvSpPr>
          <p:spPr bwMode="auto">
            <a:xfrm>
              <a:off x="10179546" y="5582822"/>
              <a:ext cx="3823360" cy="946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latinLnBrk="1"/>
              <a:r>
                <a:rPr lang="ko-KR" altLang="en-US" sz="2800">
                  <a:solidFill>
                    <a:schemeClr val="bg1"/>
                  </a:solidFill>
                  <a:latin typeface="HY헤드라인M"/>
                  <a:ea typeface="HY헤드라인M"/>
                  <a:cs typeface="HY헤드라인M"/>
                </a:rPr>
                <a:t>  </a:t>
              </a:r>
              <a:r>
                <a:rPr lang="ko-KR" altLang="zh-CN" sz="2800">
                  <a:solidFill>
                    <a:schemeClr val="bg1"/>
                  </a:solidFill>
                  <a:latin typeface="HY헤드라인M"/>
                  <a:ea typeface="HY헤드라인M"/>
                  <a:cs typeface="HY헤드라인M"/>
                </a:rPr>
                <a:t> </a:t>
              </a:r>
              <a:r>
                <a:rPr lang="ko-KR" altLang="en-US" sz="2800">
                  <a:solidFill>
                    <a:schemeClr val="bg1"/>
                  </a:solidFill>
                  <a:latin typeface="HY헤드라인M"/>
                  <a:ea typeface="HY헤드라인M"/>
                  <a:cs typeface="HY헤드라인M"/>
                </a:rPr>
                <a:t> </a:t>
              </a:r>
              <a:r>
                <a:rPr lang="ko-KR" altLang="zh-CN" sz="2800">
                  <a:solidFill>
                    <a:schemeClr val="bg1"/>
                  </a:solidFill>
                  <a:latin typeface="HY헤드라인M"/>
                  <a:ea typeface="HY헤드라인M"/>
                  <a:cs typeface="HY헤드라인M"/>
                </a:rPr>
                <a:t> </a:t>
              </a:r>
              <a:r>
                <a:rPr lang="ko-KR" altLang="en-US" sz="2800">
                  <a:solidFill>
                    <a:schemeClr val="bg1"/>
                  </a:solidFill>
                  <a:latin typeface="HY헤드라인M"/>
                  <a:ea typeface="HY헤드라인M"/>
                  <a:cs typeface="HY헤드라인M"/>
                </a:rPr>
                <a:t> </a:t>
              </a:r>
              <a:r>
                <a:rPr lang="ko-KR" altLang="zh-CN" sz="2800">
                  <a:solidFill>
                    <a:schemeClr val="bg1"/>
                  </a:solidFill>
                  <a:latin typeface="HY헤드라인M"/>
                  <a:ea typeface="HY헤드라인M"/>
                  <a:cs typeface="HY헤드라인M"/>
                </a:rPr>
                <a:t> </a:t>
              </a:r>
              <a:r>
                <a:rPr lang="zh-CN" altLang="en-US" sz="2800">
                  <a:solidFill>
                    <a:schemeClr val="bg1"/>
                  </a:solidFill>
                  <a:latin typeface="HY헤드라인M"/>
                  <a:ea typeface="HY헤드라인M"/>
                  <a:cs typeface="HY헤드라인M"/>
                </a:rPr>
                <a:t>学校等建筑都</a:t>
              </a:r>
            </a:p>
            <a:p>
              <a:pPr latinLnBrk="1"/>
              <a:r>
                <a:rPr lang="zh-CN" altLang="en-US" sz="2800">
                  <a:solidFill>
                    <a:schemeClr val="bg1"/>
                  </a:solidFill>
                  <a:latin typeface="HY헤드라인M"/>
                  <a:ea typeface="HY헤드라인M"/>
                  <a:cs typeface="HY헤드라인M"/>
                </a:rPr>
                <a:t>  采用西欧的建筑技术</a:t>
              </a:r>
            </a:p>
          </p:txBody>
        </p:sp>
      </p:grpSp>
      <p:grpSp>
        <p:nvGrpSpPr>
          <p:cNvPr id="20" name="그룹 19"/>
          <p:cNvGrpSpPr>
            <a:grpSpLocks/>
          </p:cNvGrpSpPr>
          <p:nvPr/>
        </p:nvGrpSpPr>
        <p:grpSpPr bwMode="auto">
          <a:xfrm>
            <a:off x="16883063" y="1677988"/>
            <a:ext cx="5835650" cy="4432300"/>
            <a:chOff x="16902848" y="1668889"/>
            <a:chExt cx="5834722" cy="4432394"/>
          </a:xfrm>
        </p:grpSpPr>
        <p:pic>
          <p:nvPicPr>
            <p:cNvPr id="31753" name="그림 1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902848" y="1668889"/>
              <a:ext cx="5834722" cy="3527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4" name="TextBox 16"/>
            <p:cNvSpPr txBox="1">
              <a:spLocks noChangeArrowheads="1"/>
            </p:cNvSpPr>
            <p:nvPr/>
          </p:nvSpPr>
          <p:spPr bwMode="auto">
            <a:xfrm>
              <a:off x="17355214" y="5582160"/>
              <a:ext cx="4895071" cy="519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latinLnBrk="1"/>
              <a:r>
                <a:rPr lang="ko-KR" altLang="en-US" sz="2800">
                  <a:solidFill>
                    <a:schemeClr val="bg1"/>
                  </a:solidFill>
                  <a:latin typeface="HY헤드라인M"/>
                  <a:ea typeface="HY헤드라인M"/>
                  <a:cs typeface="HY헤드라인M"/>
                </a:rPr>
                <a:t>  </a:t>
              </a:r>
              <a:r>
                <a:rPr lang="ko-KR" altLang="zh-CN" sz="2800">
                  <a:solidFill>
                    <a:schemeClr val="bg1"/>
                  </a:solidFill>
                  <a:latin typeface="HY헤드라인M"/>
                  <a:ea typeface="HY헤드라인M"/>
                  <a:cs typeface="HY헤드라인M"/>
                </a:rPr>
                <a:t> </a:t>
              </a:r>
              <a:r>
                <a:rPr lang="ko-KR" altLang="en-US" sz="2800">
                  <a:solidFill>
                    <a:schemeClr val="bg1"/>
                  </a:solidFill>
                  <a:latin typeface="HY헤드라인M"/>
                  <a:ea typeface="HY헤드라인M"/>
                  <a:cs typeface="HY헤드라인M"/>
                </a:rPr>
                <a:t> </a:t>
              </a:r>
              <a:r>
                <a:rPr lang="ko-KR" altLang="zh-CN" sz="2800">
                  <a:solidFill>
                    <a:schemeClr val="bg1"/>
                  </a:solidFill>
                  <a:latin typeface="HY헤드라인M"/>
                  <a:ea typeface="HY헤드라인M"/>
                  <a:cs typeface="HY헤드라인M"/>
                </a:rPr>
                <a:t> </a:t>
              </a:r>
              <a:r>
                <a:rPr lang="ko-KR" altLang="en-US" sz="2800">
                  <a:solidFill>
                    <a:schemeClr val="bg1"/>
                  </a:solidFill>
                  <a:latin typeface="HY헤드라인M"/>
                  <a:ea typeface="HY헤드라인M"/>
                  <a:cs typeface="HY헤드라인M"/>
                </a:rPr>
                <a:t> </a:t>
              </a:r>
              <a:r>
                <a:rPr lang="ko-KR" altLang="zh-CN" sz="2800">
                  <a:solidFill>
                    <a:schemeClr val="bg1"/>
                  </a:solidFill>
                  <a:latin typeface="HY헤드라인M"/>
                  <a:ea typeface="HY헤드라인M"/>
                  <a:cs typeface="HY헤드라인M"/>
                </a:rPr>
                <a:t> </a:t>
              </a:r>
              <a:r>
                <a:rPr lang="zh-CN" altLang="en-US" sz="2800">
                  <a:solidFill>
                    <a:schemeClr val="bg1"/>
                  </a:solidFill>
                  <a:latin typeface="HY헤드라인M"/>
                  <a:ea typeface="HY헤드라인M"/>
                  <a:cs typeface="HY헤드라인M"/>
                </a:rPr>
                <a:t>横滨</a:t>
              </a:r>
              <a:r>
                <a:rPr lang="en-US" altLang="ko-KR" sz="2800">
                  <a:solidFill>
                    <a:schemeClr val="bg1"/>
                  </a:solidFill>
                  <a:latin typeface="HY헤드라인M"/>
                  <a:ea typeface="HY헤드라인M"/>
                  <a:cs typeface="HY헤드라인M"/>
                </a:rPr>
                <a:t>, </a:t>
              </a:r>
              <a:r>
                <a:rPr lang="zh-CN" altLang="en-US" sz="2800">
                  <a:solidFill>
                    <a:schemeClr val="bg1"/>
                  </a:solidFill>
                  <a:latin typeface="HY헤드라인M"/>
                  <a:ea typeface="HY헤드라인M"/>
                  <a:cs typeface="HY헤드라인M"/>
                </a:rPr>
                <a:t>东京街道大火灾</a:t>
              </a:r>
            </a:p>
          </p:txBody>
        </p:sp>
      </p:grp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460625" y="3197225"/>
            <a:ext cx="443865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     </a:t>
            </a:r>
            <a:r>
              <a:rPr lang="ko-KR" altLang="zh-CN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木造建筑 禁止</a:t>
            </a:r>
            <a:endParaRPr lang="en-US" altLang="zh-CN" sz="28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endParaRPr lang="en-US" altLang="ko-KR" sz="28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装块建筑和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道路扩展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促进</a:t>
            </a:r>
            <a:endParaRPr lang="ko-KR" altLang="en-US" sz="28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81226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09827E-6 L -0.86233 1.09827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25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1.09827E-6 L -0.81042 1.09827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29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3214 L -0.83941 0.0321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1041 1.09827E-6 L -1.67274 1.09827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25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3941 0.03214 L -1.65782 0.0321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대중매</a:t>
            </a:r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체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신  문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59632" y="2420888"/>
            <a:ext cx="73448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서양에서 전래된 신문을 모델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발전계기 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– 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청일전쟁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러일전쟁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발전요인</a:t>
            </a:r>
            <a:endParaRPr lang="en-US" altLang="ko-KR" sz="32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401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대중매</a:t>
            </a:r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체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신  문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378196" y="1399183"/>
            <a:ext cx="2434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일본의 </a:t>
            </a:r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3</a:t>
            </a:r>
            <a:r>
              <a:rPr lang="ko-KR" altLang="en-US" sz="24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대신문</a:t>
            </a:r>
            <a:endParaRPr lang="ko-KR" altLang="en-US" sz="24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179512" y="3284984"/>
            <a:ext cx="3024336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 flipV="1">
            <a:off x="3203848" y="2636912"/>
            <a:ext cx="792088" cy="648072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3995936" y="2636912"/>
            <a:ext cx="4680520" cy="0"/>
          </a:xfrm>
          <a:prstGeom prst="line">
            <a:avLst/>
          </a:prstGeom>
          <a:ln w="508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0312" y="2636912"/>
            <a:ext cx="2434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요미우리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신문</a:t>
            </a:r>
            <a:endParaRPr lang="ko-KR" altLang="en-US" sz="24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60948"/>
            <a:ext cx="4762500" cy="33813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0778" y="3933056"/>
            <a:ext cx="2434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·1874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년 창간</a:t>
            </a:r>
            <a:endParaRPr lang="ko-KR" altLang="en-US" sz="24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596" y="4651635"/>
            <a:ext cx="3171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24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가장많은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판매부수</a:t>
            </a:r>
            <a:endParaRPr lang="ko-KR" altLang="en-US" sz="24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18" name="직선 연결선 17"/>
          <p:cNvCxnSpPr/>
          <p:nvPr/>
        </p:nvCxnSpPr>
        <p:spPr>
          <a:xfrm flipV="1">
            <a:off x="191759" y="2769773"/>
            <a:ext cx="0" cy="515211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28596" y="2636912"/>
            <a:ext cx="2434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아사히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신문</a:t>
            </a:r>
            <a:endParaRPr lang="ko-KR" altLang="en-US" sz="24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0312" y="3933056"/>
            <a:ext cx="2434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·1879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년 창간</a:t>
            </a:r>
            <a:endParaRPr lang="ko-KR" altLang="en-US" sz="24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8130" y="4651635"/>
            <a:ext cx="3171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·800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만부 발행</a:t>
            </a:r>
            <a:endParaRPr lang="ko-KR" altLang="en-US" sz="24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60948"/>
            <a:ext cx="4762500" cy="338137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28596" y="2636912"/>
            <a:ext cx="2434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마이니</a:t>
            </a:r>
            <a:r>
              <a:rPr lang="ko-KR" altLang="en-US" sz="24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치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신문</a:t>
            </a:r>
            <a:endParaRPr lang="ko-KR" altLang="en-US" sz="24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8130" y="3933056"/>
            <a:ext cx="33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24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마이니치신문사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창간</a:t>
            </a:r>
            <a:endParaRPr lang="ko-KR" altLang="en-US" sz="24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8596" y="4651634"/>
            <a:ext cx="3171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·393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만부 발행</a:t>
            </a:r>
            <a:endParaRPr lang="ko-KR" altLang="en-US" sz="24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60947"/>
            <a:ext cx="476250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7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8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00"/>
                            </p:stCondLst>
                            <p:childTnLst>
                              <p:par>
                                <p:cTn id="12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2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00"/>
                            </p:stCondLst>
                            <p:childTnLst>
                              <p:par>
                                <p:cTn id="125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6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00"/>
                            </p:stCondLst>
                            <p:childTnLst>
                              <p:par>
                                <p:cTn id="12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7" grpId="1"/>
      <p:bldP spid="14" grpId="0"/>
      <p:bldP spid="14" grpId="1"/>
      <p:bldP spid="16" grpId="0"/>
      <p:bldP spid="16" grpId="1"/>
      <p:bldP spid="17" grpId="0"/>
      <p:bldP spid="17" grpId="1"/>
      <p:bldP spid="20" grpId="0"/>
      <p:bldP spid="20" grpId="1"/>
      <p:bldP spid="21" grpId="0"/>
      <p:bldP spid="21" grpId="1"/>
      <p:bldP spid="22" grpId="0"/>
      <p:bldP spid="22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86063" y="465138"/>
            <a:ext cx="4464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大众媒体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-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新闻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2311400" y="1196975"/>
            <a:ext cx="6653213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58888" y="2420938"/>
            <a:ext cx="7345362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西方传来的新闻模式</a:t>
            </a:r>
            <a:endParaRPr lang="en-US" altLang="zh-CN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endParaRPr lang="en-US" altLang="ko-KR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发展契机</a:t>
            </a:r>
            <a:r>
              <a:rPr lang="ko-KR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– 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清日战争</a:t>
            </a:r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, 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俄日战争</a:t>
            </a:r>
            <a:endParaRPr lang="en-US" altLang="zh-CN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endParaRPr lang="en-US" altLang="ko-KR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发展要因</a:t>
            </a:r>
            <a:endParaRPr lang="en-US" altLang="zh-CN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417257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86063" y="465138"/>
            <a:ext cx="4464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大众媒体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-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新闻</a:t>
            </a:r>
            <a:endParaRPr lang="ko-KR" altLang="en-US" sz="28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11400" y="1196975"/>
            <a:ext cx="6653213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378575" y="1398588"/>
            <a:ext cx="2433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日本的</a:t>
            </a:r>
            <a:r>
              <a:rPr lang="en-US" altLang="zh-CN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3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大新闻</a:t>
            </a:r>
          </a:p>
        </p:txBody>
      </p:sp>
      <p:cxnSp>
        <p:nvCxnSpPr>
          <p:cNvPr id="9" name="직선 연결선 8"/>
          <p:cNvCxnSpPr/>
          <p:nvPr/>
        </p:nvCxnSpPr>
        <p:spPr>
          <a:xfrm>
            <a:off x="179388" y="3284538"/>
            <a:ext cx="302418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 flipV="1">
            <a:off x="3203575" y="2636838"/>
            <a:ext cx="792163" cy="64770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3995738" y="2636838"/>
            <a:ext cx="4679950" cy="0"/>
          </a:xfrm>
          <a:prstGeom prst="line">
            <a:avLst/>
          </a:prstGeom>
          <a:ln w="508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90525" y="2636838"/>
            <a:ext cx="2433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2400" dirty="0" err="1" smtClean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读卖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2400" dirty="0" smtClean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新闻</a:t>
            </a:r>
            <a:endParaRPr lang="zh-CN" altLang="en-US" sz="2400" dirty="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38" y="2960688"/>
            <a:ext cx="47625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95288" y="3933825"/>
            <a:ext cx="2433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·1874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年</a:t>
            </a:r>
            <a:r>
              <a:rPr lang="ko-KR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创刊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28625" y="4651375"/>
            <a:ext cx="3171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贩卖份数最多</a:t>
            </a:r>
          </a:p>
        </p:txBody>
      </p:sp>
      <p:cxnSp>
        <p:nvCxnSpPr>
          <p:cNvPr id="18" name="직선 연결선 17"/>
          <p:cNvCxnSpPr/>
          <p:nvPr/>
        </p:nvCxnSpPr>
        <p:spPr>
          <a:xfrm flipV="1">
            <a:off x="192088" y="2770188"/>
            <a:ext cx="0" cy="51435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28625" y="2636838"/>
            <a:ext cx="2433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朝日 </a:t>
            </a:r>
            <a:r>
              <a:rPr lang="zh-CN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新闻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95288" y="3933825"/>
            <a:ext cx="2433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·1879</a:t>
            </a:r>
            <a:r>
              <a:rPr lang="zh-CN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年</a:t>
            </a:r>
            <a:r>
              <a:rPr lang="ko-KR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创刊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95288" y="4652963"/>
            <a:ext cx="3170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·800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万份 发行</a:t>
            </a: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2960688"/>
            <a:ext cx="47625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28625" y="2636838"/>
            <a:ext cx="2433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每日 </a:t>
            </a:r>
            <a:r>
              <a:rPr lang="zh-CN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新闻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95288" y="3933825"/>
            <a:ext cx="3359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每日</a:t>
            </a:r>
            <a:r>
              <a:rPr lang="zh-CN" altLang="en-US" sz="2400" dirty="0" smtClean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新</a:t>
            </a:r>
            <a:r>
              <a:rPr lang="zh-CN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闻社</a:t>
            </a:r>
            <a:r>
              <a:rPr lang="ko-KR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创刊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95288" y="4652963"/>
            <a:ext cx="3171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·393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万份</a:t>
            </a:r>
            <a:r>
              <a:rPr lang="ko-KR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发行</a:t>
            </a: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738" y="2960688"/>
            <a:ext cx="47625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264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8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00"/>
                            </p:stCondLst>
                            <p:childTnLst>
                              <p:par>
                                <p:cTn id="12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2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00"/>
                            </p:stCondLst>
                            <p:childTnLst>
                              <p:par>
                                <p:cTn id="125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6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00"/>
                            </p:stCondLst>
                            <p:childTnLst>
                              <p:par>
                                <p:cTn id="12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14" grpId="0"/>
      <p:bldP spid="14" grpId="1"/>
      <p:bldP spid="16" grpId="0"/>
      <p:bldP spid="16" grpId="1"/>
      <p:bldP spid="17" grpId="0"/>
      <p:bldP spid="17" grpId="1"/>
      <p:bldP spid="20" grpId="0"/>
      <p:bldP spid="20" grpId="1"/>
      <p:bldP spid="21" grpId="0"/>
      <p:bldP spid="21" grpId="1"/>
      <p:bldP spid="22" grpId="0"/>
      <p:bldP spid="22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대중매</a:t>
            </a:r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체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출  판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19" y="1844824"/>
            <a:ext cx="7920880" cy="26822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0519" y="4725144"/>
            <a:ext cx="7344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진보적 지식인들이 잡지출판 주도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</a:p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 -&gt; 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자유인권사상고취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민중의식 계몽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684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대중매</a:t>
            </a:r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체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출  판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0519" y="1916832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대표적 정론잡지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9" name="직선 연결선 8"/>
          <p:cNvCxnSpPr>
            <a:stCxn id="7" idx="3"/>
          </p:cNvCxnSpPr>
          <p:nvPr/>
        </p:nvCxnSpPr>
        <p:spPr>
          <a:xfrm flipV="1">
            <a:off x="4422927" y="2209219"/>
            <a:ext cx="437105" cy="1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 flipV="1">
            <a:off x="4860032" y="2209220"/>
            <a:ext cx="437105" cy="1"/>
          </a:xfrm>
          <a:prstGeom prst="line">
            <a:avLst/>
          </a:prstGeom>
          <a:ln w="508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4860032" y="2217933"/>
            <a:ext cx="0" cy="169900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 flipV="1">
            <a:off x="4860032" y="2785283"/>
            <a:ext cx="437105" cy="1"/>
          </a:xfrm>
          <a:prstGeom prst="line">
            <a:avLst/>
          </a:prstGeom>
          <a:ln w="508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 flipV="1">
            <a:off x="4874439" y="3352245"/>
            <a:ext cx="437105" cy="1"/>
          </a:xfrm>
          <a:prstGeom prst="line">
            <a:avLst/>
          </a:prstGeom>
          <a:ln w="508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 flipV="1">
            <a:off x="4874439" y="3916932"/>
            <a:ext cx="437105" cy="1"/>
          </a:xfrm>
          <a:prstGeom prst="line">
            <a:avLst/>
          </a:prstGeom>
          <a:ln w="508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612110" y="1953126"/>
            <a:ext cx="3276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메이로쿠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잡지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12110" y="2554451"/>
            <a:ext cx="3276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민간 잡지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12110" y="3121412"/>
            <a:ext cx="3276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평론 신문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12110" y="3686099"/>
            <a:ext cx="3276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국민의 벗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0519" y="3059856"/>
            <a:ext cx="5045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다양한 장르의 잡지등장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33" name="직선 연결선 32"/>
          <p:cNvCxnSpPr/>
          <p:nvPr/>
        </p:nvCxnSpPr>
        <p:spPr>
          <a:xfrm flipV="1">
            <a:off x="1340181" y="3909542"/>
            <a:ext cx="437105" cy="2"/>
          </a:xfrm>
          <a:prstGeom prst="line">
            <a:avLst/>
          </a:prstGeom>
          <a:ln w="508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 flipH="1">
            <a:off x="1340181" y="3909541"/>
            <a:ext cx="8541" cy="56735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 flipV="1">
            <a:off x="1340181" y="4485605"/>
            <a:ext cx="437105" cy="2"/>
          </a:xfrm>
          <a:prstGeom prst="line">
            <a:avLst/>
          </a:prstGeom>
          <a:ln w="508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003404" y="3678709"/>
            <a:ext cx="5448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부인잡지</a:t>
            </a:r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: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봉건적 남존여비의 질서타파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03404" y="4264302"/>
            <a:ext cx="6385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어린이잡</a:t>
            </a:r>
            <a:r>
              <a:rPr lang="ko-KR" altLang="en-US" sz="24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지</a:t>
            </a:r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: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다양한 읽을거리 제공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0518" y="4193217"/>
            <a:ext cx="6269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메이지초기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– 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소수지식인 중신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0519" y="5157192"/>
            <a:ext cx="7997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말기 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– 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영리를 추구하는 기업활동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32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       - 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편집자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경영자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자본가 중심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32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-&gt; 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영리 추구적 성격이 뚜렷해짐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9802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40" grpId="0"/>
      <p:bldP spid="40" grpId="1"/>
      <p:bldP spid="41" grpId="0"/>
      <p:bldP spid="41" grpId="1"/>
      <p:bldP spid="42" grpId="0"/>
      <p:bldP spid="4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86063" y="465138"/>
            <a:ext cx="4464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大众媒体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-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出版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2311400" y="1196975"/>
            <a:ext cx="6653213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888" y="1844675"/>
            <a:ext cx="7920037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50888" y="4724400"/>
            <a:ext cx="749352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/>
            <a:r>
              <a:rPr lang="en-US" altLang="ko-KR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进步知识分子们在杂志出版方面主导</a:t>
            </a:r>
            <a:endParaRPr lang="en-US" altLang="zh-CN" sz="3200" dirty="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en-US" altLang="ko-KR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</a:t>
            </a:r>
          </a:p>
          <a:p>
            <a:pPr latinLnBrk="1"/>
            <a:r>
              <a:rPr lang="en-US" altLang="ko-KR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 -&gt; </a:t>
            </a:r>
            <a:r>
              <a:rPr lang="zh-CN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鼓励自由人权思想</a:t>
            </a:r>
            <a:r>
              <a:rPr lang="en-US" altLang="ko-KR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, </a:t>
            </a:r>
            <a:r>
              <a:rPr lang="zh-CN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民众意识的启蒙</a:t>
            </a:r>
            <a:endParaRPr lang="en-US" altLang="zh-CN" sz="3200" dirty="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156141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2786063" y="465138"/>
            <a:ext cx="4464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大众媒体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-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出版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2311400" y="1196975"/>
            <a:ext cx="6653213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50888" y="1916113"/>
            <a:ext cx="389016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/>
            <a:r>
              <a:rPr lang="en-US" altLang="ko-KR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代表性的正论杂志</a:t>
            </a:r>
            <a:endParaRPr lang="en-US" altLang="zh-CN" sz="3200" dirty="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cxnSp>
        <p:nvCxnSpPr>
          <p:cNvPr id="9" name="직선 연결선 8"/>
          <p:cNvCxnSpPr>
            <a:stCxn id="7" idx="3"/>
          </p:cNvCxnSpPr>
          <p:nvPr/>
        </p:nvCxnSpPr>
        <p:spPr>
          <a:xfrm>
            <a:off x="4641056" y="2205832"/>
            <a:ext cx="218282" cy="793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 flipV="1">
            <a:off x="4859338" y="2209800"/>
            <a:ext cx="438150" cy="0"/>
          </a:xfrm>
          <a:prstGeom prst="line">
            <a:avLst/>
          </a:prstGeom>
          <a:ln w="508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4859338" y="2217738"/>
            <a:ext cx="0" cy="169862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 flipV="1">
            <a:off x="4859338" y="2786063"/>
            <a:ext cx="438150" cy="0"/>
          </a:xfrm>
          <a:prstGeom prst="line">
            <a:avLst/>
          </a:prstGeom>
          <a:ln w="508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 flipV="1">
            <a:off x="4875213" y="3352800"/>
            <a:ext cx="436562" cy="0"/>
          </a:xfrm>
          <a:prstGeom prst="line">
            <a:avLst/>
          </a:prstGeom>
          <a:ln w="508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 flipV="1">
            <a:off x="4875213" y="3916363"/>
            <a:ext cx="436562" cy="0"/>
          </a:xfrm>
          <a:prstGeom prst="line">
            <a:avLst/>
          </a:prstGeom>
          <a:ln w="508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611813" y="1952625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每日一看杂志</a:t>
            </a:r>
            <a:endParaRPr lang="en-US" altLang="zh-CN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611813" y="2554288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民间杂志</a:t>
            </a:r>
            <a:endParaRPr lang="en-US" altLang="zh-CN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611813" y="3121025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评论新闻</a:t>
            </a:r>
            <a:endParaRPr lang="en-US" altLang="zh-CN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611813" y="3686175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国民的朋友</a:t>
            </a:r>
            <a:endParaRPr lang="en-US" altLang="zh-CN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750888" y="3059113"/>
            <a:ext cx="5189264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/>
            <a:r>
              <a:rPr lang="en-US" altLang="ko-KR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具有多样体裁的杂志登场</a:t>
            </a:r>
            <a:endParaRPr lang="en-US" altLang="zh-CN" sz="3200" dirty="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cxnSp>
        <p:nvCxnSpPr>
          <p:cNvPr id="33" name="직선 연결선 32"/>
          <p:cNvCxnSpPr/>
          <p:nvPr/>
        </p:nvCxnSpPr>
        <p:spPr>
          <a:xfrm flipV="1">
            <a:off x="1339850" y="3910013"/>
            <a:ext cx="438150" cy="0"/>
          </a:xfrm>
          <a:prstGeom prst="line">
            <a:avLst/>
          </a:prstGeom>
          <a:ln w="508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 flipH="1">
            <a:off x="1331913" y="3917950"/>
            <a:ext cx="7937" cy="56832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 flipV="1">
            <a:off x="1339850" y="4486275"/>
            <a:ext cx="438150" cy="0"/>
          </a:xfrm>
          <a:prstGeom prst="line">
            <a:avLst/>
          </a:prstGeom>
          <a:ln w="508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1979613" y="3716338"/>
            <a:ext cx="5448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否认杂志</a:t>
            </a:r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: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打破封建的重男轻女的秩序</a:t>
            </a:r>
            <a:endParaRPr lang="en-US" altLang="zh-CN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1979613" y="4292600"/>
            <a:ext cx="6384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儿童杂志</a:t>
            </a:r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: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提供多样的阅读通道</a:t>
            </a:r>
            <a:endParaRPr lang="en-US" altLang="zh-CN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755650" y="4221163"/>
            <a:ext cx="62690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明治初期</a:t>
            </a:r>
            <a:r>
              <a:rPr lang="ko-KR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– 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少数知识份子重心</a:t>
            </a:r>
            <a:endParaRPr lang="en-US" altLang="zh-CN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750888" y="5157788"/>
            <a:ext cx="7997825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末期</a:t>
            </a:r>
            <a:r>
              <a:rPr lang="ko-KR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– 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追求盈利的企业活动</a:t>
            </a:r>
            <a:endParaRPr lang="en-US" altLang="zh-CN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        - 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编辑者</a:t>
            </a:r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, 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经营者</a:t>
            </a:r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, 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资本为重心</a:t>
            </a:r>
            <a:endParaRPr lang="en-US" altLang="zh-CN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-&gt; 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追求盈利的特征明显</a:t>
            </a:r>
            <a:endParaRPr lang="en-US" altLang="zh-CN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266723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40" grpId="0"/>
      <p:bldP spid="40" grpId="1"/>
      <p:bldP spid="41" grpId="0"/>
      <p:bldP spid="41" grpId="1"/>
      <p:bldP spid="42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571604" y="2928934"/>
            <a:ext cx="5857916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HeroicExtremeLeftFacing">
              <a:rot lat="449632" lon="1463208" rev="431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서    </a:t>
            </a:r>
            <a:r>
              <a:rPr lang="ko-KR" altLang="en-US" sz="2400" b="1" dirty="0" err="1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론</a:t>
            </a:r>
            <a:r>
              <a:rPr lang="ko-KR" altLang="en-US" sz="24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( Introduction)</a:t>
            </a:r>
          </a:p>
          <a:p>
            <a:pPr algn="ctr"/>
            <a:r>
              <a:rPr lang="en-US" altLang="ko-KR" sz="24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   (</a:t>
            </a:r>
            <a:r>
              <a:rPr lang="ko-KR" altLang="en-US" sz="24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메이지</a:t>
            </a:r>
            <a:r>
              <a:rPr lang="en-US" altLang="ko-KR" sz="24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,</a:t>
            </a:r>
            <a:r>
              <a:rPr lang="ko-KR" altLang="en-US" sz="2400" b="1" dirty="0" err="1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다이쇼</a:t>
            </a:r>
            <a:r>
              <a:rPr lang="ko-KR" altLang="en-US" sz="24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배경 및 유신</a:t>
            </a:r>
            <a:r>
              <a:rPr lang="en-US" altLang="ko-KR" sz="24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28" y="1285860"/>
            <a:ext cx="1571636" cy="3170099"/>
          </a:xfrm>
          <a:prstGeom prst="rect">
            <a:avLst/>
          </a:prstGeom>
          <a:noFill/>
          <a:scene3d>
            <a:camera prst="orthographicFront">
              <a:rot lat="0" lon="2699990" rev="0"/>
            </a:camera>
            <a:lightRig rig="threePt" dir="t"/>
          </a:scene3d>
        </p:spPr>
        <p:txBody>
          <a:bodyPr wrap="square" rtlCol="0">
            <a:spAutoFit/>
            <a:scene3d>
              <a:camera prst="perspectiveHeroicExtremeLeftFacing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ko-KR" sz="20000" i="1" dirty="0" smtClean="0">
                <a:solidFill>
                  <a:schemeClr val="bg1">
                    <a:lumMod val="95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휴먼둥근헤드라인" pitchFamily="18" charset="-127"/>
                <a:ea typeface="휴먼둥근헤드라인" pitchFamily="18" charset="-127"/>
              </a:rPr>
              <a:t>1</a:t>
            </a:r>
            <a:endParaRPr lang="ko-KR" altLang="en-US" sz="20000" i="1" dirty="0">
              <a:solidFill>
                <a:schemeClr val="bg1">
                  <a:lumMod val="95000"/>
                </a:schemeClr>
              </a:solidFill>
              <a:effectLst>
                <a:reflection blurRad="6350" stA="50000" endA="300" endPos="50000" dist="60007" dir="5400000" sy="-100000" algn="bl" rotWithShape="0"/>
              </a:effectLst>
              <a:latin typeface="휴먼둥근헤드라인" pitchFamily="18" charset="-127"/>
              <a:ea typeface="휴먼둥근헤드라인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488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대중매</a:t>
            </a:r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체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라디</a:t>
            </a:r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오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5576" y="1916832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시작 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고등학교 교내 임시방송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32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“Jock, Jock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여기는 도쿄방송국 입니다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.”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576" y="2455441"/>
            <a:ext cx="76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1926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년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8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다이쇼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15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년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)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도쿄 오사카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나고야 합병</a:t>
            </a:r>
            <a:endParaRPr lang="en-US" altLang="ko-KR" sz="28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3546559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발전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7489" y="3166512"/>
            <a:ext cx="76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1928</a:t>
            </a:r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년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전국 중계망 완비</a:t>
            </a:r>
            <a:endParaRPr lang="en-US" altLang="ko-KR" sz="28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489" y="3971607"/>
            <a:ext cx="76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다이쇼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천황 사망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-&gt;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연예프로그램 중지</a:t>
            </a:r>
            <a:endParaRPr lang="en-US" altLang="ko-KR" sz="28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                        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뉴스방송 전념</a:t>
            </a:r>
            <a:endParaRPr lang="en-US" altLang="ko-KR" sz="28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5575" y="4929301"/>
            <a:ext cx="76653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라디오 역할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산간 벽지에도 </a:t>
            </a:r>
            <a:r>
              <a:rPr lang="ko-KR" altLang="en-US" sz="28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동시간대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도달</a:t>
            </a:r>
            <a:endParaRPr lang="en-US" altLang="ko-KR" sz="28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                  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문자를 </a:t>
            </a:r>
            <a:r>
              <a:rPr lang="ko-KR" altLang="en-US" sz="28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모르는사람도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청취</a:t>
            </a:r>
            <a:endParaRPr lang="en-US" altLang="ko-KR" sz="28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                  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청취자의 감정에 직접호소</a:t>
            </a:r>
            <a:endParaRPr lang="en-US" altLang="ko-KR" sz="28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242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85549E-6 L -1.38889E-6 -0.2589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25896 L -1.38889E-6 -0.0090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7" grpId="1"/>
      <p:bldP spid="7" grpId="2"/>
      <p:bldP spid="8" grpId="0"/>
      <p:bldP spid="8" grpId="1"/>
      <p:bldP spid="9" grpId="0"/>
      <p:bldP spid="9" grpId="1"/>
      <p:bldP spid="9" grpId="2"/>
      <p:bldP spid="10" grpId="0"/>
      <p:bldP spid="10" grpId="1"/>
      <p:bldP spid="11" grpId="0"/>
      <p:bldP spid="11" grpId="1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대중매</a:t>
            </a:r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체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라디</a:t>
            </a:r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오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537" y="4221087"/>
            <a:ext cx="3604531" cy="237626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537" y="1628801"/>
            <a:ext cx="3604531" cy="237626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21" y="1628801"/>
            <a:ext cx="3604531" cy="237626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07" y="4221088"/>
            <a:ext cx="3590645" cy="2376263"/>
          </a:xfrm>
          <a:prstGeom prst="rect">
            <a:avLst/>
          </a:prstGeom>
        </p:spPr>
      </p:pic>
      <p:sp>
        <p:nvSpPr>
          <p:cNvPr id="23" name="Rectangle 46"/>
          <p:cNvSpPr>
            <a:spLocks noChangeArrowheads="1"/>
          </p:cNvSpPr>
          <p:nvPr/>
        </p:nvSpPr>
        <p:spPr bwMode="auto">
          <a:xfrm>
            <a:off x="495300" y="3675559"/>
            <a:ext cx="8064500" cy="939800"/>
          </a:xfrm>
          <a:prstGeom prst="rect">
            <a:avLst/>
          </a:prstGeom>
          <a:gradFill rotWithShape="1">
            <a:gsLst>
              <a:gs pos="0">
                <a:srgbClr val="6699FF">
                  <a:alpha val="60001"/>
                </a:srgbClr>
              </a:gs>
              <a:gs pos="100000">
                <a:srgbClr val="6699FF">
                  <a:gamma/>
                  <a:tint val="0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ko-KR" altLang="en-US"/>
          </a:p>
        </p:txBody>
      </p:sp>
      <p:sp>
        <p:nvSpPr>
          <p:cNvPr id="24" name="Rectangle 47"/>
          <p:cNvSpPr>
            <a:spLocks noChangeArrowheads="1"/>
          </p:cNvSpPr>
          <p:nvPr/>
        </p:nvSpPr>
        <p:spPr bwMode="auto">
          <a:xfrm>
            <a:off x="4092575" y="1302247"/>
            <a:ext cx="1012825" cy="5832475"/>
          </a:xfrm>
          <a:prstGeom prst="rect">
            <a:avLst/>
          </a:prstGeom>
          <a:gradFill rotWithShape="1">
            <a:gsLst>
              <a:gs pos="0">
                <a:srgbClr val="6699FF">
                  <a:alpha val="60001"/>
                </a:srgbClr>
              </a:gs>
              <a:gs pos="100000">
                <a:srgbClr val="6699FF">
                  <a:gamma/>
                  <a:tint val="0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ko-KR" altLang="en-US"/>
          </a:p>
        </p:txBody>
      </p:sp>
      <p:sp>
        <p:nvSpPr>
          <p:cNvPr id="25" name="Text Box 147"/>
          <p:cNvSpPr txBox="1">
            <a:spLocks noChangeArrowheads="1"/>
          </p:cNvSpPr>
          <p:nvPr/>
        </p:nvSpPr>
        <p:spPr bwMode="auto">
          <a:xfrm>
            <a:off x="2654299" y="3747556"/>
            <a:ext cx="3889375" cy="5254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8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ラジオ</a:t>
            </a:r>
            <a:endParaRPr lang="en-US" altLang="ko-KR" sz="28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6" name="[BADAK]UnNamed vide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9307" y="1628801"/>
            <a:ext cx="8054761" cy="439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6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2081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/>
      <p:bldP spid="25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86063" y="465138"/>
            <a:ext cx="4464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大众媒体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-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收音机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2311400" y="1196975"/>
            <a:ext cx="6653213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55650" y="1916113"/>
            <a:ext cx="73453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开始</a:t>
            </a:r>
            <a:r>
              <a:rPr lang="ko-KR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: 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高等学校校内临时放送</a:t>
            </a:r>
            <a:endParaRPr lang="en-US" altLang="zh-CN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   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“Jock, Jock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被当成是东京放送局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.”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55650" y="2455863"/>
            <a:ext cx="76327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1926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年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(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大正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15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年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)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东京大阪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,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名古屋合并</a:t>
            </a:r>
            <a:endParaRPr lang="en-US" altLang="zh-CN" sz="28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55650" y="3546475"/>
            <a:ext cx="73453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发展</a:t>
            </a:r>
            <a:endParaRPr lang="en-US" altLang="zh-CN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87400" y="3167063"/>
            <a:ext cx="76327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1928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年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全国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放送网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完备</a:t>
            </a:r>
            <a:endParaRPr lang="en-US" altLang="ko-KR" sz="28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87400" y="3971925"/>
            <a:ext cx="76327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大正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天皇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死亡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-&gt;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中止娱乐节目</a:t>
            </a:r>
            <a:endParaRPr lang="en-US" altLang="zh-CN" sz="28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                         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专注新闻放送</a:t>
            </a:r>
            <a:endParaRPr lang="en-US" altLang="zh-CN" sz="28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55650" y="4929188"/>
            <a:ext cx="7664450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收音机作用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: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偏僻山沟也能同时段到达</a:t>
            </a:r>
            <a:endParaRPr lang="en-US" altLang="zh-CN" sz="28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                   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不认识字的人也可以收听</a:t>
            </a:r>
            <a:endParaRPr lang="en-US" altLang="zh-CN" sz="28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                   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直接呼吁收听者的感情</a:t>
            </a:r>
            <a:endParaRPr lang="en-US" altLang="zh-CN" sz="28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146323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85549E-6 L -1.38889E-6 -0.2589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25896 L -1.38889E-6 -0.0090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7" grpId="2"/>
      <p:bldP spid="8" grpId="0"/>
      <p:bldP spid="8" grpId="1"/>
      <p:bldP spid="9" grpId="0"/>
      <p:bldP spid="9" grpId="1"/>
      <p:bldP spid="9" grpId="2"/>
      <p:bldP spid="10" grpId="0"/>
      <p:bldP spid="10" grpId="1"/>
      <p:bldP spid="11" grpId="0"/>
      <p:bldP spid="11" grpId="1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문학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/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여가문화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문  학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59632" y="2420888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서유럽의 기술과 지식이 소개됨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5890" y="4365104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err="1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나츠메</a:t>
            </a:r>
            <a:r>
              <a:rPr lang="ko-KR" altLang="en-US" sz="32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소세키</a:t>
            </a:r>
            <a:r>
              <a:rPr lang="en-US" altLang="ko-KR" sz="32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3200" b="1" dirty="0" err="1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夏目漱石</a:t>
            </a:r>
            <a:r>
              <a:rPr lang="en-US" altLang="ko-KR" sz="32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253194" y="3405773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사회 각계에 일대 변혁</a:t>
            </a:r>
            <a:endParaRPr lang="en-US" altLang="ko-KR" sz="32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034" y="2713275"/>
            <a:ext cx="2354513" cy="3091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4427984" y="2774830"/>
            <a:ext cx="4170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일본의 소설가 이자 평론가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9640" y="3531889"/>
            <a:ext cx="4030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대표 작품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4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‘</a:t>
            </a:r>
            <a:r>
              <a:rPr lang="ko-KR" altLang="en-US" sz="24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나는고양이로소이다</a:t>
            </a:r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’</a:t>
            </a:r>
          </a:p>
          <a:p>
            <a:r>
              <a:rPr lang="en-US" altLang="ko-KR" sz="24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 ‘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마음</a:t>
            </a:r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’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등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183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50289E-6 L -4.72222E-6 -0.3676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3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7" grpId="1"/>
      <p:bldP spid="8" grpId="0"/>
      <p:bldP spid="8" grpId="1"/>
      <p:bldP spid="9" grpId="0"/>
      <p:bldP spid="9" grpId="1"/>
      <p:bldP spid="11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5026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문학</a:t>
            </a:r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/</a:t>
            </a:r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여가문화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스포츠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야구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0" y="2060848"/>
            <a:ext cx="3384376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4355976" y="2543997"/>
            <a:ext cx="4170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메이지시대에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미국인 교사에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의해 처음 전해짐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5976" y="3861034"/>
            <a:ext cx="4170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1878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년 일본최초의 야구팀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24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니이바시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야스제틱클럽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창단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2185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5170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문학</a:t>
            </a:r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/</a:t>
            </a:r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여가문화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스포츠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골</a:t>
            </a:r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프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0" y="2060849"/>
            <a:ext cx="3384376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4320568" y="2276872"/>
            <a:ext cx="4170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1901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년 영국인 </a:t>
            </a:r>
            <a:r>
              <a:rPr lang="ko-KR" altLang="en-US" sz="24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아서그룹에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의해 최초의 </a:t>
            </a:r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4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홀 골프장 완성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20568" y="3481554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1903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년 일본 최초의 골프클럽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24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고베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골프구락부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발족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20568" y="4725144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1904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년 골프장 완성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463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581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문학</a:t>
            </a:r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/</a:t>
            </a:r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여가문화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스포츠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스케이</a:t>
            </a:r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트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0" y="2060849"/>
            <a:ext cx="3384376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4355976" y="3068960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삿포로농학교에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부임한 미국인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24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교사에 의해 처음 전해짐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0747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5314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문학</a:t>
            </a:r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/</a:t>
            </a:r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여가문화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음</a:t>
            </a:r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식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0" y="2060849"/>
            <a:ext cx="3384376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4355976" y="2164517"/>
            <a:ext cx="4170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고기를 얕은 </a:t>
            </a:r>
            <a:r>
              <a:rPr lang="ko-KR" altLang="en-US" sz="24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철냄비에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굽거나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삶은 요리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5976" y="3481554"/>
            <a:ext cx="4170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스키야키후우</a:t>
            </a:r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4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규우나베라고도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함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5976" y="4885152"/>
            <a:ext cx="4170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과거정부는 육식을 장려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7403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86063" y="465138"/>
            <a:ext cx="4464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文学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/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休闲文化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-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文学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2311400" y="1196975"/>
            <a:ext cx="6653213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58888" y="2420938"/>
            <a:ext cx="73453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西欧的艺术和知识介绍</a:t>
            </a:r>
            <a:endParaRPr lang="en-US" altLang="zh-CN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346200" y="4365625"/>
            <a:ext cx="73437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ko-KR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나츠메 소세키</a:t>
            </a:r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(</a:t>
            </a:r>
            <a:r>
              <a:rPr lang="ko-KR" altLang="en-US" sz="3200" b="1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夏目漱石</a:t>
            </a:r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)</a:t>
            </a:r>
            <a:endParaRPr lang="ko-KR" altLang="en-US" sz="3200">
              <a:latin typeface="맑은 고딕" pitchFamily="34" charset="-127"/>
              <a:ea typeface="맑은 고딕" pitchFamily="34" charset="-127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52538" y="3405188"/>
            <a:ext cx="73453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社会各界的一代变革</a:t>
            </a:r>
            <a:endParaRPr lang="en-US" altLang="zh-CN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1034" y="2713275"/>
            <a:ext cx="2354513" cy="3091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427538" y="2774950"/>
            <a:ext cx="417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日本的小说家 利息评论家</a:t>
            </a:r>
            <a:endParaRPr lang="en-US" altLang="zh-CN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429125" y="3532188"/>
            <a:ext cx="40306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代表作品</a:t>
            </a:r>
            <a:endParaRPr lang="en-US" altLang="zh-CN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- ‘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我是猫</a:t>
            </a:r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’</a:t>
            </a:r>
          </a:p>
          <a:p>
            <a:pPr latinLnBrk="1"/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  ‘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心</a:t>
            </a:r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’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等</a:t>
            </a:r>
            <a:endParaRPr lang="ko-KR" altLang="en-US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301268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50289E-6 L -4.72222E-6 -0.3676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3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  <p:bldP spid="8" grpId="1"/>
      <p:bldP spid="9" grpId="0"/>
      <p:bldP spid="9" grpId="1"/>
      <p:bldP spid="11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86063" y="465138"/>
            <a:ext cx="50260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>
                <a:solidFill>
                  <a:schemeClr val="bg1"/>
                </a:solidFill>
              </a:rPr>
              <a:t>文学</a:t>
            </a:r>
            <a:r>
              <a:rPr lang="en-US" altLang="ko-KR" sz="2800">
                <a:solidFill>
                  <a:schemeClr val="bg1"/>
                </a:solidFill>
              </a:rPr>
              <a:t>/</a:t>
            </a:r>
            <a:r>
              <a:rPr lang="zh-CN" altLang="en-US" sz="2800">
                <a:solidFill>
                  <a:schemeClr val="bg1"/>
                </a:solidFill>
              </a:rPr>
              <a:t>休闲文化</a:t>
            </a:r>
            <a:r>
              <a:rPr lang="ko-KR" altLang="en-US">
                <a:solidFill>
                  <a:schemeClr val="bg1"/>
                </a:solidFill>
              </a:rPr>
              <a:t>  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-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运动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(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棒球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)</a:t>
            </a:r>
            <a:endParaRPr lang="ko-KR" altLang="en-US" sz="28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11400" y="1196975"/>
            <a:ext cx="6653213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9120" y="2060848"/>
            <a:ext cx="3384376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356100" y="2544763"/>
            <a:ext cx="41703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由明治时代美国的教师第一次传入</a:t>
            </a:r>
            <a:endParaRPr lang="en-US" altLang="zh-CN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56100" y="3860800"/>
            <a:ext cx="43203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/>
            <a:r>
              <a:rPr lang="en-US" altLang="ko-KR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1878</a:t>
            </a:r>
            <a:r>
              <a:rPr lang="zh-CN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年</a:t>
            </a:r>
            <a:r>
              <a:rPr lang="ko-KR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日本最初的棒球队</a:t>
            </a:r>
            <a:endParaRPr lang="en-US" altLang="zh-CN" sz="2400" dirty="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ko-KR" altLang="en-US" sz="2400" dirty="0" err="1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니이바시</a:t>
            </a:r>
            <a:r>
              <a:rPr lang="ko-KR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ko-KR" altLang="en-US" sz="2400" dirty="0" err="1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야스제틱</a:t>
            </a:r>
            <a:r>
              <a:rPr lang="zh-CN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俱乐部创团</a:t>
            </a:r>
            <a:endParaRPr lang="en-US" altLang="zh-CN" sz="2400" dirty="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327135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서론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introduction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-180528" y="-243408"/>
            <a:ext cx="0" cy="7992888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78" y="1988840"/>
            <a:ext cx="3888927" cy="4339994"/>
          </a:xfrm>
          <a:prstGeom prst="rect">
            <a:avLst/>
          </a:prstGeom>
          <a:effectLst>
            <a:innerShdw blurRad="114300">
              <a:srgbClr val="0070C0"/>
            </a:innerShdw>
          </a:effectLst>
          <a:scene3d>
            <a:camera prst="orthographicFront"/>
            <a:lightRig rig="balanced" dir="t"/>
          </a:scene3d>
          <a:sp3d prstMaterial="matte"/>
        </p:spPr>
      </p:pic>
      <p:sp>
        <p:nvSpPr>
          <p:cNvPr id="8" name="TextBox 7"/>
          <p:cNvSpPr txBox="1"/>
          <p:nvPr/>
        </p:nvSpPr>
        <p:spPr>
          <a:xfrm>
            <a:off x="2786050" y="46439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메이지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8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다이쇼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배경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 flipV="1">
            <a:off x="2821916" y="2743225"/>
            <a:ext cx="1822092" cy="162187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4644008" y="2743250"/>
            <a:ext cx="576064" cy="0"/>
          </a:xfrm>
          <a:prstGeom prst="line">
            <a:avLst/>
          </a:prstGeom>
          <a:ln w="12700" cap="rnd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646" y="1628800"/>
            <a:ext cx="1905000" cy="2228850"/>
          </a:xfrm>
          <a:prstGeom prst="rect">
            <a:avLst/>
          </a:prstGeom>
        </p:spPr>
      </p:pic>
      <p:cxnSp>
        <p:nvCxnSpPr>
          <p:cNvPr id="18" name="직선 연결선 17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>
            <a:off x="2821916" y="4365105"/>
            <a:ext cx="1822092" cy="12241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4644008" y="5589240"/>
            <a:ext cx="576064" cy="0"/>
          </a:xfrm>
          <a:prstGeom prst="line">
            <a:avLst/>
          </a:prstGeom>
          <a:ln w="12700" cap="rnd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그림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646" y="4158837"/>
            <a:ext cx="1905000" cy="2228850"/>
          </a:xfrm>
          <a:prstGeom prst="rect">
            <a:avLst/>
          </a:prstGeom>
        </p:spPr>
      </p:pic>
      <p:sp>
        <p:nvSpPr>
          <p:cNvPr id="28" name="직사각형 27"/>
          <p:cNvSpPr/>
          <p:nvPr/>
        </p:nvSpPr>
        <p:spPr>
          <a:xfrm>
            <a:off x="187694" y="1628800"/>
            <a:ext cx="855914" cy="720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1179366" y="1628800"/>
            <a:ext cx="855914" cy="720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4" y="1628825"/>
            <a:ext cx="855914" cy="720055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66" y="1628825"/>
            <a:ext cx="855914" cy="720055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652796"/>
            <a:ext cx="2199188" cy="295062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668308" y="2743225"/>
            <a:ext cx="44644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·1868, 10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~ 1912, 7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월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에도 </a:t>
            </a:r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&gt; 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도쿄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24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페리제</a:t>
            </a:r>
            <a:r>
              <a:rPr lang="ko-KR" altLang="en-US" sz="2400" dirty="0" err="1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독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24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메이지유신</a:t>
            </a:r>
            <a:endParaRPr lang="ko-KR" altLang="en-US" sz="24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4" y="2652796"/>
            <a:ext cx="2199188" cy="295062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851920" y="3158614"/>
            <a:ext cx="4464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·1912, 7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~ 1926, 12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월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데모크라시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24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관동대지진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7912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4624E-7 L 1.03958 4.04624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7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00"/>
                            </p:stCondLst>
                            <p:childTnLst>
                              <p:par>
                                <p:cTn id="2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600"/>
                            </p:stCondLst>
                            <p:childTnLst>
                              <p:par>
                                <p:cTn id="4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8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48555E-6 L -0.53021 -0.47838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-23931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8.67052E-7 L -0.64375 -0.09433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88" y="-47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46821E-7 L -0.47726 -0.00139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54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31214E-6 L 0.10573 0.3096 " pathEditMode="relative" rAng="0" ptsTypes="AA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8" y="15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64162E-6 L -0.09809 -0.28856 " pathEditMode="relative" rAng="0" ptsTypes="AA">
                                      <p:cBhvr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13" y="-14428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73 0.3096 L -0.00035 -9.82659E-7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-15491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8 -9.82659E-7 L -0.00504 0.30405 " pathEditMode="relative" rAng="0" ptsTypes="AA">
                                      <p:cBhvr>
                                        <p:cTn id="1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15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28" grpId="0" animBg="1"/>
      <p:bldP spid="30" grpId="0" animBg="1"/>
      <p:bldP spid="34" grpId="0"/>
      <p:bldP spid="34" grpId="1"/>
      <p:bldP spid="3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86063" y="465138"/>
            <a:ext cx="51704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文学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/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休闲文化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-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运动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(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高尔夫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)</a:t>
            </a:r>
            <a:endParaRPr lang="ko-KR" altLang="en-US" sz="28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11400" y="1196975"/>
            <a:ext cx="6653213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9120" y="2060849"/>
            <a:ext cx="3384376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21174" y="2276475"/>
            <a:ext cx="48228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1901</a:t>
            </a:r>
            <a:r>
              <a:rPr lang="zh-CN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年</a:t>
            </a:r>
            <a:r>
              <a:rPr lang="ko-KR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英国人</a:t>
            </a:r>
            <a:r>
              <a:rPr lang="ko-KR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Arthur</a:t>
            </a:r>
            <a:r>
              <a:rPr lang="ko-KR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集团</a:t>
            </a:r>
            <a:r>
              <a:rPr lang="zh-CN" altLang="en-US" sz="2400" dirty="0" smtClean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在</a:t>
            </a:r>
            <a:r>
              <a:rPr lang="zh-CN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日本神户建立了最初的</a:t>
            </a:r>
            <a:r>
              <a:rPr lang="ko-KR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en-US" altLang="ko-KR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4</a:t>
            </a:r>
            <a:r>
              <a:rPr lang="zh-CN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厅</a:t>
            </a:r>
            <a:r>
              <a:rPr lang="ko-KR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高尔夫场</a:t>
            </a:r>
            <a:endParaRPr lang="en-US" altLang="zh-CN" sz="2400" dirty="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321175" y="3481388"/>
            <a:ext cx="46434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/>
            <a:r>
              <a:rPr lang="en-US" altLang="ko-KR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1903</a:t>
            </a:r>
            <a:r>
              <a:rPr lang="zh-CN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年</a:t>
            </a:r>
            <a:r>
              <a:rPr lang="ko-KR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235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日本最初的高尔夫俱乐部</a:t>
            </a:r>
            <a:endParaRPr lang="zh-CN" altLang="zh-CN" sz="2350" dirty="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zh-CN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神户</a:t>
            </a:r>
            <a:r>
              <a:rPr lang="ko-KR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高尔夫俱乐部</a:t>
            </a:r>
            <a:r>
              <a:rPr lang="ko-KR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创立</a:t>
            </a:r>
            <a:endParaRPr lang="en-US" altLang="zh-CN" sz="2400" dirty="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321175" y="4724400"/>
            <a:ext cx="4321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1904</a:t>
            </a:r>
            <a:r>
              <a:rPr lang="zh-CN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年</a:t>
            </a:r>
            <a:r>
              <a:rPr lang="ko-KR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高尔夫场完成</a:t>
            </a:r>
            <a:endParaRPr lang="en-US" altLang="zh-CN" sz="2400" dirty="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322278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86063" y="465138"/>
            <a:ext cx="58181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文学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/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休闲文化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-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运动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(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滑冰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)</a:t>
            </a:r>
            <a:endParaRPr lang="ko-KR" altLang="en-US" sz="28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11400" y="1196975"/>
            <a:ext cx="6653213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9120" y="2060849"/>
            <a:ext cx="3384376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56100" y="3068638"/>
            <a:ext cx="43926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由去札幌农学院到职的美国教师第一次传入</a:t>
            </a:r>
            <a:endParaRPr lang="en-US" altLang="zh-CN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364718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86063" y="465138"/>
            <a:ext cx="5314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文学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/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休闲文化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-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食物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2311400" y="1196975"/>
            <a:ext cx="6653213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9120" y="2060849"/>
            <a:ext cx="3384376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56100" y="2163763"/>
            <a:ext cx="41703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用浅的铁锅烤或者煮的肉的料理</a:t>
            </a:r>
            <a:endParaRPr lang="en-US" altLang="zh-CN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356100" y="3481388"/>
            <a:ext cx="417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叫做</a:t>
            </a:r>
            <a:r>
              <a:rPr lang="ko-KR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스키야키후우</a:t>
            </a:r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, </a:t>
            </a:r>
            <a:r>
              <a:rPr lang="ko-KR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규우나베</a:t>
            </a:r>
            <a:endParaRPr lang="en-US" altLang="ko-KR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356100" y="4884738"/>
            <a:ext cx="417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过去政府奖励吃肉</a:t>
            </a:r>
            <a:endParaRPr lang="en-US" altLang="zh-CN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184268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5314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패션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/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소비생활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헤어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59632" y="1888555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·1868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년 단발령 강요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599" y="2670820"/>
            <a:ext cx="2465633" cy="24765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70820"/>
            <a:ext cx="2476500" cy="2476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43814" y="285293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일부노인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2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촌마게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고수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782169"/>
            <a:ext cx="2135246" cy="188595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64" y="3782169"/>
            <a:ext cx="2135704" cy="188595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98" y="3782169"/>
            <a:ext cx="2135246" cy="18859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59632" y="3832262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·1905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년 유행했던 </a:t>
            </a:r>
            <a:r>
              <a:rPr lang="ko-KR" altLang="en-US" sz="32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히사시가미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443412"/>
            <a:ext cx="3312368" cy="2028825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03" y="4417037"/>
            <a:ext cx="3312368" cy="20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6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10" grpId="0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5314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패션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/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소비생활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의</a:t>
            </a:r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상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43608" y="1888555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·1868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년 </a:t>
            </a:r>
            <a:r>
              <a:rPr lang="ko-KR" altLang="en-US" sz="32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메이지유신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이후 의복의 서양화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608" y="2924944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하이 </a:t>
            </a:r>
            <a:r>
              <a:rPr lang="ko-KR" altLang="en-US" sz="32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칼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라 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(high collar)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3608" y="4077072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모던걸 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(modern girl)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7" y="4221088"/>
            <a:ext cx="3330349" cy="250507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031" y="1552732"/>
            <a:ext cx="3333750" cy="250507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1552731"/>
            <a:ext cx="3333750" cy="250507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744" y="4221086"/>
            <a:ext cx="3333750" cy="250507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552732"/>
            <a:ext cx="3325750" cy="2505075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221087"/>
            <a:ext cx="333375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3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86063" y="465138"/>
            <a:ext cx="5314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时尚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/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消费生活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-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发型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2311400" y="1196975"/>
            <a:ext cx="6653213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58888" y="1889125"/>
            <a:ext cx="73453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·1868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年</a:t>
            </a:r>
            <a:r>
              <a:rPr lang="ko-KR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强制执行短发令</a:t>
            </a:r>
            <a:endParaRPr lang="en-US" altLang="zh-CN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6075" y="2670175"/>
            <a:ext cx="24653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2670175"/>
            <a:ext cx="24765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44600" y="2852738"/>
            <a:ext cx="73437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日本老人却依旧固守原来的发型</a:t>
            </a:r>
            <a:endParaRPr lang="en-US" altLang="ko-KR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8" y="3781425"/>
            <a:ext cx="213677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4575" y="3781425"/>
            <a:ext cx="2135188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2213" y="3781425"/>
            <a:ext cx="2135187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258888" y="3832225"/>
            <a:ext cx="73453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·1905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年</a:t>
            </a:r>
            <a:r>
              <a:rPr lang="ko-KR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女子流行三股头发编在一起</a:t>
            </a:r>
            <a:endParaRPr lang="en-US" altLang="zh-CN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58888" y="4443413"/>
            <a:ext cx="3313112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32338" y="4416425"/>
            <a:ext cx="3313112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426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86063" y="465138"/>
            <a:ext cx="5314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时尚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/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消费生活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-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服装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2311400" y="1196975"/>
            <a:ext cx="6653213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42988" y="1889125"/>
            <a:ext cx="79216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·1868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年</a:t>
            </a:r>
            <a:r>
              <a:rPr lang="ko-KR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明治维新以后</a:t>
            </a:r>
            <a:r>
              <a:rPr lang="ko-KR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服装开始西洋化</a:t>
            </a:r>
            <a:endParaRPr lang="en-US" altLang="zh-CN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42988" y="2924175"/>
            <a:ext cx="79216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高领</a:t>
            </a:r>
            <a:r>
              <a:rPr lang="ko-KR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(high collar)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42988" y="4076700"/>
            <a:ext cx="79216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摩登女郎</a:t>
            </a:r>
            <a:r>
              <a:rPr lang="ko-KR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(modern girl)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333057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9450" y="1552575"/>
            <a:ext cx="33337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557338"/>
            <a:ext cx="33337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7550" y="4221163"/>
            <a:ext cx="33337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1552575"/>
            <a:ext cx="3325812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32138" y="4221163"/>
            <a:ext cx="33337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523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6178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패션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/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소비생활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카페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,</a:t>
            </a:r>
            <a:r>
              <a:rPr lang="ko-KR" altLang="en-US" sz="28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비어홀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,</a:t>
            </a:r>
            <a:r>
              <a:rPr lang="ko-KR" altLang="en-US" sz="28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댄스홀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36824" y="2320603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·1870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년 </a:t>
            </a:r>
            <a:r>
              <a:rPr lang="ko-KR" altLang="en-US" sz="32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비어홀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등장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7928" y="322559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·1911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년 카페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‘</a:t>
            </a:r>
            <a:r>
              <a:rPr lang="ko-KR" altLang="en-US" sz="32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파울리스타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’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등장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7928" y="4077072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·1920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년 </a:t>
            </a:r>
            <a:r>
              <a:rPr lang="ko-KR" altLang="en-US" sz="32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댄스홀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549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/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6178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패션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/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소비생활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백화점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27584" y="2320603"/>
            <a:ext cx="7727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미쓰코시의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백화점 선언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6824" y="3160099"/>
            <a:ext cx="7727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-“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미국에서 실시하고 있는 백화점 일부를 실현하겠다</a:t>
            </a:r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99781" y="5247663"/>
            <a:ext cx="7727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진열판매방식 도입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7323" y="5750508"/>
            <a:ext cx="7727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정찰판매도</a:t>
            </a:r>
            <a:r>
              <a:rPr lang="ko-KR" altLang="en-US" sz="24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입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27010"/>
            <a:ext cx="3495796" cy="321933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59" y="1781264"/>
            <a:ext cx="3495796" cy="3231912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12" y="1793840"/>
            <a:ext cx="3495796" cy="32193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92467" y="5247663"/>
            <a:ext cx="2397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관동 대지진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46881" y="3049565"/>
            <a:ext cx="185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하지만</a:t>
            </a:r>
            <a:endParaRPr lang="en-US" altLang="ko-KR" sz="40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96" y="1806387"/>
            <a:ext cx="3512260" cy="3212698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679" y="1781264"/>
            <a:ext cx="5811186" cy="321933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59832" y="5196510"/>
            <a:ext cx="2952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염가판매 실시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4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상품권 발행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342900" indent="-342900">
              <a:buFontTx/>
              <a:buChar char="-"/>
            </a:pP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셔틀버스 운영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342900" indent="-342900">
              <a:buFontTx/>
              <a:buChar char="-"/>
            </a:pP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무료배달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1" name="오른쪽 화살표 20"/>
          <p:cNvSpPr/>
          <p:nvPr/>
        </p:nvSpPr>
        <p:spPr>
          <a:xfrm>
            <a:off x="4441192" y="5416685"/>
            <a:ext cx="1180262" cy="112931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5814773" y="5671640"/>
            <a:ext cx="2775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백화점 대중화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60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7" grpId="1"/>
      <p:bldP spid="9" grpId="0"/>
      <p:bldP spid="9" grpId="1"/>
      <p:bldP spid="10" grpId="0"/>
      <p:bldP spid="10" grpId="1"/>
      <p:bldP spid="11" grpId="0"/>
      <p:bldP spid="11" grpId="1"/>
      <p:bldP spid="16" grpId="0"/>
      <p:bldP spid="16" grpId="1"/>
      <p:bldP spid="17" grpId="0"/>
      <p:bldP spid="17" grpId="1"/>
      <p:bldP spid="20" grpId="0"/>
      <p:bldP spid="20" grpId="1"/>
      <p:bldP spid="21" grpId="0" animBg="1"/>
      <p:bldP spid="2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86063" y="465138"/>
            <a:ext cx="6178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时尚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/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消费生活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-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咖啡店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,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啤酒店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,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舞厅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2311400" y="1196975"/>
            <a:ext cx="6653213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36663" y="2320925"/>
            <a:ext cx="73453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·1870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年</a:t>
            </a:r>
            <a:r>
              <a:rPr lang="ko-KR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啤酒馆登场</a:t>
            </a:r>
            <a:endParaRPr lang="en-US" altLang="zh-CN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38250" y="3225800"/>
            <a:ext cx="7343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·1911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年</a:t>
            </a:r>
            <a:r>
              <a:rPr lang="ko-KR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咖啡厅</a:t>
            </a:r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‘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保利斯塔</a:t>
            </a:r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’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登场</a:t>
            </a:r>
            <a:endParaRPr lang="en-US" altLang="zh-CN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38250" y="4076700"/>
            <a:ext cx="7343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·1920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年</a:t>
            </a:r>
            <a:r>
              <a:rPr lang="ko-KR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舞厅</a:t>
            </a:r>
            <a:endParaRPr lang="en-US" altLang="zh-CN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174920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7009" y="98937"/>
            <a:ext cx="2357453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서론</a:t>
            </a:r>
            <a:r>
              <a:rPr lang="en-US" altLang="ko-KR" sz="15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introduction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-180975" y="-242888"/>
            <a:ext cx="0" cy="799306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15415" y="2009478"/>
            <a:ext cx="3888928" cy="4339994"/>
          </a:xfrm>
          <a:prstGeom prst="rect">
            <a:avLst/>
          </a:prstGeom>
          <a:effectLst>
            <a:innerShdw blurRad="114300">
              <a:srgbClr val="0070C0"/>
            </a:innerShdw>
          </a:effectLst>
          <a:scene3d>
            <a:camera prst="orthographicFront"/>
            <a:lightRig rig="balanced" dir="t"/>
          </a:scene3d>
          <a:sp3d prstMaterial="matte"/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786063" y="465138"/>
            <a:ext cx="4464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明治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,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大正的背景</a:t>
            </a:r>
          </a:p>
        </p:txBody>
      </p:sp>
      <p:cxnSp>
        <p:nvCxnSpPr>
          <p:cNvPr id="11" name="직선 연결선 10"/>
          <p:cNvCxnSpPr/>
          <p:nvPr/>
        </p:nvCxnSpPr>
        <p:spPr>
          <a:xfrm flipV="1">
            <a:off x="2843213" y="2708275"/>
            <a:ext cx="1820862" cy="16224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4643438" y="2743200"/>
            <a:ext cx="576262" cy="0"/>
          </a:xfrm>
          <a:prstGeom prst="line">
            <a:avLst/>
          </a:prstGeom>
          <a:ln w="12700" cap="rnd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4975" y="1628775"/>
            <a:ext cx="19050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직선 연결선 17"/>
          <p:cNvCxnSpPr/>
          <p:nvPr/>
        </p:nvCxnSpPr>
        <p:spPr>
          <a:xfrm>
            <a:off x="2311400" y="1196975"/>
            <a:ext cx="6653213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>
            <a:off x="2822575" y="4365625"/>
            <a:ext cx="1820863" cy="12239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4643438" y="5589588"/>
            <a:ext cx="576262" cy="0"/>
          </a:xfrm>
          <a:prstGeom prst="line">
            <a:avLst/>
          </a:prstGeom>
          <a:ln w="12700" cap="rnd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그림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4975" y="4159250"/>
            <a:ext cx="19050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직사각형 27"/>
          <p:cNvSpPr/>
          <p:nvPr/>
        </p:nvSpPr>
        <p:spPr>
          <a:xfrm>
            <a:off x="187325" y="1628775"/>
            <a:ext cx="855663" cy="720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1179513" y="1628775"/>
            <a:ext cx="855662" cy="720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325" y="1628775"/>
            <a:ext cx="85566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79513" y="1628775"/>
            <a:ext cx="85566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2652713"/>
            <a:ext cx="2198688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668713" y="2743200"/>
            <a:ext cx="44640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·1868, 10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月</a:t>
            </a:r>
            <a:r>
              <a:rPr lang="ko-KR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~ 1912, 7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月</a:t>
            </a:r>
            <a:endParaRPr lang="ko-KR" altLang="en-US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endParaRPr lang="en-US" altLang="ko-KR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江户</a:t>
            </a:r>
            <a:r>
              <a:rPr lang="ko-KR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&gt; 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东京</a:t>
            </a:r>
            <a:endParaRPr lang="ko-KR" altLang="en-US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endParaRPr lang="en-US" altLang="ko-KR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马休</a:t>
            </a:r>
            <a:r>
              <a:rPr lang="en-US" altLang="zh-CN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-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佩里提督</a:t>
            </a:r>
            <a:endParaRPr lang="ko-KR" altLang="en-US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endParaRPr lang="en-US" altLang="ko-KR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明治维新</a:t>
            </a:r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8" y="2652713"/>
            <a:ext cx="2200275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851275" y="3159125"/>
            <a:ext cx="4465638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·1912, 7</a:t>
            </a:r>
            <a:r>
              <a:rPr lang="ko-KR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월 </a:t>
            </a:r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~ 1926, 12</a:t>
            </a:r>
            <a:r>
              <a:rPr lang="ko-KR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월</a:t>
            </a:r>
            <a:endParaRPr lang="en-US" altLang="ko-KR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endParaRPr lang="en-US" altLang="ko-KR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民主</a:t>
            </a:r>
            <a:endParaRPr lang="en-US" altLang="zh-CN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endParaRPr lang="en-US" altLang="ko-KR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latinLnBrk="1"/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关东大地震</a:t>
            </a:r>
            <a:endParaRPr lang="zh-CN" altLang="en-US" sz="2400">
              <a:latin typeface="맑은 고딕" pitchFamily="34" charset="-127"/>
              <a:ea typeface="맑은 고딕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3162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4624E-7 L 1.03958 4.04624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7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00"/>
                            </p:stCondLst>
                            <p:childTnLst>
                              <p:par>
                                <p:cTn id="2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600"/>
                            </p:stCondLst>
                            <p:childTnLst>
                              <p:par>
                                <p:cTn id="4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8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48555E-6 L -0.53021 -0.47838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-23931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8.67052E-7 L -0.64375 -0.09433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88" y="-47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46821E-7 L -0.47726 -0.00139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54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31214E-6 L 0.10573 0.3096 " pathEditMode="relative" rAng="0" ptsTypes="AA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8" y="15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64162E-6 L -0.09809 -0.28856 " pathEditMode="relative" rAng="0" ptsTypes="AA">
                                      <p:cBhvr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13" y="-14428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73 0.3096 L -0.00035 -9.82659E-7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-15491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8 -9.82659E-7 L -0.00504 0.30405 " pathEditMode="relative" rAng="0" ptsTypes="AA">
                                      <p:cBhvr>
                                        <p:cTn id="1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15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8" grpId="0" animBg="1"/>
      <p:bldP spid="30" grpId="0" animBg="1"/>
      <p:bldP spid="34" grpId="0"/>
      <p:bldP spid="34" grpId="1"/>
      <p:bldP spid="3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86063" y="465138"/>
            <a:ext cx="6178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时尚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/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生活消费</a:t>
            </a:r>
            <a:r>
              <a:rPr lang="ko-KR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</a:t>
            </a:r>
            <a:r>
              <a:rPr lang="en-US" altLang="ko-KR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- </a:t>
            </a:r>
            <a:r>
              <a:rPr lang="zh-CN" altLang="en-US" sz="28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百货店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2311400" y="1196975"/>
            <a:ext cx="6653213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27088" y="2349500"/>
            <a:ext cx="7727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三越的百货店宣言</a:t>
            </a:r>
            <a:endParaRPr lang="en-US" altLang="zh-CN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36663" y="2905125"/>
            <a:ext cx="7727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-“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在美国正在运行的百货店在日本也即将运行</a:t>
            </a:r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”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00200" y="5248275"/>
            <a:ext cx="7727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- 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采用陈列贩卖方式</a:t>
            </a:r>
            <a:endParaRPr lang="en-US" altLang="zh-CN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606550" y="5749925"/>
            <a:ext cx="7727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- </a:t>
            </a: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采用标签贩卖</a:t>
            </a:r>
            <a:endParaRPr lang="en-US" altLang="zh-CN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773238"/>
            <a:ext cx="3495675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773238"/>
            <a:ext cx="3497262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1793875"/>
            <a:ext cx="3495675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492500" y="5248275"/>
            <a:ext cx="23971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关东大地震</a:t>
            </a:r>
            <a:endParaRPr lang="en-US" altLang="zh-CN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779838" y="2924175"/>
            <a:ext cx="18589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40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  但是</a:t>
            </a:r>
            <a:endParaRPr lang="en-US" altLang="zh-CN" sz="40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3638" y="1806575"/>
            <a:ext cx="3513137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79613" y="1773238"/>
            <a:ext cx="58102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059113" y="5195888"/>
            <a:ext cx="29527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latinLnBrk="1">
              <a:buFontTx/>
              <a:buChar char="-"/>
            </a:pP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实施廉价贩卖</a:t>
            </a:r>
            <a:endParaRPr lang="en-US" altLang="zh-CN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marL="342900" indent="-342900" latinLnBrk="1">
              <a:buFontTx/>
              <a:buChar char="-"/>
            </a:pP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商品券 发行</a:t>
            </a:r>
            <a:endParaRPr lang="en-US" altLang="zh-CN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marL="342900" indent="-342900" latinLnBrk="1">
              <a:buFontTx/>
              <a:buChar char="-"/>
            </a:pP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穿梭巴士 运营</a:t>
            </a:r>
            <a:endParaRPr lang="en-US" altLang="zh-CN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  <a:p>
            <a:pPr marL="342900" indent="-342900" latinLnBrk="1">
              <a:buFontTx/>
              <a:buChar char="-"/>
            </a:pPr>
            <a:r>
              <a:rPr lang="zh-CN" altLang="en-US" sz="24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免费配送</a:t>
            </a:r>
            <a:endParaRPr lang="en-US" altLang="zh-CN" sz="24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21" name="오른쪽 화살표 20"/>
          <p:cNvSpPr/>
          <p:nvPr/>
        </p:nvSpPr>
        <p:spPr>
          <a:xfrm>
            <a:off x="4441825" y="5416550"/>
            <a:ext cx="1179513" cy="112871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815013" y="5672138"/>
            <a:ext cx="2774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百货店大众化</a:t>
            </a:r>
            <a:endParaRPr lang="en-US" altLang="zh-CN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15105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9" grpId="0"/>
      <p:bldP spid="9" grpId="1"/>
      <p:bldP spid="10" grpId="0"/>
      <p:bldP spid="10" grpId="1"/>
      <p:bldP spid="11" grpId="0"/>
      <p:bldP spid="11" grpId="1"/>
      <p:bldP spid="16" grpId="0"/>
      <p:bldP spid="16" grpId="1"/>
      <p:bldP spid="17" grpId="0"/>
      <p:bldP spid="17" grpId="1"/>
      <p:bldP spid="20" grpId="0"/>
      <p:bldP spid="20" grpId="1"/>
      <p:bldP spid="21" grpId="0" animBg="1"/>
      <p:bldP spid="2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571604" y="2928934"/>
            <a:ext cx="5857916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HeroicExtremeLeftFacing">
              <a:rot lat="449632" lon="1463208" rev="431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 결    </a:t>
            </a:r>
            <a:r>
              <a:rPr lang="ko-KR" altLang="en-US" sz="2400" b="1" dirty="0" err="1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론</a:t>
            </a:r>
            <a:r>
              <a:rPr lang="ko-KR" altLang="en-US" sz="24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2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en-US" altLang="ko-KR" sz="2200" b="1" dirty="0" err="1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Conculsion</a:t>
            </a:r>
            <a:r>
              <a:rPr lang="en-US" altLang="ko-KR" sz="22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28" y="1285860"/>
            <a:ext cx="1571636" cy="3170099"/>
          </a:xfrm>
          <a:prstGeom prst="rect">
            <a:avLst/>
          </a:prstGeom>
          <a:noFill/>
          <a:scene3d>
            <a:camera prst="orthographicFront">
              <a:rot lat="0" lon="2699990" rev="0"/>
            </a:camera>
            <a:lightRig rig="threePt" dir="t"/>
          </a:scene3d>
        </p:spPr>
        <p:txBody>
          <a:bodyPr wrap="square" rtlCol="0">
            <a:spAutoFit/>
            <a:scene3d>
              <a:camera prst="perspectiveHeroicExtremeLeftFacing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ko-KR" sz="20000" i="1" dirty="0">
                <a:solidFill>
                  <a:schemeClr val="bg1">
                    <a:lumMod val="95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휴먼둥근헤드라인" pitchFamily="18" charset="-127"/>
                <a:ea typeface="휴먼둥근헤드라인" pitchFamily="18" charset="-127"/>
              </a:rPr>
              <a:t>3</a:t>
            </a:r>
            <a:endParaRPr lang="ko-KR" altLang="en-US" sz="20000" i="1" dirty="0">
              <a:solidFill>
                <a:schemeClr val="bg1">
                  <a:lumMod val="95000"/>
                </a:schemeClr>
              </a:solidFill>
              <a:effectLst>
                <a:reflection blurRad="6350" stA="50000" endA="300" endPos="50000" dist="60007" dir="5400000" sy="-100000" algn="bl" rotWithShape="0"/>
              </a:effectLst>
              <a:latin typeface="휴먼둥근헤드라인" pitchFamily="18" charset="-127"/>
              <a:ea typeface="휴먼둥근헤드라인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4763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모서리가 둥근 직사각형 9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결론</a:t>
            </a:r>
            <a:r>
              <a:rPr lang="en-US" altLang="ko-KR" sz="1500" b="1" dirty="0" err="1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Conculsion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36824" y="2320603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메이지 유신 이후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37928" y="322559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한국의 근대화와의 비교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37928" y="4077072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시사점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219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4" grpId="0"/>
      <p:bldP spid="1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모서리가 둥근 직사각형 9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dirty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결론</a:t>
            </a:r>
            <a:r>
              <a:rPr lang="en-US" altLang="ko-KR" sz="1500" b="1" dirty="0" err="1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Conculsion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2311400" y="1196975"/>
            <a:ext cx="6653213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236663" y="2320925"/>
            <a:ext cx="73453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明治维新以后</a:t>
            </a:r>
            <a:endParaRPr lang="en-US" altLang="zh-CN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238250" y="3225800"/>
            <a:ext cx="7343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与韩国的近代化进行比较</a:t>
            </a:r>
            <a:endParaRPr lang="en-US" altLang="zh-CN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238250" y="4076700"/>
            <a:ext cx="7343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·</a:t>
            </a:r>
            <a:r>
              <a:rPr lang="zh-CN" altLang="en-US" sz="3200">
                <a:solidFill>
                  <a:schemeClr val="bg1"/>
                </a:solidFill>
                <a:latin typeface="HY헤드라인M"/>
                <a:ea typeface="HY헤드라인M"/>
                <a:cs typeface="HY헤드라인M"/>
              </a:rPr>
              <a:t>启示点</a:t>
            </a:r>
            <a:endParaRPr lang="en-US" altLang="zh-CN" sz="3200">
              <a:solidFill>
                <a:schemeClr val="bg1"/>
              </a:solidFill>
              <a:latin typeface="HY헤드라인M"/>
              <a:ea typeface="HY헤드라인M"/>
              <a:cs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139338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결론</a:t>
            </a:r>
            <a:r>
              <a:rPr lang="en-US" altLang="ko-KR" sz="1500" b="1" dirty="0" err="1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Conculsion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6178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메이지시대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일본풍경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[BADAK]ssss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596" y="1700808"/>
            <a:ext cx="8247860" cy="431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5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37736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571604" y="2928934"/>
            <a:ext cx="5857916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HeroicExtremeLeftFacing">
              <a:rot lat="449632" lon="1463208" rev="431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 본    </a:t>
            </a:r>
            <a:r>
              <a:rPr lang="ko-KR" altLang="en-US" sz="2400" b="1" dirty="0" err="1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론</a:t>
            </a:r>
            <a:r>
              <a:rPr lang="ko-KR" altLang="en-US" sz="24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2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(Main subject)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28" y="1285860"/>
            <a:ext cx="1571636" cy="3170099"/>
          </a:xfrm>
          <a:prstGeom prst="rect">
            <a:avLst/>
          </a:prstGeom>
          <a:noFill/>
          <a:scene3d>
            <a:camera prst="orthographicFront">
              <a:rot lat="0" lon="2699990" rev="0"/>
            </a:camera>
            <a:lightRig rig="threePt" dir="t"/>
          </a:scene3d>
        </p:spPr>
        <p:txBody>
          <a:bodyPr wrap="square" rtlCol="0">
            <a:spAutoFit/>
            <a:scene3d>
              <a:camera prst="perspectiveHeroicExtremeLeftFacing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ko-KR" sz="20000" i="1" dirty="0" smtClean="0">
                <a:solidFill>
                  <a:schemeClr val="bg1">
                    <a:lumMod val="95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휴먼둥근헤드라인" pitchFamily="18" charset="-127"/>
                <a:ea typeface="휴먼둥근헤드라인" pitchFamily="18" charset="-127"/>
              </a:rPr>
              <a:t>2</a:t>
            </a:r>
            <a:endParaRPr lang="ko-KR" altLang="en-US" sz="20000" i="1" dirty="0">
              <a:solidFill>
                <a:schemeClr val="bg1">
                  <a:lumMod val="95000"/>
                </a:schemeClr>
              </a:solidFill>
              <a:effectLst>
                <a:reflection blurRad="6350" stA="50000" endA="300" endPos="50000" dist="60007" dir="5400000" sy="-100000" algn="bl" rotWithShape="0"/>
              </a:effectLst>
              <a:latin typeface="휴먼둥근헤드라인" pitchFamily="18" charset="-127"/>
              <a:ea typeface="휴먼둥근헤드라인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2720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도시기반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철도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59632" y="2420888"/>
            <a:ext cx="73448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·1854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년 </a:t>
            </a:r>
            <a:r>
              <a:rPr lang="ko-KR" altLang="en-US" sz="32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페리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내항 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-&gt; 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철도기술 시작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도시와 도시를 연결하는 교통수단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요금 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: 1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엔 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12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전</a:t>
            </a:r>
            <a:endParaRPr lang="en-US" altLang="ko-KR" sz="32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32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734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28596" y="154500"/>
            <a:ext cx="2357454" cy="114300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 fov="4800000">
              <a:rot lat="899410" lon="19158107" rev="2125474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본론</a:t>
            </a:r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main subject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6439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도시기반 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철도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2311308" y="1196752"/>
            <a:ext cx="6653180" cy="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25336" y="4653136"/>
            <a:ext cx="1482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smtClean="0">
                <a:latin typeface="HY헤드라인M" pitchFamily="18" charset="-127"/>
                <a:ea typeface="HY헤드라인M" pitchFamily="18" charset="-127"/>
              </a:rPr>
              <a:t>요코하마</a:t>
            </a:r>
            <a:endParaRPr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1" name="Picture 83" descr="화살3-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634206">
            <a:off x="2649767" y="3140968"/>
            <a:ext cx="3852288" cy="2016224"/>
          </a:xfrm>
          <a:prstGeom prst="rect">
            <a:avLst/>
          </a:prstGeom>
          <a:noFill/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49" y="4149080"/>
            <a:ext cx="2301191" cy="1460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484" y="4149080"/>
            <a:ext cx="2301191" cy="1460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3270180" y="2929109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20km – 53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분소요</a:t>
            </a:r>
            <a:endParaRPr lang="ko-KR" altLang="en-US" sz="24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93701" y="5620326"/>
            <a:ext cx="1200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신바시</a:t>
            </a:r>
            <a:endParaRPr lang="ko-KR" altLang="en-US" sz="24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01587" y="5620326"/>
            <a:ext cx="1497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요코하</a:t>
            </a:r>
            <a:r>
              <a:rPr lang="ko-KR" altLang="en-US" sz="24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마</a:t>
            </a:r>
            <a:endParaRPr lang="ko-KR" altLang="en-US" sz="24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1" name="아래로 구부러진 화살표 20"/>
          <p:cNvSpPr/>
          <p:nvPr/>
        </p:nvSpPr>
        <p:spPr>
          <a:xfrm>
            <a:off x="3022482" y="2180539"/>
            <a:ext cx="2984001" cy="517737"/>
          </a:xfrm>
          <a:prstGeom prst="curvedDownArrow">
            <a:avLst>
              <a:gd name="adj1" fmla="val 25000"/>
              <a:gd name="adj2" fmla="val 68009"/>
              <a:gd name="adj3" fmla="val 499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3" name="아래로 구부러진 화살표 22"/>
          <p:cNvSpPr/>
          <p:nvPr/>
        </p:nvSpPr>
        <p:spPr>
          <a:xfrm rot="10800000">
            <a:off x="3022481" y="3159941"/>
            <a:ext cx="2984001" cy="517737"/>
          </a:xfrm>
          <a:prstGeom prst="curvedDownArrow">
            <a:avLst>
              <a:gd name="adj1" fmla="val 25000"/>
              <a:gd name="adj2" fmla="val 68009"/>
              <a:gd name="adj3" fmla="val 499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78774" y="4191471"/>
            <a:ext cx="56055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도시와 도시를 연결하는 주요교통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신분차별의 해방</a:t>
            </a:r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24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이동시간 단축</a:t>
            </a:r>
            <a:r>
              <a:rPr lang="en-US" altLang="ko-KR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이동공간 확대</a:t>
            </a:r>
            <a:endParaRPr lang="ko-KR" altLang="en-US" sz="24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9114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19" grpId="1"/>
      <p:bldP spid="21" grpId="0" animBg="1"/>
      <p:bldP spid="23" grpId="0" animBg="1"/>
      <p:bldP spid="25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2398</Words>
  <Application>Microsoft Office PowerPoint</Application>
  <PresentationFormat>화면 슬라이드 쇼(4:3)</PresentationFormat>
  <Paragraphs>451</Paragraphs>
  <Slides>64</Slides>
  <Notes>0</Notes>
  <HiddenSlides>0</HiddenSlides>
  <MMClips>5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64</vt:i4>
      </vt:variant>
    </vt:vector>
  </HeadingPairs>
  <TitlesOfParts>
    <vt:vector size="65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HOON</dc:creator>
  <cp:lastModifiedBy>HOON</cp:lastModifiedBy>
  <cp:revision>96</cp:revision>
  <dcterms:created xsi:type="dcterms:W3CDTF">2011-05-10T08:57:46Z</dcterms:created>
  <dcterms:modified xsi:type="dcterms:W3CDTF">2011-05-15T09:59:45Z</dcterms:modified>
</cp:coreProperties>
</file>