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B9BAD-06B6-4AA8-9657-74C981EC3AAE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50E67-70EF-4D43-A014-43A05F44DB1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CD1EA-E983-40FF-8488-E743EF1BB472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FF2496-6A11-4F24-ADFE-36783553801A}" type="datetimeFigureOut">
              <a:rPr lang="ko-KR" altLang="en-US" smtClean="0"/>
              <a:t>2011-11-06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8E7EC2-C6B3-4994-9A1E-E87852014AB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ko-KR" sz="5400" dirty="0" smtClean="0"/>
              <a:t>5. </a:t>
            </a:r>
            <a:r>
              <a:rPr lang="ko-KR" altLang="en-US" sz="5400" dirty="0" smtClean="0"/>
              <a:t>역대 한국 정부의 간도정책의 오류</a:t>
            </a:r>
            <a:endParaRPr lang="ko-KR" altLang="en-US" sz="5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91680" y="3933056"/>
            <a:ext cx="7088832" cy="1849760"/>
          </a:xfrm>
        </p:spPr>
        <p:txBody>
          <a:bodyPr/>
          <a:lstStyle/>
          <a:p>
            <a:r>
              <a:rPr lang="ko-KR" altLang="en-US" dirty="0" smtClean="0"/>
              <a:t>강민정 강병찬 권효성 김미영 조세영 박정연 반동규 성수빈 최기명 하주영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r>
              <a:rPr lang="ko-KR" altLang="en-US" spc="100" dirty="0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중국의 백두산</a:t>
            </a:r>
            <a:r>
              <a:rPr lang="en-US" altLang="ko-KR" spc="100" dirty="0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pc="100" dirty="0" err="1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할양론</a:t>
            </a:r>
            <a:r>
              <a:rPr lang="ko-KR" altLang="en-US" spc="100" dirty="0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 대두의 시기</a:t>
            </a:r>
            <a:endParaRPr lang="ko-KR" altLang="en-US" dirty="0">
              <a:latin typeface="HY얕은샘물M" pitchFamily="18" charset="-127"/>
              <a:ea typeface="HY얕은샘물M" pitchFamily="18" charset="-127"/>
            </a:endParaRPr>
          </a:p>
        </p:txBody>
      </p:sp>
      <p:pic>
        <p:nvPicPr>
          <p:cNvPr id="4" name="내용 개체 틀 3" descr="afsdg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484784"/>
            <a:ext cx="8025958" cy="5040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0"/>
            <a:ext cx="8028384" cy="836712"/>
          </a:xfrm>
        </p:spPr>
        <p:txBody>
          <a:bodyPr>
            <a:normAutofit/>
          </a:bodyPr>
          <a:lstStyle/>
          <a:p>
            <a:r>
              <a:rPr lang="ko-KR" altLang="en-US" spc="100" dirty="0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간도 </a:t>
            </a:r>
            <a:r>
              <a:rPr lang="ko-KR" altLang="en-US" spc="100" dirty="0" err="1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회복론의</a:t>
            </a:r>
            <a:r>
              <a:rPr lang="ko-KR" altLang="en-US" spc="100" dirty="0" smtClean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 대두와 간도 정책</a:t>
            </a:r>
            <a:endParaRPr lang="ko-KR" altLang="en-US" spc="100" dirty="0">
              <a:ln w="18000">
                <a:noFill/>
                <a:prstDash val="solid"/>
              </a:ln>
              <a:effectLst>
                <a:outerShdw blurRad="44450" dist="25400" dir="2700000" algn="tl" rotWithShape="0">
                  <a:schemeClr val="bg1">
                    <a:alpha val="51000"/>
                  </a:schemeClr>
                </a:outerShdw>
              </a:effectLst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085184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간도 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회복론의</a:t>
            </a:r>
            <a:r>
              <a:rPr lang="ko-KR" altLang="en-US" sz="2000" b="1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대두</a:t>
            </a:r>
            <a:endParaRPr lang="en-US" altLang="ko-KR" sz="20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l"/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7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ㆍ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4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공동성명으로 지식인들 중에서는 통일한국을 설계하기 시작했다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특히 대외관계를 연구하는 역사학자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정치학자들 중에서는 통일한국에서 중국에 대해 간도문제를 제기 해야 한다는 목소리와 함께 간도 영토연구를 시작하기도 했다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 algn="l"/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그 대표적인 학자로서는 신기석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(1955),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이선근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(1962)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두 분이 간도연구의 선구자였다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이들은 선행연구 에서도 알 수 있듯이 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선학자들의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영향을 받고 노계현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(1966), 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이한기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(1969),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김용국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(1970),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유영봉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(1972),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신기석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(1973)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등의 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후학자들의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연구에 많은 영향을 미쳤다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이외에도 간도자료집 발간 사업에 동참한 강주진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김용덕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이기백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노계현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윤병석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이종학 등에게도 영향을 주었다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간도문제에 관심을 갖고 있었던 학자들 중에는 「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백산학회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」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를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창설하여 활동했다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</a:p>
          <a:p>
            <a:pPr algn="l"/>
            <a:endParaRPr lang="en-US" altLang="ko-KR" sz="18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l"/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백산 학회는 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1966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'</a:t>
            </a:r>
            <a:r>
              <a:rPr lang="ko-KR" altLang="en-US" sz="18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압록강ㆍ두만강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너머 만주 땅도 우리 영토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'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라는 가치를 내걸고 이를 찾기 위하여 백산학회를 창립하여 유영봉을 중심으로 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발족되었다</a:t>
            </a:r>
            <a:r>
              <a:rPr lang="en-US" altLang="ko-KR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학회의 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주요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사업은</a:t>
            </a:r>
            <a:r>
              <a:rPr lang="en-US" altLang="ko-KR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 (</a:t>
            </a:r>
            <a:r>
              <a:rPr lang="en-US" altLang="ko-KR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1) 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본 학회의 주요 사업은 </a:t>
            </a:r>
            <a:r>
              <a:rPr lang="en-US" altLang="ko-KR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1966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년도 학회 창설 이래 계속 하여온 </a:t>
            </a:r>
            <a:r>
              <a:rPr lang="ko-KR" altLang="en-US" sz="18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백산 학보의 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발행이다</a:t>
            </a:r>
            <a:r>
              <a:rPr lang="en-US" altLang="ko-KR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이 학보의 발행은 본 학회의 창설취지인 한민족의 옛 영토인 대륙에 관한 학술상의 연구를 활발하게 하여 민족사관의 확립에 기여 하고자 하는 데에 가장 적절한 사업이다</a:t>
            </a:r>
            <a:r>
              <a:rPr lang="en-US" altLang="ko-KR" sz="1800" dirty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endParaRPr lang="ko-KR" altLang="en-US" sz="1800" dirty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800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(2)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대륙에 관계한 국내의 학계에 연구 성과를 정리하고 일반국민으로 하여금 한민족과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대륙의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유구한 연관성을 밝히며 대륙의 </a:t>
            </a:r>
            <a:r>
              <a:rPr lang="ko-KR" altLang="en-US" sz="2400" dirty="0" err="1" smtClean="0">
                <a:latin typeface="HY얕은샘물M" pitchFamily="18" charset="-127"/>
                <a:ea typeface="HY얕은샘물M" pitchFamily="18" charset="-127"/>
              </a:rPr>
              <a:t>고토에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 대한 한민족의 권리를 인식하게 함을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목적으로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하여 언젠가는 대륙관계사를 간행하여 국내의 학술 연구기관 및 일반 독자들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에게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반포하여야 할 것이다</a:t>
            </a: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(3)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본 학회는 신규 사업으로 백두산정계비 연구 단행본의 발간을 추진하였지만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자금난에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중지된 바 있다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사업의 목적은 대한제국의 외교권을 일본에 이양된 이후 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1909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일본에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의해 청국에 넘겨진 간도 지방에 관한 문제를 종합적으로 다루어 우리 민족의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영토권 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주장에 대한 학술적 근거를 제시해 주는 것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.”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으로 삼고 있다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이처럼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백산 학회는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근본적으로는 간도문제 회복을 위해 한국영토로서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이론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근거를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연구하는 단체였던 것이다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박정희 정부가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간도문제를 국책사업으로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결행하게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하는 데는 이들 연구자와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백산 학회와 백산 학보가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그 견인차 역할을 </a:t>
            </a:r>
            <a:r>
              <a:rPr lang="ko-KR" altLang="en-US" sz="2400" dirty="0" err="1" smtClean="0">
                <a:latin typeface="HY얕은샘물M" pitchFamily="18" charset="-127"/>
                <a:ea typeface="HY얕은샘물M" pitchFamily="18" charset="-127"/>
              </a:rPr>
              <a:t>하였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던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것이다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한편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백산 학회의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간도연구는 일제시대의 일본인에 의한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간도연구가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그 계기가 되었다고 할 수 있겠다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endParaRPr lang="ko-KR" altLang="en-US" sz="24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dsdg.bmp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4499990" cy="4392488"/>
          </a:xfrm>
          <a:prstGeom prst="rect">
            <a:avLst/>
          </a:prstGeom>
        </p:spPr>
      </p:pic>
      <p:pic>
        <p:nvPicPr>
          <p:cNvPr id="5" name="그림 4" descr="6856_1_c3_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1556792"/>
            <a:ext cx="4283968" cy="4320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0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latin typeface="HY얕은샘물M" pitchFamily="18" charset="-127"/>
                <a:ea typeface="HY얕은샘물M" pitchFamily="18" charset="-127"/>
              </a:rPr>
              <a:t>7.4</a:t>
            </a:r>
            <a:r>
              <a:rPr lang="ko-KR" altLang="en-US" sz="4000" dirty="0" smtClean="0">
                <a:latin typeface="HY얕은샘물M" pitchFamily="18" charset="-127"/>
                <a:ea typeface="HY얕은샘물M" pitchFamily="18" charset="-127"/>
              </a:rPr>
              <a:t>남북 공동 성명과 </a:t>
            </a:r>
            <a:r>
              <a:rPr lang="ko-KR" altLang="en-US" sz="4000" dirty="0" err="1" smtClean="0">
                <a:latin typeface="HY얕은샘물M" pitchFamily="18" charset="-127"/>
                <a:ea typeface="HY얕은샘물M" pitchFamily="18" charset="-127"/>
              </a:rPr>
              <a:t>백산학회의</a:t>
            </a:r>
            <a:r>
              <a:rPr lang="ko-KR" altLang="en-US" sz="4000" dirty="0" smtClean="0">
                <a:latin typeface="HY얕은샘물M" pitchFamily="18" charset="-127"/>
                <a:ea typeface="HY얕은샘물M" pitchFamily="18" charset="-127"/>
              </a:rPr>
              <a:t> 사진</a:t>
            </a:r>
            <a:endParaRPr lang="ko-KR" altLang="en-US" sz="40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0"/>
            <a:ext cx="9323512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o-KR" altLang="en-US" sz="6000" b="1" dirty="0">
                <a:latin typeface="HY얕은샘물M" pitchFamily="18" charset="-127"/>
                <a:ea typeface="HY얕은샘물M" pitchFamily="18" charset="-127"/>
              </a:rPr>
              <a:t>간도정책</a:t>
            </a:r>
            <a:endParaRPr lang="en-US" altLang="ko-KR" sz="6000" b="1" dirty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얕은샘물M" pitchFamily="18" charset="-127"/>
                <a:ea typeface="HY얕은샘물M" pitchFamily="18" charset="-127"/>
              </a:rPr>
              <a:t>-7</a:t>
            </a:r>
            <a:r>
              <a:rPr lang="ko-KR" altLang="en-US" sz="2800" dirty="0" err="1">
                <a:latin typeface="HY얕은샘물M" pitchFamily="18" charset="-127"/>
                <a:ea typeface="HY얕은샘물M" pitchFamily="18" charset="-127"/>
              </a:rPr>
              <a:t>ㆍ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4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남북공동성명이 발표되어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당장이라도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통일이 될 것으로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믿게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했던 분위기가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조성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되었다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이러한 분위기 속에서 간도문제가 통일한국에 있어서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국제분쟁으로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대두된다는 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절박한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인식이 생겨서 국회차원에서 황급히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예산을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책정하여 행했던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국책사업이었다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. 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간도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찾기 운동을 벌이고 있던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백산 학회가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제시한 사업으로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『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본 학회는 신규 </a:t>
            </a:r>
            <a:r>
              <a:rPr lang="ko-KR" altLang="en-US" sz="2800" dirty="0" err="1" smtClean="0">
                <a:latin typeface="HY얕은샘물M" pitchFamily="18" charset="-127"/>
                <a:ea typeface="HY얕은샘물M" pitchFamily="18" charset="-127"/>
              </a:rPr>
              <a:t>사업으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err="1" smtClean="0">
                <a:latin typeface="HY얕은샘물M" pitchFamily="18" charset="-127"/>
                <a:ea typeface="HY얕은샘물M" pitchFamily="18" charset="-127"/>
              </a:rPr>
              <a:t>로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백두산정계비 연구 단행본의 발간을 추진하였지만 자금난에 중지된 바 있다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사업의 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목적은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대한제국의 외교권이 일본에 이양된 이후인 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1909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년 일본에 의해 청국에 넘겨진 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간도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지방에 관한 문제를 종합적으로 다루어 이에 대한 우리 민족의 영토권 주장에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학술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적 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근거를 제시하였다</a:t>
            </a:r>
            <a:r>
              <a:rPr lang="en-US" altLang="ko-KR" sz="2800" dirty="0">
                <a:latin typeface="HY얕은샘물M" pitchFamily="18" charset="-127"/>
                <a:ea typeface="HY얕은샘물M" pitchFamily="18" charset="-127"/>
              </a:rPr>
              <a:t>.』</a:t>
            </a:r>
            <a:r>
              <a:rPr lang="ko-KR" altLang="en-US" sz="2800" dirty="0">
                <a:latin typeface="HY얕은샘물M" pitchFamily="18" charset="-127"/>
                <a:ea typeface="HY얕은샘물M" pitchFamily="18" charset="-127"/>
              </a:rPr>
              <a:t>라고 규정하고 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있다</a:t>
            </a:r>
            <a:r>
              <a:rPr lang="en-US" altLang="ko-KR" sz="2800" dirty="0" smtClean="0">
                <a:latin typeface="HY얕은샘물M" pitchFamily="18" charset="-127"/>
                <a:ea typeface="HY얕은샘물M" pitchFamily="18" charset="-127"/>
              </a:rPr>
              <a:t>.</a:t>
            </a:r>
            <a:endParaRPr lang="ko-KR" altLang="en-US" sz="28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박정희 정부는 간도연구가 및 백산 학회에서 마련한 간도영유권의 학문적 배경을 토대로 통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err="1" smtClean="0">
                <a:latin typeface="HY얕은샘물M" pitchFamily="18" charset="-127"/>
                <a:ea typeface="HY얕은샘물M" pitchFamily="18" charset="-127"/>
              </a:rPr>
              <a:t>일한국을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 대비하여 국회차원에서 간도문제를 다룰 수 있도록 자료집발간 팀을 구성했던 것이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다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자료집의 내용 중에서 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'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제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1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차로 한국 관계 자료를 책자로 제본하였고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또 한편으로는 복제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된 자료가운데서 이번에 간도영유권자료를 따로 추려서 누구나 읽을 수 있도록 번역문까지 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붙여 여기에 출간된 것을 무한히 기쁘게 생각하는 바이다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'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라고 하고 있는 것으로 보아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, 1974</a:t>
            </a: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년 이전에 이미 국회 도서관에서 제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1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차로 한국 관계 자료를 책자로 제본했고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, 2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차로 이들 자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err="1" smtClean="0">
                <a:latin typeface="HY얕은샘물M" pitchFamily="18" charset="-127"/>
                <a:ea typeface="HY얕은샘물M" pitchFamily="18" charset="-127"/>
              </a:rPr>
              <a:t>료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 가운데 간도문제를 발췌하여 자료집을 만들었다는 사실을 알 수 있다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간도자료집이 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『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간도영유권관계문서발췌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』(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비매품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)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라는 이름으로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소량의 한정되게  발간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되었다고 하는데 그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이유로서는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국회도서관에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입수된 분량이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모두 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51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책으로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구성되어 상당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히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양이 많았다는 것과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예산이 긴급하게 충당된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것으로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경비가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넉넉하지 못해서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전체를 </a:t>
            </a:r>
            <a:r>
              <a:rPr lang="ko-KR" altLang="en-US" sz="3000" dirty="0" err="1" smtClean="0">
                <a:latin typeface="HY얕은샘물M" pitchFamily="18" charset="-127"/>
                <a:ea typeface="HY얕은샘물M" pitchFamily="18" charset="-127"/>
              </a:rPr>
              <a:t>책으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err="1" smtClean="0">
                <a:latin typeface="HY얕은샘물M" pitchFamily="18" charset="-127"/>
                <a:ea typeface="HY얕은샘물M" pitchFamily="18" charset="-127"/>
              </a:rPr>
              <a:t>로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엮기 어려운 상황이었다는 것이다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발췌작업을 담당 했던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사람은 당시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통일원 기획관리실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장이자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간도전문가였던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노계현이었고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en-US" altLang="ko-KR" sz="3000" dirty="0" smtClean="0">
                <a:latin typeface="HY얕은샘물M" pitchFamily="18" charset="-127"/>
                <a:ea typeface="HY얕은샘물M" pitchFamily="18" charset="-127"/>
              </a:rPr>
              <a:t>3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개월 남짓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자료를 선별 했으며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공문과 각종 자료에 </a:t>
            </a: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제목을 달고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연대별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종류별로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분류해서 국회도서관에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다시 </a:t>
            </a:r>
            <a:r>
              <a:rPr lang="ko-KR" altLang="en-US" sz="3000" dirty="0" smtClean="0">
                <a:latin typeface="HY얕은샘물M" pitchFamily="18" charset="-127"/>
                <a:ea typeface="HY얕은샘물M" pitchFamily="18" charset="-127"/>
              </a:rPr>
              <a:t>이관했다고 </a:t>
            </a:r>
            <a:r>
              <a:rPr lang="ko-KR" altLang="en-US" sz="3000" dirty="0">
                <a:latin typeface="HY얕은샘물M" pitchFamily="18" charset="-127"/>
                <a:ea typeface="HY얕은샘물M" pitchFamily="18" charset="-127"/>
              </a:rPr>
              <a:t>한다</a:t>
            </a:r>
            <a:r>
              <a:rPr lang="en-US" altLang="ko-KR" sz="3000" dirty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en-US" altLang="ko-KR" sz="3000" dirty="0" smtClean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2009021913311258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851920" y="4515749"/>
            <a:ext cx="2160240" cy="2342251"/>
          </a:xfrm>
          <a:prstGeom prst="rect">
            <a:avLst/>
          </a:prstGeom>
        </p:spPr>
      </p:pic>
      <p:pic>
        <p:nvPicPr>
          <p:cNvPr id="5" name="그림 4" descr="7045_1_c1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581128"/>
            <a:ext cx="2520280" cy="1985074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155679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-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23528" y="1484784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dirty="0" smtClean="0"/>
              <a:t>박정희 대통령의 간도에 대한 대비는 최근 한일협정에 대해 공개된 자료 속에 </a:t>
            </a:r>
            <a:r>
              <a:rPr lang="en-US" altLang="ko-KR" sz="2800" dirty="0" smtClean="0"/>
              <a:t>『</a:t>
            </a:r>
            <a:r>
              <a:rPr lang="ko-KR" altLang="en-US" sz="2800" dirty="0" smtClean="0"/>
              <a:t>당시 정부가 한일협정에 대비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간도가 우리 영토이며 청일간 간도협약이 무효라는 입장을 내세운 사실은 향후 대중국 관계에도 적지 않은 영향을 미칠 것이다</a:t>
            </a:r>
            <a:r>
              <a:rPr lang="en-US" altLang="ko-KR" sz="2800" dirty="0" smtClean="0"/>
              <a:t>』</a:t>
            </a:r>
            <a:r>
              <a:rPr lang="ko-KR" altLang="en-US" sz="2800" dirty="0" smtClean="0"/>
              <a:t>라고 지적하고 있는 것처럼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박정희 대통령은 한일협정을 논의 하던 때에도 간도가 한국영토라는 사실을 일본에 주장했다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박정희 정부의 간도에 대한 영유권 의식은 </a:t>
            </a:r>
            <a:r>
              <a:rPr lang="en-US" altLang="ko-KR" sz="2800" dirty="0" smtClean="0"/>
              <a:t>1965</a:t>
            </a:r>
            <a:r>
              <a:rPr lang="ko-KR" altLang="en-US" sz="2800" dirty="0" smtClean="0"/>
              <a:t>년 이전 </a:t>
            </a:r>
            <a:r>
              <a:rPr lang="ko-KR" altLang="en-US" sz="2800" dirty="0" err="1" smtClean="0"/>
              <a:t>부터</a:t>
            </a:r>
            <a:r>
              <a:rPr lang="ko-KR" altLang="en-US" sz="2800" dirty="0" smtClean="0"/>
              <a:t> 있었다는 사실을 확인할 수 있었다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그런데 박 대통령이 서거한 이후로 통일 한국을 대비했던 간도사업은 위축되게 되었고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특히 </a:t>
            </a:r>
            <a:r>
              <a:rPr lang="en-US" altLang="ko-KR" sz="2800" dirty="0" smtClean="0"/>
              <a:t>1992</a:t>
            </a:r>
            <a:r>
              <a:rPr lang="ko-KR" altLang="en-US" sz="2800" dirty="0" smtClean="0"/>
              <a:t>년 한</a:t>
            </a:r>
            <a:r>
              <a:rPr lang="en-US" altLang="ko-KR" sz="2800" dirty="0" smtClean="0"/>
              <a:t>-</a:t>
            </a:r>
            <a:r>
              <a:rPr lang="ko-KR" altLang="en-US" sz="2800" dirty="0" smtClean="0"/>
              <a:t>중 수교로 완전히 후퇴하게 되었던 것이다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>
            <a:noAutofit/>
          </a:bodyPr>
          <a:lstStyle/>
          <a:p>
            <a:r>
              <a:rPr lang="ko-KR" altLang="en-US" sz="7200" dirty="0" smtClean="0"/>
              <a:t>결론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o-KR" altLang="en-US" sz="2200" dirty="0" smtClean="0"/>
              <a:t>이상으로 </a:t>
            </a:r>
            <a:r>
              <a:rPr lang="ko-KR" altLang="en-US" sz="2200" dirty="0" err="1" smtClean="0"/>
              <a:t>이승만정부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장면정부</a:t>
            </a:r>
            <a:r>
              <a:rPr lang="en-US" altLang="ko-KR" sz="2200" dirty="0" smtClean="0"/>
              <a:t>, </a:t>
            </a:r>
            <a:r>
              <a:rPr lang="ko-KR" altLang="en-US" sz="2200" dirty="0" err="1" smtClean="0"/>
              <a:t>박정희정부의</a:t>
            </a:r>
            <a:r>
              <a:rPr lang="ko-KR" altLang="en-US" sz="2200" dirty="0" smtClean="0"/>
              <a:t> 간도정책에 대해 검토했다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그 요지를 정리하면 다음과 같다</a:t>
            </a:r>
            <a:r>
              <a:rPr lang="en-US" altLang="ko-KR" sz="2200" dirty="0" smtClean="0"/>
              <a:t>.</a:t>
            </a:r>
          </a:p>
          <a:p>
            <a:pPr>
              <a:buNone/>
            </a:pPr>
            <a:r>
              <a:rPr lang="en-US" altLang="ko-KR" sz="2200" dirty="0" smtClean="0"/>
              <a:t>-</a:t>
            </a:r>
            <a:r>
              <a:rPr lang="ko-KR" altLang="en-US" sz="2200" dirty="0" smtClean="0"/>
              <a:t>첫째</a:t>
            </a:r>
            <a:r>
              <a:rPr lang="en-US" altLang="ko-KR" sz="2200" dirty="0" smtClean="0"/>
              <a:t>, </a:t>
            </a:r>
            <a:r>
              <a:rPr lang="ko-KR" altLang="en-US" sz="2200" dirty="0" err="1" smtClean="0"/>
              <a:t>이승만정부는</a:t>
            </a:r>
            <a:r>
              <a:rPr lang="ko-KR" altLang="en-US" sz="2200" dirty="0" smtClean="0"/>
              <a:t> 간도문제에 대한 아무런 정책도 시도하지 못했다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그 이유는 카이로선언에서 </a:t>
            </a:r>
            <a:r>
              <a:rPr lang="en-US" altLang="ko-KR" sz="2200" dirty="0" smtClean="0"/>
              <a:t>‘</a:t>
            </a:r>
            <a:r>
              <a:rPr lang="ko-KR" altLang="en-US" sz="2200" dirty="0" err="1" smtClean="0"/>
              <a:t>노예산태에</a:t>
            </a:r>
            <a:r>
              <a:rPr lang="ko-KR" altLang="en-US" sz="2200" dirty="0" smtClean="0"/>
              <a:t> 있는 조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선의 독립</a:t>
            </a:r>
            <a:r>
              <a:rPr lang="en-US" altLang="ko-KR" sz="2200" dirty="0" smtClean="0"/>
              <a:t>’</a:t>
            </a:r>
            <a:r>
              <a:rPr lang="ko-KR" altLang="en-US" sz="2200" dirty="0" smtClean="0"/>
              <a:t>을 지지해준 국가가 중국이었기 때문에 중국의 은혜를 입고 있었던 상황이고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해방정국에 있었던 이승만 정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부가 중국이 실효적으로 관리하여 중국영토로 간주하고 있는 간도지방에 대해 영유권을 주장할 수 있는 입장이 되지 </a:t>
            </a:r>
            <a:r>
              <a:rPr lang="ko-KR" altLang="en-US" sz="2200" dirty="0" err="1" smtClean="0"/>
              <a:t>못했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다</a:t>
            </a:r>
            <a:r>
              <a:rPr lang="en-US" altLang="ko-KR" sz="2200" dirty="0" smtClean="0"/>
              <a:t>.</a:t>
            </a:r>
            <a:r>
              <a:rPr lang="ko-KR" altLang="en-US" sz="2200" dirty="0" smtClean="0"/>
              <a:t> 뿐만 아니라 당시는 한반도 통일이 최우선과제였기 때문에 간도문제의 존재자체도 파악하지 못하고 있었던 상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황이었기 때문이다</a:t>
            </a:r>
            <a:r>
              <a:rPr lang="en-US" altLang="ko-KR" sz="2200" dirty="0" smtClean="0"/>
              <a:t>. </a:t>
            </a:r>
          </a:p>
          <a:p>
            <a:pPr>
              <a:buNone/>
            </a:pPr>
            <a:r>
              <a:rPr lang="en-US" altLang="ko-KR" sz="2200" dirty="0" smtClean="0"/>
              <a:t>-</a:t>
            </a:r>
            <a:r>
              <a:rPr lang="ko-KR" altLang="en-US" sz="2200" dirty="0" smtClean="0"/>
              <a:t>둘째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사실상 미국중심의 자유진영과 소련중심의 공산진영이 대립되어 한국전쟁을 치렀기 때문에 </a:t>
            </a:r>
            <a:r>
              <a:rPr lang="en-US" altLang="ko-KR" sz="2200" dirty="0" smtClean="0"/>
              <a:t>1948</a:t>
            </a:r>
            <a:r>
              <a:rPr lang="ko-KR" altLang="en-US" sz="2200" dirty="0" smtClean="0"/>
              <a:t>년 이후는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물론이고 </a:t>
            </a:r>
            <a:r>
              <a:rPr lang="en-US" altLang="ko-KR" sz="2200" dirty="0" smtClean="0"/>
              <a:t>1953</a:t>
            </a:r>
            <a:r>
              <a:rPr lang="ko-KR" altLang="en-US" sz="2200" dirty="0" smtClean="0"/>
              <a:t>년 </a:t>
            </a:r>
            <a:r>
              <a:rPr lang="ko-KR" altLang="en-US" sz="2200" dirty="0" err="1" smtClean="0"/>
              <a:t>한국전쟁이후에도</a:t>
            </a:r>
            <a:r>
              <a:rPr lang="ko-KR" altLang="en-US" sz="2200" dirty="0" smtClean="0"/>
              <a:t> 중국과 대립관계가 있었다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이때는 지금처럼 국교 훼손을 두려워할 필요도 </a:t>
            </a:r>
            <a:r>
              <a:rPr lang="ko-KR" altLang="en-US" sz="2200" dirty="0" err="1" smtClean="0"/>
              <a:t>없었으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err="1" smtClean="0"/>
              <a:t>므로</a:t>
            </a:r>
            <a:r>
              <a:rPr lang="ko-KR" altLang="en-US" sz="2200" dirty="0" smtClean="0"/>
              <a:t> 간도문제에 대해 이의제기를 할 수 있는 가장 적절한 시기였다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이 시기에 이승만정부가 간도문제를 제기하지 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않았기 때문에 이후의 정권들도 연장선상에서 간도영유권에 대한 이의를 제기하지 못했다고 할 수 있다</a:t>
            </a:r>
            <a:r>
              <a:rPr lang="en-US" altLang="ko-KR" sz="2200" dirty="0" smtClean="0"/>
              <a:t>. </a:t>
            </a:r>
          </a:p>
          <a:p>
            <a:pPr>
              <a:buNone/>
            </a:pPr>
            <a:r>
              <a:rPr lang="en-US" altLang="ko-KR" sz="2200" dirty="0" smtClean="0"/>
              <a:t>-</a:t>
            </a:r>
            <a:r>
              <a:rPr lang="ko-KR" altLang="en-US" sz="2200" dirty="0" smtClean="0"/>
              <a:t>셋째</a:t>
            </a:r>
            <a:r>
              <a:rPr lang="en-US" altLang="ko-KR" sz="2200" dirty="0" smtClean="0"/>
              <a:t>, 7.4</a:t>
            </a:r>
            <a:r>
              <a:rPr lang="ko-KR" altLang="en-US" sz="2200" dirty="0" smtClean="0"/>
              <a:t>공동성명을 통해 남북한의 대화가 시작되면서 통일의 가능성을 엿보게 되었다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간도문제가 다시 부각 되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기 시작했던 것이다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박정희 정부는 연구자들의 조언에 따라 통일한국을 대비해서 중국의 간도 실효적 점유에 대해 이</a:t>
            </a:r>
            <a:endParaRPr lang="en-US" altLang="ko-KR" sz="2200" dirty="0" smtClean="0"/>
          </a:p>
          <a:p>
            <a:pPr>
              <a:buNone/>
            </a:pPr>
            <a:r>
              <a:rPr lang="ko-KR" altLang="en-US" sz="2200" dirty="0" smtClean="0"/>
              <a:t>의를 제기하기 위한 간도문제를 조사했다</a:t>
            </a:r>
            <a:r>
              <a:rPr lang="en-US" altLang="ko-KR" sz="22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ko-KR" sz="3200" dirty="0" smtClean="0"/>
              <a:t>-</a:t>
            </a:r>
            <a:r>
              <a:rPr lang="ko-KR" altLang="en-US" sz="3200" dirty="0" smtClean="0"/>
              <a:t>넷째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박정희 정부는 남북이 대립되고 있는 상황에서 정권을 담당하게 되었기 때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문에 이승만 정부보다도 중국에 대해 간도 영유권 문제를 제기 할 수 있는 좋은 기회였다</a:t>
            </a:r>
            <a:r>
              <a:rPr lang="en-US" altLang="ko-KR" sz="3200" dirty="0" smtClean="0"/>
              <a:t>. </a:t>
            </a:r>
          </a:p>
          <a:p>
            <a:pPr>
              <a:buNone/>
            </a:pPr>
            <a:r>
              <a:rPr lang="ko-KR" altLang="en-US" sz="3200" dirty="0" smtClean="0"/>
              <a:t>그러나 간도 문제가 당장 해결될 수 있는 사안이라는 의식조차 없었다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간도문제는 북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한과 중국간의 경계선과 관계되기 때문에 국경을 접할 수 있는 통일한국이 되어야 만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이 해결 될 수 있다고 판단하고 있었기 때문이다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정부의 이러한 인식을 갖게 한 것</a:t>
            </a:r>
            <a:r>
              <a:rPr lang="en-US" altLang="ko-KR" sz="3200" dirty="0" smtClean="0"/>
              <a:t>, </a:t>
            </a:r>
          </a:p>
          <a:p>
            <a:pPr>
              <a:buNone/>
            </a:pPr>
            <a:r>
              <a:rPr lang="ko-KR" altLang="en-US" sz="3200" dirty="0" smtClean="0"/>
              <a:t>그리고 간도문제가 국제법적으로 어떤 지위에 있는 가를 제시하지 않았다는 부분에 대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해 연구자들의 책임도 면치 못할 것이다</a:t>
            </a:r>
            <a:r>
              <a:rPr lang="en-US" altLang="ko-KR" sz="3200" dirty="0" smtClean="0"/>
              <a:t>. </a:t>
            </a:r>
          </a:p>
          <a:p>
            <a:pPr>
              <a:buNone/>
            </a:pPr>
            <a:endParaRPr lang="en-US" altLang="ko-KR" sz="3200" dirty="0" smtClean="0"/>
          </a:p>
          <a:p>
            <a:pPr>
              <a:buNone/>
            </a:pPr>
            <a:r>
              <a:rPr lang="en-US" altLang="ko-KR" sz="3200" dirty="0" smtClean="0"/>
              <a:t>-</a:t>
            </a:r>
            <a:r>
              <a:rPr lang="ko-KR" altLang="en-US" sz="3200" dirty="0" smtClean="0"/>
              <a:t>다섯째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이시기는 남북의 팽팽히 대결하고 있는 상황이었기 때문에 한국의 </a:t>
            </a:r>
            <a:r>
              <a:rPr lang="ko-KR" altLang="en-US" sz="3200" dirty="0" err="1" smtClean="0"/>
              <a:t>정권담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당자들의 국경선에 대한 주요정책은 간도를 둘러싼 대중국 외교정책이 아니었고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대북간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의 외교정책이었다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북한의 입장에서 본다면 국경관련 대외정책은 대남외교정책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대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중국외교정책이었을 것이다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간도문제는 대중국외교정책에 해당되었기 때문에 </a:t>
            </a:r>
            <a:r>
              <a:rPr lang="en-US" altLang="ko-KR" sz="3200" dirty="0" smtClean="0"/>
              <a:t>‘</a:t>
            </a:r>
            <a:r>
              <a:rPr lang="ko-KR" altLang="en-US" sz="3200" dirty="0" err="1" smtClean="0"/>
              <a:t>조중변계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sz="3200" dirty="0" smtClean="0"/>
              <a:t>조약</a:t>
            </a:r>
            <a:r>
              <a:rPr lang="en-US" altLang="ko-KR" sz="3200" dirty="0" smtClean="0"/>
              <a:t>’</a:t>
            </a:r>
            <a:r>
              <a:rPr lang="ko-KR" altLang="en-US" sz="3200" dirty="0" smtClean="0"/>
              <a:t>을 체결했던 것이다</a:t>
            </a:r>
            <a:r>
              <a:rPr lang="en-US" altLang="ko-KR" sz="3200" dirty="0" smtClean="0"/>
              <a:t>.</a:t>
            </a:r>
            <a:endParaRPr lang="ko-KR" altLang="en-US" sz="3200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363272" cy="6192688"/>
          </a:xfrm>
        </p:spPr>
        <p:txBody>
          <a:bodyPr/>
          <a:lstStyle/>
          <a:p>
            <a:pPr algn="ctr">
              <a:buNone/>
            </a:pPr>
            <a:r>
              <a:rPr lang="en-US" altLang="ko-KR" sz="4400" dirty="0" smtClean="0"/>
              <a:t>&lt;</a:t>
            </a:r>
            <a:r>
              <a:rPr lang="ko-KR" altLang="en-US" sz="4400" dirty="0" smtClean="0"/>
              <a:t>목차</a:t>
            </a:r>
            <a:r>
              <a:rPr lang="en-US" altLang="ko-KR" sz="4400" dirty="0" smtClean="0"/>
              <a:t>&gt;</a:t>
            </a:r>
          </a:p>
          <a:p>
            <a:pPr algn="ctr"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1.</a:t>
            </a:r>
            <a:r>
              <a:rPr lang="ko-KR" altLang="en-US" dirty="0" smtClean="0"/>
              <a:t>서론 </a:t>
            </a:r>
            <a:r>
              <a:rPr lang="en-US" altLang="ko-KR" dirty="0" smtClean="0"/>
              <a:t>-</a:t>
            </a:r>
            <a:r>
              <a:rPr lang="ko-KR" altLang="en-US" dirty="0" smtClean="0"/>
              <a:t> 간도문제의 과제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2.</a:t>
            </a:r>
            <a:r>
              <a:rPr lang="ko-KR" altLang="en-US" dirty="0" smtClean="0"/>
              <a:t>본론 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이승만 정부의 간도영토 정책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- </a:t>
            </a:r>
            <a:r>
              <a:rPr lang="ko-KR" altLang="en-US" dirty="0" smtClean="0"/>
              <a:t>중국의 </a:t>
            </a:r>
            <a:r>
              <a:rPr lang="en-US" altLang="ko-KR" dirty="0" smtClean="0"/>
              <a:t>[</a:t>
            </a:r>
            <a:r>
              <a:rPr lang="ko-KR" altLang="en-US" dirty="0" smtClean="0"/>
              <a:t>백두산 </a:t>
            </a:r>
            <a:r>
              <a:rPr lang="ko-KR" altLang="en-US" dirty="0" err="1" smtClean="0"/>
              <a:t>할양론</a:t>
            </a:r>
            <a:r>
              <a:rPr lang="en-US" altLang="ko-KR" dirty="0" smtClean="0"/>
              <a:t>] </a:t>
            </a:r>
            <a:r>
              <a:rPr lang="ko-KR" altLang="en-US" dirty="0" smtClean="0"/>
              <a:t>대두의 시기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- 7.4 </a:t>
            </a:r>
            <a:r>
              <a:rPr lang="ko-KR" altLang="en-US" dirty="0" smtClean="0"/>
              <a:t>남북공동성명의 시기</a:t>
            </a:r>
            <a:r>
              <a:rPr lang="en-US" altLang="ko-KR" dirty="0" smtClean="0"/>
              <a:t>(1972)</a:t>
            </a:r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/>
              <a:t>-</a:t>
            </a:r>
            <a:r>
              <a:rPr lang="ko-KR" altLang="en-US" dirty="0" smtClean="0"/>
              <a:t> 간도 </a:t>
            </a:r>
            <a:r>
              <a:rPr lang="ko-KR" altLang="en-US" dirty="0" err="1" smtClean="0"/>
              <a:t>회복론의</a:t>
            </a:r>
            <a:r>
              <a:rPr lang="ko-KR" altLang="en-US" dirty="0" smtClean="0"/>
              <a:t> 대두와 간도정책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3.</a:t>
            </a:r>
            <a:r>
              <a:rPr lang="ko-KR" altLang="en-US" dirty="0" smtClean="0"/>
              <a:t>결론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0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 algn="ctr">
              <a:buNone/>
            </a:pPr>
            <a:r>
              <a:rPr lang="en-US" altLang="ko-KR" sz="2400" dirty="0" smtClean="0"/>
              <a:t> </a:t>
            </a:r>
            <a:r>
              <a:rPr lang="ko-KR" altLang="en-US" sz="3600" dirty="0" smtClean="0"/>
              <a:t>간도문제의 과제</a:t>
            </a:r>
            <a:endParaRPr lang="en-US" altLang="ko-KR" sz="3600" dirty="0" smtClean="0"/>
          </a:p>
          <a:p>
            <a:pPr>
              <a:buNone/>
            </a:pPr>
            <a:endParaRPr lang="en-US" altLang="ko-KR" sz="2400" dirty="0"/>
          </a:p>
          <a:p>
            <a:pPr lvl="0">
              <a:buNone/>
            </a:pPr>
            <a:r>
              <a:rPr lang="en-US" altLang="ko-KR" sz="2000" dirty="0" smtClean="0"/>
              <a:t> </a:t>
            </a:r>
            <a:r>
              <a:rPr lang="en-US" altLang="ko-KR" sz="2400" dirty="0" smtClean="0"/>
              <a:t>- 1627</a:t>
            </a:r>
            <a:r>
              <a:rPr lang="ko-KR" altLang="en-US" sz="2400" dirty="0" smtClean="0"/>
              <a:t>년 정묘호란의 화의 조건으로 양국이 완충지대를 설치하였다</a:t>
            </a:r>
            <a:r>
              <a:rPr lang="en-US" altLang="ko-KR" sz="2400" dirty="0" smtClean="0"/>
              <a:t>.</a:t>
            </a:r>
          </a:p>
          <a:p>
            <a:pPr lvl="0">
              <a:buNone/>
            </a:pPr>
            <a:r>
              <a:rPr lang="ko-KR" altLang="en-US" sz="2400" dirty="0" smtClean="0"/>
              <a:t>정묘호란이 끝나고 양국의 경계에 완충지대를 설치하여 이를 </a:t>
            </a:r>
            <a:r>
              <a:rPr lang="en-US" altLang="ko-KR" sz="2400" dirty="0" smtClean="0"/>
              <a:t>[</a:t>
            </a:r>
            <a:r>
              <a:rPr lang="ko-KR" altLang="en-US" sz="2400" dirty="0" err="1" smtClean="0"/>
              <a:t>봉금지</a:t>
            </a:r>
            <a:r>
              <a:rPr lang="en-US" altLang="ko-KR" sz="2400" dirty="0" smtClean="0"/>
              <a:t>&lt;</a:t>
            </a:r>
            <a:r>
              <a:rPr lang="ko-KR" altLang="en-US" sz="2400" dirty="0" err="1" smtClean="0"/>
              <a:t>封禁地</a:t>
            </a:r>
            <a:r>
              <a:rPr lang="en-US" altLang="ko-KR" sz="2400" dirty="0" smtClean="0"/>
              <a:t>&gt;]</a:t>
            </a:r>
            <a:r>
              <a:rPr lang="ko-KR" altLang="en-US" sz="2400" dirty="0" smtClean="0"/>
              <a:t>라 명하고 양국이 서로 침범하지 않기로 약속하였다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양국은 실제 그 후 </a:t>
            </a:r>
            <a:r>
              <a:rPr lang="en-US" altLang="ko-KR" sz="2400" dirty="0" smtClean="0"/>
              <a:t>85</a:t>
            </a:r>
            <a:r>
              <a:rPr lang="ko-KR" altLang="en-US" sz="2400" dirty="0" smtClean="0"/>
              <a:t>년간 국경선을 </a:t>
            </a:r>
            <a:r>
              <a:rPr lang="ko-KR" altLang="en-US" sz="2400" dirty="0" err="1" smtClean="0"/>
              <a:t>봉금하고</a:t>
            </a:r>
            <a:r>
              <a:rPr lang="ko-KR" altLang="en-US" sz="2400" dirty="0" smtClean="0"/>
              <a:t> 무인지대가 되었다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그러다가 </a:t>
            </a:r>
            <a:r>
              <a:rPr lang="en-US" altLang="ko-KR" sz="2400" dirty="0" smtClean="0"/>
              <a:t>1712</a:t>
            </a:r>
            <a:r>
              <a:rPr lang="ko-KR" altLang="en-US" sz="2400" dirty="0" smtClean="0"/>
              <a:t>년 결국 조선에 대한 전승국인 청은 드디어 이 완충지대의 남방한계선인 압록강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두만강라인을 국경이라 주장하였다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결과적으로 이 완충지대가 전부 청의 영토로 인정하게 되고 말았다</a:t>
            </a:r>
            <a:r>
              <a:rPr lang="en-US" altLang="ko-KR" sz="2400" dirty="0" smtClean="0"/>
              <a:t>.&lt;</a:t>
            </a:r>
            <a:r>
              <a:rPr lang="ko-KR" altLang="en-US" sz="2400" dirty="0" smtClean="0"/>
              <a:t>그림</a:t>
            </a:r>
            <a:r>
              <a:rPr lang="en-US" altLang="ko-KR" sz="2400" dirty="0" smtClean="0"/>
              <a:t>-1&gt;. 1718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[</a:t>
            </a:r>
            <a:r>
              <a:rPr lang="ko-KR" altLang="en-US" sz="2400" dirty="0" smtClean="0"/>
              <a:t>신중국지도</a:t>
            </a:r>
            <a:r>
              <a:rPr lang="en-US" altLang="ko-KR" sz="2400" dirty="0" smtClean="0"/>
              <a:t>]</a:t>
            </a:r>
            <a:r>
              <a:rPr lang="ko-KR" altLang="en-US" sz="2400" dirty="0" smtClean="0"/>
              <a:t>를 근간으로 작성한 조선과 청의 국경</a:t>
            </a:r>
          </a:p>
          <a:p>
            <a:pPr lvl="0">
              <a:buNone/>
            </a:pPr>
            <a:endParaRPr lang="ko-KR" altLang="en-US" sz="2000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2160731"/>
            <a:ext cx="824440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바탕" pitchFamily="18" charset="-127"/>
                <a:cs typeface="굴림" pitchFamily="50" charset="-127"/>
              </a:rPr>
              <a:t>  </a:t>
            </a:r>
            <a:endParaRPr kumimoji="1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10" name="_x167133200" descr="EMB0000296060c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439" y="4077071"/>
            <a:ext cx="6696033" cy="264757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세로 텍스트 개체 틀 5"/>
          <p:cNvSpPr>
            <a:spLocks noGrp="1"/>
          </p:cNvSpPr>
          <p:nvPr>
            <p:ph type="body" orient="vert" idx="1"/>
          </p:nvPr>
        </p:nvSpPr>
        <p:spPr>
          <a:xfrm rot="16200000">
            <a:off x="1403648" y="-891480"/>
            <a:ext cx="6408712" cy="8712968"/>
          </a:xfrm>
        </p:spPr>
        <p:txBody>
          <a:bodyPr>
            <a:normAutofit fontScale="92500" lnSpcReduction="20000"/>
          </a:bodyPr>
          <a:lstStyle/>
          <a:p>
            <a:pPr marL="0" indent="0" algn="just" fontAlgn="base">
              <a:lnSpc>
                <a:spcPct val="160000"/>
              </a:lnSpc>
              <a:spcBef>
                <a:spcPts val="0"/>
              </a:spcBef>
            </a:pPr>
            <a:r>
              <a:rPr lang="en-US" altLang="ko-KR" sz="2600" b="1" dirty="0" smtClean="0"/>
              <a:t> </a:t>
            </a:r>
            <a:r>
              <a:rPr lang="ko-KR" altLang="en-US" sz="2600" b="1" dirty="0"/>
              <a:t>숙종 </a:t>
            </a:r>
            <a:r>
              <a:rPr lang="en-US" altLang="ko-KR" sz="2600" b="1" dirty="0"/>
              <a:t>38</a:t>
            </a:r>
            <a:r>
              <a:rPr lang="ko-KR" altLang="en-US" sz="2600" b="1" dirty="0"/>
              <a:t>년</a:t>
            </a:r>
            <a:r>
              <a:rPr lang="en-US" altLang="ko-KR" sz="2600" b="1" dirty="0"/>
              <a:t>(1712 ) 5</a:t>
            </a:r>
            <a:r>
              <a:rPr lang="ko-KR" altLang="en-US" sz="2600" b="1" dirty="0"/>
              <a:t>월 </a:t>
            </a:r>
            <a:r>
              <a:rPr lang="en-US" altLang="ko-KR" sz="2600" b="1" dirty="0"/>
              <a:t>23</a:t>
            </a:r>
            <a:r>
              <a:rPr lang="ko-KR" altLang="en-US" sz="2600" b="1" dirty="0"/>
              <a:t>일 </a:t>
            </a:r>
            <a:r>
              <a:rPr lang="en-US" altLang="ko-KR" sz="2600" b="1" dirty="0"/>
              <a:t>1</a:t>
            </a:r>
            <a:r>
              <a:rPr lang="ko-KR" altLang="en-US" sz="2600" b="1" dirty="0"/>
              <a:t>번째 기사에서 정계비의 위치를 </a:t>
            </a:r>
            <a:r>
              <a:rPr lang="ko-KR" altLang="en-US" sz="2600" b="1" dirty="0" err="1"/>
              <a:t>토문강</a:t>
            </a:r>
            <a:r>
              <a:rPr lang="en-US" altLang="ko-KR" sz="2600" b="1" dirty="0"/>
              <a:t>(</a:t>
            </a:r>
            <a:r>
              <a:rPr lang="ko-KR" altLang="en-US" sz="2600" b="1" dirty="0" err="1"/>
              <a:t>土門江</a:t>
            </a:r>
            <a:r>
              <a:rPr lang="en-US" altLang="ko-KR" sz="2600" b="1" dirty="0"/>
              <a:t>)</a:t>
            </a:r>
            <a:r>
              <a:rPr lang="ko-KR" altLang="en-US" sz="2600" b="1" dirty="0"/>
              <a:t>의 근원에 세운다고 하였다</a:t>
            </a:r>
            <a:r>
              <a:rPr lang="en-US" altLang="ko-KR" sz="2600" b="1" dirty="0" smtClean="0"/>
              <a:t>.</a:t>
            </a:r>
            <a:endParaRPr lang="en-US" altLang="ko-KR" sz="2600" kern="0" spc="0" dirty="0" smtClean="0">
              <a:solidFill>
                <a:srgbClr val="000000"/>
              </a:solidFill>
              <a:ea typeface="바탕"/>
            </a:endParaRPr>
          </a:p>
          <a:p>
            <a:pPr marL="0" indent="0" algn="just" fontAlgn="base">
              <a:lnSpc>
                <a:spcPct val="160000"/>
              </a:lnSpc>
              <a:spcBef>
                <a:spcPts val="0"/>
              </a:spcBef>
            </a:pPr>
            <a:endParaRPr lang="ko-KR" altLang="en-US" sz="1800" kern="0" spc="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ko-KR" altLang="en-US" dirty="0" err="1" smtClean="0"/>
              <a:t>접반사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박권이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치계하기를</a:t>
            </a:r>
            <a:r>
              <a:rPr lang="en-US" altLang="ko-KR" dirty="0" smtClean="0"/>
              <a:t>,“</a:t>
            </a:r>
            <a:r>
              <a:rPr lang="ko-KR" altLang="en-US" dirty="0" smtClean="0"/>
              <a:t>총관이 백산</a:t>
            </a:r>
            <a:r>
              <a:rPr lang="en-US" altLang="ko-KR" dirty="0" smtClean="0"/>
              <a:t>(</a:t>
            </a:r>
            <a:r>
              <a:rPr lang="ko-KR" altLang="en-US" dirty="0" smtClean="0"/>
              <a:t>白山</a:t>
            </a:r>
            <a:r>
              <a:rPr lang="en-US" altLang="ko-KR" dirty="0" smtClean="0"/>
              <a:t>/</a:t>
            </a:r>
            <a:r>
              <a:rPr lang="ko-KR" altLang="en-US" dirty="0" smtClean="0"/>
              <a:t>백두산</a:t>
            </a:r>
            <a:r>
              <a:rPr lang="en-US" altLang="ko-KR" dirty="0" smtClean="0"/>
              <a:t>)</a:t>
            </a:r>
            <a:r>
              <a:rPr lang="ko-KR" altLang="en-US" dirty="0" smtClean="0"/>
              <a:t>산마루에 올라 살펴보았더니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압록강의 근원이 과연 산허리의 </a:t>
            </a:r>
            <a:r>
              <a:rPr lang="ko-KR" altLang="en-US" dirty="0" err="1" smtClean="0"/>
              <a:t>남변에서</a:t>
            </a:r>
            <a:r>
              <a:rPr lang="ko-KR" altLang="en-US" dirty="0" smtClean="0"/>
              <a:t> 나오기 때문에 이미 경계</a:t>
            </a:r>
            <a:r>
              <a:rPr lang="en-US" altLang="ko-KR" dirty="0" smtClean="0"/>
              <a:t>(</a:t>
            </a:r>
            <a:r>
              <a:rPr lang="ko-KR" altLang="en-US" dirty="0" smtClean="0"/>
              <a:t>境界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삼았으며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토문강의</a:t>
            </a:r>
            <a:r>
              <a:rPr lang="ko-KR" altLang="en-US" dirty="0" smtClean="0"/>
              <a:t> 근원은 백두산 </a:t>
            </a:r>
            <a:r>
              <a:rPr lang="ko-KR" altLang="en-US" dirty="0" err="1" smtClean="0"/>
              <a:t>동변의</a:t>
            </a:r>
            <a:r>
              <a:rPr lang="ko-KR" altLang="en-US" dirty="0" smtClean="0"/>
              <a:t> 가장 낮은 곳에 한 갈래 물줄기가 동쪽으로 흘렀습니다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총관이 이것을 가리켜 두만강의 근원이라 하고 말하기를</a:t>
            </a:r>
            <a:r>
              <a:rPr lang="en-US" altLang="ko-KR" dirty="0" smtClean="0"/>
              <a:t>, ‘</a:t>
            </a:r>
            <a:r>
              <a:rPr lang="ko-KR" altLang="en-US" dirty="0" smtClean="0"/>
              <a:t>이 물이 하나는 동쪽으로</a:t>
            </a:r>
            <a:r>
              <a:rPr lang="en-US" altLang="ko-KR" dirty="0" smtClean="0"/>
              <a:t>(*</a:t>
            </a:r>
            <a:r>
              <a:rPr lang="ko-KR" altLang="en-US" dirty="0" smtClean="0"/>
              <a:t>두만강</a:t>
            </a:r>
            <a:r>
              <a:rPr lang="en-US" altLang="ko-KR" dirty="0" smtClean="0"/>
              <a:t>) </a:t>
            </a:r>
            <a:r>
              <a:rPr lang="ko-KR" altLang="en-US" dirty="0" smtClean="0"/>
              <a:t>하나는 </a:t>
            </a:r>
            <a:r>
              <a:rPr lang="ko-KR" altLang="en-US" dirty="0" err="1" smtClean="0"/>
              <a:t>서쪽으</a:t>
            </a:r>
            <a:r>
              <a:rPr lang="en-US" altLang="ko-KR" dirty="0" smtClean="0"/>
              <a:t>(*</a:t>
            </a:r>
            <a:r>
              <a:rPr lang="ko-KR" altLang="en-US" dirty="0" smtClean="0"/>
              <a:t>압록강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흘러서 나뉘어 두 강이 되었으니 분수령으로 일컫는 것이 좋겠다</a:t>
            </a:r>
            <a:r>
              <a:rPr lang="en-US" altLang="ko-KR" dirty="0" smtClean="0"/>
              <a:t>.’</a:t>
            </a:r>
            <a:r>
              <a:rPr lang="ko-KR" altLang="en-US" dirty="0" smtClean="0"/>
              <a:t>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고개 위에 비를 세우고자 하며 말하기를</a:t>
            </a:r>
            <a:r>
              <a:rPr lang="en-US" altLang="ko-KR" dirty="0" smtClean="0"/>
              <a:t>, ‘</a:t>
            </a:r>
            <a:r>
              <a:rPr lang="ko-KR" altLang="en-US" dirty="0" smtClean="0"/>
              <a:t>경계를 정하고 비석을 세움이 황상의 뜻이다 </a:t>
            </a:r>
            <a:r>
              <a:rPr lang="ko-KR" altLang="en-US" dirty="0" err="1" smtClean="0"/>
              <a:t>하고도신</a:t>
            </a:r>
            <a:r>
              <a:rPr lang="en-US" altLang="ko-KR" dirty="0" smtClean="0"/>
              <a:t>(</a:t>
            </a:r>
            <a:r>
              <a:rPr lang="ko-KR" altLang="en-US" dirty="0" smtClean="0"/>
              <a:t>道臣*관찰사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빈신도 또한 마땅히 비석 끝에다 이름을 새겨야 한다</a:t>
            </a:r>
            <a:r>
              <a:rPr lang="en-US" altLang="ko-KR" dirty="0" smtClean="0"/>
              <a:t>.’</a:t>
            </a:r>
            <a:r>
              <a:rPr lang="ko-KR" altLang="en-US" dirty="0" smtClean="0"/>
              <a:t>고 하기에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 등은 이미 함께 가서 간심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看審</a:t>
            </a:r>
            <a:r>
              <a:rPr lang="en-US" altLang="ko-KR" dirty="0" smtClean="0"/>
              <a:t>)</a:t>
            </a:r>
            <a:r>
              <a:rPr lang="ko-KR" altLang="en-US" dirty="0" smtClean="0"/>
              <a:t>하지 못하고 비석 끝에다 이름을 새김은 일이 성실하지 못하다</a:t>
            </a:r>
            <a:r>
              <a:rPr lang="en-US" altLang="ko-KR" dirty="0" smtClean="0"/>
              <a:t>.’</a:t>
            </a:r>
            <a:r>
              <a:rPr lang="ko-KR" altLang="en-US" dirty="0" smtClean="0"/>
              <a:t>는 말로 대답하였습니다</a:t>
            </a:r>
            <a:r>
              <a:rPr lang="en-US" altLang="ko-KR" dirty="0" smtClean="0"/>
              <a:t>.”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기록으로 볼 때 당시 </a:t>
            </a:r>
            <a:r>
              <a:rPr lang="ko-KR" altLang="en-US" dirty="0" err="1" smtClean="0"/>
              <a:t>목극등</a:t>
            </a:r>
            <a:r>
              <a:rPr lang="ko-KR" altLang="en-US" dirty="0" smtClean="0"/>
              <a:t> 등은 </a:t>
            </a:r>
            <a:r>
              <a:rPr lang="ko-KR" altLang="en-US" dirty="0" err="1" smtClean="0"/>
              <a:t>토문강이</a:t>
            </a:r>
            <a:r>
              <a:rPr lang="ko-KR" altLang="en-US" dirty="0" smtClean="0"/>
              <a:t> 흘러 중간에서 지하로 들었다가 다시 솟아나서 두만강으로 합류된다고 생각했던 듯하다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이 </a:t>
            </a:r>
            <a:r>
              <a:rPr lang="ko-KR" altLang="en-US" dirty="0" err="1" smtClean="0"/>
              <a:t>토문강이</a:t>
            </a:r>
            <a:r>
              <a:rPr lang="ko-KR" altLang="en-US" dirty="0" smtClean="0"/>
              <a:t> 실제로는 송화강으로 </a:t>
            </a:r>
            <a:r>
              <a:rPr lang="ko-KR" altLang="en-US" dirty="0" err="1" smtClean="0"/>
              <a:t>흘러들어</a:t>
            </a:r>
            <a:r>
              <a:rPr lang="ko-KR" altLang="en-US" dirty="0" smtClean="0"/>
              <a:t> 후에 양국 간에 국경의 협상에 마찰이 계속되었다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물론 조선은 </a:t>
            </a:r>
            <a:r>
              <a:rPr lang="ko-KR" altLang="en-US" dirty="0" err="1" smtClean="0"/>
              <a:t>토문강을</a:t>
            </a:r>
            <a:r>
              <a:rPr lang="ko-KR" altLang="en-US" dirty="0" smtClean="0"/>
              <a:t> 경계로 하여 영토를 </a:t>
            </a:r>
            <a:r>
              <a:rPr lang="ko-KR" altLang="en-US" dirty="0" err="1" smtClean="0"/>
              <a:t>넓히려했고</a:t>
            </a:r>
            <a:r>
              <a:rPr lang="ko-KR" altLang="en-US" dirty="0" smtClean="0"/>
              <a:t> 중국은 </a:t>
            </a:r>
            <a:r>
              <a:rPr lang="ko-KR" altLang="en-US" dirty="0" err="1" smtClean="0"/>
              <a:t>토문강의</a:t>
            </a:r>
            <a:r>
              <a:rPr lang="ko-KR" altLang="en-US" dirty="0" smtClean="0"/>
              <a:t> 표현이 두만강을 </a:t>
            </a:r>
            <a:r>
              <a:rPr lang="ko-KR" altLang="en-US" dirty="0" err="1" smtClean="0"/>
              <a:t>잘못표현</a:t>
            </a:r>
            <a:r>
              <a:rPr lang="ko-KR" altLang="en-US" dirty="0" smtClean="0"/>
              <a:t> 한 것으로 남쪽의 </a:t>
            </a:r>
            <a:r>
              <a:rPr lang="ko-KR" altLang="en-US" dirty="0" err="1" smtClean="0"/>
              <a:t>홍토수와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석을수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홍단수를</a:t>
            </a:r>
            <a:r>
              <a:rPr lang="ko-KR" altLang="en-US" dirty="0" smtClean="0"/>
              <a:t> 근거로 해야 한다고 했다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고지도</a:t>
            </a:r>
            <a:r>
              <a:rPr lang="en-US" altLang="ko-KR" dirty="0" smtClean="0"/>
              <a:t>-1</a:t>
            </a:r>
            <a:r>
              <a:rPr lang="ko-KR" altLang="en-US" dirty="0" smtClean="0"/>
              <a:t>참조</a:t>
            </a:r>
            <a:r>
              <a:rPr lang="en-US" altLang="ko-KR" dirty="0" smtClean="0"/>
              <a:t>&gt;.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내용 개체 틀 7" descr="noname01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8964488" cy="5112568"/>
          </a:xfrm>
        </p:spPr>
      </p:pic>
      <p:sp>
        <p:nvSpPr>
          <p:cNvPr id="9" name="직사각형 8"/>
          <p:cNvSpPr/>
          <p:nvPr/>
        </p:nvSpPr>
        <p:spPr>
          <a:xfrm>
            <a:off x="611560" y="5877272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400" dirty="0"/>
              <a:t>&lt;</a:t>
            </a:r>
            <a:r>
              <a:rPr lang="ko-KR" altLang="en-US" sz="2400" dirty="0"/>
              <a:t>고지도</a:t>
            </a:r>
            <a:r>
              <a:rPr lang="en-US" altLang="ko-KR" sz="2400" dirty="0"/>
              <a:t>-1&gt;</a:t>
            </a:r>
            <a:r>
              <a:rPr lang="ko-KR" altLang="en-US" sz="2400" dirty="0"/>
              <a:t>정조대에 제작된 </a:t>
            </a:r>
            <a:r>
              <a:rPr lang="ko-KR" altLang="en-US" sz="2400" dirty="0" err="1"/>
              <a:t>지도첩인</a:t>
            </a:r>
            <a:r>
              <a:rPr lang="ko-KR" altLang="en-US" sz="2400" dirty="0"/>
              <a:t> </a:t>
            </a:r>
            <a:r>
              <a:rPr lang="en-US" altLang="ko-KR" sz="2400" dirty="0"/>
              <a:t>&lt;</a:t>
            </a:r>
            <a:r>
              <a:rPr lang="ko-KR" altLang="en-US" sz="2400" dirty="0"/>
              <a:t>여지도</a:t>
            </a:r>
            <a:r>
              <a:rPr lang="en-US" altLang="ko-KR" sz="2400" dirty="0"/>
              <a:t>(</a:t>
            </a:r>
            <a:r>
              <a:rPr lang="ko-KR" altLang="en-US" sz="2400" dirty="0"/>
              <a:t>輿地圖</a:t>
            </a:r>
            <a:r>
              <a:rPr lang="en-US" altLang="ko-KR" sz="2400" dirty="0"/>
              <a:t>)&gt;</a:t>
            </a:r>
            <a:r>
              <a:rPr lang="ko-KR" altLang="en-US" sz="2400" dirty="0"/>
              <a:t>에 수록된 전국지도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48464" cy="922114"/>
          </a:xfrm>
        </p:spPr>
        <p:txBody>
          <a:bodyPr>
            <a:normAutofit fontScale="90000"/>
          </a:bodyPr>
          <a:lstStyle/>
          <a:p>
            <a:r>
              <a:rPr lang="ko-KR" altLang="en-US" sz="2800" dirty="0" smtClean="0"/>
              <a:t>한때 조선인에 의해 개간되었던 간도는 두만강과 </a:t>
            </a:r>
            <a:r>
              <a:rPr lang="ko-KR" altLang="en-US" sz="2800" dirty="0" err="1" smtClean="0"/>
              <a:t>강북쪽의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노야령산맥사이의</a:t>
            </a:r>
            <a:r>
              <a:rPr lang="ko-KR" altLang="en-US" sz="2800" dirty="0" smtClean="0"/>
              <a:t> 넓은 영토였다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745432"/>
            <a:ext cx="4248472" cy="5112568"/>
          </a:xfrm>
        </p:spPr>
        <p:txBody>
          <a:bodyPr>
            <a:noAutofit/>
          </a:bodyPr>
          <a:lstStyle/>
          <a:p>
            <a:r>
              <a:rPr lang="ko-KR" altLang="en-US" sz="2400" dirty="0" smtClean="0"/>
              <a:t>백두산에서 </a:t>
            </a:r>
            <a:r>
              <a:rPr lang="ko-KR" altLang="en-US" sz="2400" dirty="0" err="1" smtClean="0"/>
              <a:t>토문강을</a:t>
            </a:r>
            <a:r>
              <a:rPr lang="ko-KR" altLang="en-US" sz="2400" dirty="0" smtClean="0"/>
              <a:t> 경계로 </a:t>
            </a:r>
            <a:r>
              <a:rPr lang="ko-KR" altLang="en-US" sz="2400" dirty="0" err="1" smtClean="0"/>
              <a:t>노야령산맥을</a:t>
            </a:r>
            <a:r>
              <a:rPr lang="ko-KR" altLang="en-US" sz="2400" dirty="0" smtClean="0"/>
              <a:t> 거쳐 동해에서는 두만강의 북쪽 약 </a:t>
            </a:r>
            <a:r>
              <a:rPr lang="en-US" altLang="ko-KR" sz="2400" dirty="0" smtClean="0"/>
              <a:t>6KM</a:t>
            </a:r>
            <a:r>
              <a:rPr lang="ko-KR" altLang="en-US" sz="2400" dirty="0" smtClean="0"/>
              <a:t>지점까지가 </a:t>
            </a:r>
            <a:r>
              <a:rPr lang="ko-KR" altLang="en-US" sz="2400" dirty="0" err="1" smtClean="0"/>
              <a:t>동간도에</a:t>
            </a:r>
            <a:r>
              <a:rPr lang="ko-KR" altLang="en-US" sz="2400" dirty="0" smtClean="0"/>
              <a:t> 해당하는 영토이다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/>
              <a:t>동간도와</a:t>
            </a:r>
            <a:r>
              <a:rPr lang="ko-KR" altLang="en-US" sz="2400" dirty="0" smtClean="0"/>
              <a:t> 서간도의 위치를 당시 일본의 </a:t>
            </a:r>
            <a:r>
              <a:rPr lang="ko-KR" altLang="en-US" sz="2400" dirty="0" err="1" smtClean="0"/>
              <a:t>시노다가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1938</a:t>
            </a:r>
            <a:r>
              <a:rPr lang="ko-KR" altLang="en-US" sz="2400" dirty="0" smtClean="0"/>
              <a:t>년 저술한 </a:t>
            </a:r>
            <a:r>
              <a:rPr lang="en-US" altLang="ko-KR" sz="2400" dirty="0" smtClean="0"/>
              <a:t>[</a:t>
            </a:r>
            <a:r>
              <a:rPr lang="ko-KR" altLang="en-US" sz="2400" dirty="0" smtClean="0"/>
              <a:t>백두산정계비</a:t>
            </a:r>
            <a:r>
              <a:rPr lang="en-US" altLang="ko-KR" sz="2400" dirty="0" smtClean="0"/>
              <a:t>]</a:t>
            </a:r>
            <a:r>
              <a:rPr lang="ko-KR" altLang="en-US" sz="2400" dirty="0" smtClean="0"/>
              <a:t>에 </a:t>
            </a:r>
            <a:r>
              <a:rPr lang="en-US" altLang="ko-KR" sz="2400" dirty="0" smtClean="0"/>
              <a:t>&lt;</a:t>
            </a:r>
            <a:r>
              <a:rPr lang="ko-KR" altLang="en-US" sz="2400" dirty="0" smtClean="0"/>
              <a:t>그림</a:t>
            </a:r>
            <a:r>
              <a:rPr lang="en-US" altLang="ko-KR" sz="2400" dirty="0" smtClean="0"/>
              <a:t>-4&gt;</a:t>
            </a:r>
            <a:r>
              <a:rPr lang="ko-KR" altLang="en-US" sz="2400" dirty="0" smtClean="0"/>
              <a:t>와 같이 나타내고 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하지만  청일전쟁에서 승리한 일본이 청의 의사와 관계없이 정한 경계선이다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일시 </a:t>
            </a:r>
            <a:r>
              <a:rPr lang="ko-KR" altLang="en-US" sz="2400" dirty="0" err="1" smtClean="0"/>
              <a:t>조선령으로</a:t>
            </a:r>
            <a:r>
              <a:rPr lang="ko-KR" altLang="en-US" sz="2400" dirty="0" smtClean="0"/>
              <a:t> 표기되었으나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년이라는 짧은 기간 동안만 유효한 것이었다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결국 일본이 대륙침략을 </a:t>
            </a:r>
            <a:r>
              <a:rPr lang="ko-KR" altLang="en-US" sz="2400" dirty="0" err="1" smtClean="0"/>
              <a:t>극대화하기위한</a:t>
            </a:r>
            <a:r>
              <a:rPr lang="ko-KR" altLang="en-US" sz="2400" dirty="0" smtClean="0"/>
              <a:t> 전략의 </a:t>
            </a:r>
            <a:r>
              <a:rPr lang="ko-KR" altLang="en-US" sz="2400" dirty="0" err="1" smtClean="0"/>
              <a:t>전초라고해도</a:t>
            </a:r>
            <a:r>
              <a:rPr lang="ko-KR" altLang="en-US" sz="2400" dirty="0" smtClean="0"/>
              <a:t> 과언이 아니었다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167130000" descr="EMB0000296060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84784"/>
            <a:ext cx="3634505" cy="482453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78098"/>
          </a:xfrm>
        </p:spPr>
        <p:txBody>
          <a:bodyPr/>
          <a:lstStyle/>
          <a:p>
            <a:r>
              <a:rPr lang="ko-KR" altLang="en-US" dirty="0" smtClean="0"/>
              <a:t>이승만 정부의 간도 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68952" cy="5544616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ko-KR" altLang="en-US" dirty="0" smtClean="0"/>
              <a:t>   </a:t>
            </a:r>
            <a:r>
              <a:rPr lang="ko-KR" altLang="en-US" spc="100" dirty="0" smtClean="0"/>
              <a:t>이승만 </a:t>
            </a:r>
            <a:r>
              <a:rPr lang="ko-KR" altLang="en-US" spc="100" dirty="0"/>
              <a:t>대통령은 </a:t>
            </a:r>
            <a:r>
              <a:rPr lang="en-US" altLang="ko-KR" spc="100" dirty="0"/>
              <a:t>1948</a:t>
            </a:r>
            <a:r>
              <a:rPr lang="ko-KR" altLang="en-US" spc="100" dirty="0"/>
              <a:t>년 대한민국 헌법 제 </a:t>
            </a:r>
            <a:r>
              <a:rPr lang="en-US" altLang="ko-KR" spc="100" dirty="0"/>
              <a:t>3</a:t>
            </a:r>
            <a:r>
              <a:rPr lang="ko-KR" altLang="en-US" spc="100" dirty="0"/>
              <a:t>조를 제정하면서 ‘대한민국의 영토는 한반도와 그 부속도서로 한다’ 라고 규정하여 간도지역에 대한 적극적인 영토의식이 결여되어 있고 간도를 </a:t>
            </a:r>
            <a:r>
              <a:rPr lang="ko-KR" altLang="en-US" spc="100" dirty="0" err="1"/>
              <a:t>되찾겠다하는</a:t>
            </a:r>
            <a:r>
              <a:rPr lang="ko-KR" altLang="en-US" spc="100" dirty="0"/>
              <a:t> 문제의식을 가지지 않음 이다</a:t>
            </a:r>
            <a:r>
              <a:rPr lang="en-US" altLang="ko-KR" spc="100" dirty="0"/>
              <a:t>.</a:t>
            </a:r>
            <a:endParaRPr lang="ko-KR" altLang="en-US" spc="100" dirty="0"/>
          </a:p>
          <a:p>
            <a:pPr fontAlgn="base">
              <a:buNone/>
            </a:pPr>
            <a:r>
              <a:rPr lang="ko-KR" altLang="en-US" spc="100" dirty="0" smtClean="0"/>
              <a:t>    이러한 </a:t>
            </a:r>
            <a:r>
              <a:rPr lang="ko-KR" altLang="en-US" spc="100" dirty="0"/>
              <a:t>헌법의 규정은 대한민국을 한반도에 유일한 합법정부로 선언 그 영토를 </a:t>
            </a:r>
            <a:r>
              <a:rPr lang="ko-KR" altLang="en-US" spc="100" dirty="0" err="1"/>
              <a:t>확정시킨것이다</a:t>
            </a:r>
            <a:r>
              <a:rPr lang="en-US" altLang="ko-KR" spc="100" dirty="0"/>
              <a:t>. </a:t>
            </a:r>
            <a:r>
              <a:rPr lang="ko-KR" altLang="en-US" spc="100" dirty="0"/>
              <a:t>영토를 확정함으로써 더 이상 영토적 야심이 없음을 천명하는 의미를 갖는다</a:t>
            </a:r>
            <a:r>
              <a:rPr lang="en-US" altLang="ko-KR" spc="100" dirty="0"/>
              <a:t>.</a:t>
            </a:r>
            <a:endParaRPr lang="ko-KR" altLang="en-US" spc="100" dirty="0"/>
          </a:p>
          <a:p>
            <a:pPr fontAlgn="base">
              <a:buNone/>
            </a:pPr>
            <a:r>
              <a:rPr lang="ko-KR" altLang="en-US" spc="100" dirty="0" smtClean="0"/>
              <a:t>    통치 </a:t>
            </a:r>
            <a:r>
              <a:rPr lang="ko-KR" altLang="en-US" spc="100" dirty="0"/>
              <a:t>과정에서 </a:t>
            </a:r>
            <a:r>
              <a:rPr lang="ko-KR" altLang="en-US" spc="100" dirty="0" err="1"/>
              <a:t>학자들중</a:t>
            </a:r>
            <a:r>
              <a:rPr lang="ko-KR" altLang="en-US" spc="100" dirty="0"/>
              <a:t> 이선근 그리고 신기석 등은 간도영토에 대하여 문제의식을 갖고 간도 영토회복을 주장하기도 했다</a:t>
            </a:r>
            <a:r>
              <a:rPr lang="en-US" altLang="ko-KR" spc="100" dirty="0" smtClean="0"/>
              <a:t>.</a:t>
            </a:r>
            <a:r>
              <a:rPr lang="ko-KR" altLang="en-US" spc="100" dirty="0" smtClean="0"/>
              <a:t> 그러나 </a:t>
            </a:r>
            <a:r>
              <a:rPr lang="ko-KR" altLang="en-US" spc="100" dirty="0"/>
              <a:t>이승만 정부 측에선 간도의 영유권 분쟁을 받아들이지 않았다</a:t>
            </a:r>
            <a:r>
              <a:rPr lang="en-US" altLang="ko-KR" spc="100" dirty="0" smtClean="0"/>
              <a:t>.</a:t>
            </a:r>
            <a:r>
              <a:rPr lang="ko-KR" altLang="en-US" spc="100" dirty="0" smtClean="0"/>
              <a:t> 중국의 </a:t>
            </a:r>
            <a:r>
              <a:rPr lang="ko-KR" altLang="en-US" spc="100" dirty="0"/>
              <a:t>도움을 받아 독립한 신생독립국가에서 이를 주장하기란 물론 쉽지는 않았을 터이나</a:t>
            </a:r>
            <a:r>
              <a:rPr lang="en-US" altLang="ko-KR" spc="100" dirty="0" smtClean="0"/>
              <a:t>,</a:t>
            </a:r>
            <a:r>
              <a:rPr lang="ko-KR" altLang="en-US" spc="100" dirty="0" smtClean="0"/>
              <a:t> 한반도를 </a:t>
            </a:r>
            <a:r>
              <a:rPr lang="ko-KR" altLang="en-US" spc="100" dirty="0"/>
              <a:t>한국의 영토로 생각하고</a:t>
            </a:r>
            <a:r>
              <a:rPr lang="en-US" altLang="ko-KR" spc="100" dirty="0"/>
              <a:t>, </a:t>
            </a:r>
            <a:r>
              <a:rPr lang="ko-KR" altLang="en-US" spc="100" dirty="0"/>
              <a:t>언젠간 통일한국을 실현하려고 생각을 가지고 있던 대통령으로써</a:t>
            </a:r>
            <a:r>
              <a:rPr lang="en-US" altLang="ko-KR" spc="100" dirty="0"/>
              <a:t>, </a:t>
            </a:r>
            <a:r>
              <a:rPr lang="ko-KR" altLang="en-US" spc="100" dirty="0"/>
              <a:t>국가의 영토주권 문제를 소홀히 했다는 점에서는 그 책임을 면할 수가 없다</a:t>
            </a:r>
            <a:r>
              <a:rPr lang="en-US" altLang="ko-KR" spc="100" dirty="0" smtClean="0"/>
              <a:t>.</a:t>
            </a:r>
          </a:p>
          <a:p>
            <a:pPr fontAlgn="base">
              <a:buNone/>
            </a:pPr>
            <a:endParaRPr lang="ko-KR" altLang="en-US" spc="100" dirty="0"/>
          </a:p>
          <a:p>
            <a:pPr marL="514350" indent="-514350">
              <a:buNone/>
            </a:pP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820472" cy="764704"/>
          </a:xfrm>
        </p:spPr>
        <p:txBody>
          <a:bodyPr>
            <a:noAutofit/>
          </a:bodyPr>
          <a:lstStyle/>
          <a:p>
            <a:pPr algn="ctr"/>
            <a:r>
              <a:rPr lang="ko-KR" altLang="en-US" sz="4800" spc="100" dirty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중국의 백두산</a:t>
            </a:r>
            <a:r>
              <a:rPr lang="en-US" altLang="ko-KR" sz="4800" spc="100" dirty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4800" spc="100" dirty="0" err="1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할양론</a:t>
            </a:r>
            <a:r>
              <a:rPr lang="ko-KR" altLang="en-US" sz="4800" spc="100" dirty="0">
                <a:ln w="18000">
                  <a:noFill/>
                  <a:prstDash val="solid"/>
                </a:ln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latin typeface="HY얕은샘물M" pitchFamily="18" charset="-127"/>
                <a:ea typeface="HY얕은샘물M" pitchFamily="18" charset="-127"/>
              </a:rPr>
              <a:t> 대두의 시기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1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1962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10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월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12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일 평양에서 저우언라이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400" dirty="0" err="1">
                <a:latin typeface="HY얕은샘물M" pitchFamily="18" charset="-127"/>
                <a:ea typeface="HY얕은샘물M" pitchFamily="18" charset="-127"/>
              </a:rPr>
              <a:t>周恩來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)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당시 중국 총리와 김일성 북한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수상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사이에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체결된 백두산 일대 국경조약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'</a:t>
            </a:r>
            <a:r>
              <a:rPr lang="ko-KR" altLang="en-US" sz="2400" dirty="0" err="1">
                <a:latin typeface="HY얕은샘물M" pitchFamily="18" charset="-127"/>
                <a:ea typeface="HY얕은샘물M" pitchFamily="18" charset="-127"/>
              </a:rPr>
              <a:t>조중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 변계조약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邊界條約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)'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이라고도 한다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r>
              <a:rPr lang="ko-KR" altLang="en-US" sz="2400" dirty="0" err="1">
                <a:latin typeface="HY얕은샘물M" pitchFamily="18" charset="-127"/>
                <a:ea typeface="HY얕은샘물M" pitchFamily="18" charset="-127"/>
              </a:rPr>
              <a:t>저우언라이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 총리가 그 동안 경계가 분명하지 않았던 백두산 구간의 경계를 확정 짓기 </a:t>
            </a:r>
            <a:endParaRPr lang="en-US" altLang="ko-KR" sz="2400" dirty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위해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1962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10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월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11-13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일에 비밀리에 평양을 방문했고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그 결과 북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·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중 간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`</a:t>
            </a:r>
            <a:r>
              <a:rPr lang="ko-KR" altLang="en-US" sz="2400" dirty="0" err="1" smtClean="0">
                <a:latin typeface="HY얕은샘물M" pitchFamily="18" charset="-127"/>
                <a:ea typeface="HY얕은샘물M" pitchFamily="18" charset="-127"/>
              </a:rPr>
              <a:t>변계조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약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'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을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체결한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것으로 알려져 있다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이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조약에서는 양국 국경선의 </a:t>
            </a:r>
            <a:r>
              <a:rPr lang="ko-KR" altLang="en-US" sz="2400" dirty="0" err="1">
                <a:latin typeface="HY얕은샘물M" pitchFamily="18" charset="-127"/>
                <a:ea typeface="HY얕은샘물M" pitchFamily="18" charset="-127"/>
              </a:rPr>
              <a:t>주향을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 명확히 규정했고 백두산 국경선을 확정했다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그리</a:t>
            </a:r>
            <a:endParaRPr lang="en-US" altLang="ko-KR" sz="2400" dirty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고 이에 따라 양국이 천지를 북한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54.5%,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중국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45.5%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로 분할하여 천지 서북부는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중국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에  귀속되며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동남부는 북한에 귀속되도록 규정됐다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이 조약에 따라 양쪽은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63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3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월부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터 약 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6</a:t>
            </a:r>
            <a:r>
              <a:rPr lang="ko-KR" altLang="en-US" sz="2400" dirty="0">
                <a:latin typeface="HY얕은샘물M" pitchFamily="18" charset="-127"/>
                <a:ea typeface="HY얕은샘물M" pitchFamily="18" charset="-127"/>
              </a:rPr>
              <a:t>개월 정도의 현지 탐측조사를 거쳐서 백두산을 포함한 전 국경지역의 경계선을 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확정했다</a:t>
            </a:r>
            <a:r>
              <a:rPr lang="en-US" altLang="ko-KR" sz="2400" dirty="0">
                <a:latin typeface="HY얕은샘물M" pitchFamily="18" charset="-127"/>
                <a:ea typeface="HY얕은샘물M" pitchFamily="18" charset="-127"/>
              </a:rPr>
              <a:t>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-531440"/>
            <a:ext cx="9144000" cy="7389440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None/>
            </a:pPr>
            <a:endParaRPr lang="en-US" altLang="ko-KR" sz="20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이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조약에 따르면 북한측은 그 전까지 중국영토로 돼 있던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천지의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5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분의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3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과 그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일대를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북측에 편입시켰으며 이로써 </a:t>
            </a:r>
            <a:r>
              <a:rPr lang="en-US" altLang="ko-KR" sz="2200" dirty="0" smtClean="0">
                <a:latin typeface="HY얕은샘물M" pitchFamily="18" charset="-127"/>
                <a:ea typeface="HY얕은샘물M" pitchFamily="18" charset="-127"/>
              </a:rPr>
              <a:t>1909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9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월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일제가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청나라와 맺은 간도협약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당시에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비해 약 </a:t>
            </a:r>
            <a:r>
              <a:rPr lang="en-US" altLang="ko-KR" sz="2200" dirty="0" smtClean="0">
                <a:latin typeface="HY얕은샘물M" pitchFamily="18" charset="-127"/>
                <a:ea typeface="HY얕은샘물M" pitchFamily="18" charset="-127"/>
              </a:rPr>
              <a:t>280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㎢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의 영토를 더 확보했다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간도협약 체결 당시 일제와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청나라는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백두산정계비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(1721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년 건립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)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가 백두산 동남쪽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4㎞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지점에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위치해 있다는 점 등을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근거로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백두산 일대 상당부분과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천지를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우리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영토에서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제외시킨 채 국경선을 획정한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바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있다</a:t>
            </a:r>
            <a:r>
              <a:rPr lang="en-US" altLang="ko-KR" sz="2200" dirty="0" smtClean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en-US" altLang="ko-KR" sz="2200" dirty="0" smtClean="0">
              <a:latin typeface="HY얕은샘물M" pitchFamily="18" charset="-127"/>
              <a:ea typeface="HY얕은샘물M" pitchFamily="18" charset="-127"/>
            </a:endParaRPr>
          </a:p>
          <a:p>
            <a:pPr>
              <a:buNone/>
            </a:pP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즉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200" dirty="0" err="1">
                <a:latin typeface="HY얕은샘물M" pitchFamily="18" charset="-127"/>
                <a:ea typeface="HY얕은샘물M" pitchFamily="18" charset="-127"/>
              </a:rPr>
              <a:t>조중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 변계조약으로 백두산 최고봉인 해발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2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천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750m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의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백두봉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북측 지명 </a:t>
            </a:r>
            <a:r>
              <a:rPr lang="ko-KR" altLang="en-US" sz="2200" dirty="0" err="1">
                <a:latin typeface="HY얕은샘물M" pitchFamily="18" charset="-127"/>
                <a:ea typeface="HY얕은샘물M" pitchFamily="18" charset="-127"/>
              </a:rPr>
              <a:t>장군봉</a:t>
            </a:r>
            <a:r>
              <a:rPr lang="en-US" altLang="ko-KR" sz="2200" dirty="0" smtClean="0">
                <a:latin typeface="HY얕은샘물M" pitchFamily="18" charset="-127"/>
                <a:ea typeface="HY얕은샘물M" pitchFamily="18" charset="-127"/>
              </a:rPr>
              <a:t>)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과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송화강 상류지역 일부가 우리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영토에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속하게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됐으며 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1721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년 숙종 재위 당시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청나라와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합의해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설치한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백두산 정계비 터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현재 비석은 없고 터만 남아있음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)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도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우리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영토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안쪽에 위치하게 됐다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. 1999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년까지 중국은 이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조약을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숨겨왔고 </a:t>
            </a:r>
            <a:r>
              <a:rPr lang="ko-KR" altLang="en-US" sz="2200" dirty="0" err="1">
                <a:latin typeface="HY얕은샘물M" pitchFamily="18" charset="-127"/>
                <a:ea typeface="HY얕은샘물M" pitchFamily="18" charset="-127"/>
              </a:rPr>
              <a:t>조중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변계조약은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존재 사실 이외에는 그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내용은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물론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체결시점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등도 정확히 알려지지 않았다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200" dirty="0" smtClean="0">
                <a:latin typeface="HY얕은샘물M" pitchFamily="18" charset="-127"/>
                <a:ea typeface="HY얕은샘물M" pitchFamily="18" charset="-127"/>
              </a:rPr>
              <a:t>그러나 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지난 </a:t>
            </a:r>
            <a:r>
              <a:rPr lang="en-US" altLang="ko-KR" sz="2200" dirty="0" smtClean="0">
                <a:latin typeface="HY얕은샘물M" pitchFamily="18" charset="-127"/>
                <a:ea typeface="HY얕은샘물M" pitchFamily="18" charset="-127"/>
              </a:rPr>
              <a:t>1999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년 「조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·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중 변계조약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邊界條約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)</a:t>
            </a:r>
            <a:r>
              <a:rPr lang="ko-KR" altLang="en-US" sz="2200" dirty="0">
                <a:latin typeface="HY얕은샘물M" pitchFamily="18" charset="-127"/>
                <a:ea typeface="HY얕은샘물M" pitchFamily="18" charset="-127"/>
              </a:rPr>
              <a:t>」의 내용이 최초로 확인됐다</a:t>
            </a:r>
            <a:r>
              <a:rPr lang="en-US" altLang="ko-KR" sz="2200" dirty="0">
                <a:latin typeface="HY얕은샘물M" pitchFamily="18" charset="-127"/>
                <a:ea typeface="HY얕은샘물M" pitchFamily="18" charset="-127"/>
              </a:rPr>
              <a:t>.</a:t>
            </a:r>
          </a:p>
          <a:p>
            <a:pPr>
              <a:buNone/>
            </a:pPr>
            <a:endParaRPr lang="ko-KR" altLang="en-US" sz="22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147</TotalTime>
  <Words>1919</Words>
  <Application>Microsoft Office PowerPoint</Application>
  <PresentationFormat>화면 슬라이드 쇼(4:3)</PresentationFormat>
  <Paragraphs>127</Paragraphs>
  <Slides>18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가을</vt:lpstr>
      <vt:lpstr>5. 역대 한국 정부의 간도정책의 오류</vt:lpstr>
      <vt:lpstr>슬라이드 2</vt:lpstr>
      <vt:lpstr>슬라이드 3</vt:lpstr>
      <vt:lpstr>슬라이드 4</vt:lpstr>
      <vt:lpstr>슬라이드 5</vt:lpstr>
      <vt:lpstr>한때 조선인에 의해 개간되었던 간도는 두만강과 강북쪽의 노야령산맥사이의 넓은 영토였다</vt:lpstr>
      <vt:lpstr>이승만 정부의 간도 정책</vt:lpstr>
      <vt:lpstr>중국의 백두산 할양론 대두의 시기</vt:lpstr>
      <vt:lpstr>슬라이드 9</vt:lpstr>
      <vt:lpstr>중국의 백두산 할양론 대두의 시기</vt:lpstr>
      <vt:lpstr>간도 회복론의 대두와 간도 정책</vt:lpstr>
      <vt:lpstr>슬라이드 12</vt:lpstr>
      <vt:lpstr>슬라이드 13</vt:lpstr>
      <vt:lpstr>슬라이드 14</vt:lpstr>
      <vt:lpstr>슬라이드 15</vt:lpstr>
      <vt:lpstr>슬라이드 16</vt:lpstr>
      <vt:lpstr>결론</vt:lpstr>
      <vt:lpstr>슬라이드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</dc:title>
  <dc:creator>Owner</dc:creator>
  <cp:lastModifiedBy>Owner</cp:lastModifiedBy>
  <cp:revision>16</cp:revision>
  <dcterms:created xsi:type="dcterms:W3CDTF">2011-11-06T12:07:16Z</dcterms:created>
  <dcterms:modified xsi:type="dcterms:W3CDTF">2011-11-06T14:34:42Z</dcterms:modified>
</cp:coreProperties>
</file>