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5" r:id="rId13"/>
    <p:sldId id="276" r:id="rId14"/>
    <p:sldId id="277" r:id="rId15"/>
    <p:sldId id="278" r:id="rId16"/>
    <p:sldId id="279" r:id="rId17"/>
    <p:sldId id="280" r:id="rId18"/>
    <p:sldId id="284" r:id="rId19"/>
    <p:sldId id="282" r:id="rId20"/>
    <p:sldId id="281" r:id="rId21"/>
    <p:sldId id="283" r:id="rId22"/>
    <p:sldId id="268" r:id="rId23"/>
    <p:sldId id="269" r:id="rId24"/>
    <p:sldId id="270" r:id="rId25"/>
    <p:sldId id="271" r:id="rId26"/>
    <p:sldId id="272" r:id="rId27"/>
    <p:sldId id="273" r:id="rId28"/>
    <p:sldId id="274" r:id="rId2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5" autoAdjust="0"/>
    <p:restoredTop sz="94580" autoAdjust="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1F3F90-C1F0-4D8F-AF92-B1CCC3FC8411}" type="datetimeFigureOut">
              <a:rPr lang="ko-KR" altLang="en-US" smtClean="0"/>
              <a:pPr/>
              <a:t>2013-03-26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40CB9C-FC31-4420-B46B-4C41C382970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40CB9C-FC31-4420-B46B-4C41C382970D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제목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타원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날짜 개체 틀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4C118-7985-4B49-8420-548B92560C8C}" type="datetime1">
              <a:rPr lang="ko-KR" altLang="en-US" smtClean="0"/>
              <a:pPr/>
              <a:t>2013-03-26</a:t>
            </a:fld>
            <a:endParaRPr lang="ko-KR" altLang="en-US"/>
          </a:p>
        </p:txBody>
      </p:sp>
      <p:sp>
        <p:nvSpPr>
          <p:cNvPr id="16" name="슬라이드 번호 개체 틀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FE99CE-A2EB-4899-9658-8D6C0F09924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7E425-4863-4AC9-BB58-55E50B4EBE63}" type="datetime1">
              <a:rPr lang="ko-KR" altLang="en-US" smtClean="0"/>
              <a:pPr/>
              <a:t>2013-03-26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E99CE-A2EB-4899-9658-8D6C0F09924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008B5-C9F7-4598-9E5B-DFA5F22934C3}" type="datetime1">
              <a:rPr lang="ko-KR" altLang="en-US" smtClean="0"/>
              <a:pPr/>
              <a:t>2013-03-26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E99CE-A2EB-4899-9658-8D6C0F09924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F330C06-B3F8-4D33-9755-8F0F06EBC06A}" type="datetime1">
              <a:rPr lang="ko-KR" altLang="en-US" smtClean="0"/>
              <a:pPr/>
              <a:t>2013-03-26</a:t>
            </a:fld>
            <a:endParaRPr lang="ko-KR" altLang="en-US" dirty="0"/>
          </a:p>
        </p:txBody>
      </p:sp>
      <p:sp>
        <p:nvSpPr>
          <p:cNvPr id="15" name="슬라이드 번호 개체 틀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97FE99CE-A2EB-4899-9658-8D6C0F099244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16" name="바닥글 개체 틀 15"/>
          <p:cNvSpPr>
            <a:spLocks noGrp="1"/>
          </p:cNvSpPr>
          <p:nvPr>
            <p:ph type="ftr" sz="quarter" idx="16"/>
          </p:nvPr>
        </p:nvSpPr>
        <p:spPr>
          <a:xfrm>
            <a:off x="5205442" y="357166"/>
            <a:ext cx="3581400" cy="384048"/>
          </a:xfrm>
        </p:spPr>
        <p:txBody>
          <a:bodyPr/>
          <a:lstStyle>
            <a:lvl1pPr>
              <a:defRPr sz="1600"/>
            </a:lvl1pPr>
          </a:lstStyle>
          <a:p>
            <a:endParaRPr lang="ko-KR" altLang="en-US" dirty="0"/>
          </a:p>
        </p:txBody>
      </p:sp>
      <p:sp>
        <p:nvSpPr>
          <p:cNvPr id="17" name="제목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ko-KR" altLang="en-US" dirty="0" smtClean="0"/>
              <a:t>마스터 제목 스타일 편집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71E15-133E-428E-98F0-0722989155DC}" type="datetime1">
              <a:rPr lang="ko-KR" altLang="en-US" smtClean="0"/>
              <a:pPr/>
              <a:t>2013-03-26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E99CE-A2EB-4899-9658-8D6C0F09924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cxnSp>
        <p:nvCxnSpPr>
          <p:cNvPr id="7" name="직선 연결선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44DD-3BFE-42DE-8A77-669ACEF386DA}" type="datetime1">
              <a:rPr lang="ko-KR" altLang="en-US" smtClean="0"/>
              <a:pPr/>
              <a:t>2013-03-26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E99CE-A2EB-4899-9658-8D6C0F09924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E99CE-A2EB-4899-9658-8D6C0F09924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1FDF7-213A-416D-819F-EA4323DEA85B}" type="datetime1">
              <a:rPr lang="ko-KR" altLang="en-US" smtClean="0"/>
              <a:pPr/>
              <a:t>2013-03-26</a:t>
            </a:fld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2" name="내용 개체 틀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4" name="내용 개체 틀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2" name="텍스트 개체 틀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cxnSp>
        <p:nvCxnSpPr>
          <p:cNvPr id="10" name="직선 연결선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7C4EF-F407-43A2-A8AF-3CA1A1EF9748}" type="datetime1">
              <a:rPr lang="ko-KR" altLang="en-US" smtClean="0"/>
              <a:pPr/>
              <a:t>2013-03-26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E99CE-A2EB-4899-9658-8D6C0F09924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16B5-20FD-41D8-B692-2FEF12DA6E72}" type="datetime1">
              <a:rPr lang="ko-KR" altLang="en-US" smtClean="0"/>
              <a:pPr/>
              <a:t>2013-03-26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E99CE-A2EB-4899-9658-8D6C0F09924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내용 개체 틀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1" name="제목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595B1EB-277B-4912-9853-20F23E10E0CF}" type="datetime1">
              <a:rPr lang="ko-KR" altLang="en-US" smtClean="0"/>
              <a:pPr/>
              <a:t>2013-03-26</a:t>
            </a:fld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7FE99CE-A2EB-4899-9658-8D6C0F09924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5D486-7D92-43B7-A3EE-B98AAA9050CE}" type="datetime1">
              <a:rPr lang="ko-KR" altLang="en-US" smtClean="0"/>
              <a:pPr/>
              <a:t>2013-03-26</a:t>
            </a:fld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FE99CE-A2EB-4899-9658-8D6C0F09924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4" name="날짜 개체 틀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420DF15-2DC7-4A08-846F-23688BFF25DF}" type="datetime1">
              <a:rPr lang="ko-KR" altLang="en-US" smtClean="0"/>
              <a:pPr/>
              <a:t>2013-03-26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97FE99CE-A2EB-4899-9658-8D6C0F09924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5" name="제목 개체 틀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1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1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1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1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1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1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1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1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929190" y="4699936"/>
            <a:ext cx="3833810" cy="1372270"/>
          </a:xfrm>
        </p:spPr>
        <p:txBody>
          <a:bodyPr/>
          <a:lstStyle/>
          <a:p>
            <a:r>
              <a:rPr lang="en-US" altLang="ko-KR" dirty="0" smtClean="0"/>
              <a:t>6</a:t>
            </a:r>
            <a:r>
              <a:rPr lang="ko-KR" altLang="en-US" dirty="0" smtClean="0"/>
              <a:t>조</a:t>
            </a:r>
            <a:r>
              <a:rPr lang="en-US" altLang="ko-KR" dirty="0" smtClean="0"/>
              <a:t>	</a:t>
            </a:r>
            <a:r>
              <a:rPr lang="ko-KR" altLang="en-US" dirty="0" smtClean="0"/>
              <a:t>김현지 </a:t>
            </a:r>
            <a:r>
              <a:rPr lang="en-US" altLang="ko-KR" dirty="0" smtClean="0"/>
              <a:t>21102038</a:t>
            </a:r>
          </a:p>
          <a:p>
            <a:r>
              <a:rPr lang="en-US" altLang="ko-KR" dirty="0" smtClean="0"/>
              <a:t>	</a:t>
            </a:r>
            <a:r>
              <a:rPr lang="ko-KR" altLang="en-US" dirty="0" smtClean="0"/>
              <a:t>박지선 </a:t>
            </a:r>
            <a:r>
              <a:rPr lang="en-US" altLang="ko-KR" dirty="0" smtClean="0"/>
              <a:t>21102083</a:t>
            </a:r>
          </a:p>
          <a:p>
            <a:r>
              <a:rPr lang="en-US" altLang="ko-KR" dirty="0" smtClean="0"/>
              <a:t>	</a:t>
            </a:r>
            <a:r>
              <a:rPr lang="ko-KR" altLang="en-US" dirty="0" smtClean="0"/>
              <a:t>정진우 </a:t>
            </a:r>
            <a:r>
              <a:rPr lang="en-US" altLang="ko-KR" dirty="0" smtClean="0"/>
              <a:t>21102203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00166" y="2428868"/>
            <a:ext cx="6096072" cy="986064"/>
          </a:xfrm>
        </p:spPr>
        <p:txBody>
          <a:bodyPr/>
          <a:lstStyle/>
          <a:p>
            <a:r>
              <a:rPr lang="ko-KR" altLang="en-US" dirty="0" smtClean="0"/>
              <a:t>일본지역연구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072066" y="3714752"/>
            <a:ext cx="32861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/>
              <a:t>일본의 군사력과 자위대</a:t>
            </a:r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일본자위대의 해군은 세계 </a:t>
            </a:r>
            <a:r>
              <a:rPr lang="en-US" altLang="ko-KR" dirty="0" smtClean="0"/>
              <a:t>3</a:t>
            </a:r>
            <a:r>
              <a:rPr lang="ko-KR" altLang="en-US" dirty="0" smtClean="0"/>
              <a:t>위권</a:t>
            </a:r>
            <a:endParaRPr lang="en-US" altLang="ko-KR" dirty="0" smtClean="0"/>
          </a:p>
          <a:p>
            <a:r>
              <a:rPr lang="ko-KR" altLang="en-US" dirty="0" smtClean="0"/>
              <a:t>육상자위대가 가장 약하다고 알려짐</a:t>
            </a:r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일본의 군사력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군사력</a:t>
            </a:r>
            <a:endParaRPr lang="ko-KR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바닥글 개체 틀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altLang="ko-KR" smtClean="0"/>
              <a:t>2. </a:t>
            </a:r>
            <a:r>
              <a:rPr lang="ko-KR" altLang="en-US" dirty="0" smtClean="0"/>
              <a:t>일본의 군사력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자위권</a:t>
            </a:r>
            <a:r>
              <a:rPr lang="ko-KR" altLang="en-US" dirty="0" smtClean="0"/>
              <a:t> 행사</a:t>
            </a:r>
            <a:endParaRPr lang="ko-KR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fontAlgn="base"/>
            <a:r>
              <a:rPr lang="ko-KR" altLang="en-US" dirty="0" smtClean="0"/>
              <a:t>일본이 헌법상 보유할 수 있는 자위력은 자위를 위한 필요 최소한도의 것이어야 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자위를 위한 필요 최소한도 실력의 구체적인 내용은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그때그때의 국제정세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군사기술 수준</a:t>
            </a:r>
            <a:r>
              <a:rPr lang="en-US" altLang="ko-KR" dirty="0" smtClean="0"/>
              <a:t>, </a:t>
            </a:r>
            <a:r>
              <a:rPr lang="ko-KR" altLang="en-US" dirty="0" smtClean="0"/>
              <a:t>기타 제 조건에 의해 변할 수 있는 상대적인 면을 갖고 있으나</a:t>
            </a:r>
            <a:r>
              <a:rPr lang="en-US" altLang="ko-KR" dirty="0" smtClean="0"/>
              <a:t>, </a:t>
            </a:r>
            <a:r>
              <a:rPr lang="ko-KR" altLang="en-US" dirty="0" smtClean="0"/>
              <a:t>헌법 제</a:t>
            </a:r>
            <a:r>
              <a:rPr lang="en-US" altLang="ko-KR" dirty="0" smtClean="0"/>
              <a:t>9</a:t>
            </a:r>
            <a:r>
              <a:rPr lang="ko-KR" altLang="en-US" dirty="0" smtClean="0"/>
              <a:t>조 </a:t>
            </a:r>
            <a:r>
              <a:rPr lang="en-US" altLang="ko-KR" dirty="0" smtClean="0"/>
              <a:t>2</a:t>
            </a:r>
            <a:r>
              <a:rPr lang="ko-KR" altLang="en-US" dirty="0" smtClean="0"/>
              <a:t>항에 보유를 금하고 있는 </a:t>
            </a:r>
            <a:r>
              <a:rPr lang="en-US" altLang="ko-KR" dirty="0" smtClean="0"/>
              <a:t>'</a:t>
            </a:r>
            <a:r>
              <a:rPr lang="ko-KR" altLang="en-US" dirty="0" smtClean="0"/>
              <a:t>전력</a:t>
            </a:r>
            <a:r>
              <a:rPr lang="en-US" altLang="ko-KR" dirty="0" smtClean="0"/>
              <a:t>'</a:t>
            </a:r>
            <a:r>
              <a:rPr lang="ko-KR" altLang="en-US" dirty="0" smtClean="0"/>
              <a:t>에 해당하는지 아닌지는 일본이 보유하는 전체 실력에 비추어 판단할 문제이다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pPr fontAlgn="base"/>
            <a:r>
              <a:rPr lang="ko-KR" altLang="en-US" dirty="0" smtClean="0"/>
              <a:t>자위대가 보유하는 개개의 병기에 관해서는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이것을 보유함으로써 일본이 보유하는 실력 전체가 이 한도를 넘는지 아닌지에 따라 그 보유 여부가 결정된다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그러나 개개의 병기 중 성능상 상대국의 국토를 괴멸적으로 파괴시키기 위해서만 사용되는 소위 공격용 무기를 보유하는 것은 자위를 위한 필요 최소한도의 범위를 넘는 것이기 때문에 어떠한 경우에도 허용되지 않는다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예를 들면 </a:t>
            </a:r>
            <a:r>
              <a:rPr lang="en-US" altLang="ko-KR" dirty="0" smtClean="0"/>
              <a:t>ICBM, </a:t>
            </a:r>
            <a:r>
              <a:rPr lang="ko-KR" altLang="en-US" dirty="0" smtClean="0"/>
              <a:t>장거리 전략폭격기 또는 </a:t>
            </a:r>
            <a:r>
              <a:rPr lang="ko-KR" altLang="en-US" dirty="0" err="1" smtClean="0"/>
              <a:t>공격형</a:t>
            </a:r>
            <a:r>
              <a:rPr lang="ko-KR" altLang="en-US" dirty="0" smtClean="0"/>
              <a:t> 항공모함을 자위대가 보유하는 것은 허용되지 않는다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(1) </a:t>
            </a:r>
            <a:r>
              <a:rPr lang="ko-KR" altLang="en-US" dirty="0" smtClean="0"/>
              <a:t>보유할 수 있는 자위력</a:t>
            </a:r>
            <a:br>
              <a:rPr lang="ko-KR" altLang="en-US" dirty="0" smtClean="0"/>
            </a:br>
            <a:endParaRPr lang="ko-KR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자위권의</a:t>
            </a:r>
            <a:r>
              <a:rPr lang="ko-KR" altLang="en-US" dirty="0" smtClean="0"/>
              <a:t> 발동은 소위 </a:t>
            </a:r>
            <a:r>
              <a:rPr lang="ko-KR" altLang="en-US" dirty="0" err="1" smtClean="0"/>
              <a:t>자위권</a:t>
            </a:r>
            <a:r>
              <a:rPr lang="ko-KR" altLang="en-US" dirty="0" smtClean="0"/>
              <a:t> 발동의 </a:t>
            </a:r>
            <a:r>
              <a:rPr lang="en-US" altLang="ko-KR" dirty="0" smtClean="0"/>
              <a:t>3</a:t>
            </a:r>
            <a:r>
              <a:rPr lang="ko-KR" altLang="en-US" dirty="0" smtClean="0"/>
              <a:t>요건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즉 ① 일본에 대한 긴급하고 부정한 침해가 있을 때</a:t>
            </a:r>
            <a:r>
              <a:rPr lang="en-US" altLang="ko-KR" dirty="0" smtClean="0"/>
              <a:t>, </a:t>
            </a:r>
            <a:r>
              <a:rPr lang="ko-KR" altLang="en-US" dirty="0" smtClean="0"/>
              <a:t>② 이 경우에 이것을 배제할 수 있는 다른 적당한 수단이 없을 때</a:t>
            </a:r>
            <a:r>
              <a:rPr lang="en-US" altLang="ko-KR" dirty="0" smtClean="0"/>
              <a:t>, </a:t>
            </a:r>
            <a:r>
              <a:rPr lang="ko-KR" altLang="en-US" dirty="0" smtClean="0"/>
              <a:t>③ 필요 최소한도의 실력행사에 그칠 것이라는 조건에 해당하는 경우에만 한한다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자위권 발동의 요건</a:t>
            </a:r>
            <a:br>
              <a:rPr lang="ko-KR" altLang="en-US" dirty="0" smtClean="0"/>
            </a:br>
            <a:endParaRPr lang="ko-KR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일본이 </a:t>
            </a:r>
            <a:r>
              <a:rPr lang="ko-KR" altLang="en-US" dirty="0" err="1" smtClean="0"/>
              <a:t>자위권</a:t>
            </a:r>
            <a:r>
              <a:rPr lang="ko-KR" altLang="en-US" dirty="0" smtClean="0"/>
              <a:t> 행사로서 일본을 방위하기 위한 필요 최소한도의 실력을 행사할 수 있는 지리적 범위는</a:t>
            </a:r>
            <a:r>
              <a:rPr lang="en-US" altLang="ko-KR" dirty="0" smtClean="0"/>
              <a:t>, </a:t>
            </a:r>
            <a:r>
              <a:rPr lang="ko-KR" altLang="en-US" dirty="0" smtClean="0"/>
              <a:t>반드시 일본의 영토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영해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영공에 한하는 것은 아니나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그것이 구체적으로 어디까지인가는 개별 상황에 따라 다르기 때문에 한마디로 말할 수는 없다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그러나 무력행사를 목적으로 무장한 부대를 타국의 영토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영해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영공에 파견하는</a:t>
            </a:r>
            <a:r>
              <a:rPr lang="en-US" altLang="ko-KR" dirty="0" smtClean="0"/>
              <a:t>, </a:t>
            </a:r>
            <a:r>
              <a:rPr lang="ko-KR" altLang="en-US" dirty="0" smtClean="0"/>
              <a:t>소위 해외파병은 일반적으로 자위를 위한 필요 최소한도를 넘는 것으로 헌법상 허용되지 않는 것으로 여겨진다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 </a:t>
            </a:r>
            <a:r>
              <a:rPr lang="en-US" altLang="ko-KR" sz="4000" dirty="0" smtClean="0"/>
              <a:t>(3) </a:t>
            </a:r>
            <a:r>
              <a:rPr lang="ko-KR" altLang="en-US" sz="4000" dirty="0" smtClean="0"/>
              <a:t>자위권을 행사할 수 있는 지리적 범위</a:t>
            </a:r>
            <a:br>
              <a:rPr lang="ko-KR" altLang="en-US" sz="4000" dirty="0" smtClean="0"/>
            </a:br>
            <a:r>
              <a:rPr lang="ko-KR" altLang="en-US" sz="4000" dirty="0" smtClean="0"/>
              <a:t>                                                                      </a:t>
            </a:r>
            <a:endParaRPr lang="ko-KR" altLang="en-US" sz="4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국제법상 국가는 집단적 </a:t>
            </a:r>
            <a:r>
              <a:rPr lang="ko-KR" altLang="en-US" dirty="0" err="1" smtClean="0"/>
              <a:t>자위권</a:t>
            </a:r>
            <a:r>
              <a:rPr lang="en-US" altLang="ko-KR" dirty="0" smtClean="0"/>
              <a:t>, </a:t>
            </a:r>
            <a:r>
              <a:rPr lang="ko-KR" altLang="en-US" dirty="0" smtClean="0"/>
              <a:t>즉 자국과 밀접한 관계에 있는 외국에 대한 무력공격을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자국이 직접 </a:t>
            </a:r>
            <a:r>
              <a:rPr lang="ko-KR" altLang="en-US" dirty="0" err="1" smtClean="0"/>
              <a:t>공격당하지</a:t>
            </a:r>
            <a:r>
              <a:rPr lang="ko-KR" altLang="en-US" dirty="0" smtClean="0"/>
              <a:t> 않았음에도 불구하고 실력으로 저지할 수 있는 권리를 갖는 것으로 되어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일본이 국제법상 이러한 </a:t>
            </a:r>
            <a:r>
              <a:rPr lang="ko-KR" altLang="en-US" dirty="0" err="1" smtClean="0"/>
              <a:t>집단자위권을</a:t>
            </a:r>
            <a:r>
              <a:rPr lang="ko-KR" altLang="en-US" dirty="0" smtClean="0"/>
              <a:t> 갖는 것은 주권국가인 이상 당연하다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그러나 헌법 제</a:t>
            </a:r>
            <a:r>
              <a:rPr lang="en-US" altLang="ko-KR" dirty="0" smtClean="0"/>
              <a:t>9</a:t>
            </a:r>
            <a:r>
              <a:rPr lang="ko-KR" altLang="en-US" dirty="0" smtClean="0"/>
              <a:t>조에서 허용하고 있는 </a:t>
            </a:r>
            <a:r>
              <a:rPr lang="ko-KR" altLang="en-US" dirty="0" err="1" smtClean="0"/>
              <a:t>자위권의</a:t>
            </a:r>
            <a:r>
              <a:rPr lang="ko-KR" altLang="en-US" dirty="0" smtClean="0"/>
              <a:t> 행사는 일본을 방위하기 위한 필요 최소한도의 범위라고 해석할 때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집단자위권을</a:t>
            </a:r>
            <a:r>
              <a:rPr lang="ko-KR" altLang="en-US" dirty="0" smtClean="0"/>
              <a:t> 행사하는 것은 그 범위를 넘는 것으로 헌법상 허용되지 않는다고 여겨진다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(4) </a:t>
            </a:r>
            <a:r>
              <a:rPr lang="ko-KR" altLang="en-US" dirty="0" smtClean="0"/>
              <a:t>집단자위권</a:t>
            </a:r>
            <a:br>
              <a:rPr lang="ko-KR" altLang="en-US" dirty="0" smtClean="0"/>
            </a:br>
            <a:endParaRPr lang="ko-KR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헌법 제</a:t>
            </a:r>
            <a:r>
              <a:rPr lang="en-US" altLang="ko-KR" dirty="0" smtClean="0"/>
              <a:t>9</a:t>
            </a:r>
            <a:r>
              <a:rPr lang="ko-KR" altLang="en-US" dirty="0" smtClean="0"/>
              <a:t>조 </a:t>
            </a:r>
            <a:r>
              <a:rPr lang="en-US" altLang="ko-KR" dirty="0" smtClean="0"/>
              <a:t>2</a:t>
            </a:r>
            <a:r>
              <a:rPr lang="ko-KR" altLang="en-US" dirty="0" smtClean="0"/>
              <a:t>항에는 </a:t>
            </a:r>
            <a:r>
              <a:rPr lang="en-US" altLang="ko-KR" dirty="0" smtClean="0"/>
              <a:t>"</a:t>
            </a:r>
            <a:r>
              <a:rPr lang="ko-KR" altLang="en-US" dirty="0" smtClean="0"/>
              <a:t>국가의 교전권은 인정되지 않는다</a:t>
            </a:r>
            <a:r>
              <a:rPr lang="en-US" altLang="ko-KR" dirty="0" smtClean="0"/>
              <a:t>"</a:t>
            </a:r>
            <a:r>
              <a:rPr lang="ko-KR" altLang="en-US" dirty="0" smtClean="0"/>
              <a:t>고 규정되어 있지만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일본의 </a:t>
            </a:r>
            <a:r>
              <a:rPr lang="ko-KR" altLang="en-US" dirty="0" err="1" smtClean="0"/>
              <a:t>자위권</a:t>
            </a:r>
            <a:r>
              <a:rPr lang="ko-KR" altLang="en-US" dirty="0" smtClean="0"/>
              <a:t> 행사에 관해서는 일본을 방위하기 위한 필요 최소한도의 실력을 행사하는 것은 당연하다고 인정하고 있고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 행사는 교전권의 행사와는 별개의 것이다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(5) </a:t>
            </a:r>
            <a:r>
              <a:rPr lang="ko-KR" altLang="en-US" dirty="0" smtClean="0"/>
              <a:t>교전권</a:t>
            </a:r>
            <a:br>
              <a:rPr lang="ko-KR" altLang="en-US" dirty="0" smtClean="0"/>
            </a:br>
            <a:endParaRPr lang="ko-KR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smtClean="0"/>
              <a:t>2001</a:t>
            </a:r>
            <a:r>
              <a:rPr lang="ko-KR" altLang="en-US" dirty="0" smtClean="0"/>
              <a:t>년도 일본의 </a:t>
            </a:r>
            <a:r>
              <a:rPr lang="ko-KR" altLang="en-US" dirty="0" err="1" smtClean="0"/>
              <a:t>방위관계비는</a:t>
            </a:r>
            <a:r>
              <a:rPr lang="ko-KR" altLang="en-US" dirty="0" smtClean="0"/>
              <a:t> </a:t>
            </a:r>
            <a:r>
              <a:rPr lang="en-US" altLang="ko-KR" dirty="0" smtClean="0"/>
              <a:t>4</a:t>
            </a:r>
            <a:r>
              <a:rPr lang="ko-KR" altLang="en-US" dirty="0" smtClean="0"/>
              <a:t>조 </a:t>
            </a:r>
            <a:r>
              <a:rPr lang="en-US" altLang="ko-KR" dirty="0" smtClean="0"/>
              <a:t>9,553</a:t>
            </a:r>
            <a:r>
              <a:rPr lang="ko-KR" altLang="en-US" dirty="0" smtClean="0"/>
              <a:t>억 엔으로 미국과 러시아 다음인 세계 </a:t>
            </a:r>
            <a:r>
              <a:rPr lang="en-US" altLang="ko-KR" dirty="0" smtClean="0"/>
              <a:t>3</a:t>
            </a:r>
            <a:r>
              <a:rPr lang="ko-KR" altLang="en-US" dirty="0" smtClean="0"/>
              <a:t>위이다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이것은 </a:t>
            </a:r>
            <a:r>
              <a:rPr lang="en-US" altLang="ko-KR" dirty="0" smtClean="0"/>
              <a:t>GDP(</a:t>
            </a:r>
            <a:r>
              <a:rPr lang="ko-KR" altLang="en-US" dirty="0" smtClean="0"/>
              <a:t>국내총생산</a:t>
            </a:r>
            <a:r>
              <a:rPr lang="en-US" altLang="ko-KR" dirty="0" smtClean="0"/>
              <a:t>)</a:t>
            </a:r>
            <a:r>
              <a:rPr lang="ko-KR" altLang="en-US" dirty="0" smtClean="0"/>
              <a:t>의 </a:t>
            </a:r>
            <a:r>
              <a:rPr lang="en-US" altLang="ko-KR" dirty="0" smtClean="0"/>
              <a:t>0.97%</a:t>
            </a:r>
            <a:r>
              <a:rPr lang="ko-KR" altLang="en-US" dirty="0" smtClean="0"/>
              <a:t>이고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전체 정부예산의 </a:t>
            </a:r>
            <a:r>
              <a:rPr lang="en-US" altLang="ko-KR" dirty="0" smtClean="0"/>
              <a:t>6.4%</a:t>
            </a:r>
            <a:r>
              <a:rPr lang="ko-KR" altLang="en-US" dirty="0" smtClean="0"/>
              <a:t>를 차지하는 수치이다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전년도 비례 증가율은 </a:t>
            </a:r>
            <a:r>
              <a:rPr lang="en-US" altLang="ko-KR" dirty="0" smtClean="0"/>
              <a:t>0.4%</a:t>
            </a:r>
            <a:r>
              <a:rPr lang="ko-KR" altLang="en-US" dirty="0" smtClean="0"/>
              <a:t>로 아시아 국가들보다는 증가율이 낮은 편이나 미국이나 유럽 선진국보다는 약간 높은 수준이다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일본 자위대는 징병제가 아닌 지원제로 </a:t>
            </a:r>
            <a:r>
              <a:rPr lang="ko-KR" altLang="en-US" dirty="0" err="1" smtClean="0"/>
              <a:t>자위관의</a:t>
            </a:r>
            <a:r>
              <a:rPr lang="ko-KR" altLang="en-US" dirty="0" smtClean="0"/>
              <a:t> 신분은 특수 공무원이다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때문에 방위 예산에서 인건비가 차지하는 비율이 높은 것은 사실이다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전체 방위비 중 약 </a:t>
            </a:r>
            <a:r>
              <a:rPr lang="en-US" altLang="ko-KR" dirty="0" smtClean="0"/>
              <a:t>43.8%</a:t>
            </a:r>
            <a:r>
              <a:rPr lang="ko-KR" altLang="en-US" dirty="0" smtClean="0"/>
              <a:t>가 인건비로 지출되는데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이것이 일본이 총액대비 방위비가 실제로는 서구 선진국보다 높지 않다고 주장하는 근거이기도 하다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(6)</a:t>
            </a:r>
            <a:r>
              <a:rPr lang="ko-KR" altLang="en-US" dirty="0" smtClean="0"/>
              <a:t>방위예산</a:t>
            </a:r>
            <a:br>
              <a:rPr lang="ko-KR" altLang="en-US" dirty="0" smtClean="0"/>
            </a:br>
            <a:endParaRPr lang="ko-KR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smtClean="0"/>
              <a:t>광학위성의 발사 성공으로 정보 </a:t>
            </a:r>
            <a:r>
              <a:rPr lang="ko-KR" altLang="en-US" dirty="0" err="1" smtClean="0"/>
              <a:t>수립력</a:t>
            </a:r>
            <a:r>
              <a:rPr lang="ko-KR" altLang="en-US" dirty="0" smtClean="0"/>
              <a:t> 향상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앞으로 발사될 레이더</a:t>
            </a:r>
            <a:r>
              <a:rPr lang="en-US" altLang="ko-KR" dirty="0" smtClean="0"/>
              <a:t>4</a:t>
            </a:r>
            <a:r>
              <a:rPr lang="ko-KR" altLang="en-US" dirty="0" smtClean="0"/>
              <a:t>호기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광학</a:t>
            </a:r>
            <a:r>
              <a:rPr lang="en-US" altLang="ko-KR" dirty="0" smtClean="0"/>
              <a:t>5</a:t>
            </a:r>
            <a:r>
              <a:rPr lang="ko-KR" altLang="en-US" dirty="0" smtClean="0"/>
              <a:t>호기의 발사 성공여부가 일본의 자료 </a:t>
            </a:r>
            <a:r>
              <a:rPr lang="ko-KR" altLang="en-US" dirty="0" err="1" smtClean="0"/>
              <a:t>수집력의</a:t>
            </a:r>
            <a:r>
              <a:rPr lang="ko-KR" altLang="en-US" dirty="0" smtClean="0"/>
              <a:t> 완성을 좌지우지 할 것으로 보임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미사일 방어체제 참여가 ‘무기수출 </a:t>
            </a:r>
            <a:r>
              <a:rPr lang="en-US" altLang="ko-KR" dirty="0" smtClean="0"/>
              <a:t>3</a:t>
            </a:r>
            <a:r>
              <a:rPr lang="ko-KR" altLang="en-US" dirty="0" smtClean="0"/>
              <a:t>원칙’에 저촉되는지 여부로 논란이 되자</a:t>
            </a:r>
            <a:r>
              <a:rPr lang="en-US" altLang="ko-KR" dirty="0" smtClean="0"/>
              <a:t>, </a:t>
            </a:r>
            <a:r>
              <a:rPr lang="ko-KR" altLang="en-US" dirty="0" smtClean="0"/>
              <a:t>‘무기수출 </a:t>
            </a:r>
            <a:r>
              <a:rPr lang="en-US" altLang="ko-KR" dirty="0" smtClean="0"/>
              <a:t>3</a:t>
            </a:r>
            <a:r>
              <a:rPr lang="ko-KR" altLang="en-US" dirty="0" smtClean="0"/>
              <a:t>원칙’의 예외”라고 말하며 미사일 방어체제 참여는 ‘무기수출 </a:t>
            </a:r>
            <a:r>
              <a:rPr lang="en-US" altLang="ko-KR" dirty="0" smtClean="0"/>
              <a:t>3</a:t>
            </a:r>
            <a:r>
              <a:rPr lang="ko-KR" altLang="en-US" dirty="0" smtClean="0"/>
              <a:t>원칙’에 해당되지 않는다는 입장을 보이고 미사일을 더욱 증강시킴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장거리 투사 능력의 확대는 </a:t>
            </a:r>
            <a:r>
              <a:rPr lang="ko-KR" altLang="en-US" dirty="0" err="1" smtClean="0"/>
              <a:t>주변사태법</a:t>
            </a:r>
            <a:r>
              <a:rPr lang="en-US" altLang="ko-KR" dirty="0" smtClean="0"/>
              <a:t>, </a:t>
            </a:r>
            <a:r>
              <a:rPr lang="ko-KR" altLang="en-US" dirty="0" smtClean="0"/>
              <a:t>테러대책특별조치법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이라크부흥특별조치법 등의 법적 정비와 함께 자위대가 점차 해외파병이 가능한 부대로 전환되고 있음을 의미</a:t>
            </a:r>
            <a:r>
              <a:rPr lang="en-US" altLang="ko-KR" dirty="0" smtClean="0"/>
              <a:t>. </a:t>
            </a:r>
          </a:p>
          <a:p>
            <a:endParaRPr lang="ko-KR" altLang="en-US" dirty="0" smtClean="0"/>
          </a:p>
          <a:p>
            <a:endParaRPr lang="ko-KR" altLang="en-US" dirty="0" smtClean="0"/>
          </a:p>
          <a:p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일본의 군사력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678904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/>
              <a:t>군사력 증강</a:t>
            </a:r>
            <a:endParaRPr lang="ko-KR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smtClean="0"/>
              <a:t>1998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12</a:t>
            </a:r>
            <a:r>
              <a:rPr lang="ko-KR" altLang="en-US" dirty="0" smtClean="0"/>
              <a:t>월 정보수집위성의 도입을 결정 후</a:t>
            </a:r>
            <a:r>
              <a:rPr lang="en-US" altLang="ko-KR" dirty="0" smtClean="0"/>
              <a:t>,</a:t>
            </a:r>
            <a:r>
              <a:rPr lang="ko-KR" altLang="en-US" dirty="0" smtClean="0"/>
              <a:t> 주변 지역에 대한 정보수집 능력 강화를 위해 </a:t>
            </a:r>
            <a:r>
              <a:rPr lang="en-US" altLang="ko-KR" dirty="0" smtClean="0"/>
              <a:t>2003</a:t>
            </a:r>
            <a:r>
              <a:rPr lang="ko-KR" altLang="en-US" dirty="0" smtClean="0"/>
              <a:t>년</a:t>
            </a:r>
            <a:r>
              <a:rPr lang="en-US" altLang="ko-KR" dirty="0" smtClean="0"/>
              <a:t>~2011</a:t>
            </a:r>
            <a:r>
              <a:rPr lang="ko-KR" altLang="en-US" dirty="0" smtClean="0"/>
              <a:t>년 사이에 </a:t>
            </a:r>
            <a:r>
              <a:rPr lang="en-US" altLang="ko-KR" dirty="0" smtClean="0"/>
              <a:t>7</a:t>
            </a:r>
            <a:r>
              <a:rPr lang="ko-KR" altLang="en-US" dirty="0" smtClean="0"/>
              <a:t>차례에 걸쳐 정찰위성을 발사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en-US" altLang="ko-KR" dirty="0" smtClean="0"/>
              <a:t>2003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3</a:t>
            </a:r>
            <a:r>
              <a:rPr lang="ko-KR" altLang="en-US" dirty="0" smtClean="0"/>
              <a:t>월</a:t>
            </a:r>
            <a:r>
              <a:rPr lang="en-US" altLang="ko-KR" dirty="0" smtClean="0"/>
              <a:t>: </a:t>
            </a:r>
            <a:r>
              <a:rPr lang="ko-KR" altLang="en-US" dirty="0" smtClean="0"/>
              <a:t>광학</a:t>
            </a:r>
            <a:r>
              <a:rPr lang="en-US" altLang="ko-KR" dirty="0" smtClean="0"/>
              <a:t>1</a:t>
            </a:r>
            <a:r>
              <a:rPr lang="ko-KR" altLang="en-US" dirty="0" smtClean="0"/>
              <a:t>호기 및 레이더</a:t>
            </a:r>
            <a:r>
              <a:rPr lang="en-US" altLang="ko-KR" dirty="0" smtClean="0"/>
              <a:t>1</a:t>
            </a:r>
            <a:r>
              <a:rPr lang="ko-KR" altLang="en-US" dirty="0" smtClean="0"/>
              <a:t>호기 발사 성공</a:t>
            </a:r>
            <a:r>
              <a:rPr lang="en-US" altLang="ko-KR" dirty="0" smtClean="0"/>
              <a:t> </a:t>
            </a:r>
            <a:br>
              <a:rPr lang="en-US" altLang="ko-KR" dirty="0" smtClean="0"/>
            </a:br>
            <a:r>
              <a:rPr lang="en-US" altLang="ko-KR" dirty="0" smtClean="0"/>
              <a:t>2006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9</a:t>
            </a:r>
            <a:r>
              <a:rPr lang="ko-KR" altLang="en-US" dirty="0" smtClean="0"/>
              <a:t>월</a:t>
            </a:r>
            <a:r>
              <a:rPr lang="en-US" altLang="ko-KR" dirty="0" smtClean="0"/>
              <a:t>,</a:t>
            </a:r>
            <a:r>
              <a:rPr lang="ko-KR" altLang="en-US" dirty="0" smtClean="0"/>
              <a:t> </a:t>
            </a:r>
            <a:r>
              <a:rPr lang="en-US" altLang="ko-KR" dirty="0" smtClean="0"/>
              <a:t>2007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2</a:t>
            </a:r>
            <a:r>
              <a:rPr lang="ko-KR" altLang="en-US" dirty="0" smtClean="0"/>
              <a:t>월</a:t>
            </a:r>
            <a:r>
              <a:rPr lang="en-US" altLang="ko-KR" dirty="0" smtClean="0"/>
              <a:t>:</a:t>
            </a:r>
            <a:r>
              <a:rPr lang="ko-KR" altLang="en-US" dirty="0" smtClean="0"/>
              <a:t> 광학</a:t>
            </a:r>
            <a:r>
              <a:rPr lang="en-US" altLang="ko-KR" dirty="0" smtClean="0"/>
              <a:t>2</a:t>
            </a:r>
            <a:r>
              <a:rPr lang="ko-KR" altLang="en-US" dirty="0" smtClean="0"/>
              <a:t>호기와 레이더</a:t>
            </a:r>
            <a:r>
              <a:rPr lang="en-US" altLang="ko-KR" dirty="0" smtClean="0"/>
              <a:t>2</a:t>
            </a:r>
            <a:r>
              <a:rPr lang="ko-KR" altLang="en-US" dirty="0" smtClean="0"/>
              <a:t>호기의  재 발사 성공</a:t>
            </a:r>
            <a:r>
              <a:rPr lang="en-US" altLang="ko-KR" dirty="0" smtClean="0"/>
              <a:t> </a:t>
            </a:r>
            <a:br>
              <a:rPr lang="en-US" altLang="ko-KR" dirty="0" smtClean="0"/>
            </a:br>
            <a:r>
              <a:rPr lang="en-US" altLang="ko-KR" dirty="0" smtClean="0"/>
              <a:t>2009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11</a:t>
            </a:r>
            <a:r>
              <a:rPr lang="ko-KR" altLang="en-US" dirty="0" smtClean="0"/>
              <a:t>월</a:t>
            </a:r>
            <a:r>
              <a:rPr lang="en-US" altLang="ko-KR" dirty="0" smtClean="0"/>
              <a:t>:</a:t>
            </a:r>
            <a:r>
              <a:rPr lang="ko-KR" altLang="en-US" dirty="0" smtClean="0"/>
              <a:t> 광학</a:t>
            </a:r>
            <a:r>
              <a:rPr lang="en-US" altLang="ko-KR" dirty="0" smtClean="0"/>
              <a:t>3</a:t>
            </a:r>
            <a:r>
              <a:rPr lang="ko-KR" altLang="en-US" dirty="0" smtClean="0"/>
              <a:t>호기</a:t>
            </a:r>
            <a:r>
              <a:rPr lang="en-US" altLang="ko-KR" dirty="0" smtClean="0"/>
              <a:t>(</a:t>
            </a:r>
            <a:r>
              <a:rPr lang="ko-KR" altLang="en-US" dirty="0" smtClean="0"/>
              <a:t>해상도 </a:t>
            </a:r>
            <a:r>
              <a:rPr lang="en-US" altLang="ko-KR" dirty="0" smtClean="0"/>
              <a:t>60㎝</a:t>
            </a:r>
            <a:r>
              <a:rPr lang="ko-KR" altLang="en-US" dirty="0" smtClean="0"/>
              <a:t>급</a:t>
            </a:r>
            <a:r>
              <a:rPr lang="en-US" altLang="ko-KR" dirty="0" smtClean="0"/>
              <a:t>)</a:t>
            </a:r>
            <a:r>
              <a:rPr lang="ko-KR" altLang="en-US" dirty="0" smtClean="0"/>
              <a:t> 발사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>
                <a:latin typeface="바탕"/>
                <a:ea typeface="바탕"/>
              </a:rPr>
              <a:t>→</a:t>
            </a:r>
            <a:r>
              <a:rPr lang="ko-KR" altLang="en-US" dirty="0" smtClean="0"/>
              <a:t>정보위성 </a:t>
            </a:r>
            <a:r>
              <a:rPr lang="en-US" altLang="ko-KR" dirty="0" smtClean="0"/>
              <a:t>4</a:t>
            </a:r>
            <a:r>
              <a:rPr lang="ko-KR" altLang="en-US" dirty="0" smtClean="0"/>
              <a:t>기 체제 완성</a:t>
            </a:r>
            <a:endParaRPr lang="en-US" altLang="ko-KR" dirty="0" smtClean="0"/>
          </a:p>
          <a:p>
            <a:r>
              <a:rPr lang="en-US" altLang="ko-KR" dirty="0" smtClean="0"/>
              <a:t>2011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9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23</a:t>
            </a:r>
            <a:r>
              <a:rPr lang="ko-KR" altLang="en-US" dirty="0" smtClean="0"/>
              <a:t>일</a:t>
            </a:r>
            <a:r>
              <a:rPr lang="en-US" altLang="ko-KR" dirty="0" smtClean="0"/>
              <a:t>:</a:t>
            </a:r>
            <a:r>
              <a:rPr lang="ko-KR" altLang="en-US" dirty="0" smtClean="0"/>
              <a:t> 정찰위성 광학</a:t>
            </a:r>
            <a:r>
              <a:rPr lang="en-US" altLang="ko-KR" dirty="0" smtClean="0"/>
              <a:t>4</a:t>
            </a:r>
            <a:r>
              <a:rPr lang="ko-KR" altLang="en-US" dirty="0" smtClean="0"/>
              <a:t>호기를 실은 </a:t>
            </a:r>
            <a:r>
              <a:rPr lang="en-US" altLang="ko-KR" dirty="0" smtClean="0"/>
              <a:t>H2A</a:t>
            </a:r>
            <a:r>
              <a:rPr lang="ko-KR" altLang="en-US" dirty="0" smtClean="0"/>
              <a:t>로켓 </a:t>
            </a:r>
            <a:r>
              <a:rPr lang="en-US" altLang="ko-KR" dirty="0" smtClean="0"/>
              <a:t>19</a:t>
            </a:r>
            <a:r>
              <a:rPr lang="ko-KR" altLang="en-US" dirty="0" smtClean="0"/>
              <a:t>호기의 발사에 성공</a:t>
            </a:r>
          </a:p>
          <a:p>
            <a:endParaRPr lang="ko-KR" altLang="en-US" dirty="0" smtClean="0"/>
          </a:p>
          <a:p>
            <a:endParaRPr lang="en-US" altLang="ko-KR" b="1" dirty="0" smtClean="0"/>
          </a:p>
          <a:p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일본의 군사력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06896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/>
              <a:t/>
            </a:r>
            <a:br>
              <a:rPr lang="ko-KR" altLang="en-US" dirty="0" smtClean="0"/>
            </a:br>
            <a:r>
              <a:rPr lang="en-US" altLang="ko-KR" dirty="0" smtClean="0"/>
              <a:t>1. </a:t>
            </a:r>
            <a:r>
              <a:rPr lang="ko-KR" altLang="en-US" dirty="0" smtClean="0"/>
              <a:t>일본 자위대의 정보수집 능력 개발</a:t>
            </a: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dirty="0" smtClean="0"/>
              <a:t>일본의 군사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일본의 군사력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일본의 방위정책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2043098" cy="942996"/>
          </a:xfrm>
        </p:spPr>
        <p:txBody>
          <a:bodyPr/>
          <a:lstStyle/>
          <a:p>
            <a:r>
              <a:rPr lang="ko-KR" altLang="en-US" dirty="0" smtClean="0"/>
              <a:t>목</a:t>
            </a:r>
            <a:r>
              <a:rPr lang="ko-KR" altLang="en-US" dirty="0"/>
              <a:t>차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smtClean="0"/>
              <a:t>일본 방위청이 </a:t>
            </a:r>
            <a:r>
              <a:rPr lang="en-US" altLang="ko-KR" dirty="0" smtClean="0"/>
              <a:t>2007</a:t>
            </a:r>
            <a:r>
              <a:rPr lang="ko-KR" altLang="en-US" dirty="0" smtClean="0"/>
              <a:t>년도 예산편성을 미사일 방어체제 관련 예산을 전년도 대비 약 </a:t>
            </a:r>
            <a:r>
              <a:rPr lang="en-US" altLang="ko-KR" dirty="0" smtClean="0"/>
              <a:t>1.5</a:t>
            </a:r>
            <a:r>
              <a:rPr lang="ko-KR" altLang="en-US" dirty="0" smtClean="0"/>
              <a:t>배 증액</a:t>
            </a:r>
            <a:r>
              <a:rPr lang="en-US" altLang="ko-KR" dirty="0" smtClean="0"/>
              <a:t>(2190</a:t>
            </a:r>
            <a:r>
              <a:rPr lang="ko-KR" altLang="en-US" dirty="0" smtClean="0"/>
              <a:t>억 엔</a:t>
            </a:r>
            <a:r>
              <a:rPr lang="en-US" altLang="ko-KR" dirty="0" smtClean="0"/>
              <a:t>)</a:t>
            </a:r>
            <a:r>
              <a:rPr lang="ko-KR" altLang="en-US" dirty="0" smtClean="0"/>
              <a:t>할 것을 요구했다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 </a:t>
            </a:r>
            <a:r>
              <a:rPr lang="ko-KR" altLang="en-US" dirty="0" smtClean="0"/>
              <a:t>원인은</a:t>
            </a:r>
            <a:r>
              <a:rPr lang="en-US" altLang="ko-KR" dirty="0" smtClean="0"/>
              <a:t> 2006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7</a:t>
            </a:r>
            <a:r>
              <a:rPr lang="ko-KR" altLang="en-US" dirty="0" smtClean="0"/>
              <a:t>월 북한의 탄도미사일 연속 발사</a:t>
            </a:r>
            <a:endParaRPr lang="en-US" altLang="ko-KR" dirty="0" smtClean="0"/>
          </a:p>
          <a:p>
            <a:r>
              <a:rPr lang="ko-KR" altLang="en-US" dirty="0" smtClean="0"/>
              <a:t>미사일 방어체제 관련 예산의 증가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 </a:t>
            </a:r>
            <a:r>
              <a:rPr lang="en-US" altLang="ko-KR" dirty="0" smtClean="0"/>
              <a:t>2004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1068</a:t>
            </a:r>
            <a:r>
              <a:rPr lang="ko-KR" altLang="en-US" dirty="0" smtClean="0"/>
              <a:t>억 엔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2005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1198</a:t>
            </a:r>
            <a:r>
              <a:rPr lang="ko-KR" altLang="en-US" dirty="0" smtClean="0"/>
              <a:t>억 엔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2006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1339</a:t>
            </a:r>
            <a:r>
              <a:rPr lang="ko-KR" altLang="en-US" dirty="0" smtClean="0"/>
              <a:t>억 엔</a:t>
            </a:r>
            <a:endParaRPr lang="en-US" altLang="ko-KR" dirty="0" smtClean="0"/>
          </a:p>
          <a:p>
            <a:r>
              <a:rPr lang="ko-KR" altLang="en-US" dirty="0" smtClean="0"/>
              <a:t>미사일 방어 능력 강화를 위해 </a:t>
            </a:r>
            <a:r>
              <a:rPr lang="ko-KR" altLang="en-US" dirty="0" err="1" smtClean="0"/>
              <a:t>이지스</a:t>
            </a:r>
            <a:r>
              <a:rPr lang="en-US" altLang="ko-KR" dirty="0" smtClean="0"/>
              <a:t>(Aegis)</a:t>
            </a:r>
            <a:r>
              <a:rPr lang="ko-KR" altLang="en-US" dirty="0" smtClean="0"/>
              <a:t>함을 증강하고 해상자위대의 </a:t>
            </a:r>
            <a:r>
              <a:rPr lang="ko-KR" altLang="en-US" dirty="0" err="1" smtClean="0"/>
              <a:t>이지스함을</a:t>
            </a:r>
            <a:r>
              <a:rPr lang="ko-KR" altLang="en-US" dirty="0" smtClean="0"/>
              <a:t> 개조하여 </a:t>
            </a:r>
            <a:r>
              <a:rPr lang="en-US" altLang="ko-KR" dirty="0" smtClean="0"/>
              <a:t>SM3 </a:t>
            </a:r>
            <a:r>
              <a:rPr lang="ko-KR" altLang="en-US" dirty="0" smtClean="0"/>
              <a:t>요격미사일을 탑재했다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일본의 군사력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06896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/>
              <a:t/>
            </a:r>
            <a:br>
              <a:rPr lang="ko-KR" altLang="en-US" dirty="0" smtClean="0"/>
            </a:br>
            <a:r>
              <a:rPr lang="en-US" altLang="ko-KR" dirty="0" smtClean="0"/>
              <a:t>2. </a:t>
            </a:r>
            <a:r>
              <a:rPr lang="ko-KR" altLang="en-US" dirty="0" smtClean="0"/>
              <a:t>일본 자위대의 탄도미사일 방어능력</a:t>
            </a:r>
            <a:endParaRPr lang="ko-KR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미</a:t>
            </a:r>
            <a:r>
              <a:rPr lang="en-US" altLang="ko-KR" dirty="0" smtClean="0"/>
              <a:t>·</a:t>
            </a:r>
            <a:r>
              <a:rPr lang="ko-KR" altLang="en-US" dirty="0" err="1" smtClean="0"/>
              <a:t>일동맹의</a:t>
            </a:r>
            <a:r>
              <a:rPr lang="ko-KR" altLang="en-US" dirty="0" smtClean="0"/>
              <a:t> 재정의를 통해 자위대의 활동 영역이 확대되는 것이 계기였다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신</a:t>
            </a:r>
            <a:r>
              <a:rPr lang="en-US" altLang="ko-KR" dirty="0" smtClean="0"/>
              <a:t>(</a:t>
            </a:r>
            <a:r>
              <a:rPr lang="ko-KR" altLang="en-US" dirty="0" smtClean="0"/>
              <a:t>新</a:t>
            </a:r>
            <a:r>
              <a:rPr lang="en-US" altLang="ko-KR" dirty="0" smtClean="0"/>
              <a:t>)</a:t>
            </a:r>
            <a:r>
              <a:rPr lang="ko-KR" altLang="en-US" dirty="0" smtClean="0"/>
              <a:t>중기방위력정비계획</a:t>
            </a:r>
            <a:r>
              <a:rPr lang="en-US" altLang="ko-KR" dirty="0" smtClean="0"/>
              <a:t>(2001</a:t>
            </a:r>
            <a:r>
              <a:rPr lang="ko-KR" altLang="en-US" dirty="0" smtClean="0"/>
              <a:t>년</a:t>
            </a:r>
            <a:r>
              <a:rPr lang="en-US" altLang="ko-KR" dirty="0" smtClean="0"/>
              <a:t>~2005</a:t>
            </a:r>
            <a:r>
              <a:rPr lang="ko-KR" altLang="en-US" dirty="0" smtClean="0"/>
              <a:t>년</a:t>
            </a:r>
            <a:r>
              <a:rPr lang="en-US" altLang="ko-KR" dirty="0" smtClean="0"/>
              <a:t>)</a:t>
            </a:r>
            <a:r>
              <a:rPr lang="ko-KR" altLang="en-US" dirty="0" smtClean="0"/>
              <a:t>에서 공중급유기</a:t>
            </a:r>
            <a:r>
              <a:rPr lang="en-US" altLang="ko-KR" dirty="0" smtClean="0"/>
              <a:t>, </a:t>
            </a:r>
            <a:r>
              <a:rPr lang="ko-KR" altLang="en-US" dirty="0" smtClean="0"/>
              <a:t>대형수송함</a:t>
            </a:r>
            <a:r>
              <a:rPr lang="en-US" altLang="ko-KR" dirty="0" smtClean="0"/>
              <a:t>·</a:t>
            </a:r>
            <a:r>
              <a:rPr lang="ko-KR" altLang="en-US" dirty="0" smtClean="0"/>
              <a:t>호위함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신형 수송기 등의 도입을 결정하였다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일본의 군사력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06896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/>
              <a:t/>
            </a:r>
            <a:br>
              <a:rPr lang="ko-KR" altLang="en-US" dirty="0" smtClean="0"/>
            </a:br>
            <a:r>
              <a:rPr lang="en-US" altLang="ko-KR" dirty="0" smtClean="0"/>
              <a:t>3. </a:t>
            </a:r>
            <a:r>
              <a:rPr lang="ko-KR" altLang="en-US" dirty="0" smtClean="0"/>
              <a:t>일본 자위대의 장거리 투사능력</a:t>
            </a:r>
            <a:endParaRPr lang="ko-KR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ko-KR" dirty="0" smtClean="0"/>
              <a:t>2000</a:t>
            </a:r>
            <a:r>
              <a:rPr lang="ko-KR" altLang="en-US" dirty="0" smtClean="0"/>
              <a:t>년대 이후 일본 방위안보정책은 </a:t>
            </a:r>
            <a:r>
              <a:rPr lang="en-US" altLang="ko-KR" dirty="0" smtClean="0"/>
              <a:t>1990</a:t>
            </a:r>
            <a:r>
              <a:rPr lang="ko-KR" altLang="en-US" dirty="0" smtClean="0"/>
              <a:t>년대 중반 이후 전개된 변화가 가속화되는 한편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 방향도 더욱 구체화되고 있다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1990</a:t>
            </a:r>
            <a:r>
              <a:rPr lang="ko-KR" altLang="en-US" dirty="0" smtClean="0"/>
              <a:t>년대 이후 북한의 지속적인 지역안보 교란행위가 있었다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2001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9·11 </a:t>
            </a:r>
            <a:r>
              <a:rPr lang="ko-KR" altLang="en-US" dirty="0" smtClean="0"/>
              <a:t>사태 이후 미국의 국가안보전략이 대폭 수정됨</a:t>
            </a:r>
            <a:endParaRPr lang="en-US" altLang="ko-KR" dirty="0" smtClean="0"/>
          </a:p>
          <a:p>
            <a:r>
              <a:rPr lang="ko-KR" altLang="en-US" dirty="0" smtClean="0"/>
              <a:t>유사법제 제정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대테러전</a:t>
            </a:r>
            <a:r>
              <a:rPr lang="ko-KR" altLang="en-US" dirty="0" smtClean="0"/>
              <a:t> 동참 등을 통한 자위대의 활동영역 확대</a:t>
            </a:r>
            <a:r>
              <a:rPr lang="en-US" altLang="ko-KR" dirty="0" smtClean="0"/>
              <a:t>, ‘</a:t>
            </a:r>
            <a:r>
              <a:rPr lang="ko-KR" altLang="en-US" dirty="0" err="1" smtClean="0"/>
              <a:t>방위계획대강</a:t>
            </a:r>
            <a:r>
              <a:rPr lang="en-US" altLang="ko-KR" dirty="0" smtClean="0"/>
              <a:t>/</a:t>
            </a:r>
            <a:r>
              <a:rPr lang="ko-KR" altLang="en-US" dirty="0" smtClean="0"/>
              <a:t>중기방위력 정비계획</a:t>
            </a:r>
            <a:r>
              <a:rPr lang="en-US" altLang="ko-KR" dirty="0" smtClean="0"/>
              <a:t>(2005</a:t>
            </a:r>
            <a:r>
              <a:rPr lang="ko-KR" altLang="en-US" dirty="0" smtClean="0"/>
              <a:t>년</a:t>
            </a:r>
            <a:r>
              <a:rPr lang="en-US" altLang="ko-KR" dirty="0" smtClean="0"/>
              <a:t>~2009</a:t>
            </a:r>
            <a:r>
              <a:rPr lang="ko-KR" altLang="en-US" dirty="0" smtClean="0"/>
              <a:t>년</a:t>
            </a:r>
            <a:r>
              <a:rPr lang="en-US" altLang="ko-KR" dirty="0" smtClean="0"/>
              <a:t>)’ </a:t>
            </a:r>
            <a:r>
              <a:rPr lang="ko-KR" altLang="en-US" dirty="0" smtClean="0"/>
              <a:t>발표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적기지 공격 및 핵무장 관련 논의 공론화</a:t>
            </a:r>
            <a:r>
              <a:rPr lang="en-US" altLang="ko-KR" dirty="0" smtClean="0"/>
              <a:t>, </a:t>
            </a:r>
            <a:r>
              <a:rPr lang="ko-KR" altLang="en-US" dirty="0" smtClean="0"/>
              <a:t>방위안보 관련 행정조직 정비 구상 등으로 구체화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일본의 방위정책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방위정책</a:t>
            </a:r>
            <a:endParaRPr lang="ko-KR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smtClean="0"/>
              <a:t>2003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6</a:t>
            </a:r>
            <a:r>
              <a:rPr lang="ko-KR" altLang="en-US" dirty="0" smtClean="0"/>
              <a:t>월 일본은 외부로부터의 무력공격이 발생했을 때를 대비한 대응체제를 정비하기 위해 유사법제</a:t>
            </a:r>
            <a:r>
              <a:rPr lang="en-US" altLang="ko-KR" dirty="0" smtClean="0"/>
              <a:t>(</a:t>
            </a:r>
            <a:r>
              <a:rPr lang="ko-KR" altLang="en-US" dirty="0" smtClean="0"/>
              <a:t>有事法制</a:t>
            </a:r>
            <a:r>
              <a:rPr lang="en-US" altLang="ko-KR" dirty="0" smtClean="0"/>
              <a:t>) 3</a:t>
            </a:r>
            <a:r>
              <a:rPr lang="ko-KR" altLang="en-US" dirty="0" smtClean="0"/>
              <a:t>개 법안을 성립시켰다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유사법제가 전격 통과된 데에는 북한의 </a:t>
            </a:r>
            <a:r>
              <a:rPr lang="ko-KR" altLang="en-US" dirty="0" err="1" smtClean="0"/>
              <a:t>대포동</a:t>
            </a:r>
            <a:r>
              <a:rPr lang="ko-KR" altLang="en-US" dirty="0" smtClean="0"/>
              <a:t> 미사일 발사에 이은 </a:t>
            </a:r>
            <a:r>
              <a:rPr lang="ko-KR" altLang="en-US" dirty="0" err="1" smtClean="0"/>
              <a:t>괴선박</a:t>
            </a:r>
            <a:r>
              <a:rPr lang="ko-KR" altLang="en-US" dirty="0" smtClean="0"/>
              <a:t> 침투</a:t>
            </a:r>
            <a:r>
              <a:rPr lang="en-US" altLang="ko-KR" dirty="0" smtClean="0"/>
              <a:t>, </a:t>
            </a:r>
            <a:r>
              <a:rPr lang="ko-KR" altLang="en-US" dirty="0" smtClean="0"/>
              <a:t>북</a:t>
            </a:r>
            <a:r>
              <a:rPr lang="en-US" altLang="ko-KR" dirty="0" smtClean="0"/>
              <a:t>·</a:t>
            </a:r>
            <a:r>
              <a:rPr lang="ko-KR" altLang="en-US" dirty="0" smtClean="0"/>
              <a:t>일 정상회담 이후 전면에 대두된 일본인 납치문제 등을 배경으로 확산된 반</a:t>
            </a:r>
            <a:r>
              <a:rPr lang="en-US" altLang="ko-KR" dirty="0" smtClean="0"/>
              <a:t>(</a:t>
            </a:r>
            <a:r>
              <a:rPr lang="ko-KR" altLang="en-US" dirty="0" smtClean="0"/>
              <a:t>反</a:t>
            </a:r>
            <a:r>
              <a:rPr lang="en-US" altLang="ko-KR" dirty="0" smtClean="0"/>
              <a:t>)</a:t>
            </a:r>
            <a:r>
              <a:rPr lang="ko-KR" altLang="en-US" dirty="0" smtClean="0"/>
              <a:t>북한 정서가 크게 작용</a:t>
            </a:r>
            <a:endParaRPr lang="en-US" altLang="ko-KR" dirty="0" smtClean="0"/>
          </a:p>
          <a:p>
            <a:r>
              <a:rPr lang="ko-KR" altLang="en-US" dirty="0" smtClean="0"/>
              <a:t>유사법제는 대</a:t>
            </a:r>
            <a:r>
              <a:rPr lang="en-US" altLang="ko-KR" dirty="0" smtClean="0"/>
              <a:t>(</a:t>
            </a:r>
            <a:r>
              <a:rPr lang="ko-KR" altLang="en-US" dirty="0" smtClean="0"/>
              <a:t>對</a:t>
            </a:r>
            <a:r>
              <a:rPr lang="en-US" altLang="ko-KR" dirty="0" smtClean="0"/>
              <a:t>)</a:t>
            </a:r>
            <a:r>
              <a:rPr lang="ko-KR" altLang="en-US" dirty="0" smtClean="0"/>
              <a:t>일본 무력공격 사태에 대한 기본 대응 방침을 정한 ‘무력공격 사태 대처법안’</a:t>
            </a:r>
            <a:r>
              <a:rPr lang="en-US" altLang="ko-KR" dirty="0" smtClean="0"/>
              <a:t>, </a:t>
            </a:r>
            <a:r>
              <a:rPr lang="ko-KR" altLang="en-US" dirty="0" smtClean="0"/>
              <a:t>방위 출동 시 자위대 임무수행에 필요한 협조사항을 규정한 ‘자위대법 일부 개정안’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안보회의의 기능을 강화하는 ‘안전보장회의 설치법 일부 개정안’ 등으로 구성</a:t>
            </a: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일본의 방위정책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ko-KR" smtClean="0"/>
              <a:t>1. </a:t>
            </a:r>
            <a:r>
              <a:rPr lang="ko-KR" altLang="en-US" dirty="0" smtClean="0"/>
              <a:t>일본의 유사법제 제정</a:t>
            </a:r>
            <a:endParaRPr lang="ko-KR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안보환경의 변화에 따라 일본 자위대의 임무도 변화할 필요가 있다는 기본입장 아래 국제평화활동 등 부수적 임무로 규정되어 있던 일부 활동을 본래 임무로 편입하는 ‘자위대법’ 개정안이 </a:t>
            </a:r>
            <a:r>
              <a:rPr lang="en-US" altLang="ko-KR" dirty="0" smtClean="0"/>
              <a:t>2006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12</a:t>
            </a:r>
            <a:r>
              <a:rPr lang="ko-KR" altLang="en-US" dirty="0" smtClean="0"/>
              <a:t>월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일본 국회를 통과하였다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2001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10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26</a:t>
            </a:r>
            <a:r>
              <a:rPr lang="ko-KR" altLang="en-US" dirty="0" smtClean="0"/>
              <a:t>일에 일본에서 제정되고</a:t>
            </a:r>
            <a:r>
              <a:rPr lang="en-US" altLang="ko-KR" dirty="0" smtClean="0"/>
              <a:t>, ‘</a:t>
            </a:r>
            <a:r>
              <a:rPr lang="ko-KR" altLang="en-US" dirty="0" smtClean="0"/>
              <a:t>이라크 부흥지원 특별법’이 </a:t>
            </a:r>
            <a:r>
              <a:rPr lang="en-US" altLang="ko-KR" dirty="0" smtClean="0"/>
              <a:t>2003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10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10</a:t>
            </a:r>
            <a:r>
              <a:rPr lang="ko-KR" altLang="en-US" dirty="0" smtClean="0"/>
              <a:t>일에 제정됨에 따라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자위대의 해외파병 제한이 완화되고 자위대의 활동 영역이 확대되는 효과가 발생하였다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일본의 방위정책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ko-KR" smtClean="0"/>
              <a:t>2. </a:t>
            </a:r>
            <a:r>
              <a:rPr lang="ko-KR" altLang="en-US" dirty="0" smtClean="0"/>
              <a:t>일본 자위대의 역할 확대</a:t>
            </a:r>
            <a:endParaRPr lang="ko-KR" alt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ko-KR" altLang="en-US" dirty="0" smtClean="0"/>
              <a:t>일본의 테러대책특별조치법은 </a:t>
            </a:r>
            <a:r>
              <a:rPr lang="en-US" altLang="ko-KR" dirty="0" smtClean="0"/>
              <a:t>2001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9·11 </a:t>
            </a:r>
            <a:r>
              <a:rPr lang="ko-KR" altLang="en-US" dirty="0" smtClean="0"/>
              <a:t>테러사건 발생 이후 테러문제에 적극 대처하기 위해 </a:t>
            </a:r>
            <a:r>
              <a:rPr lang="en-US" altLang="ko-KR" dirty="0" smtClean="0"/>
              <a:t>2001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11</a:t>
            </a:r>
            <a:r>
              <a:rPr lang="ko-KR" altLang="en-US" dirty="0" smtClean="0"/>
              <a:t>월 성립된 법률로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자위대가 외국 군대의 대</a:t>
            </a:r>
            <a:r>
              <a:rPr lang="en-US" altLang="ko-KR" dirty="0" smtClean="0"/>
              <a:t>(</a:t>
            </a:r>
            <a:r>
              <a:rPr lang="ko-KR" altLang="en-US" dirty="0" smtClean="0"/>
              <a:t>對</a:t>
            </a:r>
            <a:r>
              <a:rPr lang="en-US" altLang="ko-KR" dirty="0" smtClean="0"/>
              <a:t>)</a:t>
            </a:r>
            <a:r>
              <a:rPr lang="ko-KR" altLang="en-US" dirty="0" smtClean="0"/>
              <a:t>테러활동을 지원할 수 있도록 규정하고 있다</a:t>
            </a:r>
            <a:r>
              <a:rPr lang="en-US" altLang="ko-KR" dirty="0" smtClean="0"/>
              <a:t>. </a:t>
            </a:r>
          </a:p>
          <a:p>
            <a:r>
              <a:rPr lang="ko-KR" altLang="en-US" dirty="0" smtClean="0"/>
              <a:t>첫째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자위대 활동 범위를 전투행위가 발생치 않은 공해</a:t>
            </a:r>
            <a:r>
              <a:rPr lang="en-US" altLang="ko-KR" dirty="0" smtClean="0"/>
              <a:t>·</a:t>
            </a:r>
            <a:r>
              <a:rPr lang="ko-KR" altLang="en-US" dirty="0" smtClean="0"/>
              <a:t>상공</a:t>
            </a:r>
            <a:r>
              <a:rPr lang="en-US" altLang="ko-KR" dirty="0" smtClean="0"/>
              <a:t>·</a:t>
            </a:r>
            <a:r>
              <a:rPr lang="ko-KR" altLang="en-US" dirty="0" smtClean="0"/>
              <a:t>제</a:t>
            </a:r>
            <a:r>
              <a:rPr lang="en-US" altLang="ko-KR" dirty="0" smtClean="0"/>
              <a:t>3</a:t>
            </a:r>
            <a:r>
              <a:rPr lang="ko-KR" altLang="en-US" dirty="0" smtClean="0"/>
              <a:t>국 영역</a:t>
            </a:r>
            <a:r>
              <a:rPr lang="en-US" altLang="ko-KR" dirty="0" smtClean="0"/>
              <a:t>(</a:t>
            </a:r>
            <a:r>
              <a:rPr lang="ko-KR" altLang="en-US" dirty="0" smtClean="0"/>
              <a:t>접수국 동의 전제</a:t>
            </a:r>
            <a:r>
              <a:rPr lang="en-US" altLang="ko-KR" dirty="0" smtClean="0"/>
              <a:t>)</a:t>
            </a:r>
            <a:r>
              <a:rPr lang="ko-KR" altLang="en-US" dirty="0" smtClean="0"/>
              <a:t>로 확대할 수 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둘째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자신 또는 동료 외에 자신의 관리하에 있는 자</a:t>
            </a:r>
            <a:r>
              <a:rPr lang="en-US" altLang="ko-KR" dirty="0" smtClean="0"/>
              <a:t>(</a:t>
            </a:r>
            <a:r>
              <a:rPr lang="ko-KR" altLang="en-US" dirty="0" smtClean="0"/>
              <a:t>난민 등</a:t>
            </a:r>
            <a:r>
              <a:rPr lang="en-US" altLang="ko-KR" dirty="0" smtClean="0"/>
              <a:t>)</a:t>
            </a:r>
            <a:r>
              <a:rPr lang="ko-KR" altLang="en-US" dirty="0" smtClean="0"/>
              <a:t>의 보호를 위해 무기를 사용할 수 있는 등 무기 사용 요건을 완화하였다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셋째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조치 후 </a:t>
            </a:r>
            <a:r>
              <a:rPr lang="en-US" altLang="ko-KR" dirty="0" smtClean="0"/>
              <a:t>20</a:t>
            </a:r>
            <a:r>
              <a:rPr lang="ko-KR" altLang="en-US" dirty="0" smtClean="0"/>
              <a:t>일 이내에 국회의 사후 승인을 받으면 되며 사전 동의가 필요하지 않다</a:t>
            </a:r>
            <a:r>
              <a:rPr lang="en-US" altLang="ko-KR" dirty="0" smtClean="0"/>
              <a:t>.</a:t>
            </a: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일본의 방위정책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ko-KR" smtClean="0"/>
              <a:t>3. </a:t>
            </a:r>
            <a:r>
              <a:rPr lang="ko-KR" altLang="en-US" dirty="0" smtClean="0"/>
              <a:t>일본의 테러대책특별조치법</a:t>
            </a:r>
            <a:endParaRPr lang="ko-KR" alt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ko-KR" dirty="0" smtClean="0"/>
              <a:t>1990</a:t>
            </a:r>
            <a:r>
              <a:rPr lang="ko-KR" altLang="en-US" dirty="0" smtClean="0"/>
              <a:t>년대 중반 이후 전개된 일본 방위안보정책의 전환은 미국의 전세계적 안보전략과 궤를 같이 하고 있으며</a:t>
            </a:r>
            <a:r>
              <a:rPr lang="en-US" altLang="ko-KR" dirty="0" smtClean="0"/>
              <a:t>, 2001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9·11 </a:t>
            </a:r>
            <a:r>
              <a:rPr lang="ko-KR" altLang="en-US" dirty="0" smtClean="0"/>
              <a:t>테러 및 </a:t>
            </a:r>
            <a:r>
              <a:rPr lang="en-US" altLang="ko-KR" dirty="0" smtClean="0"/>
              <a:t>2001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4</a:t>
            </a:r>
            <a:r>
              <a:rPr lang="ko-KR" altLang="en-US" dirty="0" smtClean="0"/>
              <a:t>월 </a:t>
            </a:r>
            <a:r>
              <a:rPr lang="ko-KR" altLang="en-US" dirty="0" err="1" smtClean="0"/>
              <a:t>고이즈미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준이치로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小泉</a:t>
            </a:r>
            <a:r>
              <a:rPr lang="ko-KR" altLang="en-US" dirty="0" smtClean="0"/>
              <a:t> 純一郎</a:t>
            </a:r>
            <a:r>
              <a:rPr lang="en-US" altLang="ko-KR" dirty="0" smtClean="0"/>
              <a:t>) </a:t>
            </a:r>
            <a:r>
              <a:rPr lang="ko-KR" altLang="en-US" dirty="0" smtClean="0"/>
              <a:t>정권 등장 이후 이러한 미국과 일본의 일체화된 움직임이 한층 더 강화되었다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2001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4</a:t>
            </a:r>
            <a:r>
              <a:rPr lang="ko-KR" altLang="en-US" dirty="0" smtClean="0"/>
              <a:t>월 </a:t>
            </a:r>
            <a:r>
              <a:rPr lang="ko-KR" altLang="en-US" dirty="0" err="1" smtClean="0"/>
              <a:t>고이즈미</a:t>
            </a:r>
            <a:r>
              <a:rPr lang="ko-KR" altLang="en-US" dirty="0" smtClean="0"/>
              <a:t> 내각 출범 후 지난 </a:t>
            </a:r>
            <a:r>
              <a:rPr lang="en-US" altLang="ko-KR" dirty="0" smtClean="0"/>
              <a:t>5</a:t>
            </a:r>
            <a:r>
              <a:rPr lang="ko-KR" altLang="en-US" dirty="0" smtClean="0"/>
              <a:t>년간 미</a:t>
            </a:r>
            <a:r>
              <a:rPr lang="en-US" altLang="ko-KR" dirty="0" smtClean="0"/>
              <a:t>·</a:t>
            </a:r>
            <a:r>
              <a:rPr lang="ko-KR" altLang="en-US" dirty="0" smtClean="0"/>
              <a:t>일간의 전략적 공통이해 관계 및 조지 </a:t>
            </a:r>
            <a:r>
              <a:rPr lang="en-US" altLang="ko-KR" dirty="0" smtClean="0"/>
              <a:t>W. </a:t>
            </a:r>
            <a:r>
              <a:rPr lang="ko-KR" altLang="en-US" dirty="0" err="1" smtClean="0"/>
              <a:t>부시</a:t>
            </a:r>
            <a:r>
              <a:rPr lang="en-US" altLang="ko-KR" dirty="0" smtClean="0"/>
              <a:t>(George W. Bush) </a:t>
            </a:r>
            <a:r>
              <a:rPr lang="ko-KR" altLang="en-US" dirty="0" smtClean="0"/>
              <a:t>미국 대통령과의 긴밀한 신뢰관계를 바탕으로 양국은 최상의 동맹관계를 구축</a:t>
            </a:r>
            <a:r>
              <a:rPr lang="en-US" altLang="ko-KR" dirty="0" smtClean="0"/>
              <a:t>·</a:t>
            </a:r>
            <a:r>
              <a:rPr lang="ko-KR" altLang="en-US" dirty="0" smtClean="0"/>
              <a:t>유지하였다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2003</a:t>
            </a:r>
            <a:r>
              <a:rPr lang="ko-KR" altLang="en-US" dirty="0" smtClean="0"/>
              <a:t>년부터 주일미군 조정협상을 시작</a:t>
            </a:r>
          </a:p>
          <a:p>
            <a:r>
              <a:rPr lang="ko-KR" altLang="en-US" dirty="0" smtClean="0"/>
              <a:t>새로운 안보위협에 대응하기 위한 주일미군 재편문제와 관련하여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구체적인 재편계획을 담은 중간보고서가 </a:t>
            </a:r>
            <a:r>
              <a:rPr lang="en-US" altLang="ko-KR" dirty="0" smtClean="0"/>
              <a:t>2005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10</a:t>
            </a:r>
            <a:r>
              <a:rPr lang="ko-KR" altLang="en-US" dirty="0" smtClean="0"/>
              <a:t>월에 발표</a:t>
            </a:r>
          </a:p>
          <a:p>
            <a:r>
              <a:rPr lang="en-US" altLang="ko-KR" dirty="0" smtClean="0"/>
              <a:t>2006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5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2</a:t>
            </a:r>
            <a:r>
              <a:rPr lang="ko-KR" altLang="en-US" dirty="0" smtClean="0"/>
              <a:t>일 양국 정상은 ‘</a:t>
            </a:r>
            <a:r>
              <a:rPr lang="en-US" altLang="ko-KR" dirty="0" smtClean="0"/>
              <a:t>21</a:t>
            </a:r>
            <a:r>
              <a:rPr lang="ko-KR" altLang="en-US" dirty="0" smtClean="0"/>
              <a:t>세기 신</a:t>
            </a:r>
            <a:r>
              <a:rPr lang="en-US" altLang="ko-KR" dirty="0" smtClean="0"/>
              <a:t>(</a:t>
            </a:r>
            <a:r>
              <a:rPr lang="ko-KR" altLang="en-US" dirty="0" smtClean="0"/>
              <a:t>新</a:t>
            </a:r>
            <a:r>
              <a:rPr lang="en-US" altLang="ko-KR" dirty="0" smtClean="0"/>
              <a:t>)</a:t>
            </a:r>
            <a:r>
              <a:rPr lang="ko-KR" altLang="en-US" dirty="0" smtClean="0"/>
              <a:t>미</a:t>
            </a:r>
            <a:r>
              <a:rPr lang="en-US" altLang="ko-KR" dirty="0" smtClean="0"/>
              <a:t>·</a:t>
            </a:r>
            <a:r>
              <a:rPr lang="ko-KR" altLang="en-US" dirty="0" err="1" smtClean="0"/>
              <a:t>일동맹</a:t>
            </a:r>
            <a:r>
              <a:rPr lang="ko-KR" altLang="en-US" dirty="0" smtClean="0"/>
              <a:t>’ 공동성명을 발표</a:t>
            </a:r>
          </a:p>
          <a:p>
            <a:endParaRPr lang="en-US" altLang="ko-KR" dirty="0" smtClean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일본의 방위정책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ko-KR" smtClean="0"/>
              <a:t>4. </a:t>
            </a:r>
            <a:r>
              <a:rPr lang="ko-KR" altLang="en-US" dirty="0" smtClean="0"/>
              <a:t>미일동맹의 강화</a:t>
            </a:r>
            <a:endParaRPr lang="ko-KR" alt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ko-KR" dirty="0" smtClean="0"/>
              <a:t>1990</a:t>
            </a:r>
            <a:r>
              <a:rPr lang="ko-KR" altLang="en-US" dirty="0" smtClean="0"/>
              <a:t>년대 이후 미</a:t>
            </a:r>
            <a:r>
              <a:rPr lang="en-US" altLang="ko-KR" dirty="0" smtClean="0"/>
              <a:t>·</a:t>
            </a:r>
            <a:r>
              <a:rPr lang="ko-KR" altLang="en-US" dirty="0" smtClean="0"/>
              <a:t>일 동맹 강화 및 미군과 자위대간 일체화된 협력체제 구축을 위한 법적</a:t>
            </a:r>
            <a:r>
              <a:rPr lang="en-US" altLang="ko-KR" dirty="0" smtClean="0"/>
              <a:t>·</a:t>
            </a:r>
            <a:r>
              <a:rPr lang="ko-KR" altLang="en-US" dirty="0" smtClean="0"/>
              <a:t>제도적 장치를 정비하는 과정에서 일본의 집단적 </a:t>
            </a:r>
            <a:r>
              <a:rPr lang="ko-KR" altLang="en-US" dirty="0" err="1" smtClean="0"/>
              <a:t>자위권</a:t>
            </a:r>
            <a:r>
              <a:rPr lang="ko-KR" altLang="en-US" dirty="0" smtClean="0"/>
              <a:t> 문제가 부각</a:t>
            </a:r>
            <a:endParaRPr lang="en-US" altLang="ko-KR" dirty="0" smtClean="0"/>
          </a:p>
          <a:p>
            <a:r>
              <a:rPr lang="en-US" altLang="ko-KR" dirty="0" smtClean="0"/>
              <a:t>2006</a:t>
            </a:r>
            <a:r>
              <a:rPr lang="ko-KR" altLang="en-US" dirty="0" smtClean="0"/>
              <a:t>년 </a:t>
            </a:r>
            <a:r>
              <a:rPr lang="ko-KR" altLang="en-US" dirty="0" err="1" smtClean="0"/>
              <a:t>자민당</a:t>
            </a:r>
            <a:r>
              <a:rPr lang="ko-KR" altLang="en-US" dirty="0" smtClean="0"/>
              <a:t> 총재 선거 당시 </a:t>
            </a:r>
            <a:r>
              <a:rPr lang="ko-KR" altLang="en-US" dirty="0" err="1" smtClean="0"/>
              <a:t>전후체제</a:t>
            </a:r>
            <a:r>
              <a:rPr lang="ko-KR" altLang="en-US" dirty="0" smtClean="0"/>
              <a:t> 탈피 및 개헌을 주요 공약으로 제시하면서 집단적 </a:t>
            </a:r>
            <a:r>
              <a:rPr lang="ko-KR" altLang="en-US" dirty="0" err="1" smtClean="0"/>
              <a:t>자위권</a:t>
            </a:r>
            <a:r>
              <a:rPr lang="ko-KR" altLang="en-US" dirty="0" smtClean="0"/>
              <a:t> 인정에 적극적 입장을 보인 </a:t>
            </a:r>
            <a:r>
              <a:rPr lang="ko-KR" altLang="en-US" dirty="0" err="1" smtClean="0"/>
              <a:t>아베</a:t>
            </a:r>
            <a:r>
              <a:rPr lang="ko-KR" altLang="en-US" dirty="0" smtClean="0"/>
              <a:t> 신조</a:t>
            </a:r>
            <a:r>
              <a:rPr lang="en-US" altLang="ko-KR" dirty="0" smtClean="0"/>
              <a:t>(</a:t>
            </a:r>
            <a:r>
              <a:rPr lang="ko-KR" altLang="en-US" dirty="0" smtClean="0"/>
              <a:t>安倍 晋三</a:t>
            </a:r>
            <a:r>
              <a:rPr lang="en-US" altLang="ko-KR" dirty="0" smtClean="0"/>
              <a:t>) </a:t>
            </a:r>
            <a:r>
              <a:rPr lang="ko-KR" altLang="en-US" dirty="0" smtClean="0"/>
              <a:t>후보가 총재에 당선</a:t>
            </a:r>
            <a:endParaRPr lang="en-US" altLang="ko-KR" dirty="0" smtClean="0"/>
          </a:p>
          <a:p>
            <a:r>
              <a:rPr lang="en-US" altLang="ko-KR" dirty="0" smtClean="0"/>
              <a:t>2007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5</a:t>
            </a:r>
            <a:r>
              <a:rPr lang="ko-KR" altLang="en-US" dirty="0" smtClean="0"/>
              <a:t>월 현행 헌법상 집단적 </a:t>
            </a:r>
            <a:r>
              <a:rPr lang="ko-KR" altLang="en-US" dirty="0" err="1" smtClean="0"/>
              <a:t>자위권</a:t>
            </a:r>
            <a:r>
              <a:rPr lang="ko-KR" altLang="en-US" dirty="0" smtClean="0"/>
              <a:t> 행사 가능 여부</a:t>
            </a:r>
            <a:r>
              <a:rPr lang="en-US" altLang="ko-KR" dirty="0" smtClean="0"/>
              <a:t>(4</a:t>
            </a:r>
            <a:r>
              <a:rPr lang="ko-KR" altLang="en-US" dirty="0" smtClean="0"/>
              <a:t>개 유형</a:t>
            </a:r>
            <a:r>
              <a:rPr lang="en-US" altLang="ko-KR" dirty="0" smtClean="0"/>
              <a:t>)</a:t>
            </a:r>
            <a:r>
              <a:rPr lang="ko-KR" altLang="en-US" dirty="0" smtClean="0"/>
              <a:t>를 검토하기 위한 ‘안전보장의 법적 기반 </a:t>
            </a:r>
            <a:r>
              <a:rPr lang="ko-KR" altLang="en-US" dirty="0" err="1" smtClean="0"/>
              <a:t>재구축에</a:t>
            </a:r>
            <a:r>
              <a:rPr lang="ko-KR" altLang="en-US" dirty="0" smtClean="0"/>
              <a:t> 관한 간담회’가 출범</a:t>
            </a:r>
          </a:p>
          <a:p>
            <a:r>
              <a:rPr lang="en-US" altLang="ko-KR" dirty="0" smtClean="0"/>
              <a:t>2007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9</a:t>
            </a:r>
            <a:r>
              <a:rPr lang="ko-KR" altLang="en-US" dirty="0" smtClean="0"/>
              <a:t>월 </a:t>
            </a:r>
            <a:r>
              <a:rPr lang="ko-KR" altLang="en-US" dirty="0" err="1" smtClean="0"/>
              <a:t>아베</a:t>
            </a:r>
            <a:r>
              <a:rPr lang="ko-KR" altLang="en-US" dirty="0" smtClean="0"/>
              <a:t> 총리의 사임으로 후임인 </a:t>
            </a:r>
            <a:r>
              <a:rPr lang="ko-KR" altLang="en-US" dirty="0" err="1" smtClean="0"/>
              <a:t>후쿠다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야스오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福田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康夫</a:t>
            </a:r>
            <a:r>
              <a:rPr lang="en-US" altLang="ko-KR" dirty="0" smtClean="0"/>
              <a:t>) </a:t>
            </a:r>
            <a:r>
              <a:rPr lang="ko-KR" altLang="en-US" dirty="0" smtClean="0"/>
              <a:t>총리에게 보고서가 제출</a:t>
            </a:r>
          </a:p>
          <a:p>
            <a:r>
              <a:rPr lang="en-US" altLang="ko-KR" dirty="0" smtClean="0"/>
              <a:t>2010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2</a:t>
            </a:r>
            <a:r>
              <a:rPr lang="ko-KR" altLang="en-US" dirty="0" smtClean="0"/>
              <a:t>월에는 </a:t>
            </a:r>
            <a:r>
              <a:rPr lang="ko-KR" altLang="en-US" dirty="0" err="1" smtClean="0"/>
              <a:t>하토야마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유키오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福田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康夫</a:t>
            </a:r>
            <a:r>
              <a:rPr lang="en-US" altLang="ko-KR" dirty="0" smtClean="0"/>
              <a:t>) </a:t>
            </a:r>
            <a:r>
              <a:rPr lang="ko-KR" altLang="en-US" dirty="0" smtClean="0"/>
              <a:t>당시 총리가 ‘새로운 시대의 안전보장과 방위력에 대한 간담회’</a:t>
            </a:r>
            <a:r>
              <a:rPr lang="ko-KR" altLang="en-US" dirty="0" err="1" smtClean="0"/>
              <a:t>를</a:t>
            </a:r>
            <a:r>
              <a:rPr lang="ko-KR" altLang="en-US" dirty="0" smtClean="0"/>
              <a:t> 발족하였으며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 간담회는 </a:t>
            </a:r>
            <a:r>
              <a:rPr lang="en-US" altLang="ko-KR" dirty="0" smtClean="0"/>
              <a:t>2010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8</a:t>
            </a:r>
            <a:r>
              <a:rPr lang="ko-KR" altLang="en-US" dirty="0" smtClean="0"/>
              <a:t>월까지 총 </a:t>
            </a:r>
            <a:r>
              <a:rPr lang="en-US" altLang="ko-KR" dirty="0" smtClean="0"/>
              <a:t>9</a:t>
            </a:r>
            <a:r>
              <a:rPr lang="ko-KR" altLang="en-US" dirty="0" smtClean="0"/>
              <a:t>회 개최</a:t>
            </a: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일본의 방위정책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ko-KR" smtClean="0"/>
              <a:t>5. </a:t>
            </a:r>
            <a:r>
              <a:rPr lang="ko-KR" altLang="en-US" dirty="0" smtClean="0"/>
              <a:t>일본의 집단적 </a:t>
            </a:r>
            <a:r>
              <a:rPr lang="ko-KR" altLang="en-US" dirty="0" err="1" smtClean="0"/>
              <a:t>자위권</a:t>
            </a:r>
            <a:r>
              <a:rPr lang="ko-KR" altLang="en-US" dirty="0" smtClean="0"/>
              <a:t> 허용</a:t>
            </a:r>
            <a:endParaRPr lang="ko-KR" alt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일본은 ‘전수방위’</a:t>
            </a:r>
            <a:r>
              <a:rPr lang="ko-KR" altLang="en-US" dirty="0" err="1" smtClean="0"/>
              <a:t>를</a:t>
            </a:r>
            <a:r>
              <a:rPr lang="ko-KR" altLang="en-US" dirty="0" smtClean="0"/>
              <a:t> 근간으로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적국에 대한 공격 능력은 보유하지 않고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미국과의 역할 분담을 통해 해결하는 ‘기반적 방어력’이 원칙</a:t>
            </a:r>
            <a:endParaRPr lang="en-US" altLang="ko-KR" dirty="0" smtClean="0"/>
          </a:p>
          <a:p>
            <a:r>
              <a:rPr lang="ko-KR" altLang="en-US" dirty="0" smtClean="0"/>
              <a:t>그러나 이러한 방위체계에 대한 문제의식이 오래 전부터 일본 내부에 존재해 왔으며</a:t>
            </a:r>
            <a:r>
              <a:rPr lang="en-US" altLang="ko-KR" dirty="0" smtClean="0"/>
              <a:t>, 1990</a:t>
            </a:r>
            <a:r>
              <a:rPr lang="ko-KR" altLang="en-US" dirty="0" smtClean="0"/>
              <a:t>년대 이후 북한의 미사일 발사능력 증강을 계기로</a:t>
            </a:r>
            <a:r>
              <a:rPr lang="en-US" altLang="ko-KR" dirty="0" smtClean="0"/>
              <a:t>, </a:t>
            </a:r>
            <a:r>
              <a:rPr lang="ko-KR" altLang="en-US" dirty="0" smtClean="0"/>
              <a:t>북한 미사일 발사에 대한 대응방안을 두고 논란이 제기</a:t>
            </a:r>
          </a:p>
          <a:p>
            <a:r>
              <a:rPr lang="en-US" altLang="ko-KR" dirty="0" smtClean="0"/>
              <a:t>2006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7</a:t>
            </a:r>
            <a:r>
              <a:rPr lang="ko-KR" altLang="en-US" dirty="0" smtClean="0"/>
              <a:t>월 북한의 탄도미사일 연속 발사를 계기로 북한의 미사일 공격에 대한 대응방안으로서의 적기지 공격 능력 보유 여부에 대한 논란이 다시 제기됨</a:t>
            </a:r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일본의 방위정책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ko-KR" smtClean="0"/>
              <a:t>6. </a:t>
            </a:r>
            <a:r>
              <a:rPr lang="ko-KR" altLang="en-US" dirty="0" smtClean="0"/>
              <a:t>일본의 적기지 공격론</a:t>
            </a:r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altLang="ko-KR" dirty="0" smtClean="0"/>
              <a:t>(</a:t>
            </a:r>
            <a:r>
              <a:rPr lang="ko-KR" altLang="en-US" dirty="0" smtClean="0"/>
              <a:t>일본어</a:t>
            </a:r>
            <a:r>
              <a:rPr lang="en-US" altLang="ko-KR" dirty="0" smtClean="0"/>
              <a:t>: </a:t>
            </a:r>
            <a:r>
              <a:rPr lang="ko-KR" altLang="en-US" dirty="0" smtClean="0"/>
              <a:t>自衛隊 </a:t>
            </a:r>
            <a:r>
              <a:rPr lang="ko-KR" altLang="en-US" dirty="0" err="1" smtClean="0"/>
              <a:t>지에이</a:t>
            </a:r>
            <a:r>
              <a:rPr lang="ko-KR" altLang="en-US" dirty="0" smtClean="0"/>
              <a:t> 타이</a:t>
            </a:r>
            <a:r>
              <a:rPr lang="en-US" altLang="ko-KR" dirty="0" smtClean="0"/>
              <a:t>[*], </a:t>
            </a:r>
            <a:r>
              <a:rPr lang="ko-KR" altLang="en-US" dirty="0" smtClean="0"/>
              <a:t>영어</a:t>
            </a:r>
            <a:r>
              <a:rPr lang="en-US" altLang="ko-KR" dirty="0" smtClean="0"/>
              <a:t>: Japan Self-Defense Forces; JSDF)</a:t>
            </a:r>
            <a:r>
              <a:rPr lang="ko-KR" altLang="en-US" dirty="0" smtClean="0"/>
              <a:t>는 일본의 방위 조직으로서 육</a:t>
            </a:r>
            <a:r>
              <a:rPr lang="en-US" altLang="ko-KR" dirty="0" smtClean="0"/>
              <a:t>·</a:t>
            </a:r>
            <a:r>
              <a:rPr lang="ko-KR" altLang="en-US" dirty="0" smtClean="0"/>
              <a:t>해</a:t>
            </a:r>
            <a:r>
              <a:rPr lang="en-US" altLang="ko-KR" dirty="0" smtClean="0"/>
              <a:t>·</a:t>
            </a:r>
            <a:r>
              <a:rPr lang="ko-KR" altLang="en-US" dirty="0" smtClean="0"/>
              <a:t>공 </a:t>
            </a:r>
            <a:r>
              <a:rPr lang="en-US" altLang="ko-KR" dirty="0" smtClean="0"/>
              <a:t>3</a:t>
            </a:r>
            <a:r>
              <a:rPr lang="ko-KR" altLang="en-US" dirty="0" smtClean="0"/>
              <a:t>개 자위대로 이루어진 군사 조직이다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일본은 제 </a:t>
            </a:r>
            <a:r>
              <a:rPr lang="en-US" altLang="ko-KR" dirty="0" smtClean="0"/>
              <a:t>2</a:t>
            </a:r>
            <a:r>
              <a:rPr lang="ko-KR" altLang="en-US" dirty="0" smtClean="0"/>
              <a:t>차 세계대전 </a:t>
            </a:r>
            <a:r>
              <a:rPr lang="ko-KR" altLang="en-US" dirty="0" smtClean="0"/>
              <a:t>전범 국 </a:t>
            </a:r>
            <a:r>
              <a:rPr lang="ko-KR" altLang="en-US" dirty="0" err="1" smtClean="0"/>
              <a:t>으로써</a:t>
            </a:r>
            <a:r>
              <a:rPr lang="ko-KR" altLang="en-US" dirty="0" smtClean="0"/>
              <a:t> </a:t>
            </a:r>
            <a:r>
              <a:rPr lang="ko-KR" altLang="en-US" dirty="0" smtClean="0"/>
              <a:t>정식적으로 군대를 보유할 수 없습니다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따라서 자위대를 “일본군” 이라고 부르는 것은 잘못된 표현입니다</a:t>
            </a:r>
            <a:r>
              <a:rPr lang="en-US" altLang="ko-KR" dirty="0" smtClean="0"/>
              <a:t>. </a:t>
            </a:r>
            <a:endParaRPr lang="ko-KR" altLang="en-US" dirty="0" smtClean="0"/>
          </a:p>
          <a:p>
            <a:pPr fontAlgn="base"/>
            <a:r>
              <a:rPr lang="ko-KR" altLang="en-US" dirty="0" smtClean="0"/>
              <a:t>자위대의 가장 큰 특징은 정식 군대가 아니라는 것입니다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명칭 그대로 “자신을 방어하기 위해 만든 집단” 이기 때문에 다른 나라를 상대로 하는 침략전쟁을 벌일 수 없으며 전략 무기 도한 보유할 수 없습니다</a:t>
            </a:r>
            <a:r>
              <a:rPr lang="en-US" altLang="ko-KR" dirty="0" smtClean="0"/>
              <a:t>. </a:t>
            </a:r>
            <a:endParaRPr lang="ko-KR" altLang="en-US" dirty="0" smtClean="0"/>
          </a:p>
          <a:p>
            <a:pPr fontAlgn="base"/>
            <a:endParaRPr lang="ko-KR" altLang="en-US" dirty="0" smtClean="0"/>
          </a:p>
          <a:p>
            <a:pPr fontAlgn="base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7072362" cy="857256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일본 군사란</a:t>
            </a:r>
            <a:r>
              <a:rPr altLang="ko-KR" smtClean="0"/>
              <a:t>?</a:t>
            </a:r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6"/>
          </p:nvPr>
        </p:nvSpPr>
        <p:spPr>
          <a:xfrm>
            <a:off x="5214942" y="357166"/>
            <a:ext cx="3581400" cy="384048"/>
          </a:xfrm>
        </p:spPr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일본의 군사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방위청</a:t>
            </a:r>
            <a:endParaRPr lang="en-US" altLang="ko-KR" dirty="0" smtClean="0"/>
          </a:p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육상자위대</a:t>
            </a:r>
            <a:endParaRPr lang="en-US" altLang="ko-KR" dirty="0" smtClean="0"/>
          </a:p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해상자위대</a:t>
            </a:r>
            <a:endParaRPr lang="en-US" altLang="ko-KR" dirty="0" smtClean="0"/>
          </a:p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항공자위대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자위대</a:t>
            </a:r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일본의 군사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ko-KR" altLang="en-US" dirty="0" smtClean="0"/>
              <a:t>방위청은 국가의 안보를 주된 임무로 하는 기관으로 내각부의 외부 부국으로 설치되어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자위대를 관리하고 운영하며 그 장은 방위청 장관이다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방위청은 보안대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구경찰예비대</a:t>
            </a:r>
            <a:r>
              <a:rPr lang="en-US" altLang="ko-KR" dirty="0" smtClean="0"/>
              <a:t>)</a:t>
            </a:r>
            <a:r>
              <a:rPr lang="ko-KR" altLang="en-US" dirty="0" smtClean="0"/>
              <a:t>와 경비대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구해상경비대</a:t>
            </a:r>
            <a:r>
              <a:rPr lang="en-US" altLang="ko-KR" dirty="0" smtClean="0"/>
              <a:t>)</a:t>
            </a:r>
            <a:r>
              <a:rPr lang="ko-KR" altLang="en-US" dirty="0" smtClean="0"/>
              <a:t>를 통합한 조직인 보안청을 전신으로 </a:t>
            </a:r>
            <a:r>
              <a:rPr lang="en-US" altLang="ko-KR" dirty="0" smtClean="0"/>
              <a:t>1954</a:t>
            </a:r>
            <a:r>
              <a:rPr lang="ko-KR" altLang="en-US" dirty="0" smtClean="0"/>
              <a:t>년에 발족되었으며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국무대신인 방위청 장관과 주로 문관으로 이루어지는 내부 부국과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제복을 착용한 </a:t>
            </a:r>
            <a:r>
              <a:rPr lang="ko-KR" altLang="en-US" dirty="0" err="1" smtClean="0"/>
              <a:t>자위관으로</a:t>
            </a:r>
            <a:r>
              <a:rPr lang="ko-KR" altLang="en-US" dirty="0" smtClean="0"/>
              <a:t> 구성된 육</a:t>
            </a:r>
            <a:r>
              <a:rPr lang="en-US" altLang="ko-KR" dirty="0" smtClean="0"/>
              <a:t>·</a:t>
            </a:r>
            <a:r>
              <a:rPr lang="ko-KR" altLang="en-US" dirty="0" smtClean="0"/>
              <a:t>해</a:t>
            </a:r>
            <a:r>
              <a:rPr lang="en-US" altLang="ko-KR" dirty="0" smtClean="0"/>
              <a:t>·</a:t>
            </a:r>
            <a:r>
              <a:rPr lang="ko-KR" altLang="en-US" dirty="0" smtClean="0"/>
              <a:t>공의 </a:t>
            </a:r>
            <a:r>
              <a:rPr lang="ko-KR" altLang="en-US" dirty="0" err="1" smtClean="0"/>
              <a:t>막료감부</a:t>
            </a:r>
            <a:r>
              <a:rPr lang="en-US" altLang="ko-KR" dirty="0" smtClean="0"/>
              <a:t>, </a:t>
            </a:r>
            <a:r>
              <a:rPr lang="ko-KR" altLang="en-US" dirty="0" smtClean="0"/>
              <a:t>통합막료회의 등으로 구성되어 있다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pPr fontAlgn="base"/>
            <a:r>
              <a:rPr lang="ko-KR" altLang="en-US" dirty="0" smtClean="0"/>
              <a:t>방위청 산하에 육</a:t>
            </a:r>
            <a:r>
              <a:rPr lang="en-US" altLang="ko-KR" dirty="0" smtClean="0"/>
              <a:t>·</a:t>
            </a:r>
            <a:r>
              <a:rPr lang="ko-KR" altLang="en-US" dirty="0" smtClean="0"/>
              <a:t>해</a:t>
            </a:r>
            <a:r>
              <a:rPr lang="en-US" altLang="ko-KR" dirty="0" smtClean="0"/>
              <a:t>·</a:t>
            </a:r>
            <a:r>
              <a:rPr lang="ko-KR" altLang="en-US" dirty="0" smtClean="0"/>
              <a:t>공 각 자위대를 중심으로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간부 </a:t>
            </a:r>
            <a:r>
              <a:rPr lang="ko-KR" altLang="en-US" dirty="0" err="1" smtClean="0"/>
              <a:t>자위관을</a:t>
            </a:r>
            <a:r>
              <a:rPr lang="ko-KR" altLang="en-US" dirty="0" smtClean="0"/>
              <a:t> 양성하는 방위대학교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간부의무관을</a:t>
            </a:r>
            <a:r>
              <a:rPr lang="ko-KR" altLang="en-US" dirty="0" smtClean="0"/>
              <a:t> 양성하는 방위의과대학교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자위대의 관리 및 운영에 관한 기본적인 조사</a:t>
            </a:r>
            <a:r>
              <a:rPr lang="en-US" altLang="ko-KR" dirty="0" smtClean="0"/>
              <a:t>·</a:t>
            </a:r>
            <a:r>
              <a:rPr lang="ko-KR" altLang="en-US" dirty="0" smtClean="0"/>
              <a:t>연구와 상급직원의 교육을 담당하는 방위연구소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장비개발을 담당하는 기술연구본부</a:t>
            </a:r>
            <a:r>
              <a:rPr lang="en-US" altLang="ko-KR" dirty="0" smtClean="0"/>
              <a:t>, </a:t>
            </a:r>
            <a:r>
              <a:rPr lang="ko-KR" altLang="en-US" dirty="0" smtClean="0"/>
              <a:t>물품조달을 담당하는 조달시설본부</a:t>
            </a:r>
            <a:r>
              <a:rPr lang="en-US" altLang="ko-KR" dirty="0" smtClean="0"/>
              <a:t>, </a:t>
            </a:r>
            <a:r>
              <a:rPr lang="ko-KR" altLang="en-US" dirty="0" smtClean="0"/>
              <a:t>방위시설의 건설 및 관리를 맡는 </a:t>
            </a:r>
            <a:r>
              <a:rPr lang="ko-KR" altLang="en-US" dirty="0" err="1" smtClean="0"/>
              <a:t>방위시설청</a:t>
            </a:r>
            <a:r>
              <a:rPr lang="ko-KR" altLang="en-US" dirty="0" smtClean="0"/>
              <a:t> 등으로 조직되어 있다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ko-KR" smtClean="0"/>
              <a:t>1 </a:t>
            </a:r>
            <a:r>
              <a:rPr lang="ko-KR" altLang="en-US" dirty="0" smtClean="0"/>
              <a:t>방위청</a:t>
            </a:r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일본의 군사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smtClean="0"/>
              <a:t>육상자위대는 육상활동을 </a:t>
            </a:r>
            <a:r>
              <a:rPr lang="ko-KR" altLang="en-US" dirty="0" err="1" smtClean="0"/>
              <a:t>주임무로</a:t>
            </a:r>
            <a:r>
              <a:rPr lang="ko-KR" altLang="en-US" dirty="0" smtClean="0"/>
              <a:t> 하는 실력조직이다</a:t>
            </a:r>
            <a:r>
              <a:rPr lang="en-US" altLang="ko-KR" dirty="0" smtClean="0"/>
              <a:t>. 2001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9</a:t>
            </a:r>
            <a:r>
              <a:rPr lang="ko-KR" altLang="en-US" dirty="0" smtClean="0"/>
              <a:t>월 현재 정원은 </a:t>
            </a:r>
            <a:r>
              <a:rPr lang="en-US" altLang="ko-KR" dirty="0" smtClean="0"/>
              <a:t>16</a:t>
            </a:r>
            <a:r>
              <a:rPr lang="ko-KR" altLang="en-US" dirty="0" smtClean="0"/>
              <a:t>만 </a:t>
            </a:r>
            <a:r>
              <a:rPr lang="en-US" altLang="ko-KR" dirty="0" smtClean="0"/>
              <a:t>7,383</a:t>
            </a:r>
            <a:r>
              <a:rPr lang="ko-KR" altLang="en-US" dirty="0" smtClean="0"/>
              <a:t>명으로 현재 인원은 </a:t>
            </a:r>
            <a:r>
              <a:rPr lang="en-US" altLang="ko-KR" dirty="0" smtClean="0"/>
              <a:t>14</a:t>
            </a:r>
            <a:r>
              <a:rPr lang="ko-KR" altLang="en-US" dirty="0" smtClean="0"/>
              <a:t>만 </a:t>
            </a:r>
            <a:r>
              <a:rPr lang="en-US" altLang="ko-KR" dirty="0" smtClean="0"/>
              <a:t>8,676</a:t>
            </a:r>
            <a:r>
              <a:rPr lang="ko-KR" altLang="en-US" dirty="0" smtClean="0"/>
              <a:t>명이다</a:t>
            </a:r>
            <a:r>
              <a:rPr lang="en-US" altLang="ko-KR" dirty="0" smtClean="0"/>
              <a:t>. </a:t>
            </a:r>
            <a:r>
              <a:rPr lang="ko-KR" altLang="en-US" dirty="0" err="1" smtClean="0"/>
              <a:t>육상막료감부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陸上幕僚監部</a:t>
            </a:r>
            <a:r>
              <a:rPr lang="en-US" altLang="ko-KR" dirty="0" smtClean="0"/>
              <a:t>)</a:t>
            </a:r>
            <a:r>
              <a:rPr lang="ko-KR" altLang="en-US" dirty="0" smtClean="0"/>
              <a:t>와 육상막료장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陸上幕僚長</a:t>
            </a:r>
            <a:r>
              <a:rPr lang="en-US" altLang="ko-KR" dirty="0" smtClean="0"/>
              <a:t>)</a:t>
            </a:r>
            <a:r>
              <a:rPr lang="ko-KR" altLang="en-US" dirty="0" smtClean="0"/>
              <a:t>의 지휘를 받고 있으며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부대는 </a:t>
            </a:r>
            <a:r>
              <a:rPr lang="en-US" altLang="ko-KR" dirty="0" smtClean="0"/>
              <a:t>5</a:t>
            </a:r>
            <a:r>
              <a:rPr lang="ko-KR" altLang="en-US" dirty="0" err="1" smtClean="0"/>
              <a:t>방면대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方面隊</a:t>
            </a:r>
            <a:r>
              <a:rPr lang="en-US" altLang="ko-KR" dirty="0" smtClean="0"/>
              <a:t>)</a:t>
            </a:r>
            <a:r>
              <a:rPr lang="ko-KR" altLang="en-US" dirty="0" smtClean="0"/>
              <a:t>와 방위청 장관 직할부대로 편성되어 있다</a:t>
            </a:r>
            <a:r>
              <a:rPr lang="en-US" altLang="ko-KR" dirty="0" smtClean="0"/>
              <a:t>. 5</a:t>
            </a:r>
            <a:r>
              <a:rPr lang="ko-KR" altLang="en-US" dirty="0" err="1" smtClean="0"/>
              <a:t>방면대는</a:t>
            </a:r>
            <a:r>
              <a:rPr lang="ko-KR" altLang="en-US" dirty="0" smtClean="0"/>
              <a:t> 북부</a:t>
            </a:r>
            <a:r>
              <a:rPr lang="en-US" altLang="ko-KR" dirty="0" smtClean="0"/>
              <a:t>, </a:t>
            </a:r>
            <a:r>
              <a:rPr lang="ko-KR" altLang="en-US" dirty="0" smtClean="0"/>
              <a:t>동북</a:t>
            </a:r>
            <a:r>
              <a:rPr lang="en-US" altLang="ko-KR" dirty="0" smtClean="0"/>
              <a:t>, </a:t>
            </a:r>
            <a:r>
              <a:rPr lang="ko-KR" altLang="en-US" dirty="0" smtClean="0"/>
              <a:t>동부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중부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서부로 나뉘며 각 </a:t>
            </a:r>
            <a:r>
              <a:rPr lang="ko-KR" altLang="en-US" dirty="0" err="1" smtClean="0"/>
              <a:t>방면대는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방면총감부와</a:t>
            </a:r>
            <a:r>
              <a:rPr lang="ko-KR" altLang="en-US" dirty="0" smtClean="0"/>
              <a:t> 사단 기타 직할부대로 편성된다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전차 </a:t>
            </a:r>
            <a:r>
              <a:rPr lang="en-US" altLang="ko-KR" dirty="0" smtClean="0"/>
              <a:t>1,130</a:t>
            </a:r>
            <a:r>
              <a:rPr lang="ko-KR" altLang="en-US" dirty="0" smtClean="0"/>
              <a:t>량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자주포</a:t>
            </a:r>
            <a:r>
              <a:rPr lang="ko-KR" altLang="en-US" dirty="0" smtClean="0"/>
              <a:t> </a:t>
            </a:r>
            <a:r>
              <a:rPr lang="en-US" altLang="ko-KR" dirty="0" smtClean="0"/>
              <a:t>670</a:t>
            </a:r>
            <a:r>
              <a:rPr lang="ko-KR" altLang="en-US" dirty="0" smtClean="0"/>
              <a:t>문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항공기 </a:t>
            </a:r>
            <a:r>
              <a:rPr lang="en-US" altLang="ko-KR" dirty="0" smtClean="0"/>
              <a:t>480</a:t>
            </a:r>
            <a:r>
              <a:rPr lang="ko-KR" altLang="en-US" dirty="0" smtClean="0"/>
              <a:t>기를 보유하고 있다</a:t>
            </a:r>
            <a:r>
              <a:rPr lang="en-US" altLang="ko-KR" dirty="0" smtClean="0"/>
              <a:t>. </a:t>
            </a:r>
            <a:r>
              <a:rPr lang="ko-KR" altLang="en-US" dirty="0" err="1" smtClean="0"/>
              <a:t>신방위계획대강</a:t>
            </a:r>
            <a:r>
              <a:rPr lang="en-US" altLang="ko-KR" dirty="0" smtClean="0"/>
              <a:t>(1996</a:t>
            </a:r>
            <a:r>
              <a:rPr lang="ko-KR" altLang="en-US" dirty="0" smtClean="0"/>
              <a:t>년 이후의 </a:t>
            </a:r>
            <a:r>
              <a:rPr lang="ko-KR" altLang="en-US" dirty="0" err="1" smtClean="0"/>
              <a:t>방위계획대강</a:t>
            </a:r>
            <a:r>
              <a:rPr lang="en-US" altLang="ko-KR" dirty="0" smtClean="0"/>
              <a:t>)</a:t>
            </a:r>
            <a:r>
              <a:rPr lang="ko-KR" altLang="en-US" dirty="0" smtClean="0"/>
              <a:t>에 의하면 정원을 </a:t>
            </a:r>
            <a:r>
              <a:rPr lang="en-US" altLang="ko-KR" dirty="0" smtClean="0"/>
              <a:t>16</a:t>
            </a:r>
            <a:r>
              <a:rPr lang="ko-KR" altLang="en-US" dirty="0" smtClean="0"/>
              <a:t>만 명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상비자위관</a:t>
            </a:r>
            <a:r>
              <a:rPr lang="ko-KR" altLang="en-US" dirty="0" smtClean="0"/>
              <a:t> </a:t>
            </a:r>
            <a:r>
              <a:rPr lang="en-US" altLang="ko-KR" dirty="0" smtClean="0"/>
              <a:t>14</a:t>
            </a:r>
            <a:r>
              <a:rPr lang="ko-KR" altLang="en-US" dirty="0" smtClean="0"/>
              <a:t>만 </a:t>
            </a:r>
            <a:r>
              <a:rPr lang="en-US" altLang="ko-KR" dirty="0" smtClean="0"/>
              <a:t>5,000</a:t>
            </a:r>
            <a:r>
              <a:rPr lang="ko-KR" altLang="en-US" dirty="0" smtClean="0"/>
              <a:t>명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예비자위관</a:t>
            </a:r>
            <a:r>
              <a:rPr lang="ko-KR" altLang="en-US" dirty="0" smtClean="0"/>
              <a:t> </a:t>
            </a:r>
            <a:r>
              <a:rPr lang="en-US" altLang="ko-KR" dirty="0" smtClean="0"/>
              <a:t>1</a:t>
            </a:r>
            <a:r>
              <a:rPr lang="ko-KR" altLang="en-US" dirty="0" smtClean="0"/>
              <a:t>만 </a:t>
            </a:r>
            <a:r>
              <a:rPr lang="en-US" altLang="ko-KR" dirty="0" smtClean="0"/>
              <a:t>5,000</a:t>
            </a:r>
            <a:r>
              <a:rPr lang="ko-KR" altLang="en-US" dirty="0" smtClean="0"/>
              <a:t>명</a:t>
            </a:r>
            <a:r>
              <a:rPr lang="en-US" altLang="ko-KR" dirty="0" smtClean="0"/>
              <a:t>)</a:t>
            </a:r>
            <a:r>
              <a:rPr lang="ko-KR" altLang="en-US" dirty="0" smtClean="0"/>
              <a:t>으로 삭감할 계획이다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일본의 군사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ko-KR" smtClean="0"/>
              <a:t>2 </a:t>
            </a:r>
            <a:r>
              <a:rPr lang="ko-KR" altLang="en-US" dirty="0" smtClean="0"/>
              <a:t>육상자위대</a:t>
            </a:r>
            <a:endParaRPr lang="ko-KR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해상자위대는 해상활동을 </a:t>
            </a:r>
            <a:r>
              <a:rPr lang="ko-KR" altLang="en-US" dirty="0" err="1" smtClean="0"/>
              <a:t>주임무로</a:t>
            </a:r>
            <a:r>
              <a:rPr lang="ko-KR" altLang="en-US" dirty="0" smtClean="0"/>
              <a:t> 하는 실력조직이다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정원은 </a:t>
            </a:r>
            <a:r>
              <a:rPr lang="en-US" altLang="ko-KR" dirty="0" smtClean="0"/>
              <a:t>4</a:t>
            </a:r>
            <a:r>
              <a:rPr lang="ko-KR" altLang="en-US" dirty="0" smtClean="0"/>
              <a:t>만 </a:t>
            </a:r>
            <a:r>
              <a:rPr lang="en-US" altLang="ko-KR" dirty="0" smtClean="0"/>
              <a:t>5,812</a:t>
            </a:r>
            <a:r>
              <a:rPr lang="ko-KR" altLang="en-US" dirty="0" smtClean="0"/>
              <a:t>명으로 현재 인원은 </a:t>
            </a:r>
            <a:r>
              <a:rPr lang="en-US" altLang="ko-KR" dirty="0" smtClean="0"/>
              <a:t>4</a:t>
            </a:r>
            <a:r>
              <a:rPr lang="ko-KR" altLang="en-US" dirty="0" smtClean="0"/>
              <a:t>만 </a:t>
            </a:r>
            <a:r>
              <a:rPr lang="en-US" altLang="ko-KR" dirty="0" smtClean="0"/>
              <a:t>4,227</a:t>
            </a:r>
            <a:r>
              <a:rPr lang="ko-KR" altLang="en-US" dirty="0" smtClean="0"/>
              <a:t>명이다</a:t>
            </a:r>
            <a:r>
              <a:rPr lang="en-US" altLang="ko-KR" dirty="0" smtClean="0"/>
              <a:t>. </a:t>
            </a:r>
            <a:r>
              <a:rPr lang="ko-KR" altLang="en-US" dirty="0" err="1" smtClean="0"/>
              <a:t>해상막료감부와</a:t>
            </a:r>
            <a:r>
              <a:rPr lang="ko-KR" altLang="en-US" dirty="0" smtClean="0"/>
              <a:t> 해상막료장의 감독을 받고 있으며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부대는 자위함대</a:t>
            </a:r>
            <a:r>
              <a:rPr lang="en-US" altLang="ko-KR" dirty="0" smtClean="0"/>
              <a:t>(</a:t>
            </a:r>
            <a:r>
              <a:rPr lang="ko-KR" altLang="en-US" dirty="0" smtClean="0"/>
              <a:t>호위함대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잠수함대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항공집단 등</a:t>
            </a:r>
            <a:r>
              <a:rPr lang="en-US" altLang="ko-KR" dirty="0" smtClean="0"/>
              <a:t>), 5</a:t>
            </a:r>
            <a:r>
              <a:rPr lang="ko-KR" altLang="en-US" dirty="0" err="1" smtClean="0"/>
              <a:t>지방대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교육항공집단</a:t>
            </a:r>
            <a:r>
              <a:rPr lang="en-US" altLang="ko-KR" dirty="0" smtClean="0"/>
              <a:t>, </a:t>
            </a:r>
            <a:r>
              <a:rPr lang="ko-KR" altLang="en-US" dirty="0" smtClean="0"/>
              <a:t>훈련함대</a:t>
            </a:r>
            <a:r>
              <a:rPr lang="en-US" altLang="ko-KR" dirty="0" smtClean="0"/>
              <a:t>, </a:t>
            </a:r>
            <a:r>
              <a:rPr lang="ko-KR" altLang="en-US" dirty="0" smtClean="0"/>
              <a:t>방위청 장관 직할부대로 편성되어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주요 함정은 </a:t>
            </a:r>
            <a:r>
              <a:rPr lang="en-US" altLang="ko-KR" dirty="0" smtClean="0"/>
              <a:t>142(37.4</a:t>
            </a:r>
            <a:r>
              <a:rPr lang="ko-KR" altLang="en-US" dirty="0" smtClean="0"/>
              <a:t>만 톤</a:t>
            </a:r>
            <a:r>
              <a:rPr lang="en-US" altLang="ko-KR" dirty="0" smtClean="0"/>
              <a:t>)</a:t>
            </a:r>
            <a:r>
              <a:rPr lang="ko-KR" altLang="en-US" dirty="0" smtClean="0"/>
              <a:t>척이고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항공기 </a:t>
            </a:r>
            <a:r>
              <a:rPr lang="en-US" altLang="ko-KR" dirty="0" smtClean="0"/>
              <a:t>207</a:t>
            </a:r>
            <a:r>
              <a:rPr lang="ko-KR" altLang="en-US" dirty="0" smtClean="0"/>
              <a:t>기를 보유하여 함정수에서는 세계 </a:t>
            </a:r>
            <a:r>
              <a:rPr lang="en-US" altLang="ko-KR" dirty="0" smtClean="0"/>
              <a:t>6</a:t>
            </a:r>
            <a:r>
              <a:rPr lang="ko-KR" altLang="en-US" dirty="0" smtClean="0"/>
              <a:t>위이나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주력은 </a:t>
            </a:r>
            <a:r>
              <a:rPr lang="ko-KR" altLang="en-US" dirty="0" err="1" smtClean="0"/>
              <a:t>대잠수함전</a:t>
            </a:r>
            <a:r>
              <a:rPr lang="en-US" altLang="ko-KR" dirty="0" smtClean="0"/>
              <a:t>(ASW)</a:t>
            </a:r>
            <a:r>
              <a:rPr lang="ko-KR" altLang="en-US" dirty="0" smtClean="0"/>
              <a:t>용 함정으로 </a:t>
            </a:r>
            <a:r>
              <a:rPr lang="en-US" altLang="ko-KR" dirty="0" smtClean="0"/>
              <a:t>ASW </a:t>
            </a:r>
            <a:r>
              <a:rPr lang="ko-KR" altLang="en-US" dirty="0" smtClean="0"/>
              <a:t>능력은 미국 다음의 세계 </a:t>
            </a:r>
            <a:r>
              <a:rPr lang="en-US" altLang="ko-KR" dirty="0" smtClean="0"/>
              <a:t>2</a:t>
            </a:r>
            <a:r>
              <a:rPr lang="ko-KR" altLang="en-US" dirty="0" smtClean="0"/>
              <a:t>위이다</a:t>
            </a:r>
            <a:r>
              <a:rPr lang="en-US" altLang="ko-KR" dirty="0" smtClean="0"/>
              <a:t>. </a:t>
            </a:r>
            <a:r>
              <a:rPr lang="ko-KR" altLang="en-US" dirty="0" err="1" smtClean="0"/>
              <a:t>걸프전쟁</a:t>
            </a:r>
            <a:r>
              <a:rPr lang="ko-KR" altLang="en-US" dirty="0" smtClean="0"/>
              <a:t> 후에 </a:t>
            </a:r>
            <a:r>
              <a:rPr lang="ko-KR" altLang="en-US" dirty="0" err="1" smtClean="0"/>
              <a:t>걸프만에</a:t>
            </a:r>
            <a:r>
              <a:rPr lang="ko-KR" altLang="en-US" dirty="0" smtClean="0"/>
              <a:t> 출동한 </a:t>
            </a:r>
            <a:r>
              <a:rPr lang="ko-KR" altLang="en-US" dirty="0" err="1" smtClean="0"/>
              <a:t>소해정부대의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기뢰제거</a:t>
            </a:r>
            <a:r>
              <a:rPr lang="ko-KR" altLang="en-US" dirty="0" smtClean="0"/>
              <a:t> 능력도 세계최고의 실력이다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일본의 군사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ko-KR" smtClean="0"/>
              <a:t>3 </a:t>
            </a:r>
            <a:r>
              <a:rPr lang="ko-KR" altLang="en-US" dirty="0" smtClean="0"/>
              <a:t>해상자위대</a:t>
            </a:r>
            <a:endParaRPr lang="ko-KR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항공자위대는 하늘에서의 활동을 </a:t>
            </a:r>
            <a:r>
              <a:rPr lang="ko-KR" altLang="en-US" dirty="0" err="1" smtClean="0"/>
              <a:t>주임무로</a:t>
            </a:r>
            <a:r>
              <a:rPr lang="ko-KR" altLang="en-US" dirty="0" smtClean="0"/>
              <a:t> 하는 실력조직이다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정원은 </a:t>
            </a:r>
            <a:r>
              <a:rPr lang="en-US" altLang="ko-KR" dirty="0" smtClean="0"/>
              <a:t>4</a:t>
            </a:r>
            <a:r>
              <a:rPr lang="ko-KR" altLang="en-US" dirty="0" smtClean="0"/>
              <a:t>만 </a:t>
            </a:r>
            <a:r>
              <a:rPr lang="en-US" altLang="ko-KR" dirty="0" smtClean="0"/>
              <a:t>7,266</a:t>
            </a:r>
            <a:r>
              <a:rPr lang="ko-KR" altLang="en-US" dirty="0" smtClean="0"/>
              <a:t>명으로 현재 인원은 </a:t>
            </a:r>
            <a:r>
              <a:rPr lang="en-US" altLang="ko-KR" dirty="0" smtClean="0"/>
              <a:t>4</a:t>
            </a:r>
            <a:r>
              <a:rPr lang="ko-KR" altLang="en-US" dirty="0" smtClean="0"/>
              <a:t>만 </a:t>
            </a:r>
            <a:r>
              <a:rPr lang="en-US" altLang="ko-KR" dirty="0" smtClean="0"/>
              <a:t>5,377</a:t>
            </a:r>
            <a:r>
              <a:rPr lang="ko-KR" altLang="en-US" dirty="0" smtClean="0"/>
              <a:t>명이다</a:t>
            </a:r>
            <a:r>
              <a:rPr lang="en-US" altLang="ko-KR" dirty="0" smtClean="0"/>
              <a:t>. </a:t>
            </a:r>
            <a:r>
              <a:rPr lang="ko-KR" altLang="en-US" dirty="0" err="1" smtClean="0"/>
              <a:t>항공막료감부와</a:t>
            </a:r>
            <a:r>
              <a:rPr lang="ko-KR" altLang="en-US" dirty="0" smtClean="0"/>
              <a:t> 항공막료장의 감독을 받고 있으며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부대는 항공총대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항공교육집단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항공지원집단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항공개발실험집단</a:t>
            </a:r>
            <a:r>
              <a:rPr lang="en-US" altLang="ko-KR" dirty="0" smtClean="0"/>
              <a:t>, </a:t>
            </a:r>
            <a:r>
              <a:rPr lang="ko-KR" altLang="en-US" dirty="0" smtClean="0"/>
              <a:t>방위청 장관 직할부대로 편성되어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전투기 등 작전용 항공기는 </a:t>
            </a:r>
            <a:r>
              <a:rPr lang="en-US" altLang="ko-KR" dirty="0" smtClean="0"/>
              <a:t>468</a:t>
            </a:r>
            <a:r>
              <a:rPr lang="ko-KR" altLang="en-US" dirty="0" smtClean="0"/>
              <a:t>기로 세계 </a:t>
            </a:r>
            <a:r>
              <a:rPr lang="en-US" altLang="ko-KR" dirty="0" smtClean="0"/>
              <a:t>15</a:t>
            </a:r>
            <a:r>
              <a:rPr lang="ko-KR" altLang="en-US" dirty="0" smtClean="0"/>
              <a:t>위 전후이나 </a:t>
            </a:r>
            <a:r>
              <a:rPr lang="en-US" altLang="ko-KR" dirty="0" smtClean="0"/>
              <a:t>28</a:t>
            </a:r>
            <a:r>
              <a:rPr lang="ko-KR" altLang="en-US" dirty="0" smtClean="0"/>
              <a:t>곳의 레이더 기지</a:t>
            </a:r>
            <a:r>
              <a:rPr lang="en-US" altLang="ko-KR" dirty="0" smtClean="0"/>
              <a:t>, F15 </a:t>
            </a:r>
            <a:r>
              <a:rPr lang="ko-KR" altLang="en-US" dirty="0" smtClean="0"/>
              <a:t>등 </a:t>
            </a:r>
            <a:r>
              <a:rPr lang="en-US" altLang="ko-KR" dirty="0" smtClean="0"/>
              <a:t>366</a:t>
            </a:r>
            <a:r>
              <a:rPr lang="ko-KR" altLang="en-US" dirty="0" smtClean="0"/>
              <a:t>기의 전투기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지대공미사일에 의한 전투능력은 이스라엘이나 미국 등과 함께 세계최고 수준이다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일본의 군사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ko-KR" smtClean="0"/>
              <a:t>4 </a:t>
            </a:r>
            <a:r>
              <a:rPr lang="ko-KR" altLang="en-US" dirty="0" smtClean="0"/>
              <a:t>항공자위대</a:t>
            </a:r>
            <a:endParaRPr lang="ko-KR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자위대 대원이란 방위청 장관과 정무 장관을 제외한 모든 방위청 직원</a:t>
            </a:r>
            <a:r>
              <a:rPr lang="en-US" altLang="ko-KR" dirty="0" smtClean="0"/>
              <a:t>(</a:t>
            </a:r>
            <a:r>
              <a:rPr lang="ko-KR" altLang="en-US" dirty="0" smtClean="0"/>
              <a:t>문관 포함</a:t>
            </a:r>
            <a:r>
              <a:rPr lang="en-US" altLang="ko-KR" dirty="0" smtClean="0"/>
              <a:t>)</a:t>
            </a:r>
            <a:r>
              <a:rPr lang="ko-KR" altLang="en-US" dirty="0" smtClean="0"/>
              <a:t>을 말하는데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그중</a:t>
            </a:r>
            <a:r>
              <a:rPr lang="ko-KR" altLang="en-US" dirty="0" smtClean="0"/>
              <a:t> 제복을 착용하는 자를 </a:t>
            </a:r>
            <a:r>
              <a:rPr lang="ko-KR" altLang="en-US" dirty="0" err="1" smtClean="0"/>
              <a:t>자위관이라</a:t>
            </a:r>
            <a:r>
              <a:rPr lang="ko-KR" altLang="en-US" dirty="0" smtClean="0"/>
              <a:t> 한다</a:t>
            </a:r>
            <a:r>
              <a:rPr lang="en-US" altLang="ko-KR" dirty="0" smtClean="0"/>
              <a:t>. </a:t>
            </a:r>
            <a:r>
              <a:rPr lang="ko-KR" altLang="en-US" dirty="0" err="1" smtClean="0"/>
              <a:t>자위관은</a:t>
            </a:r>
            <a:r>
              <a:rPr lang="ko-KR" altLang="en-US" dirty="0" smtClean="0"/>
              <a:t> 지원제에 의해 모집되는데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간부후보생</a:t>
            </a:r>
            <a:r>
              <a:rPr lang="en-US" altLang="ko-KR" dirty="0" smtClean="0"/>
              <a:t>(</a:t>
            </a:r>
            <a:r>
              <a:rPr lang="ko-KR" altLang="en-US" dirty="0" smtClean="0"/>
              <a:t>장교후보생</a:t>
            </a:r>
            <a:r>
              <a:rPr lang="en-US" altLang="ko-KR" dirty="0" smtClean="0"/>
              <a:t>), </a:t>
            </a:r>
            <a:r>
              <a:rPr lang="ko-KR" altLang="en-US" dirty="0" err="1" smtClean="0"/>
              <a:t>조후보자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曹候補者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하사관후보자</a:t>
            </a:r>
            <a:r>
              <a:rPr lang="en-US" altLang="ko-KR" dirty="0" smtClean="0"/>
              <a:t>), </a:t>
            </a:r>
            <a:r>
              <a:rPr lang="ko-KR" altLang="en-US" dirty="0" smtClean="0"/>
              <a:t>사</a:t>
            </a:r>
            <a:r>
              <a:rPr lang="en-US" altLang="ko-KR" dirty="0" smtClean="0"/>
              <a:t>(</a:t>
            </a:r>
            <a:r>
              <a:rPr lang="ko-KR" altLang="en-US" dirty="0" smtClean="0"/>
              <a:t>士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병사</a:t>
            </a:r>
            <a:r>
              <a:rPr lang="en-US" altLang="ko-KR" dirty="0" smtClean="0"/>
              <a:t>) </a:t>
            </a:r>
            <a:r>
              <a:rPr lang="ko-KR" altLang="en-US" dirty="0" smtClean="0"/>
              <a:t>등으로 채용되어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입대 후 본인의 노력에 따라 진급할 수 있다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r>
              <a:rPr lang="ko-KR" altLang="en-US" dirty="0" err="1" smtClean="0"/>
              <a:t>자위관의</a:t>
            </a:r>
            <a:r>
              <a:rPr lang="ko-KR" altLang="en-US" dirty="0" smtClean="0"/>
              <a:t> 계급 구성은 크게 간부</a:t>
            </a:r>
            <a:r>
              <a:rPr lang="en-US" altLang="ko-KR" dirty="0" smtClean="0"/>
              <a:t>(</a:t>
            </a:r>
            <a:r>
              <a:rPr lang="ko-KR" altLang="en-US" dirty="0" smtClean="0"/>
              <a:t>장교</a:t>
            </a:r>
            <a:r>
              <a:rPr lang="en-US" altLang="ko-KR" dirty="0" smtClean="0"/>
              <a:t>), </a:t>
            </a:r>
            <a:r>
              <a:rPr lang="ko-KR" altLang="en-US" dirty="0" smtClean="0"/>
              <a:t>준위</a:t>
            </a:r>
            <a:r>
              <a:rPr lang="en-US" altLang="ko-KR" dirty="0" smtClean="0"/>
              <a:t>(</a:t>
            </a:r>
            <a:r>
              <a:rPr lang="ko-KR" altLang="en-US" dirty="0" smtClean="0"/>
              <a:t>준위</a:t>
            </a:r>
            <a:r>
              <a:rPr lang="en-US" altLang="ko-KR" dirty="0" smtClean="0"/>
              <a:t>), </a:t>
            </a:r>
            <a:r>
              <a:rPr lang="ko-KR" altLang="en-US" dirty="0" smtClean="0"/>
              <a:t>조</a:t>
            </a:r>
            <a:r>
              <a:rPr lang="en-US" altLang="ko-KR" dirty="0" smtClean="0"/>
              <a:t>(</a:t>
            </a:r>
            <a:r>
              <a:rPr lang="ko-KR" altLang="en-US" dirty="0" smtClean="0"/>
              <a:t>하사관</a:t>
            </a:r>
            <a:r>
              <a:rPr lang="en-US" altLang="ko-KR" dirty="0" smtClean="0"/>
              <a:t>), </a:t>
            </a:r>
            <a:r>
              <a:rPr lang="ko-KR" altLang="en-US" dirty="0" smtClean="0"/>
              <a:t>사</a:t>
            </a:r>
            <a:r>
              <a:rPr lang="en-US" altLang="ko-KR" dirty="0" smtClean="0"/>
              <a:t>(</a:t>
            </a:r>
            <a:r>
              <a:rPr lang="ko-KR" altLang="en-US" dirty="0" smtClean="0"/>
              <a:t>사병</a:t>
            </a:r>
            <a:r>
              <a:rPr lang="en-US" altLang="ko-KR" dirty="0" smtClean="0"/>
              <a:t>)</a:t>
            </a:r>
            <a:r>
              <a:rPr lang="ko-KR" altLang="en-US" dirty="0" smtClean="0"/>
              <a:t>로 구분되는데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 인적 구성은 하사관 이상이 전체 </a:t>
            </a:r>
            <a:r>
              <a:rPr lang="ko-KR" altLang="en-US" dirty="0" err="1" smtClean="0"/>
              <a:t>자위관의</a:t>
            </a:r>
            <a:r>
              <a:rPr lang="ko-KR" altLang="en-US" dirty="0" smtClean="0"/>
              <a:t> </a:t>
            </a:r>
            <a:r>
              <a:rPr lang="en-US" altLang="ko-KR" dirty="0" smtClean="0"/>
              <a:t>73.5%(</a:t>
            </a:r>
            <a:r>
              <a:rPr lang="ko-KR" altLang="en-US" dirty="0" smtClean="0"/>
              <a:t>현재 인원 기준</a:t>
            </a:r>
            <a:r>
              <a:rPr lang="en-US" altLang="ko-KR" dirty="0" smtClean="0"/>
              <a:t>)</a:t>
            </a:r>
            <a:r>
              <a:rPr lang="ko-KR" altLang="en-US" dirty="0" smtClean="0"/>
              <a:t>를 차지하고 있다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일본의 군사</a:t>
            </a:r>
            <a:endParaRPr lang="ko-KR" altLang="en-US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자위대 대원</a:t>
            </a:r>
            <a:endParaRPr lang="ko-KR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종이">
  <a:themeElements>
    <a:clrScheme name="종이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종이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종이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145</TotalTime>
  <Words>2086</Words>
  <Application>Microsoft Office PowerPoint</Application>
  <PresentationFormat>화면 슬라이드 쇼(4:3)</PresentationFormat>
  <Paragraphs>121</Paragraphs>
  <Slides>28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28</vt:i4>
      </vt:variant>
    </vt:vector>
  </HeadingPairs>
  <TitlesOfParts>
    <vt:vector size="29" baseType="lpstr">
      <vt:lpstr>종이</vt:lpstr>
      <vt:lpstr>일본지역연구</vt:lpstr>
      <vt:lpstr>목차</vt:lpstr>
      <vt:lpstr>일본 군사란?</vt:lpstr>
      <vt:lpstr>자위대</vt:lpstr>
      <vt:lpstr>1 방위청</vt:lpstr>
      <vt:lpstr>2 육상자위대</vt:lpstr>
      <vt:lpstr>3 해상자위대</vt:lpstr>
      <vt:lpstr>4 항공자위대</vt:lpstr>
      <vt:lpstr>자위대 대원</vt:lpstr>
      <vt:lpstr>군사력</vt:lpstr>
      <vt:lpstr>자위권 행사</vt:lpstr>
      <vt:lpstr>   (1) 보유할 수 있는 자위력 </vt:lpstr>
      <vt:lpstr>(2) 자위권 발동의 요건 </vt:lpstr>
      <vt:lpstr>          (3) 자위권을 행사할 수 있는 지리적 범위                                                                       </vt:lpstr>
      <vt:lpstr>(4) 집단자위권 </vt:lpstr>
      <vt:lpstr>(5) 교전권 </vt:lpstr>
      <vt:lpstr>(6)방위예산 </vt:lpstr>
      <vt:lpstr>군사력 증강</vt:lpstr>
      <vt:lpstr> 1. 일본 자위대의 정보수집 능력 개발</vt:lpstr>
      <vt:lpstr> 2. 일본 자위대의 탄도미사일 방어능력</vt:lpstr>
      <vt:lpstr> 3. 일본 자위대의 장거리 투사능력</vt:lpstr>
      <vt:lpstr>방위정책</vt:lpstr>
      <vt:lpstr>1. 일본의 유사법제 제정</vt:lpstr>
      <vt:lpstr>2. 일본 자위대의 역할 확대</vt:lpstr>
      <vt:lpstr>3. 일본의 테러대책특별조치법</vt:lpstr>
      <vt:lpstr>4. 미일동맹의 강화</vt:lpstr>
      <vt:lpstr>5. 일본의 집단적 자위권 허용</vt:lpstr>
      <vt:lpstr>6. 일본의 적기지 공격론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wolf</cp:lastModifiedBy>
  <cp:revision>34</cp:revision>
  <dcterms:created xsi:type="dcterms:W3CDTF">2013-03-26T10:09:56Z</dcterms:created>
  <dcterms:modified xsi:type="dcterms:W3CDTF">2013-03-26T13:38:25Z</dcterms:modified>
</cp:coreProperties>
</file>