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7BDF-82D4-447C-82F5-B7F6C62DF439}" type="datetimeFigureOut">
              <a:rPr lang="ko-KR" altLang="en-US" smtClean="0"/>
              <a:pPr/>
              <a:t>2013-03-30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F8F-36B7-48FF-97A1-571941AE73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7BDF-82D4-447C-82F5-B7F6C62DF439}" type="datetimeFigureOut">
              <a:rPr lang="ko-KR" altLang="en-US" smtClean="0"/>
              <a:pPr/>
              <a:t>2013-03-30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F8F-36B7-48FF-97A1-571941AE73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7BDF-82D4-447C-82F5-B7F6C62DF439}" type="datetimeFigureOut">
              <a:rPr lang="ko-KR" altLang="en-US" smtClean="0"/>
              <a:pPr/>
              <a:t>2013-03-30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F8F-36B7-48FF-97A1-571941AE73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7BDF-82D4-447C-82F5-B7F6C62DF439}" type="datetimeFigureOut">
              <a:rPr lang="ko-KR" altLang="en-US" smtClean="0"/>
              <a:pPr/>
              <a:t>2013-03-30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F8F-36B7-48FF-97A1-571941AE73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7BDF-82D4-447C-82F5-B7F6C62DF439}" type="datetimeFigureOut">
              <a:rPr lang="ko-KR" altLang="en-US" smtClean="0"/>
              <a:pPr/>
              <a:t>2013-03-30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F8F-36B7-48FF-97A1-571941AE73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7BDF-82D4-447C-82F5-B7F6C62DF439}" type="datetimeFigureOut">
              <a:rPr lang="ko-KR" altLang="en-US" smtClean="0"/>
              <a:pPr/>
              <a:t>2013-03-30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F8F-36B7-48FF-97A1-571941AE73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7BDF-82D4-447C-82F5-B7F6C62DF439}" type="datetimeFigureOut">
              <a:rPr lang="ko-KR" altLang="en-US" smtClean="0"/>
              <a:pPr/>
              <a:t>2013-03-30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F8F-36B7-48FF-97A1-571941AE73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7BDF-82D4-447C-82F5-B7F6C62DF439}" type="datetimeFigureOut">
              <a:rPr lang="ko-KR" altLang="en-US" smtClean="0"/>
              <a:pPr/>
              <a:t>2013-03-30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F8F-36B7-48FF-97A1-571941AE73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7BDF-82D4-447C-82F5-B7F6C62DF439}" type="datetimeFigureOut">
              <a:rPr lang="ko-KR" altLang="en-US" smtClean="0"/>
              <a:pPr/>
              <a:t>2013-03-30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F8F-36B7-48FF-97A1-571941AE73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7BDF-82D4-447C-82F5-B7F6C62DF439}" type="datetimeFigureOut">
              <a:rPr lang="ko-KR" altLang="en-US" smtClean="0"/>
              <a:pPr/>
              <a:t>2013-03-30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F8F-36B7-48FF-97A1-571941AE73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7BDF-82D4-447C-82F5-B7F6C62DF439}" type="datetimeFigureOut">
              <a:rPr lang="ko-KR" altLang="en-US" smtClean="0"/>
              <a:pPr/>
              <a:t>2013-03-30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F8F-36B7-48FF-97A1-571941AE73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07BDF-82D4-447C-82F5-B7F6C62DF439}" type="datetimeFigureOut">
              <a:rPr lang="ko-KR" altLang="en-US" smtClean="0"/>
              <a:pPr/>
              <a:t>2013-03-30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AFF8F-36B7-48FF-97A1-571941AE73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beautiful-69530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cene3d>
            <a:camera prst="orthographicFront">
              <a:rot lat="20999999" lon="0" rev="0"/>
            </a:camera>
            <a:lightRig rig="threePt" dir="t"/>
          </a:scene3d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27584" y="1340768"/>
            <a:ext cx="7772400" cy="1470025"/>
          </a:xfrm>
        </p:spPr>
        <p:txBody>
          <a:bodyPr/>
          <a:lstStyle/>
          <a:p>
            <a:r>
              <a:rPr lang="ko-KR" altLang="en-US" dirty="0" smtClean="0"/>
              <a:t>전후 일본경제 및 소비문화</a:t>
            </a:r>
            <a:r>
              <a:rPr lang="en-US" altLang="ko-KR" dirty="0" smtClean="0"/>
              <a:t>	</a:t>
            </a:r>
            <a:endParaRPr lang="ko-KR" altLang="en-US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1835696" y="3429000"/>
            <a:ext cx="5616624" cy="2520280"/>
          </a:xfrm>
          <a:prstGeom prst="round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일본어 일본학과 </a:t>
            </a:r>
            <a:r>
              <a:rPr lang="en-US" altLang="ko-KR" sz="2000" dirty="0" smtClean="0">
                <a:solidFill>
                  <a:schemeClr val="tx1"/>
                </a:solidFill>
              </a:rPr>
              <a:t>09 </a:t>
            </a:r>
            <a:r>
              <a:rPr lang="ko-KR" altLang="en-US" sz="2000" dirty="0" smtClean="0">
                <a:solidFill>
                  <a:schemeClr val="tx1"/>
                </a:solidFill>
              </a:rPr>
              <a:t>이강희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일본어 일본학과 </a:t>
            </a:r>
            <a:r>
              <a:rPr lang="en-US" altLang="ko-KR" sz="2000" dirty="0" smtClean="0">
                <a:solidFill>
                  <a:schemeClr val="tx1"/>
                </a:solidFill>
              </a:rPr>
              <a:t>09 </a:t>
            </a:r>
            <a:r>
              <a:rPr lang="ko-KR" altLang="en-US" sz="2000" dirty="0" smtClean="0">
                <a:solidFill>
                  <a:schemeClr val="tx1"/>
                </a:solidFill>
              </a:rPr>
              <a:t>김민지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일본어 일본학과 </a:t>
            </a:r>
            <a:r>
              <a:rPr lang="en-US" altLang="ko-KR" sz="2000" dirty="0" smtClean="0">
                <a:solidFill>
                  <a:schemeClr val="tx1"/>
                </a:solidFill>
              </a:rPr>
              <a:t>09 </a:t>
            </a:r>
            <a:r>
              <a:rPr lang="ko-KR" altLang="en-US" sz="2000" dirty="0" smtClean="0">
                <a:solidFill>
                  <a:schemeClr val="tx1"/>
                </a:solidFill>
              </a:rPr>
              <a:t>정찬희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일본어 일본학과 </a:t>
            </a:r>
            <a:r>
              <a:rPr lang="en-US" altLang="ko-KR" sz="2000" dirty="0" smtClean="0">
                <a:solidFill>
                  <a:schemeClr val="tx1"/>
                </a:solidFill>
              </a:rPr>
              <a:t>09 </a:t>
            </a:r>
            <a:r>
              <a:rPr lang="ko-KR" altLang="en-US" sz="2000" dirty="0" smtClean="0">
                <a:solidFill>
                  <a:schemeClr val="tx1"/>
                </a:solidFill>
              </a:rPr>
              <a:t>황래훈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일본어 일본학과 </a:t>
            </a:r>
            <a:r>
              <a:rPr lang="en-US" altLang="ko-KR" sz="2000" dirty="0" smtClean="0">
                <a:solidFill>
                  <a:schemeClr val="tx1"/>
                </a:solidFill>
              </a:rPr>
              <a:t>12 </a:t>
            </a:r>
            <a:r>
              <a:rPr lang="ko-KR" altLang="en-US" sz="2000" dirty="0" smtClean="0">
                <a:solidFill>
                  <a:schemeClr val="tx1"/>
                </a:solidFill>
              </a:rPr>
              <a:t>방민정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일본어 일본학과 </a:t>
            </a:r>
            <a:r>
              <a:rPr lang="en-US" altLang="ko-KR" sz="2000" dirty="0" smtClean="0">
                <a:solidFill>
                  <a:schemeClr val="tx1"/>
                </a:solidFill>
              </a:rPr>
              <a:t>12 </a:t>
            </a:r>
            <a:r>
              <a:rPr lang="ko-KR" altLang="en-US" sz="2000" dirty="0" smtClean="0">
                <a:solidFill>
                  <a:schemeClr val="tx1"/>
                </a:solidFill>
              </a:rPr>
              <a:t>박다빈</a:t>
            </a:r>
            <a:endParaRPr lang="en-US" altLang="ko-KR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beautiful-69530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대각선 방향의 모서리가 둥근 사각형 8"/>
          <p:cNvSpPr/>
          <p:nvPr/>
        </p:nvSpPr>
        <p:spPr>
          <a:xfrm>
            <a:off x="227534" y="285728"/>
            <a:ext cx="8643998" cy="6286544"/>
          </a:xfrm>
          <a:prstGeom prst="round2DiagRect">
            <a:avLst>
              <a:gd name="adj1" fmla="val 27414"/>
              <a:gd name="adj2" fmla="val 0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2339752" y="836712"/>
            <a:ext cx="4824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2. </a:t>
            </a:r>
            <a:r>
              <a:rPr lang="ko-KR" altLang="en-US" sz="2000" b="1" dirty="0" smtClean="0"/>
              <a:t>고도 성장기 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쇼와 </a:t>
            </a:r>
            <a:r>
              <a:rPr lang="en-US" altLang="ko-KR" sz="2000" b="1" dirty="0" smtClean="0"/>
              <a:t>20</a:t>
            </a:r>
            <a:r>
              <a:rPr lang="ko-KR" altLang="en-US" sz="2000" b="1" dirty="0" smtClean="0"/>
              <a:t>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쇼와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년</a:t>
            </a:r>
            <a:r>
              <a:rPr lang="en-US" altLang="ko-KR" sz="2000" b="1" dirty="0" smtClean="0"/>
              <a:t>)</a:t>
            </a:r>
            <a:endParaRPr lang="ko-KR" altLang="en-US" sz="2000" dirty="0"/>
          </a:p>
        </p:txBody>
      </p:sp>
      <p:pic>
        <p:nvPicPr>
          <p:cNvPr id="21" name="그림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476672"/>
            <a:ext cx="1152128" cy="1152128"/>
          </a:xfrm>
          <a:prstGeom prst="rect">
            <a:avLst/>
          </a:prstGeom>
        </p:spPr>
      </p:pic>
      <p:cxnSp>
        <p:nvCxnSpPr>
          <p:cNvPr id="22" name="직선 연결선 21"/>
          <p:cNvCxnSpPr/>
          <p:nvPr/>
        </p:nvCxnSpPr>
        <p:spPr>
          <a:xfrm>
            <a:off x="2411760" y="1268760"/>
            <a:ext cx="4608512" cy="0"/>
          </a:xfrm>
          <a:prstGeom prst="line">
            <a:avLst/>
          </a:prstGeom>
          <a:ln w="50800" cmpd="dbl">
            <a:solidFill>
              <a:srgbClr val="E68E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그림 7" descr="쇼와 20년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8" y="1484784"/>
            <a:ext cx="3390331" cy="1863651"/>
          </a:xfrm>
          <a:prstGeom prst="rect">
            <a:avLst/>
          </a:prstGeom>
        </p:spPr>
      </p:pic>
      <p:sp>
        <p:nvSpPr>
          <p:cNvPr id="11" name="자유형 10"/>
          <p:cNvSpPr/>
          <p:nvPr/>
        </p:nvSpPr>
        <p:spPr>
          <a:xfrm>
            <a:off x="539552" y="1484784"/>
            <a:ext cx="1039019" cy="1484313"/>
          </a:xfrm>
          <a:custGeom>
            <a:avLst/>
            <a:gdLst>
              <a:gd name="connsiteX0" fmla="*/ 0 w 1484312"/>
              <a:gd name="connsiteY0" fmla="*/ 0 h 1039018"/>
              <a:gd name="connsiteX1" fmla="*/ 964803 w 1484312"/>
              <a:gd name="connsiteY1" fmla="*/ 0 h 1039018"/>
              <a:gd name="connsiteX2" fmla="*/ 1484312 w 1484312"/>
              <a:gd name="connsiteY2" fmla="*/ 519509 h 1039018"/>
              <a:gd name="connsiteX3" fmla="*/ 964803 w 1484312"/>
              <a:gd name="connsiteY3" fmla="*/ 1039018 h 1039018"/>
              <a:gd name="connsiteX4" fmla="*/ 0 w 1484312"/>
              <a:gd name="connsiteY4" fmla="*/ 1039018 h 1039018"/>
              <a:gd name="connsiteX5" fmla="*/ 519509 w 1484312"/>
              <a:gd name="connsiteY5" fmla="*/ 519509 h 1039018"/>
              <a:gd name="connsiteX6" fmla="*/ 0 w 1484312"/>
              <a:gd name="connsiteY6" fmla="*/ 0 h 1039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84312" h="1039018">
                <a:moveTo>
                  <a:pt x="1484312" y="0"/>
                </a:moveTo>
                <a:lnTo>
                  <a:pt x="1484312" y="675362"/>
                </a:lnTo>
                <a:lnTo>
                  <a:pt x="742156" y="1039018"/>
                </a:lnTo>
                <a:lnTo>
                  <a:pt x="0" y="675362"/>
                </a:lnTo>
                <a:lnTo>
                  <a:pt x="0" y="0"/>
                </a:lnTo>
                <a:lnTo>
                  <a:pt x="742156" y="363656"/>
                </a:lnTo>
                <a:lnTo>
                  <a:pt x="1484312" y="0"/>
                </a:lnTo>
                <a:close/>
              </a:path>
            </a:pathLst>
          </a:custGeom>
          <a:solidFill>
            <a:srgbClr val="A1E9D1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700" tIns="532210" rIns="12701" bIns="532209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2000" dirty="0" smtClean="0">
                <a:solidFill>
                  <a:schemeClr val="tx1"/>
                </a:solidFill>
              </a:rPr>
              <a:t>1955</a:t>
            </a:r>
            <a:r>
              <a:rPr lang="ko-KR" altLang="en-US" sz="2000" dirty="0" smtClean="0">
                <a:solidFill>
                  <a:schemeClr val="tx1"/>
                </a:solidFill>
              </a:rPr>
              <a:t>년</a:t>
            </a:r>
            <a:endParaRPr lang="ko-KR" alt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2" name="자유형 11"/>
          <p:cNvSpPr/>
          <p:nvPr/>
        </p:nvSpPr>
        <p:spPr>
          <a:xfrm>
            <a:off x="1619673" y="1556793"/>
            <a:ext cx="3672407" cy="792088"/>
          </a:xfrm>
          <a:custGeom>
            <a:avLst/>
            <a:gdLst>
              <a:gd name="connsiteX0" fmla="*/ 160804 w 964803"/>
              <a:gd name="connsiteY0" fmla="*/ 0 h 6533409"/>
              <a:gd name="connsiteX1" fmla="*/ 803999 w 964803"/>
              <a:gd name="connsiteY1" fmla="*/ 0 h 6533409"/>
              <a:gd name="connsiteX2" fmla="*/ 917705 w 964803"/>
              <a:gd name="connsiteY2" fmla="*/ 47099 h 6533409"/>
              <a:gd name="connsiteX3" fmla="*/ 964803 w 964803"/>
              <a:gd name="connsiteY3" fmla="*/ 160805 h 6533409"/>
              <a:gd name="connsiteX4" fmla="*/ 964803 w 964803"/>
              <a:gd name="connsiteY4" fmla="*/ 6533409 h 6533409"/>
              <a:gd name="connsiteX5" fmla="*/ 964803 w 964803"/>
              <a:gd name="connsiteY5" fmla="*/ 6533409 h 6533409"/>
              <a:gd name="connsiteX6" fmla="*/ 964803 w 964803"/>
              <a:gd name="connsiteY6" fmla="*/ 6533409 h 6533409"/>
              <a:gd name="connsiteX7" fmla="*/ 0 w 964803"/>
              <a:gd name="connsiteY7" fmla="*/ 6533409 h 6533409"/>
              <a:gd name="connsiteX8" fmla="*/ 0 w 964803"/>
              <a:gd name="connsiteY8" fmla="*/ 6533409 h 6533409"/>
              <a:gd name="connsiteX9" fmla="*/ 0 w 964803"/>
              <a:gd name="connsiteY9" fmla="*/ 6533409 h 6533409"/>
              <a:gd name="connsiteX10" fmla="*/ 0 w 964803"/>
              <a:gd name="connsiteY10" fmla="*/ 160804 h 6533409"/>
              <a:gd name="connsiteX11" fmla="*/ 47099 w 964803"/>
              <a:gd name="connsiteY11" fmla="*/ 47098 h 6533409"/>
              <a:gd name="connsiteX12" fmla="*/ 160805 w 964803"/>
              <a:gd name="connsiteY12" fmla="*/ 0 h 6533409"/>
              <a:gd name="connsiteX13" fmla="*/ 160804 w 964803"/>
              <a:gd name="connsiteY13" fmla="*/ 0 h 6533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64803" h="6533409">
                <a:moveTo>
                  <a:pt x="964803" y="1088927"/>
                </a:moveTo>
                <a:lnTo>
                  <a:pt x="964803" y="5444482"/>
                </a:lnTo>
                <a:cubicBezTo>
                  <a:pt x="964803" y="5733283"/>
                  <a:pt x="962301" y="6010254"/>
                  <a:pt x="957848" y="6214470"/>
                </a:cubicBezTo>
                <a:cubicBezTo>
                  <a:pt x="953394" y="6418685"/>
                  <a:pt x="947354" y="6533406"/>
                  <a:pt x="941057" y="6533406"/>
                </a:cubicBezTo>
                <a:lnTo>
                  <a:pt x="0" y="6533406"/>
                </a:lnTo>
                <a:lnTo>
                  <a:pt x="0" y="6533406"/>
                </a:lnTo>
                <a:lnTo>
                  <a:pt x="0" y="6533406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941057" y="3"/>
                </a:lnTo>
                <a:cubicBezTo>
                  <a:pt x="947355" y="3"/>
                  <a:pt x="953395" y="114730"/>
                  <a:pt x="957848" y="318946"/>
                </a:cubicBezTo>
                <a:cubicBezTo>
                  <a:pt x="962301" y="523162"/>
                  <a:pt x="964803" y="800133"/>
                  <a:pt x="964803" y="1088934"/>
                </a:cubicBezTo>
                <a:lnTo>
                  <a:pt x="964803" y="1088927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9352" tIns="60433" rIns="60433" bIns="60433" numCol="1" spcCol="1270" anchor="ctr" anchorCtr="0">
            <a:noAutofit/>
          </a:bodyPr>
          <a:lstStyle/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ko-KR" altLang="en-US" dirty="0" smtClean="0"/>
              <a:t>일본 경제는 고도 성장이 </a:t>
            </a:r>
            <a:r>
              <a:rPr lang="ko-KR" altLang="en-US" dirty="0" smtClean="0"/>
              <a:t>시작</a:t>
            </a:r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beautiful-69530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대각선 방향의 모서리가 둥근 사각형 8"/>
          <p:cNvSpPr/>
          <p:nvPr/>
        </p:nvSpPr>
        <p:spPr>
          <a:xfrm>
            <a:off x="227534" y="285728"/>
            <a:ext cx="8643998" cy="6286544"/>
          </a:xfrm>
          <a:prstGeom prst="round2DiagRect">
            <a:avLst>
              <a:gd name="adj1" fmla="val 27414"/>
              <a:gd name="adj2" fmla="val 0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2339752" y="836712"/>
            <a:ext cx="4824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3. </a:t>
            </a:r>
            <a:r>
              <a:rPr lang="ko-KR" altLang="en-US" sz="2000" b="1" dirty="0" smtClean="0"/>
              <a:t>안정 성장기 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쇼와 </a:t>
            </a:r>
            <a:r>
              <a:rPr lang="en-US" altLang="ko-KR" sz="2000" b="1" dirty="0" smtClean="0"/>
              <a:t>40</a:t>
            </a:r>
            <a:r>
              <a:rPr lang="ko-KR" altLang="en-US" sz="2000" b="1" dirty="0" smtClean="0"/>
              <a:t>년 </a:t>
            </a:r>
            <a:r>
              <a:rPr lang="en-US" altLang="ko-KR" sz="2000" b="1" dirty="0" smtClean="0"/>
              <a:t>~ 50</a:t>
            </a:r>
            <a:r>
              <a:rPr lang="ko-KR" altLang="en-US" sz="2000" b="1" dirty="0" smtClean="0"/>
              <a:t>년</a:t>
            </a:r>
            <a:r>
              <a:rPr lang="en-US" altLang="ko-KR" sz="2000" b="1" dirty="0" smtClean="0"/>
              <a:t>)</a:t>
            </a:r>
            <a:endParaRPr lang="ko-KR" altLang="en-US" sz="2000" dirty="0"/>
          </a:p>
        </p:txBody>
      </p:sp>
      <p:pic>
        <p:nvPicPr>
          <p:cNvPr id="21" name="그림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476672"/>
            <a:ext cx="1152128" cy="1152128"/>
          </a:xfrm>
          <a:prstGeom prst="rect">
            <a:avLst/>
          </a:prstGeom>
        </p:spPr>
      </p:pic>
      <p:cxnSp>
        <p:nvCxnSpPr>
          <p:cNvPr id="22" name="직선 연결선 21"/>
          <p:cNvCxnSpPr/>
          <p:nvPr/>
        </p:nvCxnSpPr>
        <p:spPr>
          <a:xfrm>
            <a:off x="2411760" y="1268760"/>
            <a:ext cx="4608512" cy="0"/>
          </a:xfrm>
          <a:prstGeom prst="line">
            <a:avLst/>
          </a:prstGeom>
          <a:ln w="50800" cmpd="dbl">
            <a:solidFill>
              <a:srgbClr val="E68E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beautiful-69530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대각선 방향의 모서리가 둥근 사각형 8"/>
          <p:cNvSpPr/>
          <p:nvPr/>
        </p:nvSpPr>
        <p:spPr>
          <a:xfrm>
            <a:off x="227534" y="285728"/>
            <a:ext cx="8643998" cy="6286544"/>
          </a:xfrm>
          <a:prstGeom prst="round2DiagRect">
            <a:avLst>
              <a:gd name="adj1" fmla="val 27414"/>
              <a:gd name="adj2" fmla="val 0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2339752" y="836712"/>
            <a:ext cx="4824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4. </a:t>
            </a:r>
            <a:r>
              <a:rPr lang="ko-KR" altLang="en-US" sz="2000" b="1" dirty="0" smtClean="0"/>
              <a:t>잃어버린 </a:t>
            </a:r>
            <a:r>
              <a:rPr lang="en-US" altLang="ko-KR" sz="2000" b="1" dirty="0" smtClean="0"/>
              <a:t>10</a:t>
            </a:r>
            <a:r>
              <a:rPr lang="ko-KR" altLang="en-US" sz="2000" b="1" dirty="0" smtClean="0"/>
              <a:t>년</a:t>
            </a:r>
            <a:endParaRPr lang="ko-KR" altLang="en-US" sz="2000" dirty="0" smtClean="0"/>
          </a:p>
        </p:txBody>
      </p:sp>
      <p:pic>
        <p:nvPicPr>
          <p:cNvPr id="21" name="그림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476672"/>
            <a:ext cx="1152128" cy="1152128"/>
          </a:xfrm>
          <a:prstGeom prst="rect">
            <a:avLst/>
          </a:prstGeom>
        </p:spPr>
      </p:pic>
      <p:cxnSp>
        <p:nvCxnSpPr>
          <p:cNvPr id="22" name="직선 연결선 21"/>
          <p:cNvCxnSpPr/>
          <p:nvPr/>
        </p:nvCxnSpPr>
        <p:spPr>
          <a:xfrm>
            <a:off x="2411760" y="1268760"/>
            <a:ext cx="3024336" cy="0"/>
          </a:xfrm>
          <a:prstGeom prst="line">
            <a:avLst/>
          </a:prstGeom>
          <a:ln w="50800" cmpd="dbl">
            <a:solidFill>
              <a:srgbClr val="E68E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beautiful-69530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대각선 방향의 모서리가 둥근 사각형 8"/>
          <p:cNvSpPr/>
          <p:nvPr/>
        </p:nvSpPr>
        <p:spPr>
          <a:xfrm>
            <a:off x="227534" y="285728"/>
            <a:ext cx="8643998" cy="6286544"/>
          </a:xfrm>
          <a:prstGeom prst="round2DiagRect">
            <a:avLst>
              <a:gd name="adj1" fmla="val 27414"/>
              <a:gd name="adj2" fmla="val 0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2339752" y="836712"/>
            <a:ext cx="4824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5. </a:t>
            </a:r>
            <a:r>
              <a:rPr lang="ko-KR" altLang="en-US" sz="2000" b="1" dirty="0" smtClean="0"/>
              <a:t>전후 일본의 소비 유형</a:t>
            </a:r>
            <a:endParaRPr lang="ko-KR" altLang="en-US" sz="2000" dirty="0"/>
          </a:p>
        </p:txBody>
      </p:sp>
      <p:pic>
        <p:nvPicPr>
          <p:cNvPr id="21" name="그림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476672"/>
            <a:ext cx="1152128" cy="1152128"/>
          </a:xfrm>
          <a:prstGeom prst="rect">
            <a:avLst/>
          </a:prstGeom>
        </p:spPr>
      </p:pic>
      <p:cxnSp>
        <p:nvCxnSpPr>
          <p:cNvPr id="22" name="직선 연결선 21"/>
          <p:cNvCxnSpPr/>
          <p:nvPr/>
        </p:nvCxnSpPr>
        <p:spPr>
          <a:xfrm>
            <a:off x="2411760" y="1268760"/>
            <a:ext cx="3816424" cy="0"/>
          </a:xfrm>
          <a:prstGeom prst="line">
            <a:avLst/>
          </a:prstGeom>
          <a:ln w="50800" cmpd="dbl">
            <a:solidFill>
              <a:srgbClr val="E68E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beautiful-69530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대각선 방향의 모서리가 둥근 사각형 8"/>
          <p:cNvSpPr/>
          <p:nvPr/>
        </p:nvSpPr>
        <p:spPr>
          <a:xfrm>
            <a:off x="227534" y="285728"/>
            <a:ext cx="8643998" cy="6286544"/>
          </a:xfrm>
          <a:prstGeom prst="round2DiagRect">
            <a:avLst>
              <a:gd name="adj1" fmla="val 27414"/>
              <a:gd name="adj2" fmla="val 0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2339752" y="836712"/>
            <a:ext cx="4824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6. </a:t>
            </a:r>
            <a:r>
              <a:rPr lang="ko-KR" altLang="en-US" sz="2000" b="1" dirty="0" smtClean="0"/>
              <a:t>현재의 일본 경제</a:t>
            </a:r>
            <a:endParaRPr lang="ko-KR" altLang="en-US" sz="2000" dirty="0"/>
          </a:p>
        </p:txBody>
      </p:sp>
      <p:pic>
        <p:nvPicPr>
          <p:cNvPr id="21" name="그림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476672"/>
            <a:ext cx="1152128" cy="1152128"/>
          </a:xfrm>
          <a:prstGeom prst="rect">
            <a:avLst/>
          </a:prstGeom>
        </p:spPr>
      </p:pic>
      <p:cxnSp>
        <p:nvCxnSpPr>
          <p:cNvPr id="22" name="직선 연결선 21"/>
          <p:cNvCxnSpPr/>
          <p:nvPr/>
        </p:nvCxnSpPr>
        <p:spPr>
          <a:xfrm>
            <a:off x="2411760" y="1268760"/>
            <a:ext cx="3528392" cy="0"/>
          </a:xfrm>
          <a:prstGeom prst="line">
            <a:avLst/>
          </a:prstGeom>
          <a:ln w="50800" cmpd="dbl">
            <a:solidFill>
              <a:srgbClr val="E68E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pink-69529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-32" y="2571744"/>
            <a:ext cx="4500562" cy="1214446"/>
          </a:xfrm>
          <a:prstGeom prst="rect">
            <a:avLst/>
          </a:prstGeom>
          <a:solidFill>
            <a:schemeClr val="tx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61274" y="2714620"/>
            <a:ext cx="40196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0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Thank You</a:t>
            </a:r>
            <a:endParaRPr lang="ko-KR" altLang="en-US" sz="60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44" y="3786190"/>
            <a:ext cx="28632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대구대학교 일본어 일본학과 </a:t>
            </a:r>
            <a:endParaRPr lang="ko-KR" altLang="en-US" sz="16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cherry-blossom-6414_640.jpg"/>
          <p:cNvPicPr>
            <a:picLocks noChangeAspect="1"/>
          </p:cNvPicPr>
          <p:nvPr/>
        </p:nvPicPr>
        <p:blipFill>
          <a:blip r:embed="rId2" cstate="print">
            <a:lum bright="30000" contrast="-10000"/>
          </a:blip>
          <a:stretch>
            <a:fillRect/>
          </a:stretch>
        </p:blipFill>
        <p:spPr>
          <a:xfrm>
            <a:off x="0" y="24"/>
            <a:ext cx="9144000" cy="6858000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0" y="-24"/>
            <a:ext cx="9144000" cy="6858000"/>
          </a:xfrm>
          <a:prstGeom prst="rect">
            <a:avLst/>
          </a:prstGeom>
          <a:solidFill>
            <a:schemeClr val="tx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53794" y="428604"/>
            <a:ext cx="9718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INDEX</a:t>
            </a:r>
            <a:endParaRPr lang="ko-KR" altLang="en-US" sz="20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cxnSp>
        <p:nvCxnSpPr>
          <p:cNvPr id="5" name="직선 연결선 4"/>
          <p:cNvCxnSpPr/>
          <p:nvPr/>
        </p:nvCxnSpPr>
        <p:spPr>
          <a:xfrm flipV="1">
            <a:off x="1071538" y="704761"/>
            <a:ext cx="8072462" cy="959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823520" y="1268760"/>
            <a:ext cx="432048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b="1" dirty="0" smtClean="0">
                <a:solidFill>
                  <a:schemeClr val="bg1"/>
                </a:solidFill>
              </a:rPr>
              <a:t>전후 일본 소비사회의 발전</a:t>
            </a:r>
            <a:endParaRPr lang="en-US" altLang="ko-KR" b="1" dirty="0" smtClean="0">
              <a:solidFill>
                <a:schemeClr val="bg1"/>
              </a:solidFill>
            </a:endParaRPr>
          </a:p>
          <a:p>
            <a:endParaRPr lang="en-US" altLang="ko-KR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b="1" dirty="0" smtClean="0">
                <a:solidFill>
                  <a:schemeClr val="bg1"/>
                </a:solidFill>
              </a:rPr>
              <a:t>고도 성장기 </a:t>
            </a:r>
            <a:r>
              <a:rPr lang="en-US" altLang="ko-KR" b="1" dirty="0" smtClean="0">
                <a:solidFill>
                  <a:schemeClr val="bg1"/>
                </a:solidFill>
              </a:rPr>
              <a:t>(</a:t>
            </a:r>
            <a:r>
              <a:rPr lang="ko-KR" altLang="en-US" b="1" dirty="0" smtClean="0">
                <a:solidFill>
                  <a:schemeClr val="bg1"/>
                </a:solidFill>
              </a:rPr>
              <a:t>쇼와 </a:t>
            </a:r>
            <a:r>
              <a:rPr lang="en-US" altLang="ko-KR" b="1" dirty="0" smtClean="0">
                <a:solidFill>
                  <a:schemeClr val="bg1"/>
                </a:solidFill>
              </a:rPr>
              <a:t>20</a:t>
            </a:r>
            <a:r>
              <a:rPr lang="ko-KR" altLang="en-US" b="1" dirty="0" smtClean="0">
                <a:solidFill>
                  <a:schemeClr val="bg1"/>
                </a:solidFill>
              </a:rPr>
              <a:t>년 </a:t>
            </a:r>
            <a:r>
              <a:rPr lang="en-US" altLang="ko-KR" b="1" dirty="0" smtClean="0">
                <a:solidFill>
                  <a:schemeClr val="bg1"/>
                </a:solidFill>
              </a:rPr>
              <a:t>~ </a:t>
            </a:r>
            <a:r>
              <a:rPr lang="ko-KR" altLang="en-US" b="1" dirty="0" smtClean="0">
                <a:solidFill>
                  <a:schemeClr val="bg1"/>
                </a:solidFill>
              </a:rPr>
              <a:t>쇼와 </a:t>
            </a:r>
            <a:r>
              <a:rPr lang="en-US" altLang="ko-KR" b="1" dirty="0" smtClean="0">
                <a:solidFill>
                  <a:schemeClr val="bg1"/>
                </a:solidFill>
              </a:rPr>
              <a:t>30</a:t>
            </a:r>
            <a:r>
              <a:rPr lang="ko-KR" altLang="en-US" b="1" dirty="0" smtClean="0">
                <a:solidFill>
                  <a:schemeClr val="bg1"/>
                </a:solidFill>
              </a:rPr>
              <a:t>년</a:t>
            </a:r>
            <a:r>
              <a:rPr lang="en-US" altLang="ko-KR" b="1" dirty="0" smtClean="0">
                <a:solidFill>
                  <a:schemeClr val="bg1"/>
                </a:solidFill>
              </a:rPr>
              <a:t>)</a:t>
            </a:r>
          </a:p>
          <a:p>
            <a:endParaRPr lang="en-US" altLang="ko-KR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b="1" dirty="0" smtClean="0">
                <a:solidFill>
                  <a:schemeClr val="bg1"/>
                </a:solidFill>
              </a:rPr>
              <a:t>안정 성장기 </a:t>
            </a:r>
            <a:r>
              <a:rPr lang="en-US" altLang="ko-KR" b="1" dirty="0" smtClean="0">
                <a:solidFill>
                  <a:schemeClr val="bg1"/>
                </a:solidFill>
              </a:rPr>
              <a:t>(</a:t>
            </a:r>
            <a:r>
              <a:rPr lang="ko-KR" altLang="en-US" b="1" dirty="0" smtClean="0">
                <a:solidFill>
                  <a:schemeClr val="bg1"/>
                </a:solidFill>
              </a:rPr>
              <a:t>쇼와 </a:t>
            </a:r>
            <a:r>
              <a:rPr lang="en-US" altLang="ko-KR" b="1" dirty="0" smtClean="0">
                <a:solidFill>
                  <a:schemeClr val="bg1"/>
                </a:solidFill>
              </a:rPr>
              <a:t>40</a:t>
            </a:r>
            <a:r>
              <a:rPr lang="ko-KR" altLang="en-US" b="1" dirty="0" smtClean="0">
                <a:solidFill>
                  <a:schemeClr val="bg1"/>
                </a:solidFill>
              </a:rPr>
              <a:t>년 </a:t>
            </a:r>
            <a:r>
              <a:rPr lang="en-US" altLang="ko-KR" b="1" dirty="0" smtClean="0">
                <a:solidFill>
                  <a:schemeClr val="bg1"/>
                </a:solidFill>
              </a:rPr>
              <a:t>~ 50</a:t>
            </a:r>
            <a:r>
              <a:rPr lang="ko-KR" altLang="en-US" b="1" dirty="0" smtClean="0">
                <a:solidFill>
                  <a:schemeClr val="bg1"/>
                </a:solidFill>
              </a:rPr>
              <a:t>년</a:t>
            </a:r>
            <a:r>
              <a:rPr lang="en-US" altLang="ko-KR" b="1" dirty="0" smtClean="0">
                <a:solidFill>
                  <a:schemeClr val="bg1"/>
                </a:solidFill>
              </a:rPr>
              <a:t>)</a:t>
            </a:r>
            <a:endParaRPr lang="ko-KR" altLang="en-US" dirty="0" smtClean="0">
              <a:solidFill>
                <a:schemeClr val="bg1"/>
              </a:solidFill>
            </a:endParaRPr>
          </a:p>
          <a:p>
            <a:endParaRPr lang="en-US" altLang="ko-KR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b="1" dirty="0" smtClean="0">
                <a:solidFill>
                  <a:schemeClr val="bg1"/>
                </a:solidFill>
              </a:rPr>
              <a:t>잃어버린 </a:t>
            </a:r>
            <a:r>
              <a:rPr lang="en-US" altLang="ko-KR" b="1" dirty="0" smtClean="0">
                <a:solidFill>
                  <a:schemeClr val="bg1"/>
                </a:solidFill>
              </a:rPr>
              <a:t>10</a:t>
            </a:r>
            <a:r>
              <a:rPr lang="ko-KR" altLang="en-US" b="1" dirty="0" smtClean="0">
                <a:solidFill>
                  <a:schemeClr val="bg1"/>
                </a:solidFill>
              </a:rPr>
              <a:t>년</a:t>
            </a:r>
            <a:endParaRPr lang="ko-KR" altLang="en-US" dirty="0" smtClean="0">
              <a:solidFill>
                <a:schemeClr val="bg1"/>
              </a:solidFill>
            </a:endParaRPr>
          </a:p>
          <a:p>
            <a:endParaRPr lang="en-US" altLang="ko-KR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b="1" dirty="0" smtClean="0">
                <a:solidFill>
                  <a:schemeClr val="bg1"/>
                </a:solidFill>
              </a:rPr>
              <a:t>전후 일본의 소비 유형</a:t>
            </a:r>
            <a:endParaRPr lang="ko-KR" altLang="en-US" dirty="0" smtClean="0">
              <a:solidFill>
                <a:schemeClr val="bg1"/>
              </a:solidFill>
            </a:endParaRPr>
          </a:p>
          <a:p>
            <a:endParaRPr lang="en-US" altLang="ko-KR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b="1" dirty="0" smtClean="0">
                <a:solidFill>
                  <a:schemeClr val="bg1"/>
                </a:solidFill>
              </a:rPr>
              <a:t>현재의 일본 경제</a:t>
            </a:r>
            <a:endParaRPr lang="ko-KR" altLang="en-US" dirty="0" smtClean="0">
              <a:solidFill>
                <a:schemeClr val="bg1"/>
              </a:solidFill>
            </a:endParaRPr>
          </a:p>
          <a:p>
            <a:endParaRPr lang="ko-KR" alt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beautiful-69530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대각선 방향의 모서리가 둥근 사각형 8"/>
          <p:cNvSpPr/>
          <p:nvPr/>
        </p:nvSpPr>
        <p:spPr>
          <a:xfrm>
            <a:off x="227534" y="285728"/>
            <a:ext cx="8643998" cy="6286544"/>
          </a:xfrm>
          <a:prstGeom prst="round2DiagRect">
            <a:avLst>
              <a:gd name="adj1" fmla="val 27414"/>
              <a:gd name="adj2" fmla="val 0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2339752" y="836712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1. </a:t>
            </a:r>
            <a:r>
              <a:rPr lang="ko-KR" altLang="en-US" sz="2000" b="1" dirty="0" smtClean="0"/>
              <a:t>전후 일본 소비사회의 발전</a:t>
            </a:r>
            <a:endParaRPr lang="en-US" altLang="ko-KR" sz="2000" b="1" dirty="0" smtClean="0"/>
          </a:p>
        </p:txBody>
      </p:sp>
      <p:pic>
        <p:nvPicPr>
          <p:cNvPr id="21" name="그림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476672"/>
            <a:ext cx="1152128" cy="1152128"/>
          </a:xfrm>
          <a:prstGeom prst="rect">
            <a:avLst/>
          </a:prstGeom>
        </p:spPr>
      </p:pic>
      <p:cxnSp>
        <p:nvCxnSpPr>
          <p:cNvPr id="22" name="직선 연결선 21"/>
          <p:cNvCxnSpPr/>
          <p:nvPr/>
        </p:nvCxnSpPr>
        <p:spPr>
          <a:xfrm>
            <a:off x="2411760" y="1268760"/>
            <a:ext cx="3816424" cy="0"/>
          </a:xfrm>
          <a:prstGeom prst="line">
            <a:avLst/>
          </a:prstGeom>
          <a:ln w="50800" cmpd="dbl">
            <a:solidFill>
              <a:srgbClr val="E68E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그룹 16"/>
          <p:cNvGrpSpPr/>
          <p:nvPr/>
        </p:nvGrpSpPr>
        <p:grpSpPr>
          <a:xfrm>
            <a:off x="971600" y="1988840"/>
            <a:ext cx="3456384" cy="3024336"/>
            <a:chOff x="971600" y="1988840"/>
            <a:chExt cx="3456384" cy="3024336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971600" y="1988840"/>
              <a:ext cx="3456384" cy="648072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제 </a:t>
              </a:r>
              <a:r>
                <a:rPr lang="en-US" altLang="ko-KR" dirty="0" smtClean="0">
                  <a:solidFill>
                    <a:schemeClr val="tx1"/>
                  </a:solidFill>
                </a:rPr>
                <a:t>2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차 세계 대전</a:t>
              </a:r>
              <a:r>
                <a:rPr lang="en-US" altLang="ko-KR" dirty="0" smtClean="0">
                  <a:solidFill>
                    <a:schemeClr val="tx1"/>
                  </a:solidFill>
                </a:rPr>
                <a:t>(1939~1945)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 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아래쪽 화살표 9"/>
            <p:cNvSpPr/>
            <p:nvPr/>
          </p:nvSpPr>
          <p:spPr>
            <a:xfrm>
              <a:off x="1403648" y="2996952"/>
              <a:ext cx="2520280" cy="936104"/>
            </a:xfrm>
            <a:prstGeom prst="downArrow">
              <a:avLst>
                <a:gd name="adj1" fmla="val 50000"/>
                <a:gd name="adj2" fmla="val 51526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chemeClr val="tx1"/>
                  </a:solidFill>
                </a:rPr>
                <a:t>10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년 후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모서리가 둥근 직사각형 14"/>
            <p:cNvSpPr/>
            <p:nvPr/>
          </p:nvSpPr>
          <p:spPr>
            <a:xfrm>
              <a:off x="1115616" y="4221088"/>
              <a:ext cx="3168352" cy="79208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일본 경제 고도성장</a:t>
              </a:r>
              <a:r>
                <a:rPr lang="en-US" altLang="ko-KR" dirty="0" smtClean="0">
                  <a:solidFill>
                    <a:schemeClr val="tx1"/>
                  </a:solidFill>
                </a:rPr>
                <a:t>!!!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8" name="타원형 설명선 17"/>
          <p:cNvSpPr/>
          <p:nvPr/>
        </p:nvSpPr>
        <p:spPr>
          <a:xfrm>
            <a:off x="4644008" y="2852936"/>
            <a:ext cx="3168352" cy="1584176"/>
          </a:xfrm>
          <a:prstGeom prst="wedgeEllipseCallout">
            <a:avLst>
              <a:gd name="adj1" fmla="val -47890"/>
              <a:gd name="adj2" fmla="val 64304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소비 문화의 변화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beautiful-69530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대각선 방향의 모서리가 둥근 사각형 8"/>
          <p:cNvSpPr/>
          <p:nvPr/>
        </p:nvSpPr>
        <p:spPr>
          <a:xfrm>
            <a:off x="227534" y="285728"/>
            <a:ext cx="8643998" cy="6286544"/>
          </a:xfrm>
          <a:prstGeom prst="round2DiagRect">
            <a:avLst>
              <a:gd name="adj1" fmla="val 27414"/>
              <a:gd name="adj2" fmla="val 0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눈물 방울 4"/>
          <p:cNvSpPr/>
          <p:nvPr/>
        </p:nvSpPr>
        <p:spPr>
          <a:xfrm>
            <a:off x="2195736" y="692696"/>
            <a:ext cx="576064" cy="576064"/>
          </a:xfrm>
          <a:prstGeom prst="teardrop">
            <a:avLst>
              <a:gd name="adj" fmla="val 114089"/>
            </a:avLst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 smtClean="0"/>
              <a:t>1</a:t>
            </a:r>
            <a:endParaRPr lang="ko-KR" alt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915816" y="764704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전후의 일반적 사회 상황</a:t>
            </a:r>
          </a:p>
        </p:txBody>
      </p:sp>
      <p:sp>
        <p:nvSpPr>
          <p:cNvPr id="7" name="모서리가 둥근 직사각형 6"/>
          <p:cNvSpPr/>
          <p:nvPr/>
        </p:nvSpPr>
        <p:spPr>
          <a:xfrm>
            <a:off x="323528" y="1628800"/>
            <a:ext cx="3816424" cy="7920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천황을 중심으로 한 제국주의 실패</a:t>
            </a:r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755576" y="2564904"/>
            <a:ext cx="2736304" cy="2232248"/>
            <a:chOff x="2915816" y="2708920"/>
            <a:chExt cx="2736304" cy="2232248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2915816" y="3501008"/>
              <a:ext cx="2736304" cy="144016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정치</a:t>
              </a:r>
              <a:r>
                <a:rPr lang="en-US" altLang="ko-KR" dirty="0" smtClean="0">
                  <a:solidFill>
                    <a:schemeClr val="tx1"/>
                  </a:solidFill>
                </a:rPr>
                <a:t>, 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군사적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아래쪽 화살표 10"/>
            <p:cNvSpPr/>
            <p:nvPr/>
          </p:nvSpPr>
          <p:spPr>
            <a:xfrm>
              <a:off x="3707904" y="2708920"/>
              <a:ext cx="1224136" cy="720080"/>
            </a:xfrm>
            <a:prstGeom prst="downArrow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곱셈 기호 9"/>
          <p:cNvSpPr/>
          <p:nvPr/>
        </p:nvSpPr>
        <p:spPr>
          <a:xfrm>
            <a:off x="1115616" y="3284984"/>
            <a:ext cx="2160240" cy="151216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16" name="그룹 15"/>
          <p:cNvGrpSpPr/>
          <p:nvPr/>
        </p:nvGrpSpPr>
        <p:grpSpPr>
          <a:xfrm>
            <a:off x="683568" y="4941168"/>
            <a:ext cx="2664296" cy="1440160"/>
            <a:chOff x="2987824" y="5085184"/>
            <a:chExt cx="2664296" cy="1440160"/>
          </a:xfrm>
        </p:grpSpPr>
        <p:sp>
          <p:nvSpPr>
            <p:cNvPr id="13" name="모서리가 둥근 직사각형 12"/>
            <p:cNvSpPr/>
            <p:nvPr/>
          </p:nvSpPr>
          <p:spPr>
            <a:xfrm>
              <a:off x="2987824" y="5589240"/>
              <a:ext cx="2664296" cy="936104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>
                  <a:solidFill>
                    <a:srgbClr val="FF0000"/>
                  </a:solidFill>
                </a:rPr>
                <a:t>경제적인</a:t>
              </a:r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5" name="아래쪽 화살표 14"/>
            <p:cNvSpPr/>
            <p:nvPr/>
          </p:nvSpPr>
          <p:spPr>
            <a:xfrm>
              <a:off x="3779912" y="5085184"/>
              <a:ext cx="1152128" cy="432048"/>
            </a:xfrm>
            <a:prstGeom prst="downArrow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355976" y="1268760"/>
            <a:ext cx="44644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전후 </a:t>
            </a:r>
            <a:r>
              <a:rPr lang="ko-KR" altLang="en-US" dirty="0" smtClean="0"/>
              <a:t>일본의 고도 경제성장</a:t>
            </a:r>
          </a:p>
          <a:p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en-US" altLang="ko-KR" dirty="0" smtClean="0"/>
              <a:t> </a:t>
            </a:r>
            <a:r>
              <a:rPr lang="ko-KR" altLang="en-US" dirty="0" smtClean="0"/>
              <a:t>‘회사인간’ 또는 ‘기업전사’에 의해 </a:t>
            </a:r>
            <a:r>
              <a:rPr lang="ko-KR" altLang="en-US" dirty="0" smtClean="0"/>
              <a:t>달성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일의 성과보다는 집단에 대한 헌신</a:t>
            </a:r>
          </a:p>
          <a:p>
            <a:pPr>
              <a:buFont typeface="Arial" pitchFamily="34" charset="0"/>
              <a:buChar char="•"/>
            </a:pPr>
            <a:endParaRPr lang="ko-KR" altLang="en-US" dirty="0" smtClean="0"/>
          </a:p>
          <a:p>
            <a:pPr>
              <a:buFont typeface="Arial" pitchFamily="34" charset="0"/>
              <a:buChar char="•"/>
            </a:pPr>
            <a:endParaRPr lang="ko-KR" altLang="en-US" dirty="0" smtClean="0"/>
          </a:p>
          <a:p>
            <a:pPr>
              <a:buFont typeface="Arial" pitchFamily="34" charset="0"/>
              <a:buChar char="•"/>
            </a:pPr>
            <a:endParaRPr lang="ko-KR" altLang="en-US" dirty="0"/>
          </a:p>
        </p:txBody>
      </p:sp>
      <p:pic>
        <p:nvPicPr>
          <p:cNvPr id="18" name="그림 17" descr="회사인간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2996952"/>
            <a:ext cx="2428875" cy="3600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beautiful-69530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대각선 방향의 모서리가 둥근 사각형 8"/>
          <p:cNvSpPr/>
          <p:nvPr/>
        </p:nvSpPr>
        <p:spPr>
          <a:xfrm>
            <a:off x="227534" y="285728"/>
            <a:ext cx="8643998" cy="6286544"/>
          </a:xfrm>
          <a:prstGeom prst="round2DiagRect">
            <a:avLst>
              <a:gd name="adj1" fmla="val 27414"/>
              <a:gd name="adj2" fmla="val 0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눈물 방울 4"/>
          <p:cNvSpPr/>
          <p:nvPr/>
        </p:nvSpPr>
        <p:spPr>
          <a:xfrm>
            <a:off x="2195736" y="764704"/>
            <a:ext cx="576064" cy="576064"/>
          </a:xfrm>
          <a:prstGeom prst="teardrop">
            <a:avLst>
              <a:gd name="adj" fmla="val 114089"/>
            </a:avLst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 smtClean="0"/>
              <a:t>2</a:t>
            </a:r>
            <a:endParaRPr lang="ko-KR" alt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915816" y="836712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일본인의 국가의식의 변화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5576" y="1700808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일본인들 사이에 침투해 있던 </a:t>
            </a:r>
            <a:r>
              <a:rPr lang="ko-KR" altLang="en-US" dirty="0" smtClean="0"/>
              <a:t>내셔널리즘</a:t>
            </a:r>
            <a:r>
              <a:rPr lang="ko-KR" altLang="en-US" dirty="0" smtClean="0"/>
              <a:t> </a:t>
            </a:r>
            <a:r>
              <a:rPr lang="ko-KR" altLang="en-US" dirty="0" smtClean="0"/>
              <a:t> 소멸</a:t>
            </a:r>
            <a:endParaRPr lang="ko-KR" altLang="en-US" dirty="0"/>
          </a:p>
        </p:txBody>
      </p:sp>
      <p:grpSp>
        <p:nvGrpSpPr>
          <p:cNvPr id="14" name="그룹 13"/>
          <p:cNvGrpSpPr/>
          <p:nvPr/>
        </p:nvGrpSpPr>
        <p:grpSpPr>
          <a:xfrm>
            <a:off x="5220072" y="1556792"/>
            <a:ext cx="1008112" cy="720080"/>
            <a:chOff x="5220072" y="1556792"/>
            <a:chExt cx="1008112" cy="720080"/>
          </a:xfrm>
        </p:grpSpPr>
        <p:sp>
          <p:nvSpPr>
            <p:cNvPr id="10" name="곱셈 기호 9"/>
            <p:cNvSpPr/>
            <p:nvPr/>
          </p:nvSpPr>
          <p:spPr>
            <a:xfrm>
              <a:off x="5220072" y="1556792"/>
              <a:ext cx="648072" cy="720080"/>
            </a:xfrm>
            <a:prstGeom prst="mathMultiply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1" name="오른쪽 화살표 10"/>
            <p:cNvSpPr/>
            <p:nvPr/>
          </p:nvSpPr>
          <p:spPr>
            <a:xfrm>
              <a:off x="5868144" y="1844824"/>
              <a:ext cx="360040" cy="144016"/>
            </a:xfrm>
            <a:prstGeom prst="rightArrow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228184" y="170080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사회적으로 </a:t>
            </a:r>
            <a:r>
              <a:rPr lang="ko-KR" altLang="en-US" dirty="0" smtClean="0"/>
              <a:t>분산</a:t>
            </a:r>
            <a:endParaRPr lang="ko-KR" altLang="en-US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755576" y="2348880"/>
            <a:ext cx="77048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가족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촌락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지방적 소집단이 아니라 </a:t>
            </a:r>
            <a:r>
              <a:rPr lang="ko-KR" altLang="en-US" dirty="0" smtClean="0"/>
              <a:t>기업조직으로 변경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‘국익’의 증진이 국가 목표로서 확고한 지위를 점하게 </a:t>
            </a:r>
            <a:r>
              <a:rPr lang="ko-KR" altLang="en-US" dirty="0" smtClean="0"/>
              <a:t>되었다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전전의 내셔널리즘을 지탱해 준 </a:t>
            </a:r>
            <a:r>
              <a:rPr lang="ko-KR" altLang="en-US" dirty="0" err="1" smtClean="0"/>
              <a:t>천황제는</a:t>
            </a:r>
            <a:r>
              <a:rPr lang="ko-KR" altLang="en-US" dirty="0" smtClean="0"/>
              <a:t> 전후에도 </a:t>
            </a:r>
            <a:r>
              <a:rPr lang="ko-KR" altLang="en-US" dirty="0" smtClean="0"/>
              <a:t>국민적 </a:t>
            </a:r>
            <a:r>
              <a:rPr lang="ko-KR" altLang="en-US" dirty="0" err="1" smtClean="0"/>
              <a:t>아이덴티티의</a:t>
            </a:r>
            <a:r>
              <a:rPr lang="ko-KR" altLang="en-US" dirty="0" smtClean="0"/>
              <a:t> 근거로 재생산되면서 여러 미디어 이벤트를 통해 사회의 응집력을 높이는 데 크게 기여하였다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>
              <a:buFont typeface="Arial" pitchFamily="34" charset="0"/>
              <a:buChar char="•"/>
            </a:pPr>
            <a:endParaRPr lang="ko-KR" altLang="en-US" dirty="0" smtClean="0"/>
          </a:p>
          <a:p>
            <a:pPr>
              <a:buFont typeface="Arial" pitchFamily="34" charset="0"/>
              <a:buChar char="•"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beautiful-69530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대각선 방향의 모서리가 둥근 사각형 8"/>
          <p:cNvSpPr/>
          <p:nvPr/>
        </p:nvSpPr>
        <p:spPr>
          <a:xfrm>
            <a:off x="227534" y="285728"/>
            <a:ext cx="8643998" cy="6286544"/>
          </a:xfrm>
          <a:prstGeom prst="round2DiagRect">
            <a:avLst>
              <a:gd name="adj1" fmla="val 27414"/>
              <a:gd name="adj2" fmla="val 0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눈물 방울 4"/>
          <p:cNvSpPr/>
          <p:nvPr/>
        </p:nvSpPr>
        <p:spPr>
          <a:xfrm>
            <a:off x="1907704" y="908720"/>
            <a:ext cx="576064" cy="576064"/>
          </a:xfrm>
          <a:prstGeom prst="teardrop">
            <a:avLst>
              <a:gd name="adj" fmla="val 114089"/>
            </a:avLst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 smtClean="0"/>
              <a:t>3</a:t>
            </a:r>
            <a:endParaRPr lang="ko-KR" alt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55776" y="98072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전전과 전후의 일본인들의 의식변화</a:t>
            </a:r>
          </a:p>
        </p:txBody>
      </p:sp>
      <p:grpSp>
        <p:nvGrpSpPr>
          <p:cNvPr id="12" name="그룹 11"/>
          <p:cNvGrpSpPr/>
          <p:nvPr/>
        </p:nvGrpSpPr>
        <p:grpSpPr>
          <a:xfrm>
            <a:off x="611560" y="1772816"/>
            <a:ext cx="8064896" cy="1080120"/>
            <a:chOff x="611560" y="1772816"/>
            <a:chExt cx="8064896" cy="1080120"/>
          </a:xfrm>
        </p:grpSpPr>
        <p:sp>
          <p:nvSpPr>
            <p:cNvPr id="7" name="오각형 6"/>
            <p:cNvSpPr/>
            <p:nvPr/>
          </p:nvSpPr>
          <p:spPr>
            <a:xfrm>
              <a:off x="611560" y="1916832"/>
              <a:ext cx="2664296" cy="936104"/>
            </a:xfrm>
            <a:prstGeom prst="homePlat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제 </a:t>
              </a:r>
              <a:r>
                <a:rPr lang="en-US" altLang="ko-KR" dirty="0" smtClean="0">
                  <a:solidFill>
                    <a:schemeClr val="tx1"/>
                  </a:solidFill>
                </a:rPr>
                <a:t>1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세대 회사인간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모서리가 둥근 직사각형 7"/>
            <p:cNvSpPr/>
            <p:nvPr/>
          </p:nvSpPr>
          <p:spPr>
            <a:xfrm>
              <a:off x="3779912" y="1772816"/>
              <a:ext cx="4896544" cy="108012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chemeClr val="tx1"/>
                  </a:solidFill>
                </a:rPr>
                <a:t>1930~1945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년 사이에 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태어남</a:t>
              </a:r>
              <a:endParaRPr lang="en-US" altLang="ko-KR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가난에서 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벗어나기 위해 오로지 </a:t>
              </a:r>
              <a:endParaRPr lang="en-US" altLang="ko-KR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일만을 생각하던 세대</a:t>
              </a:r>
              <a:endParaRPr lang="ko-KR" alt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611560" y="3284984"/>
            <a:ext cx="8064896" cy="1080120"/>
            <a:chOff x="611560" y="3284984"/>
            <a:chExt cx="8064896" cy="1080120"/>
          </a:xfrm>
        </p:grpSpPr>
        <p:sp>
          <p:nvSpPr>
            <p:cNvPr id="10" name="오각형 9"/>
            <p:cNvSpPr/>
            <p:nvPr/>
          </p:nvSpPr>
          <p:spPr>
            <a:xfrm>
              <a:off x="611560" y="3356992"/>
              <a:ext cx="2664296" cy="936104"/>
            </a:xfrm>
            <a:prstGeom prst="homePlat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err="1" smtClean="0">
                  <a:solidFill>
                    <a:schemeClr val="tx1"/>
                  </a:solidFill>
                </a:rPr>
                <a:t>단카이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 세대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모서리가 둥근 직사각형 10"/>
            <p:cNvSpPr/>
            <p:nvPr/>
          </p:nvSpPr>
          <p:spPr>
            <a:xfrm>
              <a:off x="3779912" y="3284984"/>
              <a:ext cx="4896544" cy="108012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가정을 소중히 여기고</a:t>
              </a:r>
              <a:r>
                <a:rPr lang="en-US" altLang="ko-KR" dirty="0" smtClean="0">
                  <a:solidFill>
                    <a:schemeClr val="tx1"/>
                  </a:solidFill>
                </a:rPr>
                <a:t>, 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회사는 </a:t>
              </a:r>
              <a:endParaRPr lang="en-US" altLang="ko-KR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생계비를 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버는 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곳</a:t>
              </a:r>
              <a:r>
                <a:rPr lang="en-US" altLang="ko-KR" dirty="0" smtClean="0">
                  <a:solidFill>
                    <a:schemeClr val="tx1"/>
                  </a:solidFill>
                </a:rPr>
                <a:t>, 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‘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마이 홈 주의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’증가</a:t>
              </a:r>
              <a:endParaRPr lang="en-US" altLang="ko-KR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dirty="0" smtClean="0">
                  <a:solidFill>
                    <a:schemeClr val="tx1"/>
                  </a:solidFill>
                </a:rPr>
                <a:t>베이비 </a:t>
              </a:r>
              <a:r>
                <a:rPr lang="ko-KR" altLang="en-US" dirty="0" smtClean="0">
                  <a:solidFill>
                    <a:schemeClr val="tx1"/>
                  </a:solidFill>
                </a:rPr>
                <a:t>붐 세대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beautiful-69530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대각선 방향의 모서리가 둥근 사각형 8"/>
          <p:cNvSpPr/>
          <p:nvPr/>
        </p:nvSpPr>
        <p:spPr>
          <a:xfrm>
            <a:off x="227534" y="285728"/>
            <a:ext cx="8643998" cy="6286544"/>
          </a:xfrm>
          <a:prstGeom prst="round2DiagRect">
            <a:avLst>
              <a:gd name="adj1" fmla="val 27414"/>
              <a:gd name="adj2" fmla="val 0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눈물 방울 4"/>
          <p:cNvSpPr/>
          <p:nvPr/>
        </p:nvSpPr>
        <p:spPr>
          <a:xfrm>
            <a:off x="2411760" y="836712"/>
            <a:ext cx="576064" cy="576064"/>
          </a:xfrm>
          <a:prstGeom prst="teardrop">
            <a:avLst>
              <a:gd name="adj" fmla="val 114089"/>
            </a:avLst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 smtClean="0"/>
              <a:t>4</a:t>
            </a:r>
            <a:endParaRPr lang="ko-KR" alt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059832" y="90872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의식향상에 따른 문제점</a:t>
            </a:r>
          </a:p>
        </p:txBody>
      </p:sp>
      <p:sp>
        <p:nvSpPr>
          <p:cNvPr id="8" name="오각형 7"/>
          <p:cNvSpPr/>
          <p:nvPr/>
        </p:nvSpPr>
        <p:spPr>
          <a:xfrm>
            <a:off x="395536" y="1772816"/>
            <a:ext cx="3312368" cy="1008112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고도성장과 생활안정 이면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3851920" y="1844824"/>
            <a:ext cx="4824536" cy="10081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환경파괴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지방의 소외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청소년 문제 등의 후유증이 심각하게 </a:t>
            </a:r>
            <a:r>
              <a:rPr lang="ko-KR" altLang="en-US" dirty="0" smtClean="0">
                <a:solidFill>
                  <a:schemeClr val="tx1"/>
                </a:solidFill>
              </a:rPr>
              <a:t>나타남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" name="오각형 10"/>
          <p:cNvSpPr/>
          <p:nvPr/>
        </p:nvSpPr>
        <p:spPr>
          <a:xfrm>
            <a:off x="395536" y="3284984"/>
            <a:ext cx="3312368" cy="1008112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회사인간의 비극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3923928" y="3284984"/>
            <a:ext cx="4824536" cy="10081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회사인간들에게서 회사를 앗아가면 무엇이 </a:t>
            </a:r>
            <a:r>
              <a:rPr lang="ko-KR" altLang="en-US" dirty="0" smtClean="0">
                <a:solidFill>
                  <a:schemeClr val="tx1"/>
                </a:solidFill>
              </a:rPr>
              <a:t>남는가</a:t>
            </a:r>
            <a:r>
              <a:rPr lang="en-US" altLang="ko-KR" dirty="0" smtClean="0">
                <a:solidFill>
                  <a:schemeClr val="tx1"/>
                </a:solidFill>
              </a:rPr>
              <a:t>?</a:t>
            </a:r>
            <a:endParaRPr lang="ko-KR" altLang="en-US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정년에 </a:t>
            </a:r>
            <a:r>
              <a:rPr lang="ko-KR" altLang="en-US" dirty="0" smtClean="0">
                <a:solidFill>
                  <a:schemeClr val="tx1"/>
                </a:solidFill>
              </a:rPr>
              <a:t>취미도 없고</a:t>
            </a:r>
            <a:r>
              <a:rPr lang="en-US" altLang="ko-KR" dirty="0" smtClean="0">
                <a:solidFill>
                  <a:schemeClr val="tx1"/>
                </a:solidFill>
              </a:rPr>
              <a:t>,</a:t>
            </a:r>
            <a:r>
              <a:rPr lang="ko-KR" altLang="en-US" dirty="0" smtClean="0"/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‘</a:t>
            </a:r>
            <a:r>
              <a:rPr lang="ko-KR" altLang="en-US" dirty="0" smtClean="0">
                <a:solidFill>
                  <a:schemeClr val="tx1"/>
                </a:solidFill>
              </a:rPr>
              <a:t>젖은 </a:t>
            </a:r>
            <a:r>
              <a:rPr lang="ko-KR" altLang="en-US" dirty="0" err="1" smtClean="0">
                <a:solidFill>
                  <a:schemeClr val="tx1"/>
                </a:solidFill>
              </a:rPr>
              <a:t>낙엽족</a:t>
            </a:r>
            <a:r>
              <a:rPr lang="en-US" altLang="ko-KR" dirty="0" smtClean="0">
                <a:solidFill>
                  <a:schemeClr val="tx1"/>
                </a:solidFill>
              </a:rPr>
              <a:t>’</a:t>
            </a:r>
            <a:r>
              <a:rPr lang="ko-KR" altLang="en-US" dirty="0" smtClean="0">
                <a:solidFill>
                  <a:schemeClr val="tx1"/>
                </a:solidFill>
              </a:rPr>
              <a:t> 증가</a:t>
            </a:r>
            <a:endParaRPr lang="ko-KR" altLang="en-US" dirty="0" smtClean="0">
              <a:solidFill>
                <a:schemeClr val="tx1"/>
              </a:solidFill>
            </a:endParaRPr>
          </a:p>
        </p:txBody>
      </p:sp>
      <p:pic>
        <p:nvPicPr>
          <p:cNvPr id="14" name="그림 13" descr="젖은 낙엽족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4365104"/>
            <a:ext cx="2129108" cy="2232248"/>
          </a:xfrm>
          <a:prstGeom prst="rect">
            <a:avLst/>
          </a:prstGeom>
        </p:spPr>
      </p:pic>
      <p:pic>
        <p:nvPicPr>
          <p:cNvPr id="15" name="그림 14" descr="젖은 낙엽족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4365104"/>
            <a:ext cx="3816974" cy="2232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beautiful-69530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대각선 방향의 모서리가 둥근 사각형 8"/>
          <p:cNvSpPr/>
          <p:nvPr/>
        </p:nvSpPr>
        <p:spPr>
          <a:xfrm>
            <a:off x="227534" y="285728"/>
            <a:ext cx="8643998" cy="6286544"/>
          </a:xfrm>
          <a:prstGeom prst="round2DiagRect">
            <a:avLst>
              <a:gd name="adj1" fmla="val 27414"/>
              <a:gd name="adj2" fmla="val 0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눈물 방울 4"/>
          <p:cNvSpPr/>
          <p:nvPr/>
        </p:nvSpPr>
        <p:spPr>
          <a:xfrm>
            <a:off x="2411760" y="764704"/>
            <a:ext cx="576064" cy="576064"/>
          </a:xfrm>
          <a:prstGeom prst="teardrop">
            <a:avLst>
              <a:gd name="adj" fmla="val 114089"/>
            </a:avLst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 smtClean="0"/>
              <a:t>5</a:t>
            </a:r>
            <a:endParaRPr lang="ko-KR" alt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059832" y="836712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회사인간이 사라지는 이유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1556792"/>
            <a:ext cx="8280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젊은 층 속에서 회사의 삶의 방식에 </a:t>
            </a:r>
            <a:r>
              <a:rPr lang="ko-KR" altLang="en-US" dirty="0" smtClean="0"/>
              <a:t>반발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유연한 </a:t>
            </a:r>
            <a:r>
              <a:rPr lang="ko-KR" altLang="en-US" dirty="0" smtClean="0"/>
              <a:t>탈회사인간의 발상을 중시</a:t>
            </a:r>
          </a:p>
          <a:p>
            <a:pPr>
              <a:buFont typeface="Arial" pitchFamily="34" charset="0"/>
              <a:buChar char="•"/>
            </a:pP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연공서열에 안주하다가 무능하게 밀려난 회사인간을 보고 </a:t>
            </a:r>
            <a:r>
              <a:rPr lang="ko-KR" altLang="en-US" dirty="0" err="1" smtClean="0"/>
              <a:t>중고년층들이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ko-KR" altLang="en-US" dirty="0" smtClean="0"/>
              <a:t>자기 </a:t>
            </a:r>
            <a:r>
              <a:rPr lang="ko-KR" altLang="en-US" dirty="0" smtClean="0"/>
              <a:t>변혁을 시도하기 </a:t>
            </a:r>
            <a:r>
              <a:rPr lang="ko-KR" altLang="en-US" dirty="0" smtClean="0"/>
              <a:t>시작</a:t>
            </a:r>
            <a:endParaRPr lang="ko-KR" altLang="en-US" dirty="0" smtClean="0"/>
          </a:p>
        </p:txBody>
      </p:sp>
      <p:sp>
        <p:nvSpPr>
          <p:cNvPr id="8" name="눈물 방울 7"/>
          <p:cNvSpPr/>
          <p:nvPr/>
        </p:nvSpPr>
        <p:spPr>
          <a:xfrm>
            <a:off x="2339752" y="3429000"/>
            <a:ext cx="576064" cy="576064"/>
          </a:xfrm>
          <a:prstGeom prst="teardrop">
            <a:avLst>
              <a:gd name="adj" fmla="val 114089"/>
            </a:avLst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 smtClean="0"/>
              <a:t>6</a:t>
            </a:r>
            <a:endParaRPr lang="ko-KR" altLang="en-US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987824" y="3501008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전후 일본의 교통 및 통신망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83568" y="4221088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고속도로의 건설과 잇달아 개통되는 </a:t>
            </a:r>
            <a:r>
              <a:rPr lang="ko-KR" altLang="en-US" dirty="0" err="1" smtClean="0"/>
              <a:t>신칸센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국내선으로서 대형 제트기의 도입 등 </a:t>
            </a:r>
            <a:r>
              <a:rPr lang="ko-KR" altLang="en-US" dirty="0" smtClean="0"/>
              <a:t>대량 </a:t>
            </a:r>
            <a:r>
              <a:rPr lang="ko-KR" altLang="en-US" dirty="0" smtClean="0"/>
              <a:t>고속교통 시스템이 </a:t>
            </a:r>
            <a:r>
              <a:rPr lang="ko-KR" altLang="en-US" dirty="0" smtClean="0"/>
              <a:t>정비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통신망의 고도화에 따라 사람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물자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정보의 지역간 교류가 더욱 용이해짐에 따랄 그 </a:t>
            </a:r>
            <a:r>
              <a:rPr lang="ko-KR" altLang="en-US" dirty="0" err="1" smtClean="0"/>
              <a:t>교류량도</a:t>
            </a:r>
            <a:r>
              <a:rPr lang="ko-KR" altLang="en-US" dirty="0" smtClean="0"/>
              <a:t> 현저히 증가해 </a:t>
            </a:r>
            <a:r>
              <a:rPr lang="ko-KR" altLang="en-US" dirty="0" smtClean="0"/>
              <a:t>왔다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beautiful-69530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대각선 방향의 모서리가 둥근 사각형 8"/>
          <p:cNvSpPr/>
          <p:nvPr/>
        </p:nvSpPr>
        <p:spPr>
          <a:xfrm>
            <a:off x="227534" y="285728"/>
            <a:ext cx="8643998" cy="6286544"/>
          </a:xfrm>
          <a:prstGeom prst="round2DiagRect">
            <a:avLst>
              <a:gd name="adj1" fmla="val 27414"/>
              <a:gd name="adj2" fmla="val 0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눈물 방울 4"/>
          <p:cNvSpPr/>
          <p:nvPr/>
        </p:nvSpPr>
        <p:spPr>
          <a:xfrm>
            <a:off x="2267744" y="620688"/>
            <a:ext cx="576064" cy="576064"/>
          </a:xfrm>
          <a:prstGeom prst="teardrop">
            <a:avLst>
              <a:gd name="adj" fmla="val 114089"/>
            </a:avLst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 smtClean="0"/>
              <a:t>7</a:t>
            </a:r>
            <a:endParaRPr lang="ko-KR" alt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915816" y="69269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전후의 전반적인 일본 사회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412776"/>
            <a:ext cx="792088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전전의 과도한 내셔널리즘과 중앙집권체제에 대한 반성의 기운이 </a:t>
            </a:r>
            <a:r>
              <a:rPr lang="ko-KR" altLang="en-US" dirty="0" smtClean="0"/>
              <a:t>일어남</a:t>
            </a: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급속하게 진행되는 도시화에 대한 반동으로 지역 내지 </a:t>
            </a:r>
            <a:r>
              <a:rPr lang="ko-KR" altLang="en-US" dirty="0" smtClean="0"/>
              <a:t>지방복권이 주장됨</a:t>
            </a:r>
            <a:endParaRPr lang="ko-KR" altLang="en-US" dirty="0" smtClean="0"/>
          </a:p>
          <a:p>
            <a:pPr>
              <a:buFont typeface="Arial" pitchFamily="34" charset="0"/>
              <a:buChar char="•"/>
            </a:pP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‘</a:t>
            </a:r>
            <a:r>
              <a:rPr lang="ko-KR" altLang="en-US" dirty="0" smtClean="0"/>
              <a:t>지역활성화’ ‘</a:t>
            </a:r>
            <a:r>
              <a:rPr lang="ko-KR" altLang="en-US" dirty="0" err="1" smtClean="0"/>
              <a:t>마을일으키기</a:t>
            </a:r>
            <a:r>
              <a:rPr lang="ko-KR" altLang="en-US" dirty="0" smtClean="0"/>
              <a:t>’ 같은 </a:t>
            </a:r>
            <a:r>
              <a:rPr lang="ko-KR" altLang="en-US" dirty="0" smtClean="0"/>
              <a:t>운동이 일어남</a:t>
            </a:r>
            <a:r>
              <a:rPr lang="en-US" altLang="ko-KR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도시적 생활양식에 대한 저항으로서 ‘지방적 생활양식’을 창조하려는 시도</a:t>
            </a:r>
          </a:p>
          <a:p>
            <a:pPr>
              <a:buFont typeface="Arial" pitchFamily="34" charset="0"/>
              <a:buChar char="•"/>
            </a:pP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고도 산업사회로 더욱 진입하면서 인구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산업 등 사회적 자원들이 </a:t>
            </a:r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대도시권으로 집중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지역간의 격차는 더욱 </a:t>
            </a:r>
            <a:r>
              <a:rPr lang="ko-KR" altLang="en-US" dirty="0" smtClean="0"/>
              <a:t>확대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텔레비전의 </a:t>
            </a:r>
            <a:r>
              <a:rPr lang="ko-KR" altLang="en-US" dirty="0" smtClean="0"/>
              <a:t>보급으로 매스미디어 시대가 도래하면서 중앙지향의식이 더욱 높아지고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정보와의 진전과 고도화 도쿄 </a:t>
            </a:r>
            <a:r>
              <a:rPr lang="ko-KR" altLang="en-US" dirty="0" err="1" smtClean="0"/>
              <a:t>일극집중을</a:t>
            </a:r>
            <a:r>
              <a:rPr lang="ko-KR" altLang="en-US" dirty="0" smtClean="0"/>
              <a:t> 심화</a:t>
            </a:r>
          </a:p>
          <a:p>
            <a:endParaRPr lang="ko-KR" altLang="en-US" dirty="0" smtClean="0"/>
          </a:p>
          <a:p>
            <a:pPr>
              <a:buFont typeface="Arial" pitchFamily="34" charset="0"/>
              <a:buChar char="•"/>
            </a:pPr>
            <a:endParaRPr lang="ko-KR" altLang="en-US" dirty="0" smtClean="0"/>
          </a:p>
          <a:p>
            <a:pPr>
              <a:buFont typeface="Arial" pitchFamily="34" charset="0"/>
              <a:buChar char="•"/>
            </a:pP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445</Words>
  <Application>Microsoft Office PowerPoint</Application>
  <PresentationFormat>화면 슬라이드 쇼(4:3)</PresentationFormat>
  <Paragraphs>99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Office 테마</vt:lpstr>
      <vt:lpstr>전후 일본경제 및 소비문화 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전후 일본경제 및 소비문화</dc:title>
  <dc:creator>이경희</dc:creator>
  <cp:lastModifiedBy>이경희</cp:lastModifiedBy>
  <cp:revision>49</cp:revision>
  <dcterms:created xsi:type="dcterms:W3CDTF">2013-03-29T10:18:18Z</dcterms:created>
  <dcterms:modified xsi:type="dcterms:W3CDTF">2013-03-30T10:55:07Z</dcterms:modified>
</cp:coreProperties>
</file>