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64" r:id="rId4"/>
    <p:sldId id="287" r:id="rId5"/>
    <p:sldId id="288" r:id="rId6"/>
    <p:sldId id="267" r:id="rId7"/>
    <p:sldId id="289" r:id="rId8"/>
    <p:sldId id="290" r:id="rId9"/>
    <p:sldId id="291" r:id="rId10"/>
    <p:sldId id="27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86" r:id="rId19"/>
    <p:sldId id="299" r:id="rId20"/>
    <p:sldId id="300" r:id="rId21"/>
    <p:sldId id="301" r:id="rId22"/>
    <p:sldId id="302" r:id="rId23"/>
    <p:sldId id="303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69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18747-8029-41B4-B3F3-13B16C9A5646}" type="datetimeFigureOut">
              <a:rPr lang="ko-KR" altLang="en-US" smtClean="0"/>
              <a:t>2013-09-26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E4DB-BB36-4AF4-9A01-24A0098FA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23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E4DB-BB36-4AF4-9A01-24A0098FA6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46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E4DB-BB36-4AF4-9A01-24A0098FA6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46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E4DB-BB36-4AF4-9A01-24A0098FA6C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46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E4DB-BB36-4AF4-9A01-24A0098FA6C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46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E4DB-BB36-4AF4-9A01-24A0098FA6C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46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E4DB-BB36-4AF4-9A01-24A0098FA6C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46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E4DB-BB36-4AF4-9A01-24A0098FA6C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467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E4DB-BB36-4AF4-9A01-24A0098FA6C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46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3BC4-1430-4146-B929-A5857CB5FEF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dirty="0" smtClean="0">
                <a:latin typeface="헤움구슬B" pitchFamily="18" charset="-127"/>
                <a:ea typeface="헤움구슬B" pitchFamily="18" charset="-127"/>
              </a:rPr>
              <a:t>막부의 멸망과 </a:t>
            </a:r>
            <a:r>
              <a:rPr lang="en-US" altLang="ko-KR" sz="6000" dirty="0" smtClean="0">
                <a:latin typeface="헤움구슬B" pitchFamily="18" charset="-127"/>
                <a:ea typeface="헤움구슬B" pitchFamily="18" charset="-127"/>
              </a:rPr>
              <a:t/>
            </a:r>
            <a:br>
              <a:rPr lang="en-US" altLang="ko-KR" sz="6000" dirty="0" smtClean="0">
                <a:latin typeface="헤움구슬B" pitchFamily="18" charset="-127"/>
                <a:ea typeface="헤움구슬B" pitchFamily="18" charset="-127"/>
              </a:rPr>
            </a:br>
            <a:r>
              <a:rPr lang="ko-KR" altLang="en-US" sz="6000" dirty="0" smtClean="0">
                <a:latin typeface="헤움구슬B" pitchFamily="18" charset="-127"/>
                <a:ea typeface="헤움구슬B" pitchFamily="18" charset="-127"/>
              </a:rPr>
              <a:t>근대사회의 성립</a:t>
            </a:r>
            <a:endParaRPr lang="ko-KR" altLang="en-US" sz="6000" dirty="0">
              <a:latin typeface="헤움구슬B" pitchFamily="18" charset="-127"/>
              <a:ea typeface="헤움구슬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84055" y="443711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일본어일본학과 </a:t>
            </a:r>
            <a:r>
              <a:rPr lang="en-US" altLang="ko-KR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09</a:t>
            </a:r>
            <a:r>
              <a:rPr lang="ko-KR" altLang="en-US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학번 황래훈</a:t>
            </a:r>
            <a:endParaRPr lang="en-US" altLang="ko-KR" sz="2800" dirty="0" smtClean="0">
              <a:solidFill>
                <a:schemeClr val="tx1"/>
              </a:solidFill>
              <a:latin typeface="365내가쓴글씨" pitchFamily="18" charset="-127"/>
              <a:ea typeface="365내가쓴글씨" pitchFamily="18" charset="-127"/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일본어일본학과 </a:t>
            </a:r>
            <a:r>
              <a:rPr lang="en-US" altLang="ko-KR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12</a:t>
            </a:r>
            <a:r>
              <a:rPr lang="ko-KR" altLang="en-US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학번 김지연</a:t>
            </a:r>
            <a:endParaRPr lang="en-US" altLang="ko-KR" sz="2800" dirty="0" smtClean="0">
              <a:solidFill>
                <a:schemeClr val="tx1"/>
              </a:solidFill>
              <a:latin typeface="365내가쓴글씨" pitchFamily="18" charset="-127"/>
              <a:ea typeface="365내가쓴글씨" pitchFamily="18" charset="-127"/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일본어일본학과 </a:t>
            </a:r>
            <a:r>
              <a:rPr lang="en-US" altLang="ko-KR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12</a:t>
            </a:r>
            <a:r>
              <a:rPr lang="ko-KR" altLang="en-US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학번 송연희</a:t>
            </a:r>
            <a:endParaRPr lang="en-US" altLang="ko-KR" sz="2800" dirty="0">
              <a:solidFill>
                <a:schemeClr val="tx1"/>
              </a:solidFill>
              <a:latin typeface="365내가쓴글씨" pitchFamily="18" charset="-127"/>
              <a:ea typeface="365내가쓴글씨" pitchFamily="18" charset="-127"/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일본어일본학과 </a:t>
            </a:r>
            <a:r>
              <a:rPr lang="en-US" altLang="ko-KR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11</a:t>
            </a:r>
            <a:r>
              <a:rPr lang="ko-KR" altLang="en-US" sz="2800" dirty="0" smtClean="0">
                <a:solidFill>
                  <a:schemeClr val="tx1"/>
                </a:solidFill>
                <a:latin typeface="365내가쓴글씨" pitchFamily="18" charset="-127"/>
                <a:ea typeface="365내가쓴글씨" pitchFamily="18" charset="-127"/>
              </a:rPr>
              <a:t>학번 박은연</a:t>
            </a:r>
            <a:endParaRPr lang="en-US" altLang="ko-KR" sz="2800" dirty="0" smtClean="0">
              <a:solidFill>
                <a:schemeClr val="tx1"/>
              </a:solidFill>
              <a:latin typeface="365내가쓴글씨" pitchFamily="18" charset="-127"/>
              <a:ea typeface="365내가쓴글씨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8255" y="195897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/>
              <a:t>3</a:t>
            </a:r>
            <a:r>
              <a:rPr lang="en-US" altLang="ko-KR" sz="6000" dirty="0" smtClean="0"/>
              <a:t>. </a:t>
            </a:r>
            <a:r>
              <a:rPr lang="ko-KR" altLang="en-US" sz="6000" dirty="0" smtClean="0"/>
              <a:t>메이지 전기</a:t>
            </a:r>
            <a:endParaRPr lang="ko-KR" altLang="en-US" sz="6000" dirty="0">
              <a:latin typeface="헤움구슬B" pitchFamily="18" charset="-127"/>
              <a:ea typeface="헤움구슬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98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/>
              <a:t>왕정복고 </a:t>
            </a:r>
            <a:r>
              <a:rPr lang="ko-KR" altLang="en-US" sz="6000" b="1" dirty="0" err="1"/>
              <a:t>대호령</a:t>
            </a:r>
            <a:endParaRPr lang="ko-KR" altLang="en-US" sz="6000" b="1" dirty="0"/>
          </a:p>
        </p:txBody>
      </p:sp>
      <p:sp>
        <p:nvSpPr>
          <p:cNvPr id="4" name="직사각형 3"/>
          <p:cNvSpPr/>
          <p:nvPr/>
        </p:nvSpPr>
        <p:spPr>
          <a:xfrm>
            <a:off x="1956163" y="263691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에도를</a:t>
            </a:r>
            <a:r>
              <a:rPr lang="ko-KR" altLang="en-US" dirty="0" smtClean="0">
                <a:solidFill>
                  <a:schemeClr val="tx1"/>
                </a:solidFill>
              </a:rPr>
              <a:t> 거점으로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56163" y="3642429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지방분권체제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956163" y="4700048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무사들의 반정부 운동</a:t>
            </a:r>
          </a:p>
        </p:txBody>
      </p:sp>
    </p:spTree>
    <p:extLst>
      <p:ext uri="{BB962C8B-B14F-4D97-AF65-F5344CB8AC3E}">
        <p14:creationId xmlns:p14="http://schemas.microsoft.com/office/powerpoint/2010/main" val="14720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/>
              <a:t>강력한 중앙집권국가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956163" y="2470074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쿠데타에 가까운 </a:t>
            </a:r>
            <a:r>
              <a:rPr lang="ko-KR" altLang="en-US" dirty="0" err="1">
                <a:solidFill>
                  <a:schemeClr val="tx1"/>
                </a:solidFill>
              </a:rPr>
              <a:t>폐번치현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56163" y="3439284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부현</a:t>
            </a:r>
            <a:r>
              <a:rPr lang="en-US" altLang="ko-KR" dirty="0">
                <a:solidFill>
                  <a:schemeClr val="tx1"/>
                </a:solidFill>
              </a:rPr>
              <a:t>(3</a:t>
            </a:r>
            <a:r>
              <a:rPr lang="ko-KR" altLang="en-US" dirty="0">
                <a:solidFill>
                  <a:schemeClr val="tx1"/>
                </a:solidFill>
              </a:rPr>
              <a:t>부 </a:t>
            </a:r>
            <a:r>
              <a:rPr lang="en-US" altLang="ko-KR" dirty="0">
                <a:solidFill>
                  <a:schemeClr val="tx1"/>
                </a:solidFill>
              </a:rPr>
              <a:t>72</a:t>
            </a:r>
            <a:r>
              <a:rPr lang="ko-KR" altLang="en-US" dirty="0">
                <a:solidFill>
                  <a:schemeClr val="tx1"/>
                </a:solidFill>
              </a:rPr>
              <a:t>현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956163" y="4437489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사민평등</a:t>
            </a:r>
            <a:r>
              <a:rPr lang="en-US" altLang="ko-KR" dirty="0">
                <a:solidFill>
                  <a:schemeClr val="tx1"/>
                </a:solidFill>
              </a:rPr>
              <a:t>·</a:t>
            </a:r>
            <a:r>
              <a:rPr lang="ko-KR" altLang="en-US" dirty="0" err="1">
                <a:solidFill>
                  <a:schemeClr val="tx1"/>
                </a:solidFill>
              </a:rPr>
              <a:t>질록처분</a:t>
            </a:r>
            <a:r>
              <a:rPr lang="en-US" altLang="ko-KR" dirty="0">
                <a:solidFill>
                  <a:schemeClr val="tx1"/>
                </a:solidFill>
              </a:rPr>
              <a:t>·</a:t>
            </a:r>
            <a:r>
              <a:rPr lang="ko-KR" altLang="en-US" dirty="0" err="1">
                <a:solidFill>
                  <a:schemeClr val="tx1"/>
                </a:solidFill>
              </a:rPr>
              <a:t>폐도령으로</a:t>
            </a:r>
            <a:r>
              <a:rPr lang="ko-KR" altLang="en-US" dirty="0">
                <a:solidFill>
                  <a:schemeClr val="tx1"/>
                </a:solidFill>
              </a:rPr>
              <a:t> 무사를 </a:t>
            </a:r>
            <a:r>
              <a:rPr lang="ko-KR" altLang="en-US" dirty="0" smtClean="0">
                <a:solidFill>
                  <a:schemeClr val="tx1"/>
                </a:solidFill>
              </a:rPr>
              <a:t>해체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/>
              <a:t>불평사족의 난</a:t>
            </a:r>
            <a:endParaRPr lang="ko-KR" altLang="en-US" sz="6000" dirty="0"/>
          </a:p>
        </p:txBody>
      </p:sp>
      <p:sp>
        <p:nvSpPr>
          <p:cNvPr id="4" name="직사각형 3"/>
          <p:cNvSpPr/>
          <p:nvPr/>
        </p:nvSpPr>
        <p:spPr>
          <a:xfrm>
            <a:off x="1956163" y="263691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사라진 무사의 특권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56163" y="3681369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사이고 </a:t>
            </a:r>
            <a:r>
              <a:rPr lang="ko-KR" altLang="en-US" dirty="0" err="1" smtClean="0">
                <a:solidFill>
                  <a:schemeClr val="tx1"/>
                </a:solidFill>
              </a:rPr>
              <a:t>다카모리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87754" y="479715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세이난</a:t>
            </a:r>
            <a:r>
              <a:rPr lang="ko-KR" altLang="en-US" dirty="0">
                <a:solidFill>
                  <a:schemeClr val="tx1"/>
                </a:solidFill>
              </a:rPr>
              <a:t> 전쟁</a:t>
            </a:r>
          </a:p>
        </p:txBody>
      </p:sp>
    </p:spTree>
    <p:extLst>
      <p:ext uri="{BB962C8B-B14F-4D97-AF65-F5344CB8AC3E}">
        <p14:creationId xmlns:p14="http://schemas.microsoft.com/office/powerpoint/2010/main" val="5078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/>
              <a:t>민권운동</a:t>
            </a:r>
            <a:endParaRPr lang="ko-KR" altLang="en-US" sz="6000" dirty="0"/>
          </a:p>
        </p:txBody>
      </p:sp>
      <p:sp>
        <p:nvSpPr>
          <p:cNvPr id="4" name="직사각형 3"/>
          <p:cNvSpPr/>
          <p:nvPr/>
        </p:nvSpPr>
        <p:spPr>
          <a:xfrm>
            <a:off x="2051720" y="263835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이타가키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다이스케의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err="1" smtClean="0">
                <a:solidFill>
                  <a:schemeClr val="tx1"/>
                </a:solidFill>
              </a:rPr>
              <a:t>민선의원설립건백서</a:t>
            </a:r>
            <a:r>
              <a:rPr lang="en-US" altLang="ko-KR" dirty="0" smtClean="0">
                <a:solidFill>
                  <a:schemeClr val="tx1"/>
                </a:solidFill>
              </a:rPr>
              <a:t>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56163" y="371703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자유민권운동이 발생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956163" y="5013176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마츠카타</a:t>
            </a:r>
            <a:r>
              <a:rPr lang="ko-KR" altLang="en-US" dirty="0">
                <a:solidFill>
                  <a:schemeClr val="tx1"/>
                </a:solidFill>
              </a:rPr>
              <a:t> 디플레이션</a:t>
            </a:r>
          </a:p>
        </p:txBody>
      </p:sp>
    </p:spTree>
    <p:extLst>
      <p:ext uri="{BB962C8B-B14F-4D97-AF65-F5344CB8AC3E}">
        <p14:creationId xmlns:p14="http://schemas.microsoft.com/office/powerpoint/2010/main" val="30951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/>
              <a:t>국회개설의 </a:t>
            </a:r>
            <a:r>
              <a:rPr lang="ko-KR" altLang="en-US" sz="6000" b="1" dirty="0" err="1"/>
              <a:t>칙유</a:t>
            </a:r>
            <a:endParaRPr lang="ko-KR" altLang="en-US" sz="6000" b="1" dirty="0"/>
          </a:p>
        </p:txBody>
      </p:sp>
      <p:sp>
        <p:nvSpPr>
          <p:cNvPr id="4" name="직사각형 3"/>
          <p:cNvSpPr/>
          <p:nvPr/>
        </p:nvSpPr>
        <p:spPr>
          <a:xfrm>
            <a:off x="755576" y="2132856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1881</a:t>
            </a:r>
            <a:r>
              <a:rPr lang="ko-KR" altLang="en-US" dirty="0">
                <a:solidFill>
                  <a:schemeClr val="tx1"/>
                </a:solidFill>
              </a:rPr>
              <a:t>년 일본 최초의 정당인 자유당을 결성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86944" y="326216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자유민권운동은 정치적으로 더욱 강력한 조직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44" y="443711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단명으로 끝난 최초의 정당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98" y="2436058"/>
            <a:ext cx="3165561" cy="27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 err="1"/>
              <a:t>마츠카타</a:t>
            </a:r>
            <a:r>
              <a:rPr lang="ko-KR" altLang="en-US" sz="6000" b="1" dirty="0"/>
              <a:t> 디플레이션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956163" y="2866118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자유당 </a:t>
            </a:r>
            <a:r>
              <a:rPr lang="en-US" altLang="ko-KR" dirty="0">
                <a:solidFill>
                  <a:schemeClr val="tx1"/>
                </a:solidFill>
              </a:rPr>
              <a:t>1884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10</a:t>
            </a:r>
            <a:r>
              <a:rPr lang="ko-KR" altLang="en-US" dirty="0">
                <a:solidFill>
                  <a:schemeClr val="tx1"/>
                </a:solidFill>
              </a:rPr>
              <a:t>월 해산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956163" y="3933056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경제정책으로 물가 폭락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56163" y="5085184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불환지폐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정화인 금은으로 교환할 수 없는 화폐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23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 err="1"/>
              <a:t>이노우에</a:t>
            </a:r>
            <a:r>
              <a:rPr lang="ko-KR" altLang="en-US" sz="6000" b="1" dirty="0"/>
              <a:t> </a:t>
            </a:r>
            <a:r>
              <a:rPr lang="ko-KR" altLang="en-US" sz="6000" b="1" dirty="0" err="1"/>
              <a:t>가오루</a:t>
            </a:r>
            <a:endParaRPr lang="ko-KR" altLang="en-US" sz="6000" b="1" dirty="0"/>
          </a:p>
        </p:txBody>
      </p:sp>
      <p:sp>
        <p:nvSpPr>
          <p:cNvPr id="4" name="직사각형 3"/>
          <p:cNvSpPr/>
          <p:nvPr/>
        </p:nvSpPr>
        <p:spPr>
          <a:xfrm>
            <a:off x="755576" y="2132856"/>
            <a:ext cx="5472608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미국과 맺은 불평등한 미일 수호통상조약은 그대로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86944" y="326216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본격적으로 개정 교섭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44" y="443711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치외법권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66" y="2352524"/>
            <a:ext cx="2873130" cy="40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8255" y="195897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 smtClean="0"/>
              <a:t>4. </a:t>
            </a:r>
            <a:r>
              <a:rPr lang="ko-KR" altLang="en-US" sz="6000" dirty="0" smtClean="0"/>
              <a:t>메이지 후기</a:t>
            </a:r>
            <a:endParaRPr lang="ko-KR" altLang="en-US" sz="6000" dirty="0">
              <a:latin typeface="헤움구슬B" pitchFamily="18" charset="-127"/>
              <a:ea typeface="헤움구슬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60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 err="1"/>
              <a:t>시모노세키</a:t>
            </a:r>
            <a:r>
              <a:rPr lang="ko-KR" altLang="en-US" sz="6000" b="1" dirty="0"/>
              <a:t> 조약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23528" y="2132856"/>
            <a:ext cx="4104456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1895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4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17</a:t>
            </a:r>
            <a:r>
              <a:rPr lang="ko-KR" altLang="en-US" dirty="0">
                <a:solidFill>
                  <a:schemeClr val="tx1"/>
                </a:solidFill>
              </a:rPr>
              <a:t>일 </a:t>
            </a:r>
            <a:r>
              <a:rPr lang="ko-KR" altLang="en-US" dirty="0" smtClean="0">
                <a:solidFill>
                  <a:schemeClr val="tx1"/>
                </a:solidFill>
              </a:rPr>
              <a:t>청나라와 체결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3262162"/>
            <a:ext cx="3353008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청나라의 </a:t>
            </a:r>
            <a:r>
              <a:rPr lang="ko-KR" altLang="en-US" dirty="0" smtClean="0">
                <a:solidFill>
                  <a:schemeClr val="tx1"/>
                </a:solidFill>
              </a:rPr>
              <a:t>조선간섭 </a:t>
            </a:r>
            <a:r>
              <a:rPr lang="en-US" altLang="ko-KR" dirty="0" smtClean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5212" y="4385686"/>
            <a:ext cx="4101688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조선이 완전한 자주독립국임을 확인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55" y="2132856"/>
            <a:ext cx="4481771" cy="44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8255" y="195897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 smtClean="0"/>
              <a:t>1. </a:t>
            </a:r>
            <a:r>
              <a:rPr lang="ko-KR" altLang="en-US" sz="6000" dirty="0" smtClean="0"/>
              <a:t>막부의 멸망</a:t>
            </a:r>
            <a:endParaRPr lang="ko-KR" altLang="en-US" sz="6000" dirty="0">
              <a:latin typeface="헤움구슬B" pitchFamily="18" charset="-127"/>
              <a:ea typeface="헤움구슬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6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/>
              <a:t>러일전쟁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67544" y="2132856"/>
            <a:ext cx="3384376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1904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8</a:t>
            </a:r>
            <a:r>
              <a:rPr lang="ko-KR" altLang="en-US" dirty="0">
                <a:solidFill>
                  <a:schemeClr val="tx1"/>
                </a:solidFill>
              </a:rPr>
              <a:t>일에 발발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94933" y="3304606"/>
            <a:ext cx="349702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만주와 한반도에서 </a:t>
            </a:r>
            <a:r>
              <a:rPr lang="ko-KR" altLang="en-US" dirty="0" smtClean="0">
                <a:solidFill>
                  <a:schemeClr val="tx1"/>
                </a:solidFill>
              </a:rPr>
              <a:t>주도권을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쟁취하려는 </a:t>
            </a:r>
            <a:r>
              <a:rPr lang="ko-KR" altLang="en-US" dirty="0">
                <a:solidFill>
                  <a:schemeClr val="tx1"/>
                </a:solidFill>
              </a:rPr>
              <a:t>무력 충돌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44547" y="4653136"/>
            <a:ext cx="3227905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일본의 세계 무대 등장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32856"/>
            <a:ext cx="489585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 smtClean="0"/>
              <a:t>을사조약</a:t>
            </a:r>
            <a:endParaRPr lang="ko-KR" altLang="en-US" sz="6000" b="1" dirty="0"/>
          </a:p>
        </p:txBody>
      </p:sp>
      <p:sp>
        <p:nvSpPr>
          <p:cNvPr id="4" name="직사각형 3"/>
          <p:cNvSpPr/>
          <p:nvPr/>
        </p:nvSpPr>
        <p:spPr>
          <a:xfrm>
            <a:off x="611560" y="2132856"/>
            <a:ext cx="3168352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1905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11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17</a:t>
            </a:r>
            <a:r>
              <a:rPr lang="ko-KR" altLang="en-US" dirty="0" smtClean="0">
                <a:solidFill>
                  <a:schemeClr val="tx1"/>
                </a:solidFill>
              </a:rPr>
              <a:t>일 대한제국과 일본의 불평등 조약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11220" y="3262161"/>
            <a:ext cx="3569032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정식 명칭은 ‘한일 협상 조약’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30016" y="4437112"/>
            <a:ext cx="3331439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일본의 노골적인 공갈과 위협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83" y="2132856"/>
            <a:ext cx="5076056" cy="43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 smtClean="0"/>
              <a:t>한일 병합 조약</a:t>
            </a:r>
            <a:endParaRPr lang="ko-KR" altLang="en-US" sz="6000" b="1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988840"/>
            <a:ext cx="3528392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형식적인 회의를 거쳐 통과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3032956"/>
            <a:ext cx="3349756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1909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7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6</a:t>
            </a:r>
            <a:r>
              <a:rPr lang="ko-KR" altLang="en-US" dirty="0">
                <a:solidFill>
                  <a:schemeClr val="tx1"/>
                </a:solidFill>
              </a:rPr>
              <a:t>일 </a:t>
            </a:r>
            <a:r>
              <a:rPr lang="ko-KR" altLang="en-US" dirty="0" smtClean="0">
                <a:solidFill>
                  <a:schemeClr val="tx1"/>
                </a:solidFill>
              </a:rPr>
              <a:t>내각회의에서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이미 </a:t>
            </a:r>
            <a:r>
              <a:rPr lang="ko-KR" altLang="en-US" dirty="0">
                <a:solidFill>
                  <a:schemeClr val="tx1"/>
                </a:solidFill>
              </a:rPr>
              <a:t>확정해 놓고 있던 상태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56068" y="4293096"/>
            <a:ext cx="3235812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스기야마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시게마루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杉山茂丸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의 </a:t>
            </a:r>
            <a:r>
              <a:rPr lang="ko-KR" altLang="en-US" dirty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병합청원</a:t>
            </a:r>
            <a:r>
              <a:rPr lang="en-US" altLang="ko-KR" dirty="0" smtClean="0">
                <a:solidFill>
                  <a:schemeClr val="tx1"/>
                </a:solidFill>
              </a:rPr>
              <a:t>’ </a:t>
            </a:r>
            <a:r>
              <a:rPr lang="ko-KR" altLang="en-US" dirty="0" smtClean="0">
                <a:solidFill>
                  <a:schemeClr val="tx1"/>
                </a:solidFill>
              </a:rPr>
              <a:t>시나리오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53025"/>
            <a:ext cx="5396048" cy="37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 smtClean="0"/>
              <a:t>메이지 천황의 사망</a:t>
            </a:r>
            <a:endParaRPr lang="ko-KR" altLang="en-US" sz="6000" b="1" dirty="0"/>
          </a:p>
        </p:txBody>
      </p:sp>
      <p:sp>
        <p:nvSpPr>
          <p:cNvPr id="4" name="직사각형 3"/>
          <p:cNvSpPr/>
          <p:nvPr/>
        </p:nvSpPr>
        <p:spPr>
          <a:xfrm>
            <a:off x="170044" y="2407460"/>
            <a:ext cx="5472608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1912</a:t>
            </a:r>
            <a:r>
              <a:rPr lang="ko-KR" altLang="en-US" dirty="0">
                <a:solidFill>
                  <a:schemeClr val="tx1"/>
                </a:solidFill>
              </a:rPr>
              <a:t>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메이지 </a:t>
            </a:r>
            <a:r>
              <a:rPr lang="en-US" altLang="ko-KR" dirty="0">
                <a:solidFill>
                  <a:schemeClr val="tx1"/>
                </a:solidFill>
              </a:rPr>
              <a:t>45</a:t>
            </a:r>
            <a:r>
              <a:rPr lang="ko-KR" altLang="en-US" dirty="0">
                <a:solidFill>
                  <a:schemeClr val="tx1"/>
                </a:solidFill>
              </a:rPr>
              <a:t>년</a:t>
            </a:r>
            <a:r>
              <a:rPr lang="en-US" altLang="ko-KR" dirty="0">
                <a:solidFill>
                  <a:schemeClr val="tx1"/>
                </a:solidFill>
              </a:rPr>
              <a:t>) 7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30</a:t>
            </a:r>
            <a:r>
              <a:rPr lang="ko-KR" altLang="en-US" dirty="0">
                <a:solidFill>
                  <a:schemeClr val="tx1"/>
                </a:solidFill>
              </a:rPr>
              <a:t>일에 지병이던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당뇨병의 </a:t>
            </a:r>
            <a:r>
              <a:rPr lang="ko-KR" altLang="en-US" dirty="0">
                <a:solidFill>
                  <a:schemeClr val="tx1"/>
                </a:solidFill>
              </a:rPr>
              <a:t>악화로 향년 </a:t>
            </a:r>
            <a:r>
              <a:rPr lang="en-US" altLang="ko-KR" dirty="0">
                <a:solidFill>
                  <a:schemeClr val="tx1"/>
                </a:solidFill>
              </a:rPr>
              <a:t>59</a:t>
            </a:r>
            <a:r>
              <a:rPr lang="ko-KR" altLang="en-US" dirty="0">
                <a:solidFill>
                  <a:schemeClr val="tx1"/>
                </a:solidFill>
              </a:rPr>
              <a:t>세로 사망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43268" y="3429000"/>
            <a:ext cx="4145096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후임 천황의 즉위식을 전임 천황이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세상을 </a:t>
            </a:r>
            <a:r>
              <a:rPr lang="ko-KR" altLang="en-US" dirty="0">
                <a:solidFill>
                  <a:schemeClr val="tx1"/>
                </a:solidFill>
              </a:rPr>
              <a:t>떠난 날에 올리는 관습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2884" y="4429929"/>
            <a:ext cx="56858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전통적인 일본 시가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詩歌</a:t>
            </a:r>
            <a:r>
              <a:rPr lang="en-US" altLang="ko-KR" dirty="0">
                <a:solidFill>
                  <a:schemeClr val="tx1"/>
                </a:solidFill>
              </a:rPr>
              <a:t>)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양식으로 </a:t>
            </a:r>
            <a:r>
              <a:rPr lang="ko-KR" altLang="en-US" dirty="0">
                <a:solidFill>
                  <a:schemeClr val="tx1"/>
                </a:solidFill>
              </a:rPr>
              <a:t>쓴 </a:t>
            </a:r>
            <a:r>
              <a:rPr lang="en-US" altLang="ko-KR" dirty="0">
                <a:solidFill>
                  <a:schemeClr val="tx1"/>
                </a:solidFill>
              </a:rPr>
              <a:t>10</a:t>
            </a:r>
            <a:r>
              <a:rPr lang="ko-KR" altLang="en-US" dirty="0">
                <a:solidFill>
                  <a:schemeClr val="tx1"/>
                </a:solidFill>
              </a:rPr>
              <a:t>만 여 수의 시조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21906"/>
            <a:ext cx="3542907" cy="47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 err="1"/>
              <a:t>페튼</a:t>
            </a:r>
            <a:r>
              <a:rPr lang="ko-KR" altLang="en-US" sz="6000" b="1" dirty="0"/>
              <a:t> 호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956163" y="267051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먼저 찾아온 나라는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러시아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56163" y="3680762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1808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ko-KR" altLang="en-US" dirty="0" err="1">
                <a:solidFill>
                  <a:schemeClr val="tx1"/>
                </a:solidFill>
              </a:rPr>
              <a:t>페리</a:t>
            </a:r>
            <a:r>
              <a:rPr lang="ko-KR" altLang="en-US" dirty="0">
                <a:solidFill>
                  <a:schemeClr val="tx1"/>
                </a:solidFill>
              </a:rPr>
              <a:t> 대령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956163" y="5013176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무휼령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撫恤令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6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 smtClean="0"/>
              <a:t>아편 전쟁</a:t>
            </a:r>
            <a:endParaRPr lang="ko-KR" altLang="en-US" sz="6000" b="1" dirty="0"/>
          </a:p>
        </p:txBody>
      </p:sp>
      <p:sp>
        <p:nvSpPr>
          <p:cNvPr id="4" name="직사각형 3"/>
          <p:cNvSpPr/>
          <p:nvPr/>
        </p:nvSpPr>
        <p:spPr>
          <a:xfrm>
            <a:off x="184148" y="2140698"/>
            <a:ext cx="3811788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이국선타불령을</a:t>
            </a:r>
            <a:r>
              <a:rPr lang="ko-KR" altLang="en-US" dirty="0">
                <a:solidFill>
                  <a:schemeClr val="tx1"/>
                </a:solidFill>
              </a:rPr>
              <a:t> 완전히 철폐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99592" y="3065135"/>
            <a:ext cx="2628292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신수급여령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薪水給與令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67544" y="4047848"/>
            <a:ext cx="2877552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에도막부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246</a:t>
            </a:r>
            <a:r>
              <a:rPr lang="ko-KR" altLang="en-US" dirty="0" err="1">
                <a:solidFill>
                  <a:schemeClr val="tx1"/>
                </a:solidFill>
              </a:rPr>
              <a:t>년만에</a:t>
            </a:r>
            <a:r>
              <a:rPr lang="ko-KR" altLang="en-US" dirty="0">
                <a:solidFill>
                  <a:schemeClr val="tx1"/>
                </a:solidFill>
              </a:rPr>
              <a:t> 개국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57173"/>
            <a:ext cx="50101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/>
              <a:t>미일 수호통상조약의 </a:t>
            </a:r>
            <a:r>
              <a:rPr lang="en-US" altLang="ko-KR" sz="6000" b="1" dirty="0"/>
              <a:t/>
            </a:r>
            <a:br>
              <a:rPr lang="en-US" altLang="ko-KR" sz="6000" b="1" dirty="0"/>
            </a:br>
            <a:r>
              <a:rPr lang="ko-KR" altLang="en-US" sz="6000" b="1" dirty="0" err="1"/>
              <a:t>불평등성</a:t>
            </a:r>
            <a:endParaRPr lang="ko-KR" altLang="en-US" sz="6000" b="1" dirty="0"/>
          </a:p>
        </p:txBody>
      </p:sp>
      <p:sp>
        <p:nvSpPr>
          <p:cNvPr id="4" name="직사각형 3"/>
          <p:cNvSpPr/>
          <p:nvPr/>
        </p:nvSpPr>
        <p:spPr>
          <a:xfrm>
            <a:off x="1956163" y="2854679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미국 주일총영사 </a:t>
            </a:r>
            <a:r>
              <a:rPr lang="ko-KR" altLang="en-US" dirty="0" err="1" smtClean="0">
                <a:solidFill>
                  <a:schemeClr val="tx1"/>
                </a:solidFill>
              </a:rPr>
              <a:t>해리스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45633" y="3861048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일방적인 최혜국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最惠國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56163" y="4941168"/>
            <a:ext cx="52565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일본에 대단히 불리한 항목</a:t>
            </a:r>
          </a:p>
        </p:txBody>
      </p:sp>
    </p:spTree>
    <p:extLst>
      <p:ext uri="{BB962C8B-B14F-4D97-AF65-F5344CB8AC3E}">
        <p14:creationId xmlns:p14="http://schemas.microsoft.com/office/powerpoint/2010/main" val="38802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8255" y="195897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 smtClean="0"/>
              <a:t>2. </a:t>
            </a:r>
            <a:r>
              <a:rPr lang="ko-KR" altLang="en-US" sz="6000" dirty="0" err="1" smtClean="0"/>
              <a:t>메이지유신</a:t>
            </a:r>
            <a:endParaRPr lang="ko-KR" altLang="en-US" sz="6000" dirty="0">
              <a:latin typeface="헤움구슬B" pitchFamily="18" charset="-127"/>
              <a:ea typeface="헤움구슬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42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 smtClean="0"/>
              <a:t>미국 </a:t>
            </a:r>
            <a:r>
              <a:rPr lang="ko-KR" altLang="en-US" sz="6000" b="1" dirty="0" err="1"/>
              <a:t>페리</a:t>
            </a:r>
            <a:r>
              <a:rPr lang="ko-KR" altLang="en-US" sz="6000" b="1" dirty="0"/>
              <a:t> 제독의 흑선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55576" y="2132856"/>
            <a:ext cx="2952328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미국 주일총영사 </a:t>
            </a:r>
            <a:r>
              <a:rPr lang="ko-KR" altLang="en-US" dirty="0" err="1" smtClean="0">
                <a:solidFill>
                  <a:schemeClr val="tx1"/>
                </a:solidFill>
              </a:rPr>
              <a:t>해리스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3032956"/>
            <a:ext cx="3425016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일방적인 최혜국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最惠國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46108" y="4034969"/>
            <a:ext cx="294956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일본에 대단히 불리한 항목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5056412" cy="40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 err="1"/>
              <a:t>존왕양이</a:t>
            </a:r>
            <a:r>
              <a:rPr lang="ko-KR" altLang="en-US" sz="6000" b="1" dirty="0"/>
              <a:t> 운동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10259" y="2127819"/>
            <a:ext cx="2389539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봉건적 배외사상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4" y="3262162"/>
            <a:ext cx="1898907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이이 </a:t>
            </a:r>
            <a:r>
              <a:rPr lang="ko-KR" altLang="en-US" dirty="0" err="1" smtClean="0">
                <a:solidFill>
                  <a:schemeClr val="tx1"/>
                </a:solidFill>
              </a:rPr>
              <a:t>나오스케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0922" y="4151259"/>
            <a:ext cx="2386771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존왕론은</a:t>
            </a:r>
            <a:r>
              <a:rPr lang="ko-KR" altLang="en-US" dirty="0" smtClean="0">
                <a:solidFill>
                  <a:schemeClr val="tx1"/>
                </a:solidFill>
              </a:rPr>
              <a:t> 목적 달성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15" y="2276872"/>
            <a:ext cx="5796826" cy="37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b="1" dirty="0"/>
              <a:t>보신 전쟁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67544" y="2318325"/>
            <a:ext cx="3528392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강력한 </a:t>
            </a:r>
            <a:r>
              <a:rPr lang="ko-KR" altLang="en-US" dirty="0" err="1">
                <a:solidFill>
                  <a:schemeClr val="tx1"/>
                </a:solidFill>
              </a:rPr>
              <a:t>삿쵸동맹의</a:t>
            </a:r>
            <a:r>
              <a:rPr lang="ko-KR" altLang="en-US" dirty="0">
                <a:solidFill>
                  <a:schemeClr val="tx1"/>
                </a:solidFill>
              </a:rPr>
              <a:t> 압박과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막부 </a:t>
            </a:r>
            <a:r>
              <a:rPr lang="ko-KR" altLang="en-US" dirty="0">
                <a:solidFill>
                  <a:schemeClr val="tx1"/>
                </a:solidFill>
              </a:rPr>
              <a:t>세력의 쇠퇴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32984" y="3292333"/>
            <a:ext cx="3797511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신정부군과 구 막부군 사이에 전쟁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17594" y="4293096"/>
            <a:ext cx="2628292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부국 </a:t>
            </a:r>
            <a:r>
              <a:rPr lang="ko-KR" altLang="en-US" dirty="0" err="1">
                <a:solidFill>
                  <a:schemeClr val="tx1"/>
                </a:solidFill>
              </a:rPr>
              <a:t>강병책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18325"/>
            <a:ext cx="4442682" cy="34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349</Words>
  <Application>Microsoft Office PowerPoint</Application>
  <PresentationFormat>화면 슬라이드 쇼(4:3)</PresentationFormat>
  <Paragraphs>96</Paragraphs>
  <Slides>23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막부의 멸망과  근대사회의 성립</vt:lpstr>
      <vt:lpstr>1. 막부의 멸망</vt:lpstr>
      <vt:lpstr>페튼 호</vt:lpstr>
      <vt:lpstr>아편 전쟁</vt:lpstr>
      <vt:lpstr>미일 수호통상조약의  불평등성</vt:lpstr>
      <vt:lpstr>2. 메이지유신</vt:lpstr>
      <vt:lpstr>미국 페리 제독의 흑선</vt:lpstr>
      <vt:lpstr>존왕양이 운동</vt:lpstr>
      <vt:lpstr>보신 전쟁</vt:lpstr>
      <vt:lpstr>3. 메이지 전기</vt:lpstr>
      <vt:lpstr>왕정복고 대호령</vt:lpstr>
      <vt:lpstr>강력한 중앙집권국가</vt:lpstr>
      <vt:lpstr>불평사족의 난</vt:lpstr>
      <vt:lpstr>민권운동</vt:lpstr>
      <vt:lpstr>국회개설의 칙유</vt:lpstr>
      <vt:lpstr>마츠카타 디플레이션</vt:lpstr>
      <vt:lpstr>이노우에 가오루</vt:lpstr>
      <vt:lpstr>4. 메이지 후기</vt:lpstr>
      <vt:lpstr>시모노세키 조약</vt:lpstr>
      <vt:lpstr>러일전쟁</vt:lpstr>
      <vt:lpstr>을사조약</vt:lpstr>
      <vt:lpstr>한일 병합 조약</vt:lpstr>
      <vt:lpstr>메이지 천황의 사망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막부의 멸망과 근대사회</dc:title>
  <dc:creator>Windows XP</dc:creator>
  <cp:lastModifiedBy>sens</cp:lastModifiedBy>
  <cp:revision>138</cp:revision>
  <dcterms:created xsi:type="dcterms:W3CDTF">2013-09-24T13:32:06Z</dcterms:created>
  <dcterms:modified xsi:type="dcterms:W3CDTF">2013-09-26T12:05:44Z</dcterms:modified>
</cp:coreProperties>
</file>