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256" r:id="rId2"/>
    <p:sldId id="291" r:id="rId3"/>
    <p:sldId id="257" r:id="rId4"/>
    <p:sldId id="292" r:id="rId5"/>
    <p:sldId id="294" r:id="rId6"/>
    <p:sldId id="295" r:id="rId7"/>
    <p:sldId id="296" r:id="rId8"/>
    <p:sldId id="293" r:id="rId9"/>
    <p:sldId id="299" r:id="rId10"/>
    <p:sldId id="310" r:id="rId11"/>
    <p:sldId id="298" r:id="rId12"/>
    <p:sldId id="301" r:id="rId13"/>
    <p:sldId id="302" r:id="rId14"/>
    <p:sldId id="304" r:id="rId15"/>
    <p:sldId id="305" r:id="rId16"/>
    <p:sldId id="306" r:id="rId17"/>
    <p:sldId id="307" r:id="rId18"/>
    <p:sldId id="303" r:id="rId19"/>
    <p:sldId id="318" r:id="rId20"/>
    <p:sldId id="309" r:id="rId21"/>
    <p:sldId id="308" r:id="rId22"/>
    <p:sldId id="311" r:id="rId23"/>
    <p:sldId id="316" r:id="rId24"/>
    <p:sldId id="317" r:id="rId25"/>
    <p:sldId id="312" r:id="rId26"/>
    <p:sldId id="313" r:id="rId27"/>
    <p:sldId id="314" r:id="rId28"/>
    <p:sldId id="31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85D98-0EE0-423B-97F8-715A88AF5663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F560-2342-4B28-8F76-832C354C1E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528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C5BC79-EF63-4F20-BB0F-7E0636D5A4F4}" type="datetimeFigureOut">
              <a:rPr lang="ko-KR" altLang="en-US" smtClean="0"/>
              <a:pPr/>
              <a:t>2013-09-27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6D1D01-9E38-40AF-828B-6136BC8C4D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51204;&#51333;&#47784;\&#48148;&#53461;%20&#54868;&#47732;\&#20013;-&#26085;%20&#49468;&#52852;&#53216;%20&#45824;&#52824;...&#50500;&#48288;%20'&#52840;&#47029;&#51032;%20&#51221;&#51032;%20&#48520;&#54869;&#49892;'_(360p)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51204;&#51333;&#47784;\&#48148;&#53461;%20&#54868;&#47732;\&#46021;&#46020;%20&#50689;&#53664;&#48516;&#51137;%20&#44288;&#47144;%20&#50689;&#49345;_(360p)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51204;&#51333;&#47784;\&#48148;&#53461;%20&#54868;&#47732;\&#55176;&#47196;&#49884;&#47560;%20&#50896;&#54253;_(360p)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624736" cy="841977"/>
          </a:xfrm>
        </p:spPr>
        <p:txBody>
          <a:bodyPr>
            <a:noAutofit/>
          </a:bodyPr>
          <a:lstStyle/>
          <a:p>
            <a:r>
              <a:rPr lang="ko-KR" altLang="en-US" sz="4400" b="1" dirty="0" smtClean="0">
                <a:latin typeface="+mn-ea"/>
                <a:ea typeface="+mn-ea"/>
              </a:rPr>
              <a:t>일본의 영토 분쟁</a:t>
            </a:r>
            <a:r>
              <a:rPr lang="en-US" altLang="ko-KR" sz="4400" b="1" dirty="0" smtClean="0">
                <a:latin typeface="+mn-ea"/>
                <a:ea typeface="+mn-ea"/>
              </a:rPr>
              <a:t/>
            </a:r>
            <a:br>
              <a:rPr lang="en-US" altLang="ko-KR" sz="4400" b="1" dirty="0" smtClean="0">
                <a:latin typeface="+mn-ea"/>
                <a:ea typeface="+mn-ea"/>
              </a:rPr>
            </a:br>
            <a:r>
              <a:rPr lang="ko-KR" altLang="en-US" sz="4400" b="1" dirty="0" smtClean="0">
                <a:latin typeface="+mn-ea"/>
                <a:ea typeface="+mn-ea"/>
              </a:rPr>
              <a:t>그리고 앞으로의 방향</a:t>
            </a:r>
            <a:endParaRPr lang="ko-KR" altLang="en-US" sz="4400" b="1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75856" y="4509120"/>
            <a:ext cx="4595571" cy="844506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ko-KR" b="1" dirty="0" smtClean="0">
                <a:solidFill>
                  <a:schemeClr val="tx1"/>
                </a:solidFill>
              </a:rPr>
              <a:t>5</a:t>
            </a:r>
            <a:r>
              <a:rPr lang="ko-KR" altLang="en-US" b="1" dirty="0" smtClean="0">
                <a:solidFill>
                  <a:schemeClr val="tx1"/>
                </a:solidFill>
              </a:rPr>
              <a:t>조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b="1" dirty="0" smtClean="0">
                <a:solidFill>
                  <a:schemeClr val="tx1"/>
                </a:solidFill>
              </a:rPr>
              <a:t>조원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전종모</a:t>
            </a:r>
            <a:r>
              <a:rPr lang="en-US" altLang="ko-KR" b="1" dirty="0">
                <a:solidFill>
                  <a:schemeClr val="tx1"/>
                </a:solidFill>
              </a:rPr>
              <a:t>,</a:t>
            </a:r>
            <a:r>
              <a:rPr lang="ko-KR" altLang="en-US" b="1" dirty="0">
                <a:solidFill>
                  <a:schemeClr val="tx1"/>
                </a:solidFill>
              </a:rPr>
              <a:t> 조현수</a:t>
            </a:r>
            <a:r>
              <a:rPr lang="en-US" altLang="ko-KR" b="1" dirty="0">
                <a:solidFill>
                  <a:schemeClr val="tx1"/>
                </a:solidFill>
              </a:rPr>
              <a:t>,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김학민</a:t>
            </a:r>
            <a:endParaRPr lang="en-US" alt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6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2. </a:t>
            </a:r>
            <a:r>
              <a:rPr lang="ko-KR" altLang="en-US" sz="3600" b="1" dirty="0" smtClean="0">
                <a:latin typeface="+mn-ea"/>
                <a:ea typeface="+mn-ea"/>
              </a:rPr>
              <a:t>대일평화조약 그리고</a:t>
            </a:r>
            <a:r>
              <a:rPr lang="en-US" altLang="ko-KR" sz="3600" b="1" dirty="0" smtClean="0">
                <a:latin typeface="+mn-ea"/>
                <a:ea typeface="+mn-ea"/>
              </a:rPr>
              <a:t/>
            </a:r>
            <a:br>
              <a:rPr lang="en-US" altLang="ko-KR" sz="3600" b="1" dirty="0" smtClean="0">
                <a:latin typeface="+mn-ea"/>
                <a:ea typeface="+mn-ea"/>
              </a:rPr>
            </a:br>
            <a:r>
              <a:rPr lang="ko-KR" altLang="en-US" sz="3600" b="1" dirty="0" smtClean="0">
                <a:latin typeface="+mn-ea"/>
                <a:ea typeface="+mn-ea"/>
              </a:rPr>
              <a:t>전후 일본의 영토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5" name="내용 개체 틀 7" descr="2013-09-27 16;07;1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76872"/>
            <a:ext cx="3009797" cy="3744416"/>
          </a:xfrm>
        </p:spPr>
      </p:pic>
      <p:sp>
        <p:nvSpPr>
          <p:cNvPr id="6" name="정오각형 5"/>
          <p:cNvSpPr/>
          <p:nvPr/>
        </p:nvSpPr>
        <p:spPr>
          <a:xfrm>
            <a:off x="4211960" y="2204864"/>
            <a:ext cx="3960440" cy="1296144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  <a:latin typeface="+mn-ea"/>
              </a:rPr>
              <a:t>평화조약문제</a:t>
            </a:r>
            <a:endParaRPr lang="en-US" altLang="ko-KR" sz="28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2800" b="1" dirty="0" err="1" smtClean="0">
                <a:solidFill>
                  <a:schemeClr val="bg1"/>
                </a:solidFill>
                <a:latin typeface="+mn-ea"/>
              </a:rPr>
              <a:t>연구간사회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4716016" y="4437112"/>
            <a:ext cx="1368152" cy="151216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/>
              <a:t>조사</a:t>
            </a:r>
            <a:endParaRPr lang="ko-KR" altLang="en-US" sz="2800" b="1" dirty="0"/>
          </a:p>
        </p:txBody>
      </p:sp>
      <p:sp>
        <p:nvSpPr>
          <p:cNvPr id="8" name="타원 7"/>
          <p:cNvSpPr/>
          <p:nvPr/>
        </p:nvSpPr>
        <p:spPr>
          <a:xfrm>
            <a:off x="6228184" y="4437112"/>
            <a:ext cx="1368152" cy="151216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/>
              <a:t>분석</a:t>
            </a:r>
            <a:endParaRPr lang="ko-KR" altLang="en-US" sz="2800" b="1" dirty="0"/>
          </a:p>
        </p:txBody>
      </p:sp>
      <p:sp>
        <p:nvSpPr>
          <p:cNvPr id="10" name="아래쪽 화살표 9"/>
          <p:cNvSpPr/>
          <p:nvPr/>
        </p:nvSpPr>
        <p:spPr>
          <a:xfrm>
            <a:off x="5868144" y="3645024"/>
            <a:ext cx="504056" cy="64807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32684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3.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smtClean="0">
                <a:latin typeface="+mn-ea"/>
                <a:ea typeface="+mn-ea"/>
              </a:rPr>
              <a:t>쿠릴열도</a:t>
            </a:r>
            <a:r>
              <a:rPr lang="en-US" altLang="ko-KR" sz="3600" b="1" dirty="0" smtClean="0">
                <a:latin typeface="+mn-ea"/>
                <a:ea typeface="+mn-ea"/>
              </a:rPr>
              <a:t> </a:t>
            </a:r>
            <a:r>
              <a:rPr lang="ko-KR" altLang="en-US" sz="3600" b="1" dirty="0" smtClean="0">
                <a:latin typeface="+mn-ea"/>
                <a:ea typeface="+mn-ea"/>
              </a:rPr>
              <a:t>남방</a:t>
            </a:r>
            <a:r>
              <a:rPr lang="en-US" altLang="ko-KR" sz="3600" b="1" dirty="0" smtClean="0">
                <a:latin typeface="+mn-ea"/>
                <a:ea typeface="+mn-ea"/>
              </a:rPr>
              <a:t>4</a:t>
            </a:r>
            <a:r>
              <a:rPr lang="ko-KR" altLang="en-US" sz="3600" b="1" dirty="0" smtClean="0">
                <a:latin typeface="+mn-ea"/>
                <a:ea typeface="+mn-ea"/>
              </a:rPr>
              <a:t>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b="1" dirty="0">
              <a:latin typeface="+mn-ea"/>
              <a:ea typeface="+mn-ea"/>
            </a:endParaRPr>
          </a:p>
        </p:txBody>
      </p:sp>
      <p:pic>
        <p:nvPicPr>
          <p:cNvPr id="6" name="내용 개체 틀 5" descr="2013-09-27 17;27;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19313"/>
            <a:ext cx="7272808" cy="3829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00800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3.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smtClean="0">
                <a:latin typeface="+mn-ea"/>
                <a:ea typeface="+mn-ea"/>
              </a:rPr>
              <a:t>쿠릴열도</a:t>
            </a:r>
            <a:r>
              <a:rPr lang="en-US" altLang="ko-KR" sz="3600" b="1" dirty="0" smtClean="0">
                <a:latin typeface="+mn-ea"/>
                <a:ea typeface="+mn-ea"/>
              </a:rPr>
              <a:t> </a:t>
            </a:r>
            <a:r>
              <a:rPr lang="ko-KR" altLang="en-US" sz="3600" b="1" dirty="0" smtClean="0">
                <a:latin typeface="+mn-ea"/>
                <a:ea typeface="+mn-ea"/>
              </a:rPr>
              <a:t>남방</a:t>
            </a:r>
            <a:r>
              <a:rPr lang="en-US" altLang="ko-KR" sz="3600" b="1" dirty="0" smtClean="0">
                <a:latin typeface="+mn-ea"/>
                <a:ea typeface="+mn-ea"/>
              </a:rPr>
              <a:t>4</a:t>
            </a:r>
            <a:r>
              <a:rPr lang="ko-KR" altLang="en-US" sz="3600" b="1" dirty="0" smtClean="0">
                <a:latin typeface="+mn-ea"/>
                <a:ea typeface="+mn-ea"/>
              </a:rPr>
              <a:t>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그림 3" descr="2013-09-27 17;49;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48879"/>
            <a:ext cx="1872208" cy="1440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278266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 smtClean="0">
                <a:latin typeface="+mn-ea"/>
              </a:rPr>
              <a:t>일본이 러시아 보다 빨리 북방</a:t>
            </a:r>
            <a:r>
              <a:rPr lang="en-US" altLang="ko-KR" b="1" dirty="0" smtClean="0">
                <a:latin typeface="+mn-ea"/>
              </a:rPr>
              <a:t>4</a:t>
            </a:r>
            <a:r>
              <a:rPr lang="ko-KR" altLang="en-US" b="1" dirty="0" smtClean="0">
                <a:latin typeface="+mn-ea"/>
              </a:rPr>
              <a:t>도의</a:t>
            </a:r>
            <a:endParaRPr lang="en-US" altLang="ko-KR" b="1" dirty="0" smtClean="0">
              <a:latin typeface="+mn-ea"/>
            </a:endParaRPr>
          </a:p>
          <a:p>
            <a:pPr marL="342900" indent="-342900"/>
            <a:r>
              <a:rPr lang="en-US" altLang="ko-KR" b="1" dirty="0" smtClean="0">
                <a:latin typeface="+mn-ea"/>
              </a:rPr>
              <a:t>     </a:t>
            </a:r>
            <a:r>
              <a:rPr lang="ko-KR" altLang="en-US" b="1" dirty="0" smtClean="0">
                <a:latin typeface="+mn-ea"/>
              </a:rPr>
              <a:t>존재를 알고 있었다</a:t>
            </a:r>
            <a:r>
              <a:rPr lang="en-US" altLang="ko-KR" b="1" dirty="0" smtClean="0">
                <a:latin typeface="+mn-ea"/>
              </a:rPr>
              <a:t>.</a:t>
            </a:r>
          </a:p>
        </p:txBody>
      </p:sp>
      <p:pic>
        <p:nvPicPr>
          <p:cNvPr id="6" name="그림 5" descr="2013-09-27 17;54;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172122"/>
            <a:ext cx="1872208" cy="1417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42210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altLang="ko-KR" b="1" dirty="0" smtClean="0">
                <a:latin typeface="+mn-ea"/>
              </a:rPr>
              <a:t>1855</a:t>
            </a:r>
            <a:r>
              <a:rPr lang="ko-KR" altLang="en-US" b="1" dirty="0" smtClean="0">
                <a:latin typeface="+mn-ea"/>
              </a:rPr>
              <a:t>년의 우호적으로 </a:t>
            </a:r>
            <a:r>
              <a:rPr lang="ko-KR" altLang="en-US" b="1" dirty="0" err="1" smtClean="0">
                <a:latin typeface="+mn-ea"/>
              </a:rPr>
              <a:t>일러통호조약이</a:t>
            </a:r>
            <a:r>
              <a:rPr lang="ko-KR" altLang="en-US" b="1" dirty="0" smtClean="0">
                <a:latin typeface="+mn-ea"/>
              </a:rPr>
              <a:t> 체결되었다</a:t>
            </a:r>
            <a:r>
              <a:rPr lang="en-US" altLang="ko-KR" b="1" dirty="0" smtClean="0">
                <a:latin typeface="+mn-ea"/>
              </a:rPr>
              <a:t>. </a:t>
            </a:r>
            <a:r>
              <a:rPr lang="ko-KR" altLang="en-US" b="1" dirty="0" smtClean="0">
                <a:latin typeface="+mn-ea"/>
              </a:rPr>
              <a:t>이때 국경으로 확정</a:t>
            </a:r>
            <a:endParaRPr lang="en-US" altLang="ko-KR" b="1" dirty="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50131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ko-KR" b="1" dirty="0" smtClean="0">
                <a:latin typeface="+mn-ea"/>
              </a:rPr>
              <a:t>1875</a:t>
            </a:r>
            <a:r>
              <a:rPr lang="ko-KR" altLang="en-US" b="1" dirty="0" smtClean="0">
                <a:latin typeface="+mn-ea"/>
              </a:rPr>
              <a:t>년 체결된 </a:t>
            </a:r>
            <a:r>
              <a:rPr lang="ko-KR" altLang="en-US" b="1" dirty="0" err="1" smtClean="0">
                <a:latin typeface="+mn-ea"/>
              </a:rPr>
              <a:t>카라후토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치시마</a:t>
            </a:r>
            <a:r>
              <a:rPr lang="ko-KR" altLang="en-US" b="1" dirty="0" smtClean="0">
                <a:latin typeface="+mn-ea"/>
              </a:rPr>
              <a:t> 교환조약에서는 </a:t>
            </a:r>
            <a:r>
              <a:rPr lang="ko-KR" altLang="en-US" b="1" dirty="0" err="1" smtClean="0">
                <a:latin typeface="+mn-ea"/>
              </a:rPr>
              <a:t>치시마열도의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일본령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카라후토는</a:t>
            </a:r>
            <a:r>
              <a:rPr lang="ko-KR" altLang="en-US" b="1" dirty="0" smtClean="0">
                <a:latin typeface="+mn-ea"/>
              </a:rPr>
              <a:t> 러시아령으로 결정</a:t>
            </a:r>
            <a:endParaRPr lang="en-US" altLang="ko-KR" b="1" dirty="0" smtClean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1328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영유권에 대한 일본의 주장과 문제점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642339"/>
            <a:ext cx="7200799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3.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smtClean="0">
                <a:latin typeface="+mn-ea"/>
                <a:ea typeface="+mn-ea"/>
              </a:rPr>
              <a:t>쿠릴열도</a:t>
            </a:r>
            <a:r>
              <a:rPr lang="en-US" altLang="ko-KR" sz="3600" b="1" dirty="0" smtClean="0">
                <a:latin typeface="+mn-ea"/>
                <a:ea typeface="+mn-ea"/>
              </a:rPr>
              <a:t> </a:t>
            </a:r>
            <a:r>
              <a:rPr lang="ko-KR" altLang="en-US" sz="3600" b="1" dirty="0" smtClean="0">
                <a:latin typeface="+mn-ea"/>
                <a:ea typeface="+mn-ea"/>
              </a:rPr>
              <a:t>남방</a:t>
            </a:r>
            <a:r>
              <a:rPr lang="en-US" altLang="ko-KR" sz="3600" b="1" dirty="0" smtClean="0">
                <a:latin typeface="+mn-ea"/>
                <a:ea typeface="+mn-ea"/>
              </a:rPr>
              <a:t>4</a:t>
            </a:r>
            <a:r>
              <a:rPr lang="ko-KR" altLang="en-US" sz="3600" b="1" dirty="0" smtClean="0">
                <a:latin typeface="+mn-ea"/>
                <a:ea typeface="+mn-ea"/>
              </a:rPr>
              <a:t>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그림 3" descr="2013-09-27 18;05;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2448272" cy="158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227687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ko-KR" altLang="en-US" b="1" dirty="0" smtClean="0">
                <a:latin typeface="+mn-ea"/>
              </a:rPr>
              <a:t>종 전 이후 러시아 측의 침공으로</a:t>
            </a:r>
            <a:r>
              <a:rPr lang="en-US" altLang="ko-KR" b="1" dirty="0" smtClean="0">
                <a:latin typeface="+mn-ea"/>
              </a:rPr>
              <a:t>     </a:t>
            </a:r>
            <a:r>
              <a:rPr lang="ko-KR" altLang="en-US" b="1" dirty="0" smtClean="0">
                <a:latin typeface="+mn-ea"/>
              </a:rPr>
              <a:t>북방 </a:t>
            </a:r>
            <a:r>
              <a:rPr lang="en-US" altLang="ko-KR" b="1" dirty="0" smtClean="0">
                <a:latin typeface="+mn-ea"/>
              </a:rPr>
              <a:t>4</a:t>
            </a:r>
            <a:r>
              <a:rPr lang="ko-KR" altLang="en-US" b="1" dirty="0" smtClean="0">
                <a:latin typeface="+mn-ea"/>
              </a:rPr>
              <a:t>도 전부를 점령했다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 marL="342900" indent="-342900"/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314096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ko-KR" altLang="en-US" b="1" dirty="0" smtClean="0">
                <a:latin typeface="+mn-ea"/>
              </a:rPr>
              <a:t>원래 거주하던 일본인을 </a:t>
            </a:r>
            <a:r>
              <a:rPr lang="ko-KR" altLang="en-US" b="1" dirty="0" err="1" smtClean="0">
                <a:latin typeface="+mn-ea"/>
              </a:rPr>
              <a:t>러시아인들이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강제퇴거시켰다</a:t>
            </a:r>
            <a:r>
              <a:rPr lang="en-US" altLang="ko-KR" b="1" dirty="0" smtClean="0">
                <a:latin typeface="+mn-ea"/>
              </a:rPr>
              <a:t>.</a:t>
            </a:r>
          </a:p>
        </p:txBody>
      </p:sp>
      <p:pic>
        <p:nvPicPr>
          <p:cNvPr id="7" name="그림 6" descr="2013-09-27 16;07;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05064"/>
            <a:ext cx="2520280" cy="1728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422108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altLang="ko-KR" b="1" dirty="0" smtClean="0">
                <a:latin typeface="+mn-ea"/>
              </a:rPr>
              <a:t>1951</a:t>
            </a:r>
            <a:r>
              <a:rPr lang="ko-KR" altLang="en-US" b="1" dirty="0" smtClean="0">
                <a:latin typeface="+mn-ea"/>
              </a:rPr>
              <a:t>년 샌프란시스코 강화조약에서 일본은 쿠릴열도를 포기했지만 포기한 쿠릴열도 속에는 일본의 고유영토인 북방 </a:t>
            </a:r>
            <a:r>
              <a:rPr lang="en-US" altLang="ko-KR" b="1" dirty="0" smtClean="0">
                <a:latin typeface="+mn-ea"/>
              </a:rPr>
              <a:t>4</a:t>
            </a:r>
            <a:r>
              <a:rPr lang="ko-KR" altLang="en-US" b="1" dirty="0" smtClean="0">
                <a:latin typeface="+mn-ea"/>
              </a:rPr>
              <a:t>도는 포함되어있지 않았다</a:t>
            </a:r>
            <a:endParaRPr lang="en-US" altLang="ko-KR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4.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err="1" smtClean="0">
                <a:latin typeface="+mn-ea"/>
                <a:ea typeface="+mn-ea"/>
              </a:rPr>
              <a:t>센카쿠제도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내용 개체 틀 3" descr="2013-09-27 19;58;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3"/>
            <a:ext cx="7488831" cy="2880320"/>
          </a:xfrm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n-ea"/>
              </a:rPr>
              <a:t>일본 정부는 </a:t>
            </a:r>
            <a:r>
              <a:rPr lang="ko-KR" altLang="en-US" sz="2400" b="1" dirty="0" err="1" smtClean="0">
                <a:latin typeface="+mn-ea"/>
              </a:rPr>
              <a:t>센카쿠제도를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</a:rPr>
              <a:t>실효적으로 지배</a:t>
            </a:r>
            <a:r>
              <a:rPr lang="ko-KR" altLang="en-US" sz="2400" b="1" dirty="0" smtClean="0">
                <a:latin typeface="+mn-ea"/>
              </a:rPr>
              <a:t>할 수 있는</a:t>
            </a:r>
            <a:endParaRPr lang="en-US" altLang="ko-KR" sz="2400" b="1" dirty="0" smtClean="0">
              <a:latin typeface="+mn-ea"/>
            </a:endParaRPr>
          </a:p>
          <a:p>
            <a:r>
              <a:rPr lang="ko-KR" altLang="en-US" sz="2400" b="1" dirty="0" smtClean="0">
                <a:latin typeface="+mn-ea"/>
              </a:rPr>
              <a:t>명분으로 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</a:rPr>
              <a:t>역사적 국제법적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</a:rPr>
              <a:t>지위</a:t>
            </a:r>
            <a:r>
              <a:rPr lang="ko-KR" altLang="en-US" sz="2400" b="1" dirty="0" smtClean="0">
                <a:latin typeface="+mn-ea"/>
              </a:rPr>
              <a:t>를 내세우고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3" cy="1202485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4.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err="1" smtClean="0">
                <a:latin typeface="+mn-ea"/>
                <a:ea typeface="+mn-ea"/>
              </a:rPr>
              <a:t>센카쿠제도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내용 개체 틀 3" descr="2013-09-27 20;08;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3672408" cy="3744416"/>
          </a:xfrm>
        </p:spPr>
      </p:pic>
      <p:sp>
        <p:nvSpPr>
          <p:cNvPr id="5" name="TextBox 4"/>
          <p:cNvSpPr txBox="1"/>
          <p:nvPr/>
        </p:nvSpPr>
        <p:spPr>
          <a:xfrm>
            <a:off x="4860032" y="2924944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1885</a:t>
            </a:r>
            <a:r>
              <a:rPr lang="ko-KR" altLang="en-US" dirty="0" smtClean="0"/>
              <a:t>년 이후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차에 걸쳐 현지 조사하여 청국이 지배한 흔적이 없음을 확인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1985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14</a:t>
            </a:r>
            <a:r>
              <a:rPr lang="ko-KR" altLang="en-US" dirty="0" smtClean="0"/>
              <a:t>일 현지에 일본영토표시판을 설치 이후 일본영토에 편입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220486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n-ea"/>
              </a:rPr>
              <a:t>일본의 조어도 편입조치</a:t>
            </a:r>
            <a:endParaRPr lang="ko-KR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16823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4.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err="1" smtClean="0">
                <a:latin typeface="+mn-ea"/>
                <a:ea typeface="+mn-ea"/>
              </a:rPr>
              <a:t>센카쿠제도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5" name="내용 개체 틀 4" descr="2013-09-27 20;36;0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3456384" cy="4104456"/>
          </a:xfrm>
        </p:spPr>
      </p:pic>
      <p:sp>
        <p:nvSpPr>
          <p:cNvPr id="7" name="TextBox 6"/>
          <p:cNvSpPr txBox="1"/>
          <p:nvPr/>
        </p:nvSpPr>
        <p:spPr>
          <a:xfrm>
            <a:off x="4499992" y="2924944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b="1" dirty="0" smtClean="0">
                <a:latin typeface="+mn-ea"/>
              </a:rPr>
              <a:t>1895</a:t>
            </a:r>
            <a:r>
              <a:rPr lang="ko-KR" altLang="en-US" b="1" dirty="0" smtClean="0">
                <a:latin typeface="+mn-ea"/>
              </a:rPr>
              <a:t>년 </a:t>
            </a:r>
            <a:r>
              <a:rPr lang="en-US" altLang="ko-KR" b="1" dirty="0" smtClean="0">
                <a:latin typeface="+mn-ea"/>
              </a:rPr>
              <a:t>5</a:t>
            </a:r>
            <a:r>
              <a:rPr lang="ko-KR" altLang="en-US" b="1" dirty="0" smtClean="0">
                <a:latin typeface="+mn-ea"/>
              </a:rPr>
              <a:t>월 발효된 </a:t>
            </a:r>
            <a:r>
              <a:rPr lang="ko-KR" altLang="en-US" b="1" dirty="0" err="1" smtClean="0">
                <a:solidFill>
                  <a:srgbClr val="FF0000"/>
                </a:solidFill>
                <a:latin typeface="+mn-ea"/>
              </a:rPr>
              <a:t>시모노세키조약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 제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조</a:t>
            </a:r>
            <a:r>
              <a:rPr lang="ko-KR" altLang="en-US" b="1" dirty="0" smtClean="0">
                <a:latin typeface="+mn-ea"/>
              </a:rPr>
              <a:t>에 근거하여 일본이 청국으로부터 </a:t>
            </a:r>
            <a:r>
              <a:rPr lang="ko-KR" altLang="en-US" b="1" dirty="0" err="1" smtClean="0">
                <a:latin typeface="+mn-ea"/>
              </a:rPr>
              <a:t>할양받은</a:t>
            </a:r>
            <a:r>
              <a:rPr lang="ko-KR" altLang="en-US" b="1" dirty="0" smtClean="0">
                <a:latin typeface="+mn-ea"/>
              </a:rPr>
              <a:t> 대만 및 </a:t>
            </a:r>
            <a:r>
              <a:rPr lang="ko-KR" altLang="en-US" b="1" dirty="0" err="1" smtClean="0">
                <a:latin typeface="+mn-ea"/>
              </a:rPr>
              <a:t>팽호제도에는</a:t>
            </a:r>
            <a:r>
              <a:rPr lang="ko-KR" altLang="en-US" b="1" dirty="0" smtClean="0">
                <a:latin typeface="+mn-ea"/>
              </a:rPr>
              <a:t> 포함되어 있지 않았다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altLang="ko-KR" b="1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b="1" dirty="0" smtClean="0">
                <a:latin typeface="+mn-ea"/>
              </a:rPr>
              <a:t>대일평화조약에 있어서도 </a:t>
            </a:r>
            <a:r>
              <a:rPr lang="ko-KR" altLang="en-US" b="1" dirty="0" err="1" smtClean="0">
                <a:latin typeface="+mn-ea"/>
              </a:rPr>
              <a:t>센카쿠제도는</a:t>
            </a:r>
            <a:r>
              <a:rPr lang="ko-KR" altLang="en-US" b="1" dirty="0" smtClean="0">
                <a:latin typeface="+mn-ea"/>
              </a:rPr>
              <a:t> 동 조약 제</a:t>
            </a:r>
            <a:r>
              <a:rPr lang="en-US" altLang="ko-KR" b="1" dirty="0" smtClean="0">
                <a:latin typeface="+mn-ea"/>
              </a:rPr>
              <a:t>2</a:t>
            </a:r>
            <a:r>
              <a:rPr lang="ko-KR" altLang="en-US" b="1" dirty="0" smtClean="0">
                <a:latin typeface="+mn-ea"/>
              </a:rPr>
              <a:t>조에 근거하여 일본이 포기한 영토 속에 포함되어 있지 않는다</a:t>
            </a:r>
            <a:r>
              <a:rPr lang="en-US" altLang="ko-KR" b="1" dirty="0" smtClean="0">
                <a:latin typeface="+mn-ea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22048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n-ea"/>
              </a:rPr>
              <a:t>영유권에 대한 일본의 주장</a:t>
            </a:r>
            <a:endParaRPr lang="ko-KR" altLang="en-US" sz="2400" b="1" dirty="0">
              <a:latin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642339"/>
            <a:ext cx="7416823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4.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err="1" smtClean="0">
                <a:latin typeface="+mn-ea"/>
                <a:ea typeface="+mn-ea"/>
              </a:rPr>
              <a:t>센카쿠제도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5" name="그림 4" descr="2013-09-27 20;44;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36912"/>
            <a:ext cx="3672409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20608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일본의 실효지배 강화</a:t>
            </a:r>
            <a:endParaRPr lang="ko-KR" altLang="en-US" sz="2000" b="1" dirty="0"/>
          </a:p>
        </p:txBody>
      </p:sp>
      <p:pic>
        <p:nvPicPr>
          <p:cNvPr id="7" name="그림 6" descr="2013-09-27 20;49;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36912"/>
            <a:ext cx="367240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4.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err="1" smtClean="0">
                <a:latin typeface="+mn-ea"/>
                <a:ea typeface="+mn-ea"/>
              </a:rPr>
              <a:t>센카쿠제도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b="1" dirty="0">
              <a:latin typeface="+mn-ea"/>
              <a:ea typeface="+mn-ea"/>
            </a:endParaRPr>
          </a:p>
        </p:txBody>
      </p:sp>
      <p:pic>
        <p:nvPicPr>
          <p:cNvPr id="4" name="내용 개체 틀 3" descr="2013-09-27 19;55;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19313"/>
            <a:ext cx="7416824" cy="40459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中-日 센카쿠 대치...아베 '침략의 정의 불확실'_(360p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734481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9912" y="105273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목      차</a:t>
            </a:r>
            <a:endParaRPr lang="ko-KR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2420888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000" b="1" dirty="0" smtClean="0">
                <a:latin typeface="+mn-ea"/>
              </a:rPr>
              <a:t>1. </a:t>
            </a:r>
            <a:r>
              <a:rPr lang="ko-KR" altLang="en-US" sz="2000" b="1" dirty="0" smtClean="0">
                <a:latin typeface="+mn-ea"/>
              </a:rPr>
              <a:t>카이로 선언과 포츠담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선언 그리고 일본의 패망</a:t>
            </a:r>
            <a:endParaRPr lang="en-US" altLang="ko-KR" sz="2000" b="1" dirty="0" smtClean="0">
              <a:latin typeface="+mn-ea"/>
            </a:endParaRPr>
          </a:p>
          <a:p>
            <a:pPr marL="342900" indent="-342900"/>
            <a:endParaRPr lang="en-US" altLang="ko-KR" sz="2000" b="1" dirty="0" smtClean="0">
              <a:latin typeface="+mn-ea"/>
            </a:endParaRPr>
          </a:p>
          <a:p>
            <a:pPr marL="342900" indent="-342900"/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smtClean="0">
                <a:latin typeface="+mn-ea"/>
              </a:rPr>
              <a:t>대일평화조약 그리고</a:t>
            </a:r>
            <a:endParaRPr lang="en-US" altLang="ko-KR" sz="2000" b="1" dirty="0" smtClean="0">
              <a:latin typeface="+mn-ea"/>
            </a:endParaRPr>
          </a:p>
          <a:p>
            <a:pPr marL="342900" indent="-342900"/>
            <a:r>
              <a:rPr lang="en-US" altLang="ko-KR" sz="2000" b="1" dirty="0" smtClean="0">
                <a:latin typeface="+mn-ea"/>
              </a:rPr>
              <a:t>    </a:t>
            </a:r>
            <a:r>
              <a:rPr lang="ko-KR" altLang="en-US" sz="2000" b="1" dirty="0" smtClean="0">
                <a:latin typeface="+mn-ea"/>
              </a:rPr>
              <a:t>전후 일본의 영토</a:t>
            </a:r>
            <a:endParaRPr lang="en-US" altLang="ko-KR" sz="2000" b="1" dirty="0" smtClean="0">
              <a:latin typeface="+mn-ea"/>
            </a:endParaRPr>
          </a:p>
          <a:p>
            <a:pPr marL="342900" indent="-342900"/>
            <a:endParaRPr lang="en-US" altLang="ko-KR" sz="2000" b="1" dirty="0" smtClean="0">
              <a:latin typeface="+mn-ea"/>
            </a:endParaRPr>
          </a:p>
          <a:p>
            <a:pPr marL="342900" indent="-342900"/>
            <a:r>
              <a:rPr lang="en-US" altLang="ko-KR" sz="2000" b="1" dirty="0" smtClean="0">
                <a:latin typeface="+mn-ea"/>
              </a:rPr>
              <a:t>3. </a:t>
            </a:r>
            <a:r>
              <a:rPr lang="ko-KR" altLang="en-US" sz="2000" b="1" dirty="0" smtClean="0">
                <a:latin typeface="+mn-ea"/>
              </a:rPr>
              <a:t>전후 일본의 </a:t>
            </a:r>
            <a:r>
              <a:rPr lang="en-US" altLang="ko-KR" sz="2000" b="1" dirty="0" smtClean="0">
                <a:latin typeface="+mn-ea"/>
              </a:rPr>
              <a:t>‘</a:t>
            </a:r>
            <a:r>
              <a:rPr lang="ko-KR" altLang="en-US" sz="2000" b="1" dirty="0" smtClean="0">
                <a:latin typeface="+mn-ea"/>
              </a:rPr>
              <a:t>쿠릴열도</a:t>
            </a:r>
            <a:r>
              <a:rPr lang="en-US" altLang="ko-KR" sz="2000" b="1" dirty="0" smtClean="0">
                <a:latin typeface="+mn-ea"/>
              </a:rPr>
              <a:t>,</a:t>
            </a:r>
          </a:p>
          <a:p>
            <a:pPr marL="342900" indent="-342900"/>
            <a:r>
              <a:rPr lang="en-US" altLang="ko-KR" sz="2000" b="1" dirty="0" smtClean="0">
                <a:latin typeface="+mn-ea"/>
              </a:rPr>
              <a:t>    </a:t>
            </a:r>
            <a:r>
              <a:rPr lang="ko-KR" altLang="en-US" sz="2000" b="1" dirty="0" smtClean="0">
                <a:latin typeface="+mn-ea"/>
              </a:rPr>
              <a:t>남방 </a:t>
            </a:r>
            <a:r>
              <a:rPr lang="en-US" altLang="ko-KR" sz="2000" b="1" dirty="0" smtClean="0">
                <a:latin typeface="+mn-ea"/>
              </a:rPr>
              <a:t>4</a:t>
            </a:r>
            <a:r>
              <a:rPr lang="ko-KR" altLang="en-US" sz="2000" b="1" dirty="0" smtClean="0">
                <a:latin typeface="+mn-ea"/>
              </a:rPr>
              <a:t>도</a:t>
            </a:r>
            <a:r>
              <a:rPr lang="en-US" altLang="ko-KR" sz="2000" b="1" dirty="0" smtClean="0">
                <a:latin typeface="+mn-ea"/>
              </a:rPr>
              <a:t>’</a:t>
            </a:r>
            <a:r>
              <a:rPr lang="ko-KR" altLang="en-US" sz="2000" b="1" dirty="0" smtClean="0">
                <a:latin typeface="+mn-ea"/>
              </a:rPr>
              <a:t>에 대한 영토분쟁</a:t>
            </a:r>
            <a:endParaRPr lang="en-US" altLang="ko-KR" sz="2000" b="1" dirty="0" smtClean="0">
              <a:latin typeface="+mn-ea"/>
            </a:endParaRPr>
          </a:p>
          <a:p>
            <a:pPr marL="342900" indent="-342900"/>
            <a:endParaRPr lang="en-US" altLang="ko-KR" sz="2000" b="1" dirty="0" smtClean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2420888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000" b="1" dirty="0" smtClean="0">
                <a:latin typeface="+mn-ea"/>
              </a:rPr>
              <a:t>4. </a:t>
            </a:r>
            <a:r>
              <a:rPr lang="ko-KR" altLang="en-US" sz="2000" b="1" dirty="0" smtClean="0">
                <a:latin typeface="+mn-ea"/>
              </a:rPr>
              <a:t>전후 일본의 </a:t>
            </a:r>
            <a:r>
              <a:rPr lang="en-US" altLang="ko-KR" sz="2000" b="1" dirty="0" smtClean="0">
                <a:latin typeface="+mn-ea"/>
              </a:rPr>
              <a:t>‘</a:t>
            </a:r>
            <a:r>
              <a:rPr lang="ko-KR" altLang="en-US" sz="2000" b="1" dirty="0" err="1" smtClean="0">
                <a:latin typeface="+mn-ea"/>
              </a:rPr>
              <a:t>센카쿠제도</a:t>
            </a:r>
            <a:r>
              <a:rPr lang="en-US" altLang="ko-KR" sz="2000" b="1" dirty="0" smtClean="0">
                <a:latin typeface="+mn-ea"/>
              </a:rPr>
              <a:t>’</a:t>
            </a:r>
          </a:p>
          <a:p>
            <a:pPr marL="342900" indent="-342900"/>
            <a:r>
              <a:rPr lang="en-US" altLang="ko-KR" sz="2000" b="1" dirty="0" smtClean="0">
                <a:latin typeface="+mn-ea"/>
              </a:rPr>
              <a:t>    </a:t>
            </a:r>
            <a:r>
              <a:rPr lang="ko-KR" altLang="en-US" sz="2000" b="1" dirty="0" smtClean="0">
                <a:latin typeface="+mn-ea"/>
              </a:rPr>
              <a:t>에 대한 영토분쟁</a:t>
            </a:r>
            <a:endParaRPr lang="en-US" altLang="ko-KR" sz="2000" b="1" dirty="0" smtClean="0">
              <a:latin typeface="+mn-ea"/>
            </a:endParaRPr>
          </a:p>
          <a:p>
            <a:endParaRPr lang="en-US" altLang="ko-KR" sz="2000" b="1" dirty="0" smtClean="0">
              <a:latin typeface="+mn-ea"/>
            </a:endParaRPr>
          </a:p>
          <a:p>
            <a:r>
              <a:rPr lang="en-US" altLang="ko-KR" sz="2000" b="1" dirty="0" smtClean="0">
                <a:latin typeface="+mn-ea"/>
              </a:rPr>
              <a:t>5. </a:t>
            </a:r>
            <a:r>
              <a:rPr lang="ko-KR" altLang="en-US" sz="2000" b="1" dirty="0" smtClean="0">
                <a:latin typeface="+mn-ea"/>
              </a:rPr>
              <a:t>전후 일본의 </a:t>
            </a:r>
            <a:r>
              <a:rPr lang="en-US" altLang="ko-KR" sz="2000" b="1" dirty="0" smtClean="0">
                <a:latin typeface="+mn-ea"/>
              </a:rPr>
              <a:t>‘</a:t>
            </a:r>
            <a:r>
              <a:rPr lang="ko-KR" altLang="en-US" sz="2000" b="1" dirty="0" smtClean="0">
                <a:latin typeface="+mn-ea"/>
              </a:rPr>
              <a:t>독도</a:t>
            </a:r>
            <a:r>
              <a:rPr lang="en-US" altLang="ko-KR" sz="2000" b="1" dirty="0" smtClean="0">
                <a:latin typeface="+mn-ea"/>
              </a:rPr>
              <a:t>’</a:t>
            </a:r>
            <a:r>
              <a:rPr lang="ko-KR" altLang="en-US" sz="2000" b="1" dirty="0" smtClean="0">
                <a:latin typeface="+mn-ea"/>
              </a:rPr>
              <a:t>에</a:t>
            </a:r>
            <a:endParaRPr lang="en-US" altLang="ko-KR" sz="2000" b="1" dirty="0" smtClean="0">
              <a:latin typeface="+mn-ea"/>
            </a:endParaRPr>
          </a:p>
          <a:p>
            <a:r>
              <a:rPr lang="en-US" altLang="ko-KR" sz="2000" b="1" dirty="0" smtClean="0">
                <a:latin typeface="+mn-ea"/>
              </a:rPr>
              <a:t>    </a:t>
            </a:r>
            <a:r>
              <a:rPr lang="ko-KR" altLang="en-US" sz="2000" b="1" dirty="0" smtClean="0">
                <a:latin typeface="+mn-ea"/>
              </a:rPr>
              <a:t>대한 영토분쟁</a:t>
            </a:r>
            <a:endParaRPr lang="en-US" altLang="ko-KR" sz="2000" b="1" dirty="0" smtClean="0">
              <a:latin typeface="+mn-ea"/>
            </a:endParaRPr>
          </a:p>
          <a:p>
            <a:endParaRPr lang="en-US" altLang="ko-KR" sz="2000" b="1" dirty="0" smtClean="0">
              <a:latin typeface="+mn-ea"/>
            </a:endParaRPr>
          </a:p>
          <a:p>
            <a:r>
              <a:rPr lang="en-US" altLang="ko-KR" sz="2000" b="1" dirty="0" smtClean="0">
                <a:latin typeface="+mn-ea"/>
              </a:rPr>
              <a:t>6. </a:t>
            </a:r>
            <a:r>
              <a:rPr lang="ko-KR" altLang="en-US" sz="2000" b="1" dirty="0" smtClean="0">
                <a:latin typeface="+mn-ea"/>
              </a:rPr>
              <a:t>일본의 동아시아</a:t>
            </a:r>
            <a:endParaRPr lang="en-US" altLang="ko-KR" sz="2000" b="1" dirty="0" smtClean="0">
              <a:latin typeface="+mn-ea"/>
            </a:endParaRPr>
          </a:p>
          <a:p>
            <a:r>
              <a:rPr lang="en-US" altLang="ko-KR" sz="2000" b="1" dirty="0" smtClean="0">
                <a:latin typeface="+mn-ea"/>
              </a:rPr>
              <a:t>    </a:t>
            </a:r>
            <a:r>
              <a:rPr lang="ko-KR" altLang="en-US" sz="2000" b="1" dirty="0" smtClean="0">
                <a:latin typeface="+mn-ea"/>
              </a:rPr>
              <a:t>영토분쟁</a:t>
            </a:r>
            <a:endParaRPr lang="ko-KR" altLang="en-US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5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817582"/>
            <a:ext cx="6480720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5.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smtClean="0">
                <a:latin typeface="+mn-ea"/>
                <a:ea typeface="+mn-ea"/>
              </a:rPr>
              <a:t>독도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내용 개체 틀 3" descr="2013-09-27 21;03;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35200"/>
            <a:ext cx="6984776" cy="2849984"/>
          </a:xfrm>
        </p:spPr>
      </p:pic>
      <p:sp>
        <p:nvSpPr>
          <p:cNvPr id="5" name="TextBox 4"/>
          <p:cNvSpPr txBox="1"/>
          <p:nvPr/>
        </p:nvSpPr>
        <p:spPr>
          <a:xfrm>
            <a:off x="1187624" y="522920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무조건</a:t>
            </a:r>
            <a:r>
              <a:rPr lang="ko-KR" altLang="en-US" b="1" dirty="0" smtClean="0">
                <a:latin typeface="+mn-ea"/>
              </a:rPr>
              <a:t> 적으로 항복하고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포츠담선언</a:t>
            </a:r>
            <a:r>
              <a:rPr lang="ko-KR" altLang="en-US" b="1" dirty="0" smtClean="0">
                <a:latin typeface="+mn-ea"/>
              </a:rPr>
              <a:t>을 전적으로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수용함</a:t>
            </a:r>
            <a:r>
              <a:rPr lang="ko-KR" altLang="en-US" b="1" dirty="0" smtClean="0">
                <a:latin typeface="+mn-ea"/>
              </a:rPr>
              <a:t>으로써</a:t>
            </a:r>
            <a:endParaRPr lang="en-US" altLang="ko-KR" b="1" dirty="0" smtClean="0">
              <a:latin typeface="+mn-ea"/>
            </a:endParaRPr>
          </a:p>
          <a:p>
            <a:r>
              <a:rPr lang="ko-KR" altLang="en-US" b="1" dirty="0" smtClean="0">
                <a:latin typeface="+mn-ea"/>
              </a:rPr>
              <a:t>조선을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1945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년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8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월 병합되기 이전의 상태</a:t>
            </a:r>
            <a:r>
              <a:rPr lang="ko-KR" altLang="en-US" b="1" dirty="0" smtClean="0">
                <a:latin typeface="+mn-ea"/>
              </a:rPr>
              <a:t>로 일본영토에서 분리 독립되었다</a:t>
            </a:r>
            <a:r>
              <a:rPr lang="en-US" altLang="ko-KR" b="1" dirty="0" smtClean="0">
                <a:latin typeface="+mn-ea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817582"/>
            <a:ext cx="6624736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5.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smtClean="0">
                <a:latin typeface="+mn-ea"/>
                <a:ea typeface="+mn-ea"/>
              </a:rPr>
              <a:t>독도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b="1" dirty="0">
              <a:latin typeface="+mn-ea"/>
              <a:ea typeface="+mn-ea"/>
            </a:endParaRPr>
          </a:p>
        </p:txBody>
      </p:sp>
      <p:pic>
        <p:nvPicPr>
          <p:cNvPr id="4" name="내용 개체 틀 3" descr="2013-09-27 20;56;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7128792" cy="2880320"/>
          </a:xfrm>
        </p:spPr>
      </p:pic>
      <p:sp>
        <p:nvSpPr>
          <p:cNvPr id="5" name="TextBox 4"/>
          <p:cNvSpPr txBox="1"/>
          <p:nvPr/>
        </p:nvSpPr>
        <p:spPr>
          <a:xfrm>
            <a:off x="1043608" y="530120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n-ea"/>
              </a:rPr>
              <a:t>이승만대통령은 일본인들의 침입을 우려하여 역사적 권원을 바탕으로 독도를 포함한 영역에 영토주권</a:t>
            </a:r>
            <a:r>
              <a:rPr lang="en-US" altLang="ko-KR" b="1" dirty="0" smtClean="0">
                <a:latin typeface="+mn-ea"/>
              </a:rPr>
              <a:t>(</a:t>
            </a:r>
            <a:r>
              <a:rPr lang="ko-KR" altLang="en-US" b="1" dirty="0" smtClean="0">
                <a:latin typeface="+mn-ea"/>
              </a:rPr>
              <a:t>평화선</a:t>
            </a:r>
            <a:r>
              <a:rPr lang="en-US" altLang="ko-KR" b="1" dirty="0" smtClean="0">
                <a:latin typeface="+mn-ea"/>
              </a:rPr>
              <a:t>)</a:t>
            </a:r>
            <a:r>
              <a:rPr lang="ko-KR" altLang="en-US" b="1" dirty="0" smtClean="0">
                <a:latin typeface="+mn-ea"/>
              </a:rPr>
              <a:t>을 선언했다</a:t>
            </a:r>
            <a:r>
              <a:rPr lang="en-US" altLang="ko-KR" b="1" dirty="0" smtClean="0">
                <a:latin typeface="+mn-ea"/>
              </a:rPr>
              <a:t>. </a:t>
            </a:r>
            <a:r>
              <a:rPr lang="ko-KR" altLang="en-US" b="1" dirty="0" smtClean="0">
                <a:latin typeface="+mn-ea"/>
              </a:rPr>
              <a:t>이로 인하여 오늘날까지 독도를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실효적으로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점유</a:t>
            </a:r>
            <a:r>
              <a:rPr lang="ko-KR" altLang="en-US" b="1" dirty="0" smtClean="0">
                <a:latin typeface="+mn-ea"/>
              </a:rPr>
              <a:t>하고 있다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b="1" dirty="0">
              <a:latin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817582"/>
            <a:ext cx="6408712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5.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smtClean="0">
                <a:latin typeface="+mn-ea"/>
                <a:ea typeface="+mn-ea"/>
              </a:rPr>
              <a:t>독도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내용 개체 틀 3" descr="2013-09-27 21;32;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3744416" cy="1944216"/>
          </a:xfrm>
        </p:spPr>
      </p:pic>
      <p:pic>
        <p:nvPicPr>
          <p:cNvPr id="6" name="그림 5" descr="2013-09-27 21;30;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3744416" cy="1961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299695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n-ea"/>
              </a:rPr>
              <a:t>일본정부는  독도가 </a:t>
            </a:r>
            <a:r>
              <a:rPr lang="en-US" altLang="ko-KR" b="1" dirty="0" smtClean="0">
                <a:latin typeface="+mn-ea"/>
              </a:rPr>
              <a:t>1905</a:t>
            </a:r>
            <a:r>
              <a:rPr lang="ko-KR" altLang="en-US" b="1" dirty="0" smtClean="0">
                <a:latin typeface="+mn-ea"/>
              </a:rPr>
              <a:t>년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무주지 선점</a:t>
            </a:r>
            <a:r>
              <a:rPr lang="ko-KR" altLang="en-US" b="1" dirty="0" smtClean="0">
                <a:latin typeface="+mn-ea"/>
              </a:rPr>
              <a:t>으로 일본영토에 편입된 섬이라고 이의를 제기하며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영유권을 주장</a:t>
            </a:r>
            <a:r>
              <a:rPr lang="ko-KR" altLang="en-US" b="1" dirty="0" smtClean="0">
                <a:latin typeface="+mn-ea"/>
              </a:rPr>
              <a:t>한다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endParaRPr lang="en-US" altLang="ko-KR" b="1" dirty="0" smtClean="0">
              <a:latin typeface="+mn-ea"/>
            </a:endParaRPr>
          </a:p>
          <a:p>
            <a:r>
              <a:rPr lang="ko-KR" altLang="en-US" b="1" dirty="0" smtClean="0">
                <a:latin typeface="+mn-ea"/>
              </a:rPr>
              <a:t>일본측은 한국정부가 아무런 법적인 근거 없이 무력으로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불법점거</a:t>
            </a:r>
            <a:r>
              <a:rPr lang="ko-KR" altLang="en-US" b="1" dirty="0" smtClean="0">
                <a:latin typeface="+mn-ea"/>
              </a:rPr>
              <a:t>하고 있다고 주장</a:t>
            </a:r>
            <a:endParaRPr lang="ko-KR" altLang="en-US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34888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영유권에 대한 일본의 주장 </a:t>
            </a:r>
            <a:endParaRPr lang="ko-KR" altLang="en-US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817582"/>
            <a:ext cx="6480720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5.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smtClean="0">
                <a:latin typeface="+mn-ea"/>
                <a:ea typeface="+mn-ea"/>
              </a:rPr>
              <a:t>독도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내용 개체 틀 3" descr="2013-09-27 22;07;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3888432" cy="3816424"/>
          </a:xfrm>
        </p:spPr>
      </p:pic>
      <p:sp>
        <p:nvSpPr>
          <p:cNvPr id="5" name="TextBox 4"/>
          <p:cNvSpPr txBox="1"/>
          <p:nvPr/>
        </p:nvSpPr>
        <p:spPr>
          <a:xfrm>
            <a:off x="5004048" y="321297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1905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22</a:t>
            </a:r>
            <a:r>
              <a:rPr lang="ko-KR" altLang="en-US" b="1" dirty="0" smtClean="0"/>
              <a:t>일 시마네현의 편입조치를 국제법적으로 합법 하다고 주장</a:t>
            </a:r>
            <a:r>
              <a:rPr lang="en-US" altLang="ko-KR" b="1" dirty="0" smtClean="0"/>
              <a:t>.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smtClean="0"/>
              <a:t>지속적으로 독도를 분재지역으로 몰아가고 있다</a:t>
            </a:r>
            <a:r>
              <a:rPr lang="en-US" altLang="ko-KR" b="1" dirty="0" smtClean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독도 영토분쟁 관련 영상_(360p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4362" y="908720"/>
            <a:ext cx="7350046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817582"/>
            <a:ext cx="6408712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5. </a:t>
            </a:r>
            <a:r>
              <a:rPr lang="ko-KR" altLang="en-US" sz="3600" b="1" dirty="0" smtClean="0">
                <a:latin typeface="+mn-ea"/>
                <a:ea typeface="+mn-ea"/>
              </a:rPr>
              <a:t>전후 일본의 </a:t>
            </a:r>
            <a:r>
              <a:rPr lang="en-US" altLang="ko-KR" sz="3600" b="1" dirty="0" smtClean="0">
                <a:latin typeface="+mn-ea"/>
                <a:ea typeface="+mn-ea"/>
              </a:rPr>
              <a:t>‘</a:t>
            </a:r>
            <a:r>
              <a:rPr lang="ko-KR" altLang="en-US" sz="3600" b="1" dirty="0" smtClean="0">
                <a:latin typeface="+mn-ea"/>
                <a:ea typeface="+mn-ea"/>
              </a:rPr>
              <a:t>독도</a:t>
            </a:r>
            <a:r>
              <a:rPr lang="en-US" altLang="ko-KR" sz="3600" b="1" dirty="0" smtClean="0">
                <a:latin typeface="+mn-ea"/>
                <a:ea typeface="+mn-ea"/>
              </a:rPr>
              <a:t>’</a:t>
            </a:r>
            <a:r>
              <a:rPr lang="ko-KR" altLang="en-US" sz="3600" b="1" dirty="0" smtClean="0">
                <a:latin typeface="+mn-ea"/>
                <a:ea typeface="+mn-ea"/>
              </a:rPr>
              <a:t>에 대한 영토분쟁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6" name="내용 개체 틀 5" descr="2013-09-27 21;50;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19313"/>
            <a:ext cx="6912768" cy="375795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32" y="817582"/>
            <a:ext cx="6624736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6. </a:t>
            </a:r>
            <a:r>
              <a:rPr lang="ko-KR" altLang="en-US" sz="3600" b="1" dirty="0" smtClean="0">
                <a:latin typeface="+mn-ea"/>
                <a:ea typeface="+mn-ea"/>
              </a:rPr>
              <a:t>일본의 </a:t>
            </a:r>
            <a:r>
              <a:rPr lang="ko-KR" altLang="en-US" sz="3600" b="1" dirty="0" err="1" smtClean="0">
                <a:latin typeface="+mn-ea"/>
                <a:ea typeface="+mn-ea"/>
              </a:rPr>
              <a:t>동아시</a:t>
            </a:r>
            <a:r>
              <a:rPr lang="ko-KR" altLang="en-US" sz="3600" b="1" dirty="0" smtClean="0">
                <a:latin typeface="+mn-ea"/>
                <a:ea typeface="+mn-ea"/>
              </a:rPr>
              <a:t> 영토분쟁의 방향</a:t>
            </a:r>
            <a:endParaRPr lang="ko-KR" altLang="en-US" sz="3600" b="1" dirty="0">
              <a:latin typeface="+mn-ea"/>
              <a:ea typeface="+mn-ea"/>
            </a:endParaRPr>
          </a:p>
        </p:txBody>
      </p:sp>
      <p:pic>
        <p:nvPicPr>
          <p:cNvPr id="4" name="내용 개체 틀 3" descr="2013-09-27 21;52;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19313"/>
            <a:ext cx="7200799" cy="382996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817582"/>
            <a:ext cx="6480720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6. </a:t>
            </a:r>
            <a:r>
              <a:rPr lang="ko-KR" altLang="en-US" sz="3600" b="1" dirty="0" smtClean="0">
                <a:latin typeface="+mn-ea"/>
                <a:ea typeface="+mn-ea"/>
              </a:rPr>
              <a:t>일본의 </a:t>
            </a:r>
            <a:r>
              <a:rPr lang="ko-KR" altLang="en-US" sz="3600" b="1" dirty="0" err="1" smtClean="0">
                <a:latin typeface="+mn-ea"/>
                <a:ea typeface="+mn-ea"/>
              </a:rPr>
              <a:t>동아시</a:t>
            </a:r>
            <a:r>
              <a:rPr lang="ko-KR" altLang="en-US" sz="3600" b="1" dirty="0" smtClean="0">
                <a:latin typeface="+mn-ea"/>
                <a:ea typeface="+mn-ea"/>
              </a:rPr>
              <a:t> 영토분쟁의 방향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내용 개체 틀 3" descr="2013-09-27 21;55;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35188"/>
            <a:ext cx="3456384" cy="3886100"/>
          </a:xfrm>
        </p:spPr>
      </p:pic>
      <p:sp>
        <p:nvSpPr>
          <p:cNvPr id="5" name="TextBox 4"/>
          <p:cNvSpPr txBox="1"/>
          <p:nvPr/>
        </p:nvSpPr>
        <p:spPr>
          <a:xfrm>
            <a:off x="5004048" y="2636912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n-ea"/>
              </a:rPr>
              <a:t>동아시아 영토분쟁 해결 역사가 없다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endParaRPr lang="en-US" altLang="ko-KR" b="1" dirty="0" smtClean="0">
              <a:latin typeface="+mn-ea"/>
            </a:endParaRPr>
          </a:p>
          <a:p>
            <a:r>
              <a:rPr lang="ko-KR" altLang="en-US" b="1" dirty="0" smtClean="0">
                <a:latin typeface="+mn-ea"/>
              </a:rPr>
              <a:t>일본은 내셔널리즘이 강한 국가이다</a:t>
            </a:r>
            <a:r>
              <a:rPr lang="en-US" altLang="ko-KR" b="1" dirty="0" smtClean="0">
                <a:latin typeface="+mn-ea"/>
              </a:rPr>
              <a:t>. </a:t>
            </a:r>
          </a:p>
          <a:p>
            <a:endParaRPr lang="en-US" altLang="ko-KR" b="1" dirty="0" smtClean="0">
              <a:latin typeface="+mn-ea"/>
            </a:endParaRPr>
          </a:p>
          <a:p>
            <a:r>
              <a:rPr lang="ko-KR" altLang="en-US" b="1" dirty="0" smtClean="0">
                <a:latin typeface="+mn-ea"/>
              </a:rPr>
              <a:t>일본은 영토문제를 국제사법재판소에 기탁할 의향이 없다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b="1" dirty="0">
              <a:latin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75656" y="2420888"/>
            <a:ext cx="6196405" cy="36038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8800" b="1" dirty="0" smtClean="0">
                <a:latin typeface="+mn-ea"/>
              </a:rPr>
              <a:t>감사합니다</a:t>
            </a:r>
            <a:r>
              <a:rPr lang="en-US" altLang="ko-KR" sz="8800" b="1" dirty="0" smtClean="0">
                <a:latin typeface="+mn-ea"/>
              </a:rPr>
              <a:t>.</a:t>
            </a:r>
            <a:endParaRPr lang="en-US" altLang="ko-KR" sz="8000" b="1" dirty="0" smtClean="0">
              <a:latin typeface="+mn-ea"/>
            </a:endParaRPr>
          </a:p>
          <a:p>
            <a:pPr algn="ctr">
              <a:buNone/>
            </a:pP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동아시아 영토분쟁의 패러다임 참조</a:t>
            </a:r>
            <a:r>
              <a:rPr lang="en-US" altLang="ko-KR" sz="2000" b="1" dirty="0" smtClean="0">
                <a:latin typeface="+mn-ea"/>
              </a:rPr>
              <a:t>)</a:t>
            </a:r>
            <a:endParaRPr lang="ko-KR" altLang="en-US" sz="2000" b="1" dirty="0"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ea"/>
                <a:ea typeface="+mn-ea"/>
              </a:rPr>
              <a:t>1. </a:t>
            </a:r>
            <a:r>
              <a:rPr lang="ko-KR" altLang="en-US" sz="3600" b="1" dirty="0" smtClean="0">
                <a:latin typeface="+mn-ea"/>
                <a:ea typeface="+mn-ea"/>
              </a:rPr>
              <a:t>카이로선언 과 포츠담선언</a:t>
            </a:r>
            <a:r>
              <a:rPr lang="en-US" altLang="ko-KR" sz="3600" b="1" dirty="0" smtClean="0">
                <a:latin typeface="+mn-ea"/>
                <a:ea typeface="+mn-ea"/>
              </a:rPr>
              <a:t/>
            </a:r>
            <a:br>
              <a:rPr lang="en-US" altLang="ko-KR" sz="3600" b="1" dirty="0" smtClean="0">
                <a:latin typeface="+mn-ea"/>
                <a:ea typeface="+mn-ea"/>
              </a:rPr>
            </a:br>
            <a:r>
              <a:rPr lang="ko-KR" altLang="en-US" sz="3600" b="1" dirty="0" smtClean="0">
                <a:latin typeface="+mn-ea"/>
                <a:ea typeface="+mn-ea"/>
              </a:rPr>
              <a:t>그리고 일본의 패망</a:t>
            </a:r>
            <a:endParaRPr lang="ko-KR" altLang="en-US" b="1" dirty="0">
              <a:latin typeface="+mn-ea"/>
              <a:ea typeface="+mn-ea"/>
            </a:endParaRPr>
          </a:p>
        </p:txBody>
      </p:sp>
      <p:pic>
        <p:nvPicPr>
          <p:cNvPr id="7" name="그림 6" descr="카이로 선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3456384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2132856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n-ea"/>
              </a:rPr>
              <a:t>카이로 선언</a:t>
            </a:r>
            <a:r>
              <a:rPr lang="en-US" altLang="ko-KR" b="1" dirty="0" smtClean="0">
                <a:latin typeface="+mn-ea"/>
              </a:rPr>
              <a:t>(1943. 11. 27)</a:t>
            </a:r>
          </a:p>
          <a:p>
            <a:endParaRPr lang="en-US" altLang="ko-KR" b="1" dirty="0" smtClean="0">
              <a:latin typeface="+mn-ea"/>
            </a:endParaRPr>
          </a:p>
          <a:p>
            <a:pPr marL="342900" indent="-342900">
              <a:buAutoNum type="arabicPeriod"/>
            </a:pPr>
            <a:r>
              <a:rPr lang="ko-KR" altLang="en-US" b="1" dirty="0" err="1" smtClean="0">
                <a:latin typeface="+mn-ea"/>
              </a:rPr>
              <a:t>일본국이</a:t>
            </a:r>
            <a:r>
              <a:rPr lang="ko-KR" altLang="en-US" b="1" dirty="0" smtClean="0">
                <a:latin typeface="+mn-ea"/>
              </a:rPr>
              <a:t> 점령한 태평양의</a:t>
            </a:r>
            <a:endParaRPr lang="en-US" altLang="ko-KR" b="1" dirty="0" smtClean="0">
              <a:latin typeface="+mn-ea"/>
            </a:endParaRPr>
          </a:p>
          <a:p>
            <a:pPr marL="342900" indent="-342900"/>
            <a:r>
              <a:rPr lang="en-US" altLang="ko-KR" b="1" dirty="0" smtClean="0">
                <a:latin typeface="+mn-ea"/>
              </a:rPr>
              <a:t>    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모든 도서 박탈 </a:t>
            </a: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b="1" dirty="0" smtClean="0">
              <a:latin typeface="+mn-ea"/>
            </a:endParaRPr>
          </a:p>
          <a:p>
            <a:pPr marL="342900" indent="-342900"/>
            <a:r>
              <a:rPr lang="en-US" altLang="ko-KR" b="1" dirty="0" smtClean="0">
                <a:latin typeface="+mn-ea"/>
              </a:rPr>
              <a:t>2. </a:t>
            </a:r>
            <a:r>
              <a:rPr lang="ko-KR" altLang="en-US" b="1" dirty="0" err="1" smtClean="0">
                <a:latin typeface="+mn-ea"/>
              </a:rPr>
              <a:t>일본국이</a:t>
            </a:r>
            <a:r>
              <a:rPr lang="ko-KR" altLang="en-US" b="1" dirty="0" smtClean="0">
                <a:latin typeface="+mn-ea"/>
              </a:rPr>
              <a:t> 청국으로부터 도취한 모든 지역 반환</a:t>
            </a:r>
            <a:endParaRPr lang="en-US" altLang="ko-KR" b="1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b="1" dirty="0" smtClean="0">
              <a:latin typeface="+mn-ea"/>
            </a:endParaRPr>
          </a:p>
          <a:p>
            <a:pPr marL="342900" indent="-342900"/>
            <a:r>
              <a:rPr lang="en-US" altLang="ko-KR" b="1" dirty="0" smtClean="0">
                <a:latin typeface="+mn-ea"/>
              </a:rPr>
              <a:t>3. </a:t>
            </a:r>
            <a:r>
              <a:rPr lang="ko-KR" altLang="en-US" b="1" dirty="0" smtClean="0">
                <a:latin typeface="+mn-ea"/>
              </a:rPr>
              <a:t>일본국은 약취한 모든 지역으로부터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축출</a:t>
            </a: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b="1" dirty="0" smtClean="0">
              <a:latin typeface="+mn-ea"/>
            </a:endParaRPr>
          </a:p>
          <a:p>
            <a:pPr marL="342900" indent="-342900"/>
            <a:r>
              <a:rPr lang="en-US" altLang="ko-KR" b="1" dirty="0" smtClean="0">
                <a:latin typeface="+mn-ea"/>
              </a:rPr>
              <a:t>4. </a:t>
            </a:r>
            <a:r>
              <a:rPr lang="ko-KR" altLang="en-US" b="1" dirty="0" smtClean="0">
                <a:latin typeface="+mn-ea"/>
              </a:rPr>
              <a:t>일본으로부터 </a:t>
            </a:r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당장 조선을 독립</a:t>
            </a: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4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1. </a:t>
            </a:r>
            <a:r>
              <a:rPr lang="ko-KR" altLang="en-US" sz="3600" b="1" dirty="0" smtClean="0">
                <a:latin typeface="+mn-ea"/>
                <a:ea typeface="+mn-ea"/>
              </a:rPr>
              <a:t>카이로선언 과 포츠담선언</a:t>
            </a:r>
            <a:r>
              <a:rPr lang="en-US" altLang="ko-KR" sz="3600" b="1" dirty="0" smtClean="0">
                <a:latin typeface="+mn-ea"/>
                <a:ea typeface="+mn-ea"/>
              </a:rPr>
              <a:t/>
            </a:r>
            <a:br>
              <a:rPr lang="en-US" altLang="ko-KR" sz="3600" b="1" dirty="0" smtClean="0">
                <a:latin typeface="+mn-ea"/>
                <a:ea typeface="+mn-ea"/>
              </a:rPr>
            </a:br>
            <a:r>
              <a:rPr lang="ko-KR" altLang="en-US" sz="3600" b="1" dirty="0" smtClean="0">
                <a:latin typeface="+mn-ea"/>
                <a:ea typeface="+mn-ea"/>
              </a:rPr>
              <a:t>그리고 일본의 패망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5" name="내용 개체 틀 4" descr="2013-09-27 15;35;2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3599383" cy="3960440"/>
          </a:xfrm>
        </p:spPr>
      </p:pic>
      <p:sp>
        <p:nvSpPr>
          <p:cNvPr id="6" name="TextBox 5"/>
          <p:cNvSpPr txBox="1"/>
          <p:nvPr/>
        </p:nvSpPr>
        <p:spPr>
          <a:xfrm>
            <a:off x="4644008" y="2276872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n-ea"/>
              </a:rPr>
              <a:t>포츠담 선언 </a:t>
            </a:r>
            <a:r>
              <a:rPr lang="en-US" altLang="ko-KR" sz="2000" b="1" dirty="0" smtClean="0">
                <a:latin typeface="+mn-ea"/>
              </a:rPr>
              <a:t>(1945. 7. 26)</a:t>
            </a:r>
          </a:p>
          <a:p>
            <a:endParaRPr lang="en-US" altLang="ko-KR" sz="2000" b="1" dirty="0" smtClean="0">
              <a:latin typeface="+mn-ea"/>
            </a:endParaRPr>
          </a:p>
          <a:p>
            <a:pPr marL="457200" indent="-457200"/>
            <a:r>
              <a:rPr lang="en-US" altLang="ko-KR" sz="2000" b="1" dirty="0" smtClean="0">
                <a:latin typeface="+mn-ea"/>
              </a:rPr>
              <a:t>1. </a:t>
            </a:r>
            <a:r>
              <a:rPr lang="ko-KR" altLang="en-US" sz="2000" b="1" dirty="0" err="1" smtClean="0">
                <a:latin typeface="+mn-ea"/>
              </a:rPr>
              <a:t>미영소가</a:t>
            </a:r>
            <a:r>
              <a:rPr lang="ko-KR" altLang="en-US" sz="2000" b="1" dirty="0" smtClean="0">
                <a:latin typeface="+mn-ea"/>
              </a:rPr>
              <a:t> 선언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중국이 참가</a:t>
            </a:r>
            <a:endParaRPr lang="en-US" altLang="ko-KR" sz="2000" b="1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342900" indent="-342900"/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smtClean="0">
                <a:latin typeface="+mn-ea"/>
              </a:rPr>
              <a:t>일본의 영토범위를</a:t>
            </a:r>
            <a:endParaRPr lang="en-US" altLang="ko-KR" sz="2000" b="1" dirty="0" smtClean="0">
              <a:latin typeface="+mn-ea"/>
            </a:endParaRPr>
          </a:p>
          <a:p>
            <a:pPr marL="342900" indent="-342900"/>
            <a:r>
              <a:rPr lang="en-US" altLang="ko-KR" sz="2000" b="1" dirty="0" smtClean="0">
                <a:latin typeface="+mn-ea"/>
              </a:rPr>
              <a:t>   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구체적으로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명시</a:t>
            </a:r>
            <a:r>
              <a:rPr lang="ko-KR" altLang="en-US" sz="2000" b="1" dirty="0" smtClean="0">
                <a:latin typeface="+mn-ea"/>
              </a:rPr>
              <a:t>하였다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marL="342900" indent="-342900"/>
            <a:endParaRPr lang="en-US" altLang="ko-KR" sz="2000" b="1" dirty="0" smtClean="0">
              <a:latin typeface="+mn-ea"/>
            </a:endParaRPr>
          </a:p>
          <a:p>
            <a:pPr marL="342900" indent="-342900"/>
            <a:r>
              <a:rPr lang="en-US" altLang="ko-KR" sz="2000" b="1" dirty="0" smtClean="0">
                <a:latin typeface="+mn-ea"/>
              </a:rPr>
              <a:t>3. </a:t>
            </a:r>
            <a:r>
              <a:rPr lang="ko-KR" altLang="en-US" sz="2000" b="1" dirty="0" smtClean="0">
                <a:latin typeface="+mn-ea"/>
              </a:rPr>
              <a:t>카이로 선언의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강조</a:t>
            </a:r>
            <a:r>
              <a:rPr lang="ko-KR" altLang="en-US" sz="2000" b="1" dirty="0" smtClean="0">
                <a:latin typeface="+mn-ea"/>
              </a:rPr>
              <a:t> 하였다</a:t>
            </a:r>
            <a:r>
              <a:rPr lang="en-US" altLang="ko-KR" sz="2000" b="1" dirty="0" smtClean="0">
                <a:latin typeface="+mn-ea"/>
              </a:rPr>
              <a:t>.</a:t>
            </a:r>
            <a:endParaRPr lang="ko-KR" altLang="en-US" sz="2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전중 일본의 영토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344816" cy="5328592"/>
          </a:xfrm>
        </p:spPr>
      </p:pic>
      <p:sp>
        <p:nvSpPr>
          <p:cNvPr id="5" name="TextBox 4"/>
          <p:cNvSpPr txBox="1"/>
          <p:nvPr/>
        </p:nvSpPr>
        <p:spPr>
          <a:xfrm>
            <a:off x="4644008" y="90872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+mn-ea"/>
              </a:rPr>
              <a:t>전쟁 중 일본의 영토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히로시마 원폭_(360p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97136" y="332656"/>
            <a:ext cx="8107312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2013-09-27 16;13;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88832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ea"/>
                <a:ea typeface="+mn-ea"/>
              </a:rPr>
              <a:t>2. </a:t>
            </a:r>
            <a:r>
              <a:rPr lang="ko-KR" altLang="en-US" sz="3600" b="1" dirty="0" smtClean="0">
                <a:latin typeface="+mn-ea"/>
                <a:ea typeface="+mn-ea"/>
              </a:rPr>
              <a:t>대일평화조약 그리고</a:t>
            </a:r>
            <a:r>
              <a:rPr lang="en-US" altLang="ko-KR" sz="3600" b="1" dirty="0" smtClean="0">
                <a:latin typeface="+mn-ea"/>
                <a:ea typeface="+mn-ea"/>
              </a:rPr>
              <a:t/>
            </a:r>
            <a:br>
              <a:rPr lang="en-US" altLang="ko-KR" sz="3600" b="1" dirty="0" smtClean="0">
                <a:latin typeface="+mn-ea"/>
                <a:ea typeface="+mn-ea"/>
              </a:rPr>
            </a:br>
            <a:r>
              <a:rPr lang="ko-KR" altLang="en-US" sz="3600" b="1" dirty="0" smtClean="0">
                <a:latin typeface="+mn-ea"/>
                <a:ea typeface="+mn-ea"/>
              </a:rPr>
              <a:t>전후 일본의 영토</a:t>
            </a:r>
            <a:endParaRPr lang="ko-KR" altLang="en-US" sz="3600" b="1" dirty="0">
              <a:latin typeface="+mn-ea"/>
              <a:ea typeface="+mn-ea"/>
            </a:endParaRPr>
          </a:p>
        </p:txBody>
      </p:sp>
      <p:pic>
        <p:nvPicPr>
          <p:cNvPr id="13" name="내용 개체 틀 12" descr="2013-09-27 16;00;3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3528392" cy="4104456"/>
          </a:xfrm>
        </p:spPr>
      </p:pic>
      <p:sp>
        <p:nvSpPr>
          <p:cNvPr id="14" name="내용 개체 틀 13"/>
          <p:cNvSpPr>
            <a:spLocks noGrp="1"/>
          </p:cNvSpPr>
          <p:nvPr>
            <p:ph sz="quarter" idx="14"/>
          </p:nvPr>
        </p:nvSpPr>
        <p:spPr>
          <a:xfrm>
            <a:off x="4644008" y="2924944"/>
            <a:ext cx="3200400" cy="28938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b="1" dirty="0" smtClean="0">
                <a:latin typeface="+mn-ea"/>
              </a:rPr>
              <a:t>GHQ</a:t>
            </a:r>
            <a:r>
              <a:rPr lang="ko-KR" altLang="en-US" sz="2000" b="1" dirty="0" smtClean="0">
                <a:latin typeface="+mn-ea"/>
              </a:rPr>
              <a:t>는 일본주변의 모든 섬에 대해 그 소속을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구체적으로 명시</a:t>
            </a:r>
            <a:r>
              <a:rPr lang="ko-KR" altLang="en-US" sz="2000" b="1" dirty="0" smtClean="0">
                <a:latin typeface="+mn-ea"/>
              </a:rPr>
              <a:t>했다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>
              <a:buNone/>
            </a:pPr>
            <a:endParaRPr lang="en-US" altLang="ko-KR" sz="2800" b="1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>
                <a:latin typeface="+mn-ea"/>
              </a:rPr>
              <a:t>GHQ</a:t>
            </a:r>
            <a:r>
              <a:rPr lang="ko-KR" altLang="en-US" sz="2000" b="1" dirty="0" smtClean="0">
                <a:latin typeface="+mn-ea"/>
              </a:rPr>
              <a:t>의 요구는 일본외무성이 포츠담선언을 분석하여 작성한 예상보다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훨씬 준엄한 것</a:t>
            </a:r>
            <a:r>
              <a:rPr lang="ko-KR" altLang="en-US" sz="2000" b="1" dirty="0" smtClean="0">
                <a:latin typeface="+mn-ea"/>
              </a:rPr>
              <a:t>이였다</a:t>
            </a:r>
            <a:r>
              <a:rPr lang="en-US" altLang="ko-KR" sz="2000" b="1" dirty="0" smtClean="0">
                <a:latin typeface="+mn-ea"/>
              </a:rPr>
              <a:t>.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048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n-ea"/>
              </a:rPr>
              <a:t>전후 </a:t>
            </a:r>
            <a:r>
              <a:rPr lang="en-US" altLang="ko-KR" sz="2400" b="1" dirty="0" smtClean="0">
                <a:latin typeface="+mn-ea"/>
              </a:rPr>
              <a:t>GHQ</a:t>
            </a:r>
            <a:r>
              <a:rPr lang="ko-KR" altLang="en-US" sz="2400" b="1" dirty="0" smtClean="0">
                <a:latin typeface="+mn-ea"/>
              </a:rPr>
              <a:t>의 영토처리</a:t>
            </a:r>
            <a:endParaRPr lang="ko-KR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3-09-27 17;04;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88832" cy="5270594"/>
          </a:xfrm>
        </p:spPr>
      </p:pic>
      <p:sp>
        <p:nvSpPr>
          <p:cNvPr id="5" name="TextBox 4"/>
          <p:cNvSpPr txBox="1"/>
          <p:nvPr/>
        </p:nvSpPr>
        <p:spPr>
          <a:xfrm>
            <a:off x="2699792" y="530120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급속도로 얼어붙는 냉전체제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압정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압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1662</TotalTime>
  <Words>623</Words>
  <Application>Microsoft Office PowerPoint</Application>
  <PresentationFormat>화면 슬라이드 쇼(4:3)</PresentationFormat>
  <Paragraphs>102</Paragraphs>
  <Slides>28</Slides>
  <Notes>0</Notes>
  <HiddenSlides>0</HiddenSlides>
  <MMClips>3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압정</vt:lpstr>
      <vt:lpstr>일본의 영토 분쟁 그리고 앞으로의 방향</vt:lpstr>
      <vt:lpstr>슬라이드 2</vt:lpstr>
      <vt:lpstr>1. 카이로선언 과 포츠담선언 그리고 일본의 패망</vt:lpstr>
      <vt:lpstr>1. 카이로선언 과 포츠담선언 그리고 일본의 패망</vt:lpstr>
      <vt:lpstr>슬라이드 5</vt:lpstr>
      <vt:lpstr>슬라이드 6</vt:lpstr>
      <vt:lpstr>슬라이드 7</vt:lpstr>
      <vt:lpstr>2. 대일평화조약 그리고 전후 일본의 영토</vt:lpstr>
      <vt:lpstr>슬라이드 9</vt:lpstr>
      <vt:lpstr>2. 대일평화조약 그리고 전후 일본의 영토</vt:lpstr>
      <vt:lpstr>3. 전후 일본의 ‘쿠릴열도 남방4도’에 대한 영토분쟁</vt:lpstr>
      <vt:lpstr>3. 전후 일본의 ‘쿠릴열도 남방4도’에 대한 영토분쟁</vt:lpstr>
      <vt:lpstr>3. 전후 일본의 ‘쿠릴열도 남방4도’에 대한 영토분쟁</vt:lpstr>
      <vt:lpstr>4. 전후 일본의 ‘센카쿠제도’에 대한 영토분쟁</vt:lpstr>
      <vt:lpstr>4. 전후 일본의 ‘센카쿠제도’에 대한 영토분쟁</vt:lpstr>
      <vt:lpstr>4. 전후 일본의 ‘센카쿠제도’에 대한 영토분쟁</vt:lpstr>
      <vt:lpstr>4. 전후 일본의 ‘센카쿠제도’에 대한 영토분쟁</vt:lpstr>
      <vt:lpstr>4. 전후 일본의 ‘센카쿠제도’에 대한 영토분쟁</vt:lpstr>
      <vt:lpstr>슬라이드 19</vt:lpstr>
      <vt:lpstr>5. 전후 일본의 ‘독도’에 대한 영토분쟁</vt:lpstr>
      <vt:lpstr>5. 전후 일본의 ‘독도’에 대한 영토분쟁</vt:lpstr>
      <vt:lpstr>5. 전후 일본의 ‘독도’에 대한 영토분쟁</vt:lpstr>
      <vt:lpstr>5. 전후 일본의 ‘독도’에 대한 영토분쟁</vt:lpstr>
      <vt:lpstr>슬라이드 24</vt:lpstr>
      <vt:lpstr>5. 전후 일본의 ‘독도’에 대한 영토분쟁</vt:lpstr>
      <vt:lpstr>6. 일본의 동아시 영토분쟁의 방향</vt:lpstr>
      <vt:lpstr>6. 일본의 동아시 영토분쟁의 방향</vt:lpstr>
      <vt:lpstr>슬라이드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르네상스 창조경영</dc:title>
  <dc:creator>USER</dc:creator>
  <cp:lastModifiedBy>전종모</cp:lastModifiedBy>
  <cp:revision>104</cp:revision>
  <dcterms:created xsi:type="dcterms:W3CDTF">2013-05-27T06:49:25Z</dcterms:created>
  <dcterms:modified xsi:type="dcterms:W3CDTF">2013-09-27T13:14:37Z</dcterms:modified>
</cp:coreProperties>
</file>