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C427A-80B9-450E-8198-BAF7F88FF07E}" type="datetimeFigureOut">
              <a:rPr lang="ko-KR" altLang="en-US" smtClean="0"/>
              <a:t>2013-09-30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9BFFA-80F1-4E35-8D27-042DE532BB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815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9BFFA-80F1-4E35-8D27-042DE532BB1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778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모서리가 둥근 직사각형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DE82-6E9D-4203-B1A1-1F86B6314ACA}" type="datetimeFigureOut">
              <a:rPr lang="ko-KR" altLang="en-US" smtClean="0"/>
              <a:t>2013-09-30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E1B4715-5DFE-41E7-95E8-8A0ED42EC07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DE82-6E9D-4203-B1A1-1F86B6314ACA}" type="datetimeFigureOut">
              <a:rPr lang="ko-KR" altLang="en-US" smtClean="0"/>
              <a:t>2013-09-30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4715-5DFE-41E7-95E8-8A0ED42EC07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DE82-6E9D-4203-B1A1-1F86B6314ACA}" type="datetimeFigureOut">
              <a:rPr lang="ko-KR" altLang="en-US" smtClean="0"/>
              <a:t>2013-09-30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4715-5DFE-41E7-95E8-8A0ED42EC07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DE82-6E9D-4203-B1A1-1F86B6314ACA}" type="datetimeFigureOut">
              <a:rPr lang="ko-KR" altLang="en-US" smtClean="0"/>
              <a:t>2013-09-30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4715-5DFE-41E7-95E8-8A0ED42EC07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모서리가 둥근 직사각형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DE82-6E9D-4203-B1A1-1F86B6314ACA}" type="datetimeFigureOut">
              <a:rPr lang="ko-KR" altLang="en-US" smtClean="0"/>
              <a:t>2013-09-30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E1B4715-5DFE-41E7-95E8-8A0ED42EC07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DE82-6E9D-4203-B1A1-1F86B6314ACA}" type="datetimeFigureOut">
              <a:rPr lang="ko-KR" altLang="en-US" smtClean="0"/>
              <a:t>2013-09-30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4715-5DFE-41E7-95E8-8A0ED42EC07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DE82-6E9D-4203-B1A1-1F86B6314ACA}" type="datetimeFigureOut">
              <a:rPr lang="ko-KR" altLang="en-US" smtClean="0"/>
              <a:t>2013-09-30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4715-5DFE-41E7-95E8-8A0ED42EC07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DE82-6E9D-4203-B1A1-1F86B6314ACA}" type="datetimeFigureOut">
              <a:rPr lang="ko-KR" altLang="en-US" smtClean="0"/>
              <a:t>2013-09-30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4715-5DFE-41E7-95E8-8A0ED42EC07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DE82-6E9D-4203-B1A1-1F86B6314ACA}" type="datetimeFigureOut">
              <a:rPr lang="ko-KR" altLang="en-US" smtClean="0"/>
              <a:t>2013-09-30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4715-5DFE-41E7-95E8-8A0ED42EC07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모서리가 둥근 직사각형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DE82-6E9D-4203-B1A1-1F86B6314ACA}" type="datetimeFigureOut">
              <a:rPr lang="ko-KR" altLang="en-US" smtClean="0"/>
              <a:t>2013-09-30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4715-5DFE-41E7-95E8-8A0ED42EC07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DE82-6E9D-4203-B1A1-1F86B6314ACA}" type="datetimeFigureOut">
              <a:rPr lang="ko-KR" altLang="en-US" smtClean="0"/>
              <a:t>2013-09-30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E1B4715-5DFE-41E7-95E8-8A0ED42EC07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모서리가 둥근 직사각형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F1DE82-6E9D-4203-B1A1-1F86B6314ACA}" type="datetimeFigureOut">
              <a:rPr lang="ko-KR" altLang="en-US" smtClean="0"/>
              <a:t>2013-09-30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E1B4715-5DFE-41E7-95E8-8A0ED42EC07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1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1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1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1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923928" y="3789040"/>
            <a:ext cx="4608512" cy="2088232"/>
          </a:xfrm>
        </p:spPr>
        <p:txBody>
          <a:bodyPr>
            <a:normAutofit/>
          </a:bodyPr>
          <a:lstStyle/>
          <a:p>
            <a:pPr fontAlgn="base" latinLnBrk="0"/>
            <a:r>
              <a:rPr lang="en-US" altLang="ko-KR" b="1" dirty="0"/>
              <a:t>&lt;8</a:t>
            </a:r>
            <a:r>
              <a:rPr lang="ko-KR" altLang="en-US" b="1" dirty="0"/>
              <a:t>조</a:t>
            </a:r>
            <a:r>
              <a:rPr lang="en-US" altLang="ko-KR" b="1" dirty="0"/>
              <a:t>&gt;</a:t>
            </a:r>
            <a:endParaRPr lang="ko-KR" altLang="en-US" dirty="0"/>
          </a:p>
          <a:p>
            <a:pPr fontAlgn="base" latinLnBrk="0"/>
            <a:r>
              <a:rPr lang="ko-KR" altLang="en-US" dirty="0"/>
              <a:t>조장 </a:t>
            </a:r>
            <a:r>
              <a:rPr lang="en-US" altLang="ko-KR" dirty="0"/>
              <a:t>: </a:t>
            </a:r>
            <a:r>
              <a:rPr lang="ko-KR" altLang="en-US" dirty="0"/>
              <a:t>최찬미</a:t>
            </a:r>
          </a:p>
          <a:p>
            <a:pPr fontAlgn="base" latinLnBrk="0"/>
            <a:r>
              <a:rPr lang="ko-KR" altLang="en-US" dirty="0"/>
              <a:t>조원 </a:t>
            </a:r>
            <a:r>
              <a:rPr lang="en-US" altLang="ko-KR" dirty="0"/>
              <a:t>: </a:t>
            </a:r>
            <a:r>
              <a:rPr lang="ko-KR" altLang="en-US" dirty="0"/>
              <a:t>신화수</a:t>
            </a:r>
          </a:p>
          <a:p>
            <a:pPr fontAlgn="base" latinLnBrk="0"/>
            <a:r>
              <a:rPr lang="ko-KR" altLang="en-US" dirty="0" smtClean="0"/>
              <a:t>            천윤희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764705"/>
            <a:ext cx="7762056" cy="1944216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일본의 대륙침략과 영토팽창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2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ko-KR" dirty="0" smtClean="0"/>
              <a:t>4. </a:t>
            </a:r>
            <a:r>
              <a:rPr lang="ko-KR" altLang="en-US" dirty="0" smtClean="0"/>
              <a:t>조선침략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800" b="1" dirty="0" smtClean="0">
                <a:solidFill>
                  <a:srgbClr val="C00000"/>
                </a:solidFill>
              </a:rPr>
              <a:t>청일 전쟁</a:t>
            </a:r>
            <a:r>
              <a:rPr lang="en-US" altLang="ko-KR" sz="2800" b="1" dirty="0" smtClean="0">
                <a:solidFill>
                  <a:srgbClr val="C00000"/>
                </a:solidFill>
              </a:rPr>
              <a:t>.( 1894~1895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년</a:t>
            </a:r>
            <a:r>
              <a:rPr lang="en-US" altLang="ko-KR" sz="2800" b="1" dirty="0" smtClean="0">
                <a:solidFill>
                  <a:srgbClr val="C00000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ko-KR" altLang="en-US" dirty="0" smtClean="0"/>
              <a:t>조선의 지배를 둘러싸고 중국</a:t>
            </a:r>
            <a:r>
              <a:rPr lang="en-US" altLang="ko-KR" dirty="0" smtClean="0"/>
              <a:t>(</a:t>
            </a:r>
            <a:r>
              <a:rPr lang="ko-KR" altLang="en-US" dirty="0" smtClean="0"/>
              <a:t>청</a:t>
            </a:r>
            <a:r>
              <a:rPr lang="en-US" altLang="ko-KR" dirty="0" smtClean="0"/>
              <a:t>)</a:t>
            </a:r>
            <a:r>
              <a:rPr lang="ko-KR" altLang="en-US" dirty="0" smtClean="0"/>
              <a:t>과 일본간의 전쟁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endParaRPr lang="en-US" altLang="ko-KR" dirty="0"/>
          </a:p>
          <a:p>
            <a:pPr>
              <a:buFontTx/>
              <a:buChar char="-"/>
            </a:pPr>
            <a:r>
              <a:rPr lang="en-US" altLang="ko-KR" sz="2400" i="1" dirty="0" smtClean="0"/>
              <a:t>7</a:t>
            </a:r>
            <a:r>
              <a:rPr lang="ko-KR" altLang="en-US" sz="2400" i="1" dirty="0" smtClean="0"/>
              <a:t>월 </a:t>
            </a:r>
            <a:r>
              <a:rPr lang="en-US" altLang="ko-KR" sz="2400" i="1" dirty="0" smtClean="0"/>
              <a:t>23</a:t>
            </a:r>
            <a:r>
              <a:rPr lang="ko-KR" altLang="en-US" sz="2400" i="1" dirty="0" smtClean="0"/>
              <a:t>일 </a:t>
            </a:r>
            <a:r>
              <a:rPr lang="en-US" altLang="ko-KR" sz="2400" i="1" dirty="0" smtClean="0"/>
              <a:t>: </a:t>
            </a:r>
            <a:r>
              <a:rPr lang="ko-KR" altLang="en-US" sz="2400" i="1" dirty="0" smtClean="0"/>
              <a:t>일본군이 경복궁을 공격함으로 시작됨</a:t>
            </a:r>
            <a:r>
              <a:rPr lang="en-US" altLang="ko-KR" sz="2400" i="1" dirty="0" smtClean="0"/>
              <a:t>.</a:t>
            </a:r>
          </a:p>
          <a:p>
            <a:pPr>
              <a:buFontTx/>
              <a:buChar char="-"/>
            </a:pPr>
            <a:r>
              <a:rPr lang="en-US" altLang="ko-KR" sz="2400" i="1" dirty="0" smtClean="0"/>
              <a:t>7</a:t>
            </a:r>
            <a:r>
              <a:rPr lang="ko-KR" altLang="en-US" sz="2400" i="1" dirty="0" smtClean="0"/>
              <a:t>월 </a:t>
            </a:r>
            <a:r>
              <a:rPr lang="en-US" altLang="ko-KR" sz="2400" i="1" dirty="0" smtClean="0"/>
              <a:t>25</a:t>
            </a:r>
            <a:r>
              <a:rPr lang="ko-KR" altLang="en-US" sz="2400" i="1" dirty="0" smtClean="0"/>
              <a:t>일 </a:t>
            </a:r>
            <a:r>
              <a:rPr lang="en-US" altLang="ko-KR" sz="2400" i="1" dirty="0" smtClean="0"/>
              <a:t>: </a:t>
            </a:r>
            <a:r>
              <a:rPr lang="ko-KR" altLang="en-US" sz="2400" i="1" dirty="0" smtClean="0"/>
              <a:t>일본해군이 풍도 앞바다에서 청국함대</a:t>
            </a:r>
            <a:endParaRPr lang="en-US" altLang="ko-KR" sz="2400" i="1" dirty="0" smtClean="0"/>
          </a:p>
          <a:p>
            <a:pPr>
              <a:buFontTx/>
              <a:buChar char="-"/>
            </a:pPr>
            <a:r>
              <a:rPr lang="en-US" altLang="ko-KR" sz="2400" i="1" dirty="0"/>
              <a:t> </a:t>
            </a:r>
            <a:r>
              <a:rPr lang="en-US" altLang="ko-KR" sz="2400" i="1" dirty="0" smtClean="0"/>
              <a:t>                  </a:t>
            </a:r>
            <a:r>
              <a:rPr lang="ko-KR" altLang="en-US" sz="2400" i="1" dirty="0" smtClean="0"/>
              <a:t>공격</a:t>
            </a:r>
            <a:r>
              <a:rPr lang="en-US" altLang="ko-KR" sz="2400" i="1" dirty="0" smtClean="0"/>
              <a:t>.</a:t>
            </a:r>
          </a:p>
          <a:p>
            <a:pPr>
              <a:buFontTx/>
              <a:buChar char="-"/>
            </a:pPr>
            <a:r>
              <a:rPr lang="ko-KR" altLang="en-US" dirty="0" smtClean="0">
                <a:solidFill>
                  <a:srgbClr val="00B050"/>
                </a:solidFill>
              </a:rPr>
              <a:t>원인 </a:t>
            </a:r>
            <a:r>
              <a:rPr lang="en-US" altLang="ko-KR" dirty="0" smtClean="0">
                <a:solidFill>
                  <a:srgbClr val="00B050"/>
                </a:solidFill>
              </a:rPr>
              <a:t>:</a:t>
            </a:r>
            <a:r>
              <a:rPr lang="en-US" altLang="ko-KR" dirty="0" smtClean="0"/>
              <a:t> </a:t>
            </a:r>
            <a:r>
              <a:rPr lang="ko-KR" altLang="en-US" dirty="0" smtClean="0"/>
              <a:t>조선에서 러시아의 남하정책에 대처하는데 필요한 전략적 시설 설치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불평등조약 체제 강화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r>
              <a:rPr lang="ko-KR" altLang="en-US" dirty="0" smtClean="0">
                <a:solidFill>
                  <a:srgbClr val="00B050"/>
                </a:solidFill>
              </a:rPr>
              <a:t>결과 </a:t>
            </a:r>
            <a:r>
              <a:rPr lang="en-US" altLang="ko-KR" dirty="0" smtClean="0">
                <a:solidFill>
                  <a:srgbClr val="00B050"/>
                </a:solidFill>
              </a:rPr>
              <a:t>:</a:t>
            </a:r>
            <a:r>
              <a:rPr lang="en-US" altLang="ko-KR" dirty="0" smtClean="0"/>
              <a:t> </a:t>
            </a:r>
            <a:r>
              <a:rPr lang="ko-KR" altLang="en-US" dirty="0" smtClean="0"/>
              <a:t>대만 등 중국 영토 식민지로 확보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아시아에서 제일 먼저 제국주의 국가로 자리 잡음</a:t>
            </a:r>
            <a:r>
              <a:rPr lang="en-US" altLang="ko-KR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56891"/>
            <a:ext cx="5400599" cy="474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18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ko-KR" dirty="0"/>
              <a:t>4. </a:t>
            </a:r>
            <a:r>
              <a:rPr lang="ko-KR" altLang="en-US" dirty="0"/>
              <a:t>조선침략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2800" b="1" dirty="0" smtClean="0">
                <a:solidFill>
                  <a:srgbClr val="C00000"/>
                </a:solidFill>
              </a:rPr>
              <a:t>러일전쟁 </a:t>
            </a:r>
            <a:r>
              <a:rPr lang="en-US" altLang="ko-KR" sz="2800" b="1" dirty="0" smtClean="0">
                <a:solidFill>
                  <a:srgbClr val="C00000"/>
                </a:solidFill>
              </a:rPr>
              <a:t>(1904~1905)</a:t>
            </a:r>
          </a:p>
          <a:p>
            <a:pPr>
              <a:buFontTx/>
              <a:buChar char="-"/>
            </a:pPr>
            <a:r>
              <a:rPr lang="ko-KR" altLang="en-US" dirty="0" smtClean="0"/>
              <a:t>만주와 한국의 지배권을 두고 러시아와 일본 전쟁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endParaRPr lang="en-US" altLang="ko-KR" dirty="0"/>
          </a:p>
          <a:p>
            <a:pPr>
              <a:buFontTx/>
              <a:buChar char="-"/>
            </a:pPr>
            <a:r>
              <a:rPr lang="ko-KR" altLang="en-US" dirty="0" smtClean="0">
                <a:solidFill>
                  <a:srgbClr val="00B0F0"/>
                </a:solidFill>
              </a:rPr>
              <a:t>원인 </a:t>
            </a:r>
            <a:r>
              <a:rPr lang="en-US" altLang="ko-KR" dirty="0" smtClean="0">
                <a:solidFill>
                  <a:srgbClr val="00B0F0"/>
                </a:solidFill>
              </a:rPr>
              <a:t>:</a:t>
            </a:r>
            <a:r>
              <a:rPr lang="en-US" altLang="ko-KR" dirty="0" smtClean="0"/>
              <a:t> </a:t>
            </a:r>
            <a:r>
              <a:rPr lang="ko-KR" altLang="en-US" dirty="0" smtClean="0"/>
              <a:t>일본 국내 </a:t>
            </a:r>
            <a:r>
              <a:rPr lang="ko-KR" altLang="en-US" dirty="0" err="1" smtClean="0"/>
              <a:t>주전론</a:t>
            </a:r>
            <a:r>
              <a:rPr lang="ko-KR" altLang="en-US" dirty="0" smtClean="0"/>
              <a:t> </a:t>
            </a:r>
            <a:r>
              <a:rPr lang="en-US" altLang="ko-KR" dirty="0" smtClean="0"/>
              <a:t>VS </a:t>
            </a:r>
            <a:r>
              <a:rPr lang="ko-KR" altLang="en-US" dirty="0" smtClean="0"/>
              <a:t>반전론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주전론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반전론</a:t>
            </a:r>
            <a:r>
              <a:rPr lang="en-US" altLang="ko-KR" dirty="0" smtClean="0"/>
              <a:t>)</a:t>
            </a:r>
          </a:p>
          <a:p>
            <a:pPr>
              <a:buFontTx/>
              <a:buChar char="-"/>
            </a:pPr>
            <a:r>
              <a:rPr lang="ko-KR" altLang="en-US" dirty="0" smtClean="0"/>
              <a:t>일본의 우선권</a:t>
            </a:r>
            <a:r>
              <a:rPr lang="en-US" altLang="ko-KR" dirty="0" smtClean="0"/>
              <a:t>(</a:t>
            </a:r>
            <a:r>
              <a:rPr lang="ko-KR" altLang="en-US" dirty="0" smtClean="0"/>
              <a:t>한국</a:t>
            </a:r>
            <a:r>
              <a:rPr lang="en-US" altLang="ko-KR" dirty="0" smtClean="0"/>
              <a:t>) &amp; </a:t>
            </a:r>
            <a:r>
              <a:rPr lang="ko-KR" altLang="en-US" dirty="0" smtClean="0"/>
              <a:t>러시아의 우선권</a:t>
            </a:r>
            <a:r>
              <a:rPr lang="en-US" altLang="ko-KR" dirty="0" smtClean="0"/>
              <a:t>(</a:t>
            </a:r>
            <a:r>
              <a:rPr lang="ko-KR" altLang="en-US" dirty="0" smtClean="0"/>
              <a:t>만주</a:t>
            </a:r>
            <a:r>
              <a:rPr lang="en-US" altLang="ko-KR" dirty="0" smtClean="0"/>
              <a:t>)</a:t>
            </a:r>
          </a:p>
          <a:p>
            <a:pPr>
              <a:buFontTx/>
              <a:buChar char="-"/>
            </a:pPr>
            <a:r>
              <a:rPr lang="ko-KR" altLang="en-US" dirty="0" smtClean="0"/>
              <a:t>러시아 </a:t>
            </a:r>
            <a:r>
              <a:rPr lang="en-US" altLang="ko-KR" dirty="0"/>
              <a:t>-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 극동총독부 설치</a:t>
            </a:r>
            <a:r>
              <a:rPr lang="en-US" altLang="ko-KR" dirty="0" smtClean="0"/>
              <a:t>- </a:t>
            </a:r>
            <a:r>
              <a:rPr lang="ko-KR" altLang="en-US" dirty="0" smtClean="0"/>
              <a:t>일본에 대응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smtClean="0"/>
              <a:t>일본 </a:t>
            </a:r>
            <a:r>
              <a:rPr lang="en-US" altLang="ko-KR" dirty="0"/>
              <a:t>-</a:t>
            </a:r>
            <a:r>
              <a:rPr lang="ko-KR" altLang="en-US" dirty="0" smtClean="0"/>
              <a:t>군사행동 남만주에 한정한다는 전제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r>
              <a:rPr lang="ko-KR" altLang="en-US" dirty="0" smtClean="0">
                <a:solidFill>
                  <a:srgbClr val="00B0F0"/>
                </a:solidFill>
              </a:rPr>
              <a:t>결과 </a:t>
            </a:r>
            <a:r>
              <a:rPr lang="en-US" altLang="ko-KR" dirty="0" smtClean="0">
                <a:solidFill>
                  <a:srgbClr val="00B0F0"/>
                </a:solidFill>
              </a:rPr>
              <a:t>:</a:t>
            </a:r>
            <a:r>
              <a:rPr lang="en-US" altLang="ko-KR" dirty="0" smtClean="0"/>
              <a:t> </a:t>
            </a:r>
            <a:r>
              <a:rPr lang="ko-KR" altLang="en-US" dirty="0" smtClean="0"/>
              <a:t>미국</a:t>
            </a:r>
            <a:r>
              <a:rPr lang="en-US" altLang="ko-KR" dirty="0" smtClean="0"/>
              <a:t>,</a:t>
            </a:r>
            <a:r>
              <a:rPr lang="ko-KR" altLang="en-US" dirty="0" smtClean="0"/>
              <a:t>프랑스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러</a:t>
            </a:r>
            <a:r>
              <a:rPr lang="en-US" altLang="ko-KR" dirty="0" smtClean="0"/>
              <a:t>`</a:t>
            </a:r>
            <a:r>
              <a:rPr lang="ko-KR" altLang="en-US" dirty="0" smtClean="0"/>
              <a:t>일 양국에 강화</a:t>
            </a:r>
            <a:r>
              <a:rPr lang="en-US" altLang="ko-KR" dirty="0"/>
              <a:t> </a:t>
            </a:r>
            <a:r>
              <a:rPr lang="ko-KR" altLang="en-US" dirty="0" smtClean="0"/>
              <a:t>종용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/>
              <a:t> </a:t>
            </a:r>
            <a:r>
              <a:rPr lang="en-US" altLang="ko-KR" dirty="0" smtClean="0"/>
              <a:t>           </a:t>
            </a:r>
            <a:r>
              <a:rPr lang="ko-KR" altLang="en-US" dirty="0" smtClean="0"/>
              <a:t>일본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한국지배권의 확립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남만주 진출 결정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13482"/>
            <a:ext cx="49339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5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ko-KR" dirty="0"/>
              <a:t>4. </a:t>
            </a:r>
            <a:r>
              <a:rPr lang="ko-KR" altLang="en-US" dirty="0"/>
              <a:t>조선침략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2800" b="1" dirty="0" err="1" smtClean="0">
                <a:solidFill>
                  <a:srgbClr val="C00000"/>
                </a:solidFill>
              </a:rPr>
              <a:t>시모노세키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 조약</a:t>
            </a:r>
            <a:endParaRPr lang="en-US" altLang="ko-KR" sz="2800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ko-KR" altLang="en-US" dirty="0" smtClean="0"/>
              <a:t>하관조약 또는 </a:t>
            </a:r>
            <a:r>
              <a:rPr lang="ko-KR" altLang="en-US" dirty="0" err="1" smtClean="0"/>
              <a:t>마관조약</a:t>
            </a:r>
            <a:r>
              <a:rPr lang="en-US" altLang="ko-KR" dirty="0"/>
              <a:t> </a:t>
            </a:r>
            <a:r>
              <a:rPr lang="ko-KR" altLang="en-US" dirty="0" smtClean="0"/>
              <a:t>이라고도 함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smtClean="0"/>
              <a:t>3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30</a:t>
            </a:r>
            <a:r>
              <a:rPr lang="ko-KR" altLang="en-US" dirty="0" smtClean="0"/>
              <a:t>일 </a:t>
            </a:r>
            <a:r>
              <a:rPr lang="en-US" altLang="ko-KR" dirty="0" smtClean="0"/>
              <a:t>: 6</a:t>
            </a:r>
            <a:r>
              <a:rPr lang="ko-KR" altLang="en-US" dirty="0" smtClean="0"/>
              <a:t>개 조항의 휴전 협정 체결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smtClean="0"/>
              <a:t>4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17</a:t>
            </a:r>
            <a:r>
              <a:rPr lang="ko-KR" altLang="en-US" dirty="0" smtClean="0"/>
              <a:t>일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전문 </a:t>
            </a:r>
            <a:r>
              <a:rPr lang="en-US" altLang="ko-KR" dirty="0" smtClean="0"/>
              <a:t>11</a:t>
            </a:r>
            <a:r>
              <a:rPr lang="ko-KR" altLang="en-US" dirty="0" smtClean="0"/>
              <a:t>개 조항의 강화조약</a:t>
            </a:r>
            <a:r>
              <a:rPr lang="en-US" altLang="ko-KR" dirty="0" smtClean="0"/>
              <a:t>, </a:t>
            </a:r>
          </a:p>
          <a:p>
            <a:pPr>
              <a:buFontTx/>
              <a:buChar char="-"/>
            </a:pPr>
            <a:r>
              <a:rPr lang="en-US" altLang="ko-KR" dirty="0"/>
              <a:t> </a:t>
            </a:r>
            <a:r>
              <a:rPr lang="en-US" altLang="ko-KR" dirty="0" smtClean="0"/>
              <a:t>                  </a:t>
            </a:r>
            <a:r>
              <a:rPr lang="ko-KR" altLang="en-US" dirty="0" smtClean="0"/>
              <a:t>각 </a:t>
            </a:r>
            <a:r>
              <a:rPr lang="en-US" altLang="ko-KR" dirty="0" smtClean="0"/>
              <a:t>3</a:t>
            </a:r>
            <a:r>
              <a:rPr lang="ko-KR" altLang="en-US" dirty="0" smtClean="0"/>
              <a:t>조항의 의정서 및 </a:t>
            </a:r>
            <a:r>
              <a:rPr lang="ko-KR" altLang="en-US" dirty="0" err="1" smtClean="0"/>
              <a:t>별약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/>
              <a:t> </a:t>
            </a:r>
            <a:r>
              <a:rPr lang="en-US" altLang="ko-KR" dirty="0" smtClean="0"/>
              <a:t>                  2</a:t>
            </a:r>
            <a:r>
              <a:rPr lang="ko-KR" altLang="en-US" dirty="0" smtClean="0"/>
              <a:t>조항의 추가 휴전 협정 체결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endParaRPr lang="en-US" altLang="ko-KR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12976"/>
            <a:ext cx="3939077" cy="33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0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** 체결 조약의 내용 **</a:t>
            </a:r>
            <a:endParaRPr lang="en-US" altLang="ko-KR" sz="3200" b="1" dirty="0" smtClean="0">
              <a:solidFill>
                <a:srgbClr val="FF0000"/>
              </a:solidFill>
            </a:endParaRPr>
          </a:p>
          <a:p>
            <a:r>
              <a:rPr lang="en-US" altLang="ko-KR" dirty="0" smtClean="0"/>
              <a:t>A. </a:t>
            </a:r>
            <a:r>
              <a:rPr lang="ko-KR" altLang="en-US" dirty="0" smtClean="0"/>
              <a:t>청국은 조선국이 완전한 자주독립국임을 인정한다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B. </a:t>
            </a:r>
            <a:r>
              <a:rPr lang="ko-KR" altLang="en-US" dirty="0" smtClean="0"/>
              <a:t>청국은 </a:t>
            </a:r>
            <a:r>
              <a:rPr lang="ko-KR" altLang="en-US" dirty="0" err="1" smtClean="0"/>
              <a:t>랴오둥반도와</a:t>
            </a:r>
            <a:r>
              <a:rPr lang="ko-KR" altLang="en-US" dirty="0" smtClean="0"/>
              <a:t> 타이완 및 </a:t>
            </a:r>
            <a:r>
              <a:rPr lang="ko-KR" altLang="en-US" dirty="0" err="1" smtClean="0"/>
              <a:t>펑후섬</a:t>
            </a:r>
            <a:r>
              <a:rPr lang="ko-KR" altLang="en-US" dirty="0" smtClean="0"/>
              <a:t> 등을 일본에 할양한다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C. </a:t>
            </a:r>
            <a:r>
              <a:rPr lang="ko-KR" altLang="en-US" dirty="0" smtClean="0"/>
              <a:t>청국은 일본에 배상금 </a:t>
            </a:r>
            <a:r>
              <a:rPr lang="en-US" altLang="ko-KR" dirty="0" smtClean="0"/>
              <a:t>2</a:t>
            </a:r>
            <a:r>
              <a:rPr lang="ko-KR" altLang="en-US" dirty="0" smtClean="0"/>
              <a:t>억 냥을 지불한다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D. </a:t>
            </a:r>
            <a:r>
              <a:rPr lang="ko-KR" altLang="en-US" dirty="0" smtClean="0"/>
              <a:t>청국의 </a:t>
            </a:r>
            <a:r>
              <a:rPr lang="ko-KR" altLang="en-US" dirty="0" err="1" smtClean="0"/>
              <a:t>사스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충칭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쑤저우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항저우의</a:t>
            </a:r>
            <a:r>
              <a:rPr lang="ko-KR" altLang="en-US" dirty="0" smtClean="0"/>
              <a:t> 개항과 일본 선박의 </a:t>
            </a:r>
            <a:r>
              <a:rPr lang="ko-KR" altLang="en-US" dirty="0" err="1" smtClean="0"/>
              <a:t>양쯔강</a:t>
            </a:r>
            <a:r>
              <a:rPr lang="ko-KR" altLang="en-US" dirty="0" smtClean="0"/>
              <a:t> 및 부속 하천의 자유통항 용인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그리고 일본인의 거주</a:t>
            </a:r>
            <a:r>
              <a:rPr lang="en-US" altLang="ko-KR" dirty="0" smtClean="0"/>
              <a:t>,</a:t>
            </a:r>
            <a:r>
              <a:rPr lang="ko-KR" altLang="en-US" dirty="0" smtClean="0"/>
              <a:t>영업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무역의 자유를 승인 할 것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72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ko-KR" dirty="0"/>
              <a:t>4. </a:t>
            </a:r>
            <a:r>
              <a:rPr lang="ko-KR" altLang="en-US" dirty="0"/>
              <a:t>조선침략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2800" b="1" dirty="0" err="1" smtClean="0">
                <a:solidFill>
                  <a:srgbClr val="FF0000"/>
                </a:solidFill>
              </a:rPr>
              <a:t>흑룡회</a:t>
            </a:r>
            <a:endParaRPr lang="en-US" altLang="ko-KR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- </a:t>
            </a:r>
            <a:r>
              <a:rPr lang="ko-KR" altLang="en-US" i="1" dirty="0" smtClean="0"/>
              <a:t>제국주의 일본의 국가주의 우익 조직</a:t>
            </a:r>
            <a:endParaRPr lang="en-US" altLang="ko-KR" i="1" dirty="0" smtClean="0"/>
          </a:p>
          <a:p>
            <a:pPr marL="0" indent="0">
              <a:buNone/>
            </a:pPr>
            <a:r>
              <a:rPr lang="en-US" altLang="ko-KR" dirty="0" smtClean="0"/>
              <a:t>   1901</a:t>
            </a:r>
            <a:r>
              <a:rPr lang="ko-KR" altLang="en-US" dirty="0" smtClean="0"/>
              <a:t>년에 결성됨</a:t>
            </a:r>
            <a:r>
              <a:rPr lang="en-US" altLang="ko-KR" dirty="0" smtClean="0"/>
              <a:t>. </a:t>
            </a:r>
          </a:p>
          <a:p>
            <a:pPr marL="0" indent="0">
              <a:buNone/>
            </a:pPr>
            <a:endParaRPr lang="en-US" altLang="ko-KR" dirty="0"/>
          </a:p>
          <a:p>
            <a:pPr>
              <a:buFontTx/>
              <a:buChar char="-"/>
            </a:pPr>
            <a:r>
              <a:rPr lang="ko-KR" altLang="en-US" dirty="0" smtClean="0"/>
              <a:t>한국 병탄에 앞장섰고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일진회를 배후에서 조종함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r>
              <a:rPr lang="ko-KR" altLang="en-US" dirty="0" smtClean="0"/>
              <a:t>만주와 일본 등지에서 한국인 학살을 주도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err="1" smtClean="0"/>
              <a:t>대동아공영권을</a:t>
            </a:r>
            <a:r>
              <a:rPr lang="ko-KR" altLang="en-US" dirty="0" smtClean="0"/>
              <a:t> 주장함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r>
              <a:rPr lang="en-US" altLang="ko-KR" dirty="0" smtClean="0"/>
              <a:t>1930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러시아</a:t>
            </a:r>
            <a:r>
              <a:rPr lang="en-US" altLang="ko-KR" dirty="0" smtClean="0"/>
              <a:t>,</a:t>
            </a:r>
            <a:r>
              <a:rPr lang="ko-KR" altLang="en-US" dirty="0" smtClean="0"/>
              <a:t>유럽</a:t>
            </a:r>
            <a:r>
              <a:rPr lang="en-US" altLang="ko-KR" dirty="0" smtClean="0"/>
              <a:t>,</a:t>
            </a:r>
            <a:r>
              <a:rPr lang="ko-KR" altLang="en-US" dirty="0" smtClean="0"/>
              <a:t>미국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에티오피아</a:t>
            </a:r>
            <a:r>
              <a:rPr lang="en-US" altLang="ko-KR" dirty="0" smtClean="0"/>
              <a:t>, </a:t>
            </a:r>
            <a:r>
              <a:rPr lang="ko-KR" altLang="en-US" dirty="0" smtClean="0"/>
              <a:t>터키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모로코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동남아시아와 남아메리카까지 활동영역 넓힘</a:t>
            </a:r>
            <a:r>
              <a:rPr lang="en-US" altLang="ko-KR" dirty="0" smtClean="0"/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4904"/>
            <a:ext cx="3710136" cy="385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1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ko-KR" dirty="0"/>
              <a:t>4. </a:t>
            </a:r>
            <a:r>
              <a:rPr lang="ko-KR" altLang="en-US" dirty="0"/>
              <a:t>조선침략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800" b="1" dirty="0" err="1" smtClean="0">
                <a:solidFill>
                  <a:srgbClr val="FF0000"/>
                </a:solidFill>
              </a:rPr>
              <a:t>텐징조약</a:t>
            </a:r>
            <a:endParaRPr lang="en-US" altLang="ko-KR" sz="2800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ko-KR" altLang="en-US" dirty="0" smtClean="0"/>
              <a:t>중국 </a:t>
            </a:r>
            <a:r>
              <a:rPr lang="ko-KR" altLang="en-US" dirty="0" err="1" smtClean="0"/>
              <a:t>톈진에서</a:t>
            </a:r>
            <a:r>
              <a:rPr lang="ko-KR" altLang="en-US" dirty="0" smtClean="0"/>
              <a:t> 청나라와 </a:t>
            </a:r>
            <a:r>
              <a:rPr lang="ko-KR" altLang="en-US" dirty="0" err="1" smtClean="0"/>
              <a:t>여러나라</a:t>
            </a:r>
            <a:r>
              <a:rPr lang="ko-KR" altLang="en-US" dirty="0" smtClean="0"/>
              <a:t> 사이에 맺어진 일련의 조약들을 총칭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smtClean="0"/>
              <a:t>A. 1858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6</a:t>
            </a:r>
            <a:r>
              <a:rPr lang="ko-KR" altLang="en-US" dirty="0" smtClean="0"/>
              <a:t>월 애로호사건 이후 청나라가 러시아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미국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영국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프랑스 등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개국과 맺은 조약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r>
              <a:rPr lang="en-US" altLang="ko-KR" dirty="0" smtClean="0"/>
              <a:t>B. </a:t>
            </a:r>
            <a:r>
              <a:rPr lang="ko-KR" altLang="en-US" dirty="0" smtClean="0"/>
              <a:t>갑신정변으로 야기된 청</a:t>
            </a:r>
            <a:r>
              <a:rPr lang="en-US" altLang="ko-KR" dirty="0" smtClean="0"/>
              <a:t>.</a:t>
            </a:r>
            <a:r>
              <a:rPr lang="ko-KR" altLang="en-US" dirty="0" smtClean="0"/>
              <a:t>일군의 충돌문제를 타협하기 위해 </a:t>
            </a:r>
            <a:r>
              <a:rPr lang="en-US" altLang="ko-KR" dirty="0" smtClean="0"/>
              <a:t>1885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리홍장과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이토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히로부미</a:t>
            </a:r>
            <a:r>
              <a:rPr lang="ko-KR" altLang="en-US" dirty="0" smtClean="0"/>
              <a:t> 사이에 맺은 조약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smtClean="0"/>
              <a:t>C. 1885</a:t>
            </a:r>
            <a:r>
              <a:rPr lang="ko-KR" altLang="en-US" dirty="0" smtClean="0"/>
              <a:t>년 프랑스의 베트남 </a:t>
            </a:r>
            <a:r>
              <a:rPr lang="ko-KR" altLang="en-US" dirty="0" err="1" smtClean="0"/>
              <a:t>보호권을</a:t>
            </a:r>
            <a:r>
              <a:rPr lang="ko-KR" altLang="en-US" dirty="0" smtClean="0"/>
              <a:t> 인정한 청나라와 프랑스 간의 조약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76872"/>
            <a:ext cx="5531136" cy="421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4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ko-KR" dirty="0" smtClean="0"/>
              <a:t>1. </a:t>
            </a:r>
            <a:r>
              <a:rPr lang="ko-KR" altLang="en-US" dirty="0" smtClean="0"/>
              <a:t>일본의 대륙침략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899592" y="1628800"/>
            <a:ext cx="7772400" cy="4572000"/>
          </a:xfrm>
        </p:spPr>
        <p:txBody>
          <a:bodyPr/>
          <a:lstStyle/>
          <a:p>
            <a:r>
              <a:rPr lang="ko-KR" altLang="en-US" sz="2800" b="1" dirty="0" smtClean="0">
                <a:solidFill>
                  <a:srgbClr val="C00000"/>
                </a:solidFill>
              </a:rPr>
              <a:t>경제의 혼란</a:t>
            </a:r>
            <a:endParaRPr lang="en-US" altLang="ko-KR" sz="2800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ko-KR" altLang="en-US" dirty="0" smtClean="0"/>
              <a:t>일본 경제 </a:t>
            </a:r>
            <a:r>
              <a:rPr lang="en-US" altLang="ko-KR" dirty="0" smtClean="0"/>
              <a:t>:  </a:t>
            </a:r>
            <a:r>
              <a:rPr lang="ko-KR" altLang="en-US" dirty="0" smtClean="0"/>
              <a:t>침체 상태로 인해 농민과 상인들의 생활 어려워 짐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r>
              <a:rPr lang="ko-KR" altLang="en-US" dirty="0" smtClean="0"/>
              <a:t>은행에서도 대출금이 회수되지 않아 은행 경영마저 어렵게 됨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r>
              <a:rPr lang="ko-KR" altLang="en-US" dirty="0" smtClean="0"/>
              <a:t>일본은 심한 금융 공황에 빠져들게 됨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r>
              <a:rPr lang="ko-KR" altLang="en-US" dirty="0" smtClean="0"/>
              <a:t>이 후 은행끼리의 합병이 추진 됨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206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ko-KR" dirty="0"/>
              <a:t>1. </a:t>
            </a:r>
            <a:r>
              <a:rPr lang="ko-KR" altLang="en-US" dirty="0"/>
              <a:t>일본의 대륙침략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2800" b="1" dirty="0" err="1" smtClean="0">
                <a:solidFill>
                  <a:srgbClr val="C00000"/>
                </a:solidFill>
              </a:rPr>
              <a:t>장작림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 폭사 사건</a:t>
            </a:r>
            <a:endParaRPr lang="en-US" altLang="ko-KR" sz="2800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en-US" altLang="ko-KR" dirty="0" smtClean="0"/>
              <a:t>1928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6</a:t>
            </a:r>
            <a:r>
              <a:rPr lang="ko-KR" altLang="en-US" dirty="0" smtClean="0"/>
              <a:t>월 중국 북방 군벌의 거물 </a:t>
            </a:r>
            <a:r>
              <a:rPr lang="ko-KR" altLang="en-US" dirty="0" err="1" smtClean="0"/>
              <a:t>장작림</a:t>
            </a:r>
            <a:r>
              <a:rPr lang="ko-KR" altLang="en-US" dirty="0" smtClean="0"/>
              <a:t> 폭사 사건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r>
              <a:rPr lang="ko-KR" altLang="en-US" dirty="0" smtClean="0"/>
              <a:t>일본 외교는 </a:t>
            </a:r>
            <a:r>
              <a:rPr lang="ko-KR" altLang="en-US" dirty="0" err="1" smtClean="0"/>
              <a:t>다나카의</a:t>
            </a:r>
            <a:r>
              <a:rPr lang="ko-KR" altLang="en-US" dirty="0" smtClean="0"/>
              <a:t> 적극 외교로 방향 전환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r>
              <a:rPr lang="ko-KR" altLang="en-US" dirty="0" smtClean="0"/>
              <a:t>일본의 경제를 부흥시키기 위해 중국 시장 개척이 필요하다는 견해를 가짐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r>
              <a:rPr lang="ko-KR" altLang="en-US" dirty="0" err="1" smtClean="0"/>
              <a:t>다나카</a:t>
            </a:r>
            <a:r>
              <a:rPr lang="ko-KR" altLang="en-US" dirty="0" smtClean="0"/>
              <a:t> 내각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만주를 중국 본토에서 분리시켜 일본 지배권을 확립하려고 함</a:t>
            </a:r>
            <a:r>
              <a:rPr lang="en-US" altLang="ko-KR" dirty="0" smtClean="0"/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29" y="1628800"/>
            <a:ext cx="2808257" cy="46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ko-KR" dirty="0"/>
              <a:t>1. </a:t>
            </a:r>
            <a:r>
              <a:rPr lang="ko-KR" altLang="en-US" dirty="0"/>
              <a:t>일본의 대륙침략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2800" b="1" dirty="0" smtClean="0">
                <a:solidFill>
                  <a:srgbClr val="C00000"/>
                </a:solidFill>
              </a:rPr>
              <a:t>세계 경제 공황</a:t>
            </a:r>
            <a:endParaRPr lang="en-US" altLang="ko-KR" sz="2800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ko-KR" altLang="en-US" dirty="0" smtClean="0"/>
              <a:t>입헌민정당의 하마구치 오사치가 내각을 조직하고 </a:t>
            </a:r>
            <a:r>
              <a:rPr lang="ko-KR" altLang="en-US" dirty="0" err="1" smtClean="0"/>
              <a:t>시데하라</a:t>
            </a:r>
            <a:r>
              <a:rPr lang="ko-KR" altLang="en-US" dirty="0" smtClean="0"/>
              <a:t> 기주로가 외무상이 됨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r>
              <a:rPr lang="ko-KR" altLang="en-US" dirty="0" smtClean="0"/>
              <a:t>뉴욕에서 시작한 주식 대공황의 물결</a:t>
            </a:r>
            <a:r>
              <a:rPr lang="en-US" altLang="ko-KR" dirty="0" smtClean="0"/>
              <a:t>-</a:t>
            </a:r>
            <a:r>
              <a:rPr lang="ko-KR" altLang="en-US" dirty="0" smtClean="0"/>
              <a:t>전세계에 파급 </a:t>
            </a:r>
            <a:endParaRPr lang="en-US" altLang="ko-KR" dirty="0"/>
          </a:p>
          <a:p>
            <a:pPr>
              <a:buFontTx/>
              <a:buChar char="-"/>
            </a:pPr>
            <a:r>
              <a:rPr lang="en-US" altLang="ko-KR" dirty="0" smtClean="0"/>
              <a:t>1929</a:t>
            </a:r>
            <a:r>
              <a:rPr lang="ko-KR" altLang="en-US" dirty="0" smtClean="0"/>
              <a:t>년에서 </a:t>
            </a:r>
            <a:r>
              <a:rPr lang="en-US" altLang="ko-KR" dirty="0" smtClean="0"/>
              <a:t>33</a:t>
            </a:r>
            <a:r>
              <a:rPr lang="ko-KR" altLang="en-US" dirty="0" smtClean="0"/>
              <a:t>년까지 세계 경제 공황이 계속 됨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r>
              <a:rPr lang="en-US" altLang="ko-KR" dirty="0" smtClean="0"/>
              <a:t>1931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토호쿠</a:t>
            </a:r>
            <a:r>
              <a:rPr lang="ko-KR" altLang="en-US" dirty="0" smtClean="0"/>
              <a:t> 지방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홋카이도</a:t>
            </a:r>
            <a:r>
              <a:rPr lang="en-US" altLang="ko-KR" dirty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혹독한 기근 일어남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r>
              <a:rPr lang="en-US" altLang="ko-KR" dirty="0" smtClean="0"/>
              <a:t> </a:t>
            </a:r>
          </a:p>
          <a:p>
            <a:pPr algn="ctr">
              <a:buFontTx/>
              <a:buChar char="-"/>
            </a:pPr>
            <a:r>
              <a:rPr lang="en-US" altLang="ko-KR" dirty="0"/>
              <a:t> </a:t>
            </a:r>
            <a:r>
              <a:rPr lang="en-US" altLang="ko-KR" dirty="0" smtClean="0"/>
              <a:t>          </a:t>
            </a:r>
            <a:r>
              <a:rPr lang="en-US" altLang="ko-KR" u="sng" dirty="0" smtClean="0"/>
              <a:t>  </a:t>
            </a:r>
            <a:r>
              <a:rPr lang="ko-KR" altLang="en-US" u="sng" dirty="0" smtClean="0"/>
              <a:t>최후 수단으로 딸까지 팔아야 하는 비참한             사태가 빈번히 일어남</a:t>
            </a:r>
            <a:r>
              <a:rPr lang="en-US" altLang="ko-KR" u="sng" dirty="0" smtClean="0"/>
              <a:t>.</a:t>
            </a:r>
          </a:p>
        </p:txBody>
      </p:sp>
      <p:sp>
        <p:nvSpPr>
          <p:cNvPr id="4" name="오른쪽 화살표 3"/>
          <p:cNvSpPr/>
          <p:nvPr/>
        </p:nvSpPr>
        <p:spPr>
          <a:xfrm>
            <a:off x="1331640" y="4941168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1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ko-KR" dirty="0"/>
              <a:t>1. </a:t>
            </a:r>
            <a:r>
              <a:rPr lang="ko-KR" altLang="en-US" dirty="0"/>
              <a:t>일본의 대륙침략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800" b="1" dirty="0" smtClean="0">
                <a:solidFill>
                  <a:srgbClr val="C00000"/>
                </a:solidFill>
              </a:rPr>
              <a:t>만주사변</a:t>
            </a:r>
            <a:endParaRPr lang="en-US" altLang="ko-KR" sz="2800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ko-KR" altLang="en-US" dirty="0" smtClean="0"/>
              <a:t>만주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몽골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일본의 생명선 </a:t>
            </a:r>
            <a:endParaRPr lang="en-US" altLang="ko-KR" dirty="0"/>
          </a:p>
          <a:p>
            <a:pPr>
              <a:buFontTx/>
              <a:buChar char="-"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중국인의 일본인 배척을 저지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억압하지 않으면 안 된다고 주장 함</a:t>
            </a:r>
            <a:r>
              <a:rPr lang="en-US" altLang="ko-KR" dirty="0" smtClean="0"/>
              <a:t>.  </a:t>
            </a:r>
          </a:p>
          <a:p>
            <a:pPr>
              <a:buFontTx/>
              <a:buChar char="-"/>
            </a:pPr>
            <a:r>
              <a:rPr lang="ko-KR" altLang="en-US" dirty="0" smtClean="0"/>
              <a:t>관동군 </a:t>
            </a:r>
            <a:r>
              <a:rPr lang="en-US" altLang="ko-KR" dirty="0" smtClean="0"/>
              <a:t>: 19</a:t>
            </a:r>
            <a:r>
              <a:rPr lang="ko-KR" altLang="en-US" dirty="0" smtClean="0"/>
              <a:t>일 </a:t>
            </a:r>
            <a:r>
              <a:rPr lang="ko-KR" altLang="en-US" dirty="0" err="1" smtClean="0"/>
              <a:t>봉천성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동대영</a:t>
            </a:r>
            <a:r>
              <a:rPr lang="en-US" altLang="ko-KR" dirty="0" smtClean="0"/>
              <a:t>, </a:t>
            </a:r>
            <a:r>
              <a:rPr lang="ko-KR" altLang="en-US" dirty="0" smtClean="0"/>
              <a:t>봉천 비행장 장악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/>
              <a:t> </a:t>
            </a:r>
            <a:r>
              <a:rPr lang="en-US" altLang="ko-KR" dirty="0" smtClean="0"/>
              <a:t>                         </a:t>
            </a:r>
            <a:r>
              <a:rPr lang="ko-KR" altLang="en-US" dirty="0" err="1" smtClean="0"/>
              <a:t>요령성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길림성</a:t>
            </a:r>
            <a:r>
              <a:rPr lang="ko-KR" altLang="en-US" dirty="0" smtClean="0"/>
              <a:t> 제압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/>
              <a:t> </a:t>
            </a:r>
            <a:r>
              <a:rPr lang="en-US" altLang="ko-KR" dirty="0" smtClean="0"/>
              <a:t>                2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5</a:t>
            </a:r>
            <a:r>
              <a:rPr lang="ko-KR" altLang="en-US" dirty="0" smtClean="0"/>
              <a:t>일  하얼빈 점령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smtClean="0"/>
              <a:t>1933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(</a:t>
            </a:r>
            <a:r>
              <a:rPr lang="ko-KR" altLang="en-US" dirty="0" smtClean="0"/>
              <a:t>쇼와 </a:t>
            </a:r>
            <a:r>
              <a:rPr lang="en-US" altLang="ko-KR" dirty="0" smtClean="0"/>
              <a:t>8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) : </a:t>
            </a:r>
            <a:r>
              <a:rPr lang="ko-KR" altLang="en-US" dirty="0" err="1" smtClean="0"/>
              <a:t>내몽골의</a:t>
            </a:r>
            <a:r>
              <a:rPr lang="ko-KR" altLang="en-US" dirty="0" smtClean="0"/>
              <a:t> 동부까지 점령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오른쪽 화살표 3"/>
          <p:cNvSpPr/>
          <p:nvPr/>
        </p:nvSpPr>
        <p:spPr>
          <a:xfrm>
            <a:off x="1187624" y="2429001"/>
            <a:ext cx="43204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76" y="1340768"/>
            <a:ext cx="4917882" cy="431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2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altLang="ko-KR" dirty="0" smtClean="0"/>
              <a:t>2. </a:t>
            </a:r>
            <a:r>
              <a:rPr lang="ko-KR" altLang="en-US" dirty="0" smtClean="0"/>
              <a:t>제 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 세계대전과 일본</a:t>
            </a:r>
            <a:r>
              <a:rPr lang="en-US" altLang="ko-KR" dirty="0" smtClean="0"/>
              <a:t>&amp; </a:t>
            </a:r>
            <a:r>
              <a:rPr lang="ko-KR" altLang="en-US" dirty="0" smtClean="0"/>
              <a:t>영토 팽창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sz="2800" b="1" dirty="0" smtClean="0">
                <a:solidFill>
                  <a:srgbClr val="C00000"/>
                </a:solidFill>
              </a:rPr>
              <a:t>2.26 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사변</a:t>
            </a:r>
            <a:endParaRPr lang="en-US" altLang="ko-KR" sz="2800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ko-KR" altLang="en-US" dirty="0" smtClean="0"/>
              <a:t>만주 사변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만주를 일본의 식민지로 만든 일본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smtClean="0"/>
              <a:t>다시 화북에 손을 뻗쳐 침략 근성 드러냄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endParaRPr lang="en-US" altLang="ko-KR" dirty="0"/>
          </a:p>
          <a:p>
            <a:pPr>
              <a:buFontTx/>
              <a:buChar char="-"/>
            </a:pPr>
            <a:r>
              <a:rPr lang="en-US" altLang="ko-KR" i="1" u="sng" dirty="0" smtClean="0"/>
              <a:t>“</a:t>
            </a:r>
            <a:r>
              <a:rPr lang="ko-KR" altLang="en-US" i="1" u="sng" dirty="0" smtClean="0"/>
              <a:t>천황의 군인임을 자부하는 너희들이 천황에 대하여 반란을 일으켰으니 너희들이야 말로 국적임이 분명하다</a:t>
            </a:r>
            <a:r>
              <a:rPr lang="en-US" altLang="ko-KR" i="1" u="sng" dirty="0" smtClean="0"/>
              <a:t>”</a:t>
            </a:r>
          </a:p>
          <a:p>
            <a:pPr>
              <a:buFontTx/>
              <a:buChar char="-"/>
            </a:pPr>
            <a:endParaRPr lang="en-US" altLang="ko-KR" dirty="0"/>
          </a:p>
          <a:p>
            <a:pPr>
              <a:buFontTx/>
              <a:buChar char="-"/>
            </a:pPr>
            <a:r>
              <a:rPr lang="ko-KR" altLang="en-US" dirty="0" smtClean="0"/>
              <a:t>군부 전체가 일본의 지배자적 위치에 있다는 사실을 분명히 함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r>
              <a:rPr lang="ko-KR" altLang="en-US" dirty="0" smtClean="0"/>
              <a:t>일본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파시즘의 길로 돌진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221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제 </a:t>
            </a:r>
            <a:r>
              <a:rPr lang="en-US" altLang="ko-KR" dirty="0"/>
              <a:t>2</a:t>
            </a:r>
            <a:r>
              <a:rPr lang="ko-KR" altLang="en-US" dirty="0"/>
              <a:t>차 세계대전과 일본</a:t>
            </a:r>
            <a:r>
              <a:rPr lang="en-US" altLang="ko-KR" dirty="0"/>
              <a:t>&amp; </a:t>
            </a:r>
            <a:r>
              <a:rPr lang="ko-KR" altLang="en-US" dirty="0"/>
              <a:t>영토 팽창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2800" b="1" dirty="0" smtClean="0">
                <a:solidFill>
                  <a:srgbClr val="C00000"/>
                </a:solidFill>
              </a:rPr>
              <a:t>중일전쟁</a:t>
            </a:r>
            <a:endParaRPr lang="en-US" altLang="ko-KR" sz="2800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ko-KR" altLang="en-US" dirty="0" smtClean="0"/>
              <a:t>일본은 곧바로 중국 전토에 대하여 침략을 감행함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r>
              <a:rPr lang="ko-KR" altLang="en-US" dirty="0" smtClean="0"/>
              <a:t>전투개시 </a:t>
            </a:r>
            <a:r>
              <a:rPr lang="en-US" altLang="ko-KR" dirty="0" smtClean="0"/>
              <a:t>1</a:t>
            </a:r>
            <a:r>
              <a:rPr lang="ko-KR" altLang="en-US" dirty="0" smtClean="0"/>
              <a:t>개월 후인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월까지 북경과 천진 이북을 점령함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r>
              <a:rPr lang="en-US" altLang="ko-KR" dirty="0" smtClean="0"/>
              <a:t>1937</a:t>
            </a:r>
            <a:r>
              <a:rPr lang="ko-KR" altLang="en-US" dirty="0" smtClean="0"/>
              <a:t>년 말까지 </a:t>
            </a:r>
            <a:r>
              <a:rPr lang="ko-KR" altLang="en-US" dirty="0" err="1" smtClean="0"/>
              <a:t>산서</a:t>
            </a:r>
            <a:r>
              <a:rPr lang="en-US" altLang="ko-KR" dirty="0" smtClean="0"/>
              <a:t>,</a:t>
            </a:r>
            <a:r>
              <a:rPr lang="ko-KR" altLang="en-US" dirty="0" smtClean="0"/>
              <a:t>산동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하북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치하르</a:t>
            </a:r>
            <a:r>
              <a:rPr lang="en-US" altLang="ko-KR" dirty="0" smtClean="0"/>
              <a:t>,</a:t>
            </a:r>
            <a:r>
              <a:rPr lang="ko-KR" altLang="en-US" dirty="0" smtClean="0"/>
              <a:t>수원 점령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smtClean="0"/>
              <a:t>1938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5</a:t>
            </a:r>
            <a:r>
              <a:rPr lang="ko-KR" altLang="en-US" dirty="0" smtClean="0"/>
              <a:t>월 서주 함락</a:t>
            </a:r>
            <a:r>
              <a:rPr lang="en-US" altLang="ko-KR" dirty="0" smtClean="0"/>
              <a:t>. 10</a:t>
            </a:r>
            <a:r>
              <a:rPr lang="ko-KR" altLang="en-US" dirty="0" smtClean="0"/>
              <a:t>일 일본군 무한 점령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r>
              <a:rPr lang="ko-KR" altLang="en-US" dirty="0" smtClean="0"/>
              <a:t>같은 날 남쪽 광주 함락시킴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151621"/>
            <a:ext cx="5269678" cy="357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0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제 </a:t>
            </a:r>
            <a:r>
              <a:rPr lang="en-US" altLang="ko-KR" dirty="0"/>
              <a:t>2</a:t>
            </a:r>
            <a:r>
              <a:rPr lang="ko-KR" altLang="en-US" dirty="0"/>
              <a:t>차 세계대전과 일본</a:t>
            </a:r>
            <a:r>
              <a:rPr lang="en-US" altLang="ko-KR" dirty="0"/>
              <a:t>&amp; </a:t>
            </a:r>
            <a:r>
              <a:rPr lang="ko-KR" altLang="en-US" dirty="0"/>
              <a:t>영토 팽창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800" b="1" dirty="0" smtClean="0">
                <a:solidFill>
                  <a:srgbClr val="C00000"/>
                </a:solidFill>
              </a:rPr>
              <a:t>태평양 전쟁의 발발</a:t>
            </a:r>
            <a:endParaRPr lang="en-US" altLang="ko-KR" sz="2800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ko-KR" altLang="en-US" dirty="0" smtClean="0"/>
              <a:t>중국과의 전쟁에서 지친 일본정부와 군부는 전면적을 각오하고 남방을 겨냥함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r>
              <a:rPr lang="en-US" altLang="ko-KR" dirty="0" smtClean="0"/>
              <a:t>1941</a:t>
            </a:r>
            <a:r>
              <a:rPr lang="ko-KR" altLang="en-US" dirty="0" smtClean="0"/>
              <a:t>년</a:t>
            </a:r>
            <a:r>
              <a:rPr lang="en-US" altLang="ko-KR" dirty="0" smtClean="0"/>
              <a:t>(</a:t>
            </a:r>
            <a:r>
              <a:rPr lang="ko-KR" altLang="en-US" dirty="0" smtClean="0"/>
              <a:t>쇼와</a:t>
            </a:r>
            <a:r>
              <a:rPr lang="en-US" altLang="ko-KR" dirty="0" smtClean="0"/>
              <a:t>16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 : </a:t>
            </a:r>
            <a:r>
              <a:rPr lang="ko-KR" altLang="en-US" dirty="0" smtClean="0"/>
              <a:t>일소 중립 체결</a:t>
            </a:r>
            <a:r>
              <a:rPr lang="en-US" altLang="ko-KR" dirty="0" smtClean="0"/>
              <a:t>. </a:t>
            </a:r>
          </a:p>
          <a:p>
            <a:pPr>
              <a:buFontTx/>
              <a:buChar char="-"/>
            </a:pPr>
            <a:r>
              <a:rPr lang="en-US" altLang="ko-KR" dirty="0"/>
              <a:t> </a:t>
            </a:r>
            <a:r>
              <a:rPr lang="en-US" altLang="ko-KR" dirty="0" smtClean="0"/>
              <a:t>                                  </a:t>
            </a:r>
            <a:r>
              <a:rPr lang="ko-KR" altLang="en-US" dirty="0" smtClean="0"/>
              <a:t>남부 프랑스령 인도 차이나 진군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r>
              <a:rPr lang="ko-KR" altLang="en-US" u="sng" dirty="0" smtClean="0"/>
              <a:t>태평양 전쟁 발발 후 일본 </a:t>
            </a:r>
            <a:endParaRPr lang="en-US" altLang="ko-KR" u="sng" dirty="0" smtClean="0"/>
          </a:p>
          <a:p>
            <a:pPr>
              <a:buFontTx/>
              <a:buChar char="-"/>
            </a:pPr>
            <a:r>
              <a:rPr lang="en-US" altLang="ko-KR" u="sng" dirty="0" smtClean="0"/>
              <a:t>: </a:t>
            </a:r>
            <a:r>
              <a:rPr lang="ko-KR" altLang="en-US" u="sng" dirty="0" smtClean="0"/>
              <a:t>싱가포르</a:t>
            </a:r>
            <a:r>
              <a:rPr lang="en-US" altLang="ko-KR" u="sng" dirty="0" smtClean="0"/>
              <a:t>, </a:t>
            </a:r>
            <a:r>
              <a:rPr lang="ko-KR" altLang="en-US" u="sng" dirty="0" smtClean="0"/>
              <a:t>필리핀</a:t>
            </a:r>
            <a:r>
              <a:rPr lang="en-US" altLang="ko-KR" u="sng" dirty="0" smtClean="0"/>
              <a:t>, </a:t>
            </a:r>
            <a:r>
              <a:rPr lang="ko-KR" altLang="en-US" u="sng" dirty="0" smtClean="0"/>
              <a:t>남태평양까지 점령지대 확대</a:t>
            </a:r>
            <a:r>
              <a:rPr lang="en-US" altLang="ko-KR" u="sng" dirty="0" smtClean="0"/>
              <a:t>.</a:t>
            </a:r>
          </a:p>
          <a:p>
            <a:pPr>
              <a:buFontTx/>
              <a:buChar char="-"/>
            </a:pPr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smtClean="0"/>
              <a:t>미국의 장거리 폭격기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일본 국내 각지 폭격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r>
              <a:rPr lang="ko-KR" altLang="en-US" dirty="0" smtClean="0"/>
              <a:t>군수품 제조공장 파괴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국민 생활 곤경에 빠짐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5048250" cy="45053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58" y="2493218"/>
            <a:ext cx="58420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9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ko-KR" dirty="0" smtClean="0"/>
              <a:t>3. </a:t>
            </a:r>
            <a:r>
              <a:rPr lang="ko-KR" altLang="en-US" dirty="0" smtClean="0"/>
              <a:t>일본의 패망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1945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포츠담 회담에서 일본에 대하여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무조건 항복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을 권고함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미국 </a:t>
            </a:r>
            <a:r>
              <a:rPr lang="en-US" altLang="ko-KR" dirty="0" smtClean="0"/>
              <a:t>: 1945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6</a:t>
            </a:r>
            <a:r>
              <a:rPr lang="ko-KR" altLang="en-US" dirty="0" smtClean="0"/>
              <a:t>일 히로시마 원자탄 투하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               9</a:t>
            </a:r>
            <a:r>
              <a:rPr lang="ko-KR" altLang="en-US" dirty="0" smtClean="0"/>
              <a:t>일 </a:t>
            </a:r>
            <a:r>
              <a:rPr lang="ko-KR" altLang="en-US" dirty="0" err="1" smtClean="0"/>
              <a:t>나가사키</a:t>
            </a:r>
            <a:r>
              <a:rPr lang="ko-KR" altLang="en-US" dirty="0"/>
              <a:t> </a:t>
            </a:r>
            <a:r>
              <a:rPr lang="ko-KR" altLang="en-US" dirty="0" smtClean="0"/>
              <a:t>원자탄 투하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r>
              <a:rPr lang="en-US" altLang="ko-KR" dirty="0" smtClean="0"/>
              <a:t>7</a:t>
            </a:r>
            <a:r>
              <a:rPr lang="ko-KR" altLang="en-US" dirty="0" smtClean="0"/>
              <a:t>만 </a:t>
            </a:r>
            <a:r>
              <a:rPr lang="en-US" altLang="ko-KR" dirty="0" smtClean="0"/>
              <a:t>8</a:t>
            </a:r>
            <a:r>
              <a:rPr lang="ko-KR" altLang="en-US" dirty="0" err="1" smtClean="0"/>
              <a:t>천여명의</a:t>
            </a:r>
            <a:r>
              <a:rPr lang="ko-KR" altLang="en-US" dirty="0" smtClean="0"/>
              <a:t> 인명 살상</a:t>
            </a:r>
            <a:r>
              <a:rPr lang="en-US" altLang="ko-KR" dirty="0" smtClean="0"/>
              <a:t>. </a:t>
            </a:r>
            <a:r>
              <a:rPr lang="ko-KR" altLang="en-US" dirty="0" smtClean="0"/>
              <a:t>도시 파괴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smtClean="0"/>
              <a:t>8</a:t>
            </a:r>
            <a:r>
              <a:rPr lang="ko-KR" altLang="en-US" dirty="0" smtClean="0"/>
              <a:t>일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소련이 일본에 선전포고 한 후 만주 북부 공격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1945</a:t>
            </a:r>
            <a:r>
              <a:rPr lang="ko-KR" altLang="en-US" dirty="0" smtClean="0"/>
              <a:t>년</a:t>
            </a:r>
            <a:r>
              <a:rPr lang="en-US" altLang="ko-KR" dirty="0" smtClean="0"/>
              <a:t>(</a:t>
            </a:r>
            <a:r>
              <a:rPr lang="ko-KR" altLang="en-US" dirty="0" smtClean="0"/>
              <a:t>쇼와</a:t>
            </a:r>
            <a:r>
              <a:rPr lang="en-US" altLang="ko-KR" dirty="0" smtClean="0"/>
              <a:t>20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 8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15</a:t>
            </a:r>
            <a:r>
              <a:rPr lang="ko-KR" altLang="en-US" dirty="0" smtClean="0"/>
              <a:t>일 </a:t>
            </a:r>
            <a:r>
              <a:rPr lang="en-US" altLang="ko-KR" dirty="0" smtClean="0">
                <a:solidFill>
                  <a:srgbClr val="FF0000"/>
                </a:solidFill>
              </a:rPr>
              <a:t>“</a:t>
            </a:r>
            <a:r>
              <a:rPr lang="ko-KR" altLang="en-US" dirty="0" smtClean="0">
                <a:solidFill>
                  <a:srgbClr val="FF0000"/>
                </a:solidFill>
              </a:rPr>
              <a:t>일본 무조건 항복 함</a:t>
            </a:r>
            <a:r>
              <a:rPr lang="en-US" altLang="ko-KR" dirty="0" smtClean="0">
                <a:solidFill>
                  <a:srgbClr val="FF0000"/>
                </a:solidFill>
              </a:rPr>
              <a:t>.”</a:t>
            </a:r>
          </a:p>
          <a:p>
            <a:pPr marL="0" indent="0" algn="ctr">
              <a:buNone/>
            </a:pPr>
            <a:r>
              <a:rPr lang="en-US" altLang="ko-KR" u="sng" dirty="0" smtClean="0"/>
              <a:t>- </a:t>
            </a:r>
            <a:r>
              <a:rPr lang="ko-KR" altLang="en-US" u="sng" dirty="0" smtClean="0"/>
              <a:t>제 </a:t>
            </a:r>
            <a:r>
              <a:rPr lang="en-US" altLang="ko-KR" u="sng" dirty="0" smtClean="0"/>
              <a:t>2</a:t>
            </a:r>
            <a:r>
              <a:rPr lang="ko-KR" altLang="en-US" u="sng" dirty="0" smtClean="0"/>
              <a:t>차 세계대전 종지부 찍음</a:t>
            </a:r>
            <a:r>
              <a:rPr lang="en-US" altLang="ko-KR" u="sng" dirty="0" smtClean="0"/>
              <a:t>.</a:t>
            </a:r>
            <a:endParaRPr lang="ko-KR" altLang="en-US" u="sng" dirty="0"/>
          </a:p>
        </p:txBody>
      </p:sp>
    </p:spTree>
    <p:extLst>
      <p:ext uri="{BB962C8B-B14F-4D97-AF65-F5344CB8AC3E}">
        <p14:creationId xmlns:p14="http://schemas.microsoft.com/office/powerpoint/2010/main" val="61494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균형">
  <a:themeElements>
    <a:clrScheme name="균형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균형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균형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80</TotalTime>
  <Words>884</Words>
  <Application>Microsoft Office PowerPoint</Application>
  <PresentationFormat>화면 슬라이드 쇼(4:3)</PresentationFormat>
  <Paragraphs>118</Paragraphs>
  <Slides>15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균형</vt:lpstr>
      <vt:lpstr> 일본의 대륙침략과 영토팽창</vt:lpstr>
      <vt:lpstr>1. 일본의 대륙침략</vt:lpstr>
      <vt:lpstr>1. 일본의 대륙침략</vt:lpstr>
      <vt:lpstr>1. 일본의 대륙침략</vt:lpstr>
      <vt:lpstr>1. 일본의 대륙침략</vt:lpstr>
      <vt:lpstr>2. 제 2차 세계대전과 일본&amp; 영토 팽창</vt:lpstr>
      <vt:lpstr>2. 제 2차 세계대전과 일본&amp; 영토 팽창</vt:lpstr>
      <vt:lpstr>2. 제 2차 세계대전과 일본&amp; 영토 팽창</vt:lpstr>
      <vt:lpstr>3. 일본의 패망</vt:lpstr>
      <vt:lpstr>4. 조선침략</vt:lpstr>
      <vt:lpstr>4. 조선침략</vt:lpstr>
      <vt:lpstr>4. 조선침략</vt:lpstr>
      <vt:lpstr>PowerPoint 프레젠테이션</vt:lpstr>
      <vt:lpstr>4. 조선침략</vt:lpstr>
      <vt:lpstr>4. 조선침략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대륙침략과 영토팽창</dc:title>
  <dc:creator>Chan</dc:creator>
  <cp:lastModifiedBy>Chan</cp:lastModifiedBy>
  <cp:revision>8</cp:revision>
  <dcterms:created xsi:type="dcterms:W3CDTF">2013-09-30T13:35:07Z</dcterms:created>
  <dcterms:modified xsi:type="dcterms:W3CDTF">2013-09-30T14:56:04Z</dcterms:modified>
</cp:coreProperties>
</file>