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5" r:id="rId4"/>
    <p:sldId id="274" r:id="rId5"/>
    <p:sldId id="273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9144000" cy="6858000" type="screen4x3"/>
  <p:notesSz cx="6858000" cy="9144000"/>
  <p:custShowLst>
    <p:custShow name="재구성한 쇼 1" id="0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44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8425-B46A-4C1F-AB39-4166BC20C07E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9403-C6E6-4E33-8D5F-D4085816EB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197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lleung.grandcultur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팔도총도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八道總圖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강원도별도 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江原道別圖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우산도 와 울릉도를 </a:t>
            </a:r>
            <a:r>
              <a:rPr lang="ko-KR" altLang="en-US" dirty="0" err="1" smtClean="0"/>
              <a:t>그려넣고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강원도 </a:t>
            </a:r>
            <a:r>
              <a:rPr lang="ko-KR" altLang="en-US" dirty="0" err="1" smtClean="0"/>
              <a:t>울진현조에</a:t>
            </a:r>
            <a:r>
              <a:rPr lang="ko-KR" altLang="en-US" dirty="0" smtClean="0"/>
              <a:t> 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우산도와</a:t>
            </a:r>
            <a:r>
              <a:rPr lang="ko-KR" altLang="en-US" dirty="0" smtClean="0"/>
              <a:t> 울릉도가 현 동쪽 바다가운데에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일설에는 우산과 울릉이 본래 한 섬이라 하기도 한다</a:t>
            </a:r>
            <a:r>
              <a:rPr lang="en-US" altLang="ko-KR" dirty="0" smtClean="0"/>
              <a:t>”</a:t>
            </a:r>
            <a:r>
              <a:rPr lang="ko-KR" altLang="en-US" dirty="0" smtClean="0"/>
              <a:t>고 기록되어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</a:t>
            </a:r>
            <a:r>
              <a:rPr lang="ko-KR" altLang="en-US" dirty="0" err="1" smtClean="0"/>
              <a:t>동람도는</a:t>
            </a:r>
            <a:r>
              <a:rPr lang="ko-KR" altLang="en-US" dirty="0" smtClean="0"/>
              <a:t> 독도가 표기된 최고의 지도이다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신증동국여지승람은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1530</a:t>
            </a:r>
            <a:r>
              <a:rPr lang="ko-KR" altLang="en-US" dirty="0" smtClean="0"/>
              <a:t>년에 편찬된 것이나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위의 기록은 </a:t>
            </a:r>
            <a:r>
              <a:rPr lang="ko-KR" altLang="en-US" dirty="0" err="1" smtClean="0"/>
              <a:t>신증되기</a:t>
            </a:r>
            <a:r>
              <a:rPr lang="ko-KR" altLang="en-US" dirty="0" smtClean="0"/>
              <a:t> 전 </a:t>
            </a:r>
            <a:r>
              <a:rPr lang="en-US" altLang="ko-KR" dirty="0" smtClean="0"/>
              <a:t>1481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성종 </a:t>
            </a:r>
            <a:r>
              <a:rPr lang="en-US" altLang="ko-KR" dirty="0" smtClean="0"/>
              <a:t>12) </a:t>
            </a:r>
            <a:r>
              <a:rPr lang="ko-KR" altLang="en-US" dirty="0" smtClean="0"/>
              <a:t>편찬된 동국여지승람에 실려 있던 내용이다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9002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총무청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장관인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다카미는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식민지 시절에도 한국에 좋은 일을 많이 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발언했고 이후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하시모토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류타로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일본 총리도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독도는 일본영토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발언하는 등 일본의 정계에서 식민지 지배와 독도에 대한 영유권을 정당화하는 발언들이 끊임없이 나오자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김영삼대통령은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버르장머리를 고쳐놓겠다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격한 반응을 보였다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이후에도 한일 관계는 순탄치 않은 상황에 놓여 있는 와중에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겨울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IMF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사태가 터지자 한국은 일본에게 도움을 요청했지만 도움을 받지 못했다고 전해진다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4487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독도 영유권에서 커다란 쟁점이었던 ‘우산도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于山島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가 독도’라는 사실을 입증할 수 있는 새로운 자료가 발굴됐다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한국해양수산개발원 독도연구센터 책임연구원인 유미림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err="1" smtClean="0">
                <a:effectLst/>
              </a:rPr>
              <a:t>柳美林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박사는 최근 이 개발원이 발간하는 ‘해양수산동향’ </a:t>
            </a:r>
            <a:r>
              <a:rPr lang="en-US" altLang="ko-KR" dirty="0" smtClean="0">
                <a:effectLst/>
              </a:rPr>
              <a:t>1250</a:t>
            </a:r>
            <a:r>
              <a:rPr lang="ko-KR" altLang="en-US" dirty="0" err="1" smtClean="0">
                <a:effectLst/>
              </a:rPr>
              <a:t>호에서</a:t>
            </a:r>
            <a:r>
              <a:rPr lang="ko-KR" altLang="en-US" dirty="0" smtClean="0">
                <a:effectLst/>
              </a:rPr>
              <a:t> “조선 후기 </a:t>
            </a:r>
            <a:r>
              <a:rPr lang="ko-KR" altLang="en-US" dirty="0" err="1" smtClean="0">
                <a:effectLst/>
              </a:rPr>
              <a:t>박세당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err="1" smtClean="0">
                <a:effectLst/>
              </a:rPr>
              <a:t>朴世堂</a:t>
            </a:r>
            <a:r>
              <a:rPr lang="en-US" altLang="ko-KR" dirty="0" smtClean="0">
                <a:effectLst/>
              </a:rPr>
              <a:t>·1629~1703)</a:t>
            </a:r>
            <a:r>
              <a:rPr lang="ko-KR" altLang="en-US" dirty="0" smtClean="0">
                <a:effectLst/>
              </a:rPr>
              <a:t>이 쓴 ‘울릉도’를 분석한 결과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err="1" smtClean="0">
                <a:effectLst/>
              </a:rPr>
              <a:t>우산도는</a:t>
            </a:r>
            <a:r>
              <a:rPr lang="ko-KR" altLang="en-US" dirty="0" smtClean="0">
                <a:effectLst/>
              </a:rPr>
              <a:t> 울릉도가 아닌 독도를 지칭하는 것으로 밝혀졌다”고 말했다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‘</a:t>
            </a:r>
            <a:r>
              <a:rPr lang="ko-KR" altLang="en-US" dirty="0" smtClean="0">
                <a:effectLst/>
              </a:rPr>
              <a:t>독도가 원래 우리 땅’이었다고 할 때 그 중요한 근거는 우산도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于山島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의 존재였다</a:t>
            </a:r>
            <a:r>
              <a:rPr lang="en-US" altLang="ko-KR" dirty="0" smtClean="0">
                <a:effectLst/>
              </a:rPr>
              <a:t>. ‘</a:t>
            </a:r>
            <a:r>
              <a:rPr lang="ko-KR" altLang="en-US" dirty="0" smtClean="0">
                <a:effectLst/>
              </a:rPr>
              <a:t>세종실록’ 지리지는 “우산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于山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과 </a:t>
            </a:r>
            <a:r>
              <a:rPr lang="ko-KR" altLang="en-US" dirty="0" err="1" smtClean="0">
                <a:effectLst/>
              </a:rPr>
              <a:t>무릉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err="1" smtClean="0">
                <a:effectLst/>
              </a:rPr>
              <a:t>武陵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두 섬이 </a:t>
            </a:r>
            <a:r>
              <a:rPr lang="ko-KR" altLang="en-US" dirty="0" err="1" smtClean="0">
                <a:effectLst/>
              </a:rPr>
              <a:t>울진현의</a:t>
            </a:r>
            <a:r>
              <a:rPr lang="ko-KR" altLang="en-US" dirty="0" smtClean="0">
                <a:effectLst/>
              </a:rPr>
              <a:t> 동쪽 바다 가운데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두 섬은 서로 거리가 멀지 않아 날씨가 맑으면 볼 수 있다”고 기록하고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여기서 ‘</a:t>
            </a:r>
            <a:r>
              <a:rPr lang="ko-KR" altLang="en-US" dirty="0" err="1" smtClean="0">
                <a:effectLst/>
              </a:rPr>
              <a:t>무릉</a:t>
            </a:r>
            <a:r>
              <a:rPr lang="ko-KR" altLang="en-US" dirty="0" smtClean="0">
                <a:effectLst/>
              </a:rPr>
              <a:t>’이 울릉도</a:t>
            </a:r>
            <a:r>
              <a:rPr lang="en-US" altLang="ko-KR" dirty="0" smtClean="0">
                <a:effectLst/>
              </a:rPr>
              <a:t>, ‘</a:t>
            </a:r>
            <a:r>
              <a:rPr lang="ko-KR" altLang="en-US" dirty="0" smtClean="0">
                <a:effectLst/>
              </a:rPr>
              <a:t>우산’은 독도라는 것이 한국 학자들의 해석이었다</a:t>
            </a:r>
            <a:r>
              <a:rPr lang="en-US" altLang="ko-KR" dirty="0" smtClean="0">
                <a:effectLst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5392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hlinkClick r:id="rId3" tooltip="관련항목 보기"/>
              </a:rPr>
              <a:t>『</a:t>
            </a:r>
            <a:r>
              <a:rPr lang="ko-KR" altLang="en-US" dirty="0" err="1" smtClean="0">
                <a:effectLst/>
                <a:hlinkClick r:id="rId3" tooltip="관련항목 보기"/>
              </a:rPr>
              <a:t>은주시청합기</a:t>
            </a:r>
            <a:r>
              <a:rPr lang="en-US" altLang="ko-KR" dirty="0" smtClean="0">
                <a:effectLst/>
                <a:hlinkClick r:id="rId3" tooltip="관련항목 보기"/>
              </a:rPr>
              <a:t>』</a:t>
            </a:r>
            <a:r>
              <a:rPr lang="ko-KR" altLang="en-US" dirty="0" smtClean="0">
                <a:effectLst/>
              </a:rPr>
              <a:t>의 내용 중 일본과 한국의 논쟁거리가 지속되고 있는 부분은 「국대기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國代記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」의 해석이다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논의의 초점은 “그러한즉 일본의 북쪽 경계는 이 주까지로 한다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err="1" smtClean="0">
                <a:effectLst/>
              </a:rPr>
              <a:t>然則日本之乾地以此州爲限矣</a:t>
            </a:r>
            <a:r>
              <a:rPr lang="en-US" altLang="ko-KR" dirty="0" smtClean="0">
                <a:effectLst/>
              </a:rPr>
              <a:t>)”</a:t>
            </a:r>
            <a:r>
              <a:rPr lang="ko-KR" altLang="en-US" dirty="0" smtClean="0">
                <a:effectLst/>
              </a:rPr>
              <a:t>라는 구절로 ‘차주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此州</a:t>
            </a:r>
            <a:r>
              <a:rPr lang="en-US" altLang="ko-KR" dirty="0" smtClean="0">
                <a:effectLst/>
              </a:rPr>
              <a:t>)’</a:t>
            </a:r>
            <a:r>
              <a:rPr lang="ko-KR" altLang="en-US" dirty="0" smtClean="0">
                <a:effectLst/>
              </a:rPr>
              <a:t>가 울릉도를 가리키는 것인지 아니면 은주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隱州</a:t>
            </a:r>
            <a:r>
              <a:rPr lang="en-US" altLang="ko-KR" dirty="0" smtClean="0">
                <a:effectLst/>
              </a:rPr>
              <a:t>)[</a:t>
            </a:r>
            <a:r>
              <a:rPr lang="ko-KR" altLang="en-US" dirty="0" smtClean="0">
                <a:effectLst/>
              </a:rPr>
              <a:t>현 </a:t>
            </a:r>
            <a:r>
              <a:rPr lang="ko-KR" altLang="en-US" dirty="0" err="1" smtClean="0">
                <a:effectLst/>
              </a:rPr>
              <a:t>오키섬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를 가리키는 것인지 논쟁거리가 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이는 </a:t>
            </a:r>
            <a:r>
              <a:rPr lang="ko-KR" altLang="en-US" dirty="0" smtClean="0">
                <a:effectLst/>
                <a:hlinkClick r:id="rId3" tooltip="관련항목 보기"/>
              </a:rPr>
              <a:t>독도</a:t>
            </a:r>
            <a:r>
              <a:rPr lang="ko-KR" altLang="en-US" dirty="0" smtClean="0">
                <a:effectLst/>
              </a:rPr>
              <a:t>에 대한 역사적 근원이 한일 두 나라 중 어느 나라에 있는지 판가름할 수 있는 중요한 자료 중 하나로서 양국 모두 민감하게 반응하고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여기서 은주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隱州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에 대한 양국의 해석 차이를 살펴보자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한국 측의 번역은 다음과 같다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“</a:t>
            </a:r>
            <a:r>
              <a:rPr lang="ko-KR" altLang="en-US" dirty="0" smtClean="0">
                <a:effectLst/>
              </a:rPr>
              <a:t>은주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隠州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는 북해 가운데 있으므로 ‘은기도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隠岐島</a:t>
            </a:r>
            <a:r>
              <a:rPr lang="en-US" altLang="ko-KR" dirty="0" smtClean="0">
                <a:effectLst/>
              </a:rPr>
              <a:t>)[</a:t>
            </a:r>
            <a:r>
              <a:rPr lang="ko-KR" altLang="en-US" dirty="0" err="1" smtClean="0">
                <a:effectLst/>
              </a:rPr>
              <a:t>오키시마</a:t>
            </a:r>
            <a:r>
              <a:rPr lang="en-US" altLang="ko-KR" dirty="0" smtClean="0">
                <a:effectLst/>
              </a:rPr>
              <a:t>]’</a:t>
            </a:r>
            <a:r>
              <a:rPr lang="ko-KR" altLang="en-US" dirty="0" smtClean="0">
                <a:effectLst/>
              </a:rPr>
              <a:t>라고 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살펴보건대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일본 고유의 말로 ‘바다 가운데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海中</a:t>
            </a:r>
            <a:r>
              <a:rPr lang="en-US" altLang="ko-KR" dirty="0" smtClean="0">
                <a:effectLst/>
              </a:rPr>
              <a:t>)’</a:t>
            </a:r>
            <a:r>
              <a:rPr lang="ko-KR" altLang="en-US" dirty="0" smtClean="0">
                <a:effectLst/>
              </a:rPr>
              <a:t>를 ‘오기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遠幾</a:t>
            </a:r>
            <a:r>
              <a:rPr lang="en-US" altLang="ko-KR" dirty="0" smtClean="0">
                <a:effectLst/>
              </a:rPr>
              <a:t>]’</a:t>
            </a:r>
            <a:r>
              <a:rPr lang="ko-KR" altLang="en-US" dirty="0" smtClean="0">
                <a:effectLst/>
              </a:rPr>
              <a:t>라고 했는데 거기서 연유한 이름일까</a:t>
            </a:r>
            <a:r>
              <a:rPr lang="en-US" altLang="ko-KR" dirty="0" smtClean="0">
                <a:effectLst/>
              </a:rPr>
              <a:t>? </a:t>
            </a:r>
            <a:r>
              <a:rPr lang="ko-KR" altLang="en-US" dirty="0" smtClean="0">
                <a:effectLst/>
              </a:rPr>
              <a:t>그 남동에 있는 땅을 ‘</a:t>
            </a:r>
            <a:r>
              <a:rPr lang="ko-KR" altLang="en-US" dirty="0" err="1" smtClean="0">
                <a:effectLst/>
              </a:rPr>
              <a:t>도오젠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嶋前</a:t>
            </a:r>
            <a:r>
              <a:rPr lang="en-US" altLang="ko-KR" dirty="0" smtClean="0">
                <a:effectLst/>
              </a:rPr>
              <a:t>]’</a:t>
            </a:r>
            <a:r>
              <a:rPr lang="ko-KR" altLang="en-US" dirty="0" smtClean="0">
                <a:effectLst/>
              </a:rPr>
              <a:t>이라고 한다</a:t>
            </a:r>
            <a:r>
              <a:rPr lang="en-US" altLang="ko-KR" dirty="0" smtClean="0">
                <a:effectLst/>
              </a:rPr>
              <a:t>. ‘</a:t>
            </a:r>
            <a:r>
              <a:rPr lang="ko-KR" altLang="en-US" dirty="0" smtClean="0">
                <a:effectLst/>
              </a:rPr>
              <a:t>치부군’과 ‘아마군’이 이에 속한다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 동쪽에 있는 땅은 ‘도고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嶋後</a:t>
            </a:r>
            <a:r>
              <a:rPr lang="en-US" altLang="ko-KR" dirty="0" smtClean="0">
                <a:effectLst/>
              </a:rPr>
              <a:t>]’</a:t>
            </a:r>
            <a:r>
              <a:rPr lang="ko-KR" altLang="en-US" dirty="0" smtClean="0">
                <a:effectLst/>
              </a:rPr>
              <a:t>라고 하며</a:t>
            </a:r>
            <a:r>
              <a:rPr lang="en-US" altLang="ko-KR" dirty="0" smtClean="0">
                <a:effectLst/>
              </a:rPr>
              <a:t>, ‘</a:t>
            </a:r>
            <a:r>
              <a:rPr lang="ko-KR" altLang="en-US" dirty="0" err="1" smtClean="0">
                <a:effectLst/>
              </a:rPr>
              <a:t>시키치군</a:t>
            </a:r>
            <a:r>
              <a:rPr lang="ko-KR" altLang="en-US" dirty="0" smtClean="0">
                <a:effectLst/>
              </a:rPr>
              <a:t>’과 ‘</a:t>
            </a:r>
            <a:r>
              <a:rPr lang="ko-KR" altLang="en-US" dirty="0" err="1" smtClean="0">
                <a:effectLst/>
              </a:rPr>
              <a:t>오치군</a:t>
            </a:r>
            <a:r>
              <a:rPr lang="ko-KR" altLang="en-US" dirty="0" smtClean="0">
                <a:effectLst/>
              </a:rPr>
              <a:t>’이 이에 속한다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그 부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수도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는 ‘</a:t>
            </a:r>
            <a:r>
              <a:rPr lang="ko-KR" altLang="en-US" dirty="0" err="1" smtClean="0">
                <a:effectLst/>
              </a:rPr>
              <a:t>시키치군</a:t>
            </a:r>
            <a:r>
              <a:rPr lang="ko-KR" altLang="en-US" dirty="0" smtClean="0">
                <a:effectLst/>
              </a:rPr>
              <a:t>’ 남해안의 ‘사이고 도요자키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西鄕豊崎</a:t>
            </a:r>
            <a:r>
              <a:rPr lang="en-US" altLang="ko-KR" dirty="0" smtClean="0">
                <a:effectLst/>
              </a:rPr>
              <a:t>]’</a:t>
            </a:r>
            <a:r>
              <a:rPr lang="ko-KR" altLang="en-US" dirty="0" smtClean="0">
                <a:effectLst/>
              </a:rPr>
              <a:t>이다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이곳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오키국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으로부터 남쪽으로는 </a:t>
            </a:r>
            <a:r>
              <a:rPr lang="ko-KR" altLang="en-US" dirty="0" err="1" smtClean="0">
                <a:effectLst/>
              </a:rPr>
              <a:t>이즈모국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出雲國</a:t>
            </a:r>
            <a:r>
              <a:rPr lang="en-US" altLang="ko-KR" dirty="0" smtClean="0">
                <a:effectLst/>
              </a:rPr>
              <a:t>] </a:t>
            </a:r>
            <a:r>
              <a:rPr lang="ko-KR" altLang="en-US" dirty="0" err="1" smtClean="0">
                <a:effectLst/>
              </a:rPr>
              <a:t>미호세키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美穂關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에 이르기까지 </a:t>
            </a:r>
            <a:r>
              <a:rPr lang="en-US" altLang="ko-KR" dirty="0" smtClean="0">
                <a:effectLst/>
              </a:rPr>
              <a:t>35</a:t>
            </a:r>
            <a:r>
              <a:rPr lang="ko-KR" altLang="en-US" dirty="0" smtClean="0">
                <a:effectLst/>
              </a:rPr>
              <a:t>리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약 </a:t>
            </a:r>
            <a:r>
              <a:rPr lang="en-US" altLang="ko-KR" dirty="0" smtClean="0">
                <a:effectLst/>
              </a:rPr>
              <a:t>13㎞]</a:t>
            </a:r>
            <a:r>
              <a:rPr lang="ko-KR" altLang="en-US" dirty="0" smtClean="0">
                <a:effectLst/>
              </a:rPr>
              <a:t>가 되며 </a:t>
            </a:r>
            <a:r>
              <a:rPr lang="ko-KR" altLang="en-US" dirty="0" err="1" smtClean="0">
                <a:effectLst/>
              </a:rPr>
              <a:t>오키국으로부터</a:t>
            </a:r>
            <a:r>
              <a:rPr lang="ko-KR" altLang="en-US" dirty="0" smtClean="0">
                <a:effectLst/>
              </a:rPr>
              <a:t> 남동쪽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辰巳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으로는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err="1" smtClean="0">
                <a:effectLst/>
              </a:rPr>
              <a:t>하쿠슈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泊州</a:t>
            </a:r>
            <a:r>
              <a:rPr lang="en-US" altLang="ko-KR" dirty="0" smtClean="0">
                <a:effectLst/>
              </a:rPr>
              <a:t>] </a:t>
            </a:r>
            <a:r>
              <a:rPr lang="ko-KR" altLang="en-US" dirty="0" err="1" smtClean="0">
                <a:effectLst/>
              </a:rPr>
              <a:t>아카사키우라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赤碕浦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까지는 </a:t>
            </a:r>
            <a:r>
              <a:rPr lang="en-US" altLang="ko-KR" dirty="0" smtClean="0">
                <a:effectLst/>
              </a:rPr>
              <a:t>40</a:t>
            </a:r>
            <a:r>
              <a:rPr lang="ko-KR" altLang="en-US" dirty="0" smtClean="0">
                <a:effectLst/>
              </a:rPr>
              <a:t>리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약 </a:t>
            </a:r>
            <a:r>
              <a:rPr lang="en-US" altLang="ko-KR" dirty="0" smtClean="0">
                <a:effectLst/>
              </a:rPr>
              <a:t>15㎞]</a:t>
            </a:r>
            <a:r>
              <a:rPr lang="ko-KR" altLang="en-US" dirty="0" smtClean="0">
                <a:effectLst/>
              </a:rPr>
              <a:t>이다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err="1" smtClean="0">
                <a:effectLst/>
              </a:rPr>
              <a:t>오키국으로부터</a:t>
            </a:r>
            <a:r>
              <a:rPr lang="ko-KR" altLang="en-US" dirty="0" smtClean="0">
                <a:effectLst/>
              </a:rPr>
              <a:t> 남서쪽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未申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으로는 </a:t>
            </a:r>
            <a:r>
              <a:rPr lang="ko-KR" altLang="en-US" dirty="0" err="1" smtClean="0">
                <a:effectLst/>
              </a:rPr>
              <a:t>세키슈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石州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의 </a:t>
            </a:r>
            <a:r>
              <a:rPr lang="ko-KR" altLang="en-US" dirty="0" err="1" smtClean="0">
                <a:effectLst/>
              </a:rPr>
              <a:t>유노츠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温泉津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까지 </a:t>
            </a:r>
            <a:r>
              <a:rPr lang="en-US" altLang="ko-KR" dirty="0" smtClean="0">
                <a:effectLst/>
              </a:rPr>
              <a:t>58</a:t>
            </a:r>
            <a:r>
              <a:rPr lang="ko-KR" altLang="en-US" dirty="0" smtClean="0">
                <a:effectLst/>
              </a:rPr>
              <a:t>리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약 </a:t>
            </a:r>
            <a:r>
              <a:rPr lang="en-US" altLang="ko-KR" dirty="0" smtClean="0">
                <a:effectLst/>
              </a:rPr>
              <a:t>22㎞]</a:t>
            </a:r>
            <a:r>
              <a:rPr lang="ko-KR" altLang="en-US" dirty="0" smtClean="0">
                <a:effectLst/>
              </a:rPr>
              <a:t>로써 북쪽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子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에서 동쪽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卯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에 이르기까지 육지가 없다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일본의 </a:t>
            </a:r>
            <a:r>
              <a:rPr lang="ko-KR" altLang="en-US" dirty="0" err="1" smtClean="0">
                <a:effectLst/>
              </a:rPr>
              <a:t>오키시마로부터</a:t>
            </a:r>
            <a:r>
              <a:rPr lang="ko-KR" altLang="en-US" dirty="0" smtClean="0">
                <a:effectLst/>
              </a:rPr>
              <a:t> 북서쪽으로 배로 두 낮 하루 밤 거리를 가면 송도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松島</a:t>
            </a:r>
            <a:r>
              <a:rPr lang="en-US" altLang="ko-KR" dirty="0" smtClean="0">
                <a:effectLst/>
              </a:rPr>
              <a:t>)[</a:t>
            </a:r>
            <a:r>
              <a:rPr lang="ko-KR" altLang="en-US" dirty="0" smtClean="0">
                <a:effectLst/>
              </a:rPr>
              <a:t>당시의 </a:t>
            </a:r>
            <a:r>
              <a:rPr lang="ko-KR" altLang="en-US" dirty="0" smtClean="0">
                <a:effectLst/>
                <a:hlinkClick r:id="rId3" tooltip="관련항목 보기"/>
              </a:rPr>
              <a:t>독도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가 있고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송도로부터 하루 낮거리에 </a:t>
            </a:r>
            <a:r>
              <a:rPr lang="ko-KR" altLang="en-US" dirty="0" smtClean="0">
                <a:effectLst/>
                <a:hlinkClick r:id="rId3" tooltip="관련항목 보기"/>
              </a:rPr>
              <a:t>죽도</a:t>
            </a:r>
            <a:r>
              <a:rPr lang="en-US" altLang="ko-KR" dirty="0" smtClean="0">
                <a:effectLst/>
                <a:hlinkClick r:id="rId3" tooltip="관련항목 보기"/>
              </a:rPr>
              <a:t>(</a:t>
            </a:r>
            <a:r>
              <a:rPr lang="ko-KR" altLang="en-US" dirty="0" smtClean="0">
                <a:effectLst/>
                <a:hlinkClick r:id="rId3" tooltip="관련항목 보기"/>
              </a:rPr>
              <a:t>竹島</a:t>
            </a:r>
            <a:r>
              <a:rPr lang="en-US" altLang="ko-KR" dirty="0" smtClean="0">
                <a:effectLst/>
                <a:hlinkClick r:id="rId3" tooltip="관련항목 보기"/>
              </a:rPr>
              <a:t>)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울릉도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가 있으며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일반적으로 </a:t>
            </a:r>
            <a:r>
              <a:rPr lang="ko-KR" altLang="en-US" dirty="0" err="1" smtClean="0">
                <a:effectLst/>
              </a:rPr>
              <a:t>기죽도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err="1" smtClean="0">
                <a:effectLst/>
              </a:rPr>
              <a:t>磯竹島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라고 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대나무</a:t>
            </a:r>
            <a:r>
              <a:rPr lang="en-US" altLang="ko-KR" dirty="0" smtClean="0">
                <a:effectLst/>
              </a:rPr>
              <a:t>·</a:t>
            </a:r>
            <a:r>
              <a:rPr lang="ko-KR" altLang="en-US" dirty="0" smtClean="0">
                <a:effectLst/>
              </a:rPr>
              <a:t>어류</a:t>
            </a:r>
            <a:r>
              <a:rPr lang="en-US" altLang="ko-KR" dirty="0" smtClean="0">
                <a:effectLst/>
              </a:rPr>
              <a:t>·</a:t>
            </a:r>
            <a:r>
              <a:rPr lang="ko-KR" altLang="en-US" dirty="0" smtClean="0">
                <a:effectLst/>
              </a:rPr>
              <a:t>바다표범이 많다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생각해 보건대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신서에서 말하는 소위 </a:t>
            </a:r>
            <a:r>
              <a:rPr lang="ko-KR" altLang="en-US" dirty="0" err="1" smtClean="0">
                <a:effectLst/>
              </a:rPr>
              <a:t>이소타케루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五十猛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가 아닐까</a:t>
            </a:r>
            <a:r>
              <a:rPr lang="en-US" altLang="ko-KR" dirty="0" smtClean="0">
                <a:effectLst/>
              </a:rPr>
              <a:t>? </a:t>
            </a:r>
            <a:r>
              <a:rPr lang="ko-KR" altLang="en-US" dirty="0" smtClean="0">
                <a:effectLst/>
              </a:rPr>
              <a:t>이 두 섬은 사람이 살지 않는 땅으로 이 두 섬에서 고려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조선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를 보는 것이 마치 운주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雲州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에서 은주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隱州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를 보는 것과 같다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그러한즉 일본의 서북 경계지는 차주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此州</a:t>
            </a:r>
            <a:r>
              <a:rPr lang="en-US" altLang="ko-KR" dirty="0" smtClean="0">
                <a:effectLst/>
              </a:rPr>
              <a:t>)[</a:t>
            </a:r>
            <a:r>
              <a:rPr lang="ko-KR" altLang="en-US" dirty="0" smtClean="0">
                <a:effectLst/>
              </a:rPr>
              <a:t>은주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로 한계를 삼는다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일본 측의 번역은 다른 부분은 한국 측과 별다르지 않으나 “</a:t>
            </a:r>
            <a:r>
              <a:rPr lang="ko-KR" altLang="en-US" dirty="0" err="1" smtClean="0">
                <a:effectLst/>
              </a:rPr>
              <a:t>연즉일본지건지이차주위한의</a:t>
            </a:r>
            <a:r>
              <a:rPr lang="en-US" altLang="ko-KR" dirty="0" smtClean="0">
                <a:effectLst/>
              </a:rPr>
              <a:t> </a:t>
            </a:r>
            <a:r>
              <a:rPr lang="ko-KR" altLang="en-US" dirty="0" smtClean="0">
                <a:effectLst/>
              </a:rPr>
              <a:t>해석에서 차이가 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 문구를 “앞에서 말한 이 두 개의 섬들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  <a:hlinkClick r:id="rId3" tooltip="관련항목 보기"/>
              </a:rPr>
              <a:t>죽도</a:t>
            </a:r>
            <a:r>
              <a:rPr lang="ko-KR" altLang="en-US" dirty="0" smtClean="0">
                <a:effectLst/>
              </a:rPr>
              <a:t>와 송도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로써 일본 서북부의 한계로 삼는다”라고 해석한다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그래서 일본 정부는 영토 귀속 논쟁을 일으킬 때마다 이 문구를 들고 나왔다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이러한 일본 측 해석은 문맥과 </a:t>
            </a:r>
            <a:r>
              <a:rPr lang="en-US" altLang="ko-KR" dirty="0" smtClean="0">
                <a:effectLst/>
                <a:hlinkClick r:id="rId3" tooltip="관련항목 보기"/>
              </a:rPr>
              <a:t>『</a:t>
            </a:r>
            <a:r>
              <a:rPr lang="ko-KR" altLang="en-US" dirty="0" err="1" smtClean="0">
                <a:effectLst/>
                <a:hlinkClick r:id="rId3" tooltip="관련항목 보기"/>
              </a:rPr>
              <a:t>은주시청합기</a:t>
            </a:r>
            <a:r>
              <a:rPr lang="en-US" altLang="ko-KR" dirty="0" smtClean="0">
                <a:effectLst/>
                <a:hlinkClick r:id="rId3" tooltip="관련항목 보기"/>
              </a:rPr>
              <a:t>』</a:t>
            </a:r>
            <a:r>
              <a:rPr lang="ko-KR" altLang="en-US" dirty="0" smtClean="0">
                <a:effectLst/>
              </a:rPr>
              <a:t>「국대기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國代記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」 전체의 내용을 무시한 왜곡된 해석이다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98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265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관련하여 현재 독도가 일본땅이라고 주장하는 어용학자들은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석도가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독도라는 것을 증명할 수 없다는 식의 주장을 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당시 독도의 명칭으로 사용되어졌던 우산도가 죽도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울릉도의 부속도서인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죽섬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비견되어 잘못 그려진 지도도 존재하고 있었기 때문에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예컨데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박석창의 「울릉도도형」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독도를 우산도로 쓸 경우 울릉도의 부속도서로 오해될 가능성이 있었다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명칭의 혼란을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막기위해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전라도 방언으로 독도를 돌섬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독섬이라고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불리어지고 있던 것을 활용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한자어로 석도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石圖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쓴 것이다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484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한반도에서 러일전쟁 발발 징후가 보이자 대한제국 고조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광무제는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러시아와 일본의 대한제국 침략 전쟁에 말려들지 않기 위해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국외 중립을 선언하였다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일본제국주의는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러일전쟁 도발과 동시에 대한제국 침략의 발판을 마련하고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대한제국 황성을 공격하여 황궁 경운궁을 점령한 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대한제국에 대한 주도권을 확보하기 위해 대한제국 영토를 일본의 군사기지로 제공하는 한일의정서를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늑결하고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서울을 비롯한 전국의 군사 요충지를 강제 점령하였다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6344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951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카이로 선언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(Cairo Declaration)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연합국이 이집트의 수도 카이로에 모여 발표한 공동선언이다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일간에 걸친 회담에는 루스벨트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장제스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등이 대표로 참가했으며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회담 결과 발표한 이 선언에서 연합국은 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 대전 발발 후 최초로 일본에 대한 전략을 토의했다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회담에서 연합국은 승전하더라도 자국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自國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영토 확장을 도모하지 않을 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일본이 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 대전 후 타국으로부터 약탈한 영토를 반환할 것을 요구했다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341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국제법상 합법적으로 독도가 대한민국의 영토라는 것을 보이기 위해서는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독도가 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일본의 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폭력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이나 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탐욕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의해 약취된 지역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이라는 것을 증명하던지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포츠담 선언에서 말한 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우리들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연합국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결정하는 작은 섬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독도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포함 된다는 것을 증명해야 합니다</a:t>
            </a:r>
            <a:r>
              <a:rPr lang="en-US" altLang="ko-K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403-C6E6-4E33-8D5F-D4085816EB9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770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940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47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3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841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893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837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177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7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202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13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CAC2-E657-40FF-8D59-745F0B7997CD}" type="datetimeFigureOut">
              <a:rPr lang="ko-KR" altLang="en-US" smtClean="0"/>
              <a:pPr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E9B6-8F08-48FF-B42B-0975D36BB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98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fEHz9erTV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lleung.grandculture.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naver.com/main/read.nhn?mode=LPOD&amp;mid=tvh&amp;oid=057&amp;aid=000010525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46640" cy="2232248"/>
          </a:xfrm>
        </p:spPr>
        <p:txBody>
          <a:bodyPr/>
          <a:lstStyle/>
          <a:p>
            <a:r>
              <a:rPr lang="ko-KR" altLang="en-US" b="1" dirty="0" smtClean="0"/>
              <a:t>한일간의 </a:t>
            </a:r>
            <a:r>
              <a:rPr lang="ko-KR" altLang="en-US" b="1" dirty="0" smtClean="0">
                <a:solidFill>
                  <a:srgbClr val="FF0000"/>
                </a:solidFill>
              </a:rPr>
              <a:t>독도 문제</a:t>
            </a:r>
            <a:r>
              <a:rPr lang="ko-KR" altLang="en-US" b="1" dirty="0" smtClean="0"/>
              <a:t>가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발생하는 과정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37321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5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조</a:t>
            </a:r>
            <a:endParaRPr lang="en-US" altLang="ko-KR" b="1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09 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이현우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11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권영윤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11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정성훈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12</a:t>
            </a:r>
            <a:r>
              <a:rPr lang="ko-KR" altLang="en-US" b="1" dirty="0" err="1" smtClean="0">
                <a:latin typeface="08서울남산체 L" pitchFamily="18" charset="-127"/>
                <a:ea typeface="08서울남산체 L" pitchFamily="18" charset="-127"/>
              </a:rPr>
              <a:t>맹윤민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13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김규성 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14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이현지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14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김동현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14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안수종 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14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이예림</a:t>
            </a:r>
            <a:endParaRPr lang="en-US" altLang="ko-KR" b="1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0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2952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3000" dirty="0" smtClean="0"/>
              <a:t>1885</a:t>
            </a:r>
            <a:r>
              <a:rPr lang="ko-KR" altLang="en-US" sz="3000" dirty="0" smtClean="0"/>
              <a:t>년 </a:t>
            </a:r>
            <a:r>
              <a:rPr lang="ko-KR" altLang="en-US" sz="3000" dirty="0" smtClean="0">
                <a:solidFill>
                  <a:srgbClr val="FF0000"/>
                </a:solidFill>
              </a:rPr>
              <a:t>베를린 의정서</a:t>
            </a:r>
            <a:r>
              <a:rPr lang="ko-KR" altLang="en-US" sz="3000" dirty="0" smtClean="0"/>
              <a:t> 무주지 등 선점 후 고지</a:t>
            </a:r>
            <a:endParaRPr lang="en-US" altLang="ko-KR" sz="3000" dirty="0" smtClean="0"/>
          </a:p>
          <a:p>
            <a:pPr marL="0" indent="0">
              <a:buNone/>
            </a:pPr>
            <a:r>
              <a:rPr lang="en-US" altLang="ko-KR" sz="3000" dirty="0"/>
              <a:t> </a:t>
            </a:r>
            <a:r>
              <a:rPr lang="en-US" altLang="ko-KR" sz="3000" dirty="0" smtClean="0"/>
              <a:t> </a:t>
            </a:r>
            <a:r>
              <a:rPr lang="ko-KR" altLang="en-US" sz="1900" dirty="0" smtClean="0"/>
              <a:t>무주지 등을 자국의 영토로 선점한 뒤 고지를 한다</a:t>
            </a:r>
            <a:r>
              <a:rPr lang="en-US" altLang="ko-KR" sz="1900" dirty="0" smtClean="0"/>
              <a:t>. </a:t>
            </a:r>
            <a:r>
              <a:rPr lang="ko-KR" altLang="en-US" sz="1900" dirty="0" smtClean="0"/>
              <a:t>그 뒤 국가의 추인에 따라      영토로 편입된다</a:t>
            </a:r>
            <a:r>
              <a:rPr lang="en-US" altLang="ko-KR" sz="1900" dirty="0" smtClean="0"/>
              <a:t>. 1</a:t>
            </a:r>
            <a:r>
              <a:rPr lang="ko-KR" altLang="en-US" sz="1900" dirty="0" smtClean="0"/>
              <a:t>차 세계대전의 상황에 만들어진 일종의 절차이다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en-US" altLang="ko-KR" sz="1900" dirty="0" smtClean="0"/>
              <a:t>1885</a:t>
            </a:r>
            <a:r>
              <a:rPr lang="ko-KR" altLang="en-US" sz="1900" dirty="0" smtClean="0"/>
              <a:t>년 </a:t>
            </a:r>
            <a:r>
              <a:rPr lang="en-US" altLang="ko-KR" sz="1900" dirty="0" smtClean="0"/>
              <a:t>Berlin(</a:t>
            </a:r>
            <a:r>
              <a:rPr lang="ko-KR" altLang="en-US" sz="1900" dirty="0" smtClean="0"/>
              <a:t>베를린</a:t>
            </a:r>
            <a:r>
              <a:rPr lang="en-US" altLang="ko-KR" sz="1900" dirty="0" smtClean="0"/>
              <a:t>)</a:t>
            </a:r>
            <a:r>
              <a:rPr lang="ko-KR" altLang="en-US" sz="1900" dirty="0" smtClean="0"/>
              <a:t>의정서에 의해 효력을 발생한 것으로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ko-KR" altLang="en-US" sz="1900" dirty="0" smtClean="0"/>
              <a:t>이것은 관습법이라고 하기에는 곤란하고</a:t>
            </a:r>
            <a:r>
              <a:rPr lang="en-US" altLang="ko-KR" sz="1900" dirty="0" smtClean="0"/>
              <a:t>, </a:t>
            </a:r>
            <a:r>
              <a:rPr lang="ko-KR" altLang="en-US" sz="1900" dirty="0" err="1" smtClean="0"/>
              <a:t>조약법</a:t>
            </a:r>
            <a:r>
              <a:rPr lang="ko-KR" altLang="en-US" sz="1900" dirty="0" smtClean="0"/>
              <a:t> 인데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절차적인 문제로 보면 되겠다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ko-KR" altLang="en-US" sz="1900" dirty="0" smtClean="0"/>
              <a:t>베를린 의정서에 가입 안 하거나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대상이 아닌 곳에서는 적용이 안 된다</a:t>
            </a:r>
            <a:r>
              <a:rPr lang="en-US" altLang="ko-KR" sz="1900" dirty="0" smtClean="0"/>
              <a:t>.</a:t>
            </a:r>
            <a:endParaRPr lang="ko-KR" altLang="en-US" sz="19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07504" y="3284984"/>
            <a:ext cx="8928992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itchFamily="2" charset="2"/>
              <a:buChar char="v"/>
            </a:pPr>
            <a:r>
              <a:rPr lang="en-US" altLang="ko-KR" sz="3000" b="1" dirty="0"/>
              <a:t>1900</a:t>
            </a:r>
            <a:r>
              <a:rPr lang="ko-KR" altLang="en-US" sz="3000" b="1" dirty="0"/>
              <a:t>년 고종황제의 </a:t>
            </a:r>
            <a:r>
              <a:rPr lang="ko-KR" altLang="en-US" sz="3000" b="1" dirty="0">
                <a:solidFill>
                  <a:srgbClr val="FF0000"/>
                </a:solidFill>
              </a:rPr>
              <a:t>칙령</a:t>
            </a:r>
            <a:r>
              <a:rPr lang="en-US" altLang="ko-KR" sz="3000" b="1" dirty="0">
                <a:solidFill>
                  <a:srgbClr val="FF0000"/>
                </a:solidFill>
              </a:rPr>
              <a:t>41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호</a:t>
            </a:r>
            <a:endParaRPr lang="en-US" altLang="ko-KR" sz="30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en-US" altLang="ko-KR" sz="1900" dirty="0" smtClean="0"/>
          </a:p>
          <a:p>
            <a:pPr marL="0" indent="0" fontAlgn="base">
              <a:buNone/>
            </a:pPr>
            <a:r>
              <a:rPr lang="ko-KR" altLang="en-US" sz="1900" dirty="0" smtClean="0"/>
              <a:t>일본인들의 </a:t>
            </a:r>
            <a:r>
              <a:rPr lang="ko-KR" altLang="en-US" sz="1900" dirty="0"/>
              <a:t>울릉도 침입이 본격화되자 </a:t>
            </a:r>
            <a:endParaRPr lang="en-US" altLang="ko-KR" sz="1900" dirty="0"/>
          </a:p>
          <a:p>
            <a:pPr marL="0" indent="0" fontAlgn="base">
              <a:buNone/>
            </a:pPr>
            <a:r>
              <a:rPr lang="ko-KR" altLang="en-US" sz="1900" dirty="0" smtClean="0"/>
              <a:t>고종황제는 </a:t>
            </a:r>
            <a:r>
              <a:rPr lang="ko-KR" altLang="en-US" sz="1900" dirty="0"/>
              <a:t>동해안의 영토주권을 명확히 하기 위해 </a:t>
            </a:r>
            <a:endParaRPr lang="en-US" altLang="ko-KR" sz="1900" dirty="0" smtClean="0"/>
          </a:p>
          <a:p>
            <a:pPr marL="0" indent="0" fontAlgn="base">
              <a:buNone/>
            </a:pPr>
            <a:r>
              <a:rPr lang="en-US" altLang="ko-KR" sz="1900" dirty="0" smtClean="0"/>
              <a:t>1900</a:t>
            </a:r>
            <a:r>
              <a:rPr lang="ko-KR" altLang="en-US" sz="1900" dirty="0"/>
              <a:t>년 「칙령</a:t>
            </a:r>
            <a:r>
              <a:rPr lang="en-US" altLang="ko-KR" sz="1900" dirty="0"/>
              <a:t>41</a:t>
            </a:r>
            <a:r>
              <a:rPr lang="ko-KR" altLang="en-US" sz="1900" dirty="0"/>
              <a:t>호」를 공표하게 되었고</a:t>
            </a:r>
            <a:r>
              <a:rPr lang="en-US" altLang="ko-KR" sz="1900" dirty="0"/>
              <a:t>, </a:t>
            </a:r>
            <a:endParaRPr lang="en-US" altLang="ko-KR" sz="1900" dirty="0" smtClean="0"/>
          </a:p>
          <a:p>
            <a:pPr marL="0" indent="0" fontAlgn="base">
              <a:buNone/>
            </a:pPr>
            <a:r>
              <a:rPr lang="ko-KR" altLang="en-US" sz="1900" dirty="0" smtClean="0"/>
              <a:t>울릉 </a:t>
            </a:r>
            <a:r>
              <a:rPr lang="ko-KR" altLang="en-US" sz="1900" dirty="0" err="1"/>
              <a:t>본도를</a:t>
            </a:r>
            <a:r>
              <a:rPr lang="ko-KR" altLang="en-US" sz="1900" dirty="0"/>
              <a:t> 포함해서 죽도</a:t>
            </a:r>
            <a:r>
              <a:rPr lang="en-US" altLang="ko-KR" sz="1900" dirty="0"/>
              <a:t>, </a:t>
            </a:r>
            <a:r>
              <a:rPr lang="ko-KR" altLang="en-US" sz="1900" dirty="0"/>
              <a:t>석도</a:t>
            </a:r>
            <a:r>
              <a:rPr lang="en-US" altLang="ko-KR" sz="1900" dirty="0"/>
              <a:t>(</a:t>
            </a:r>
            <a:r>
              <a:rPr lang="ko-KR" altLang="en-US" sz="1900" dirty="0"/>
              <a:t>독도</a:t>
            </a:r>
            <a:r>
              <a:rPr lang="en-US" altLang="ko-KR" sz="1900" dirty="0"/>
              <a:t>)</a:t>
            </a:r>
            <a:r>
              <a:rPr lang="ko-KR" altLang="en-US" sz="1900" dirty="0" smtClean="0"/>
              <a:t>가</a:t>
            </a:r>
            <a:endParaRPr lang="en-US" altLang="ko-KR" sz="1900" dirty="0" smtClean="0"/>
          </a:p>
          <a:p>
            <a:pPr marL="0" indent="0" fontAlgn="base">
              <a:buNone/>
            </a:pPr>
            <a:r>
              <a:rPr lang="ko-KR" altLang="en-US" sz="1900" dirty="0" smtClean="0"/>
              <a:t>조선영토임을 </a:t>
            </a:r>
            <a:r>
              <a:rPr lang="ko-KR" altLang="en-US" sz="1900" dirty="0"/>
              <a:t>명확히 했다</a:t>
            </a:r>
            <a:r>
              <a:rPr lang="en-US" altLang="ko-KR" sz="1900" dirty="0"/>
              <a:t>.</a:t>
            </a:r>
            <a:endParaRPr lang="ko-KR" altLang="en-US" sz="1900" dirty="0"/>
          </a:p>
          <a:p>
            <a:pPr marL="0" indent="0" fontAlgn="base">
              <a:buNone/>
            </a:pPr>
            <a:endParaRPr lang="ko-KR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880320" cy="38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27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/>
              <a:t>1904</a:t>
            </a:r>
            <a:r>
              <a:rPr lang="ko-KR" altLang="en-US" dirty="0"/>
              <a:t>년 </a:t>
            </a:r>
            <a:r>
              <a:rPr lang="ko-KR" altLang="en-US" dirty="0">
                <a:solidFill>
                  <a:srgbClr val="FF0000"/>
                </a:solidFill>
              </a:rPr>
              <a:t>한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일 의정서 </a:t>
            </a:r>
            <a:r>
              <a:rPr lang="ko-KR" altLang="en-US" dirty="0"/>
              <a:t>일본 독도 부대 설치</a:t>
            </a:r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33092" cy="3403823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3012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1"/>
                </a:solidFill>
              </a:rPr>
              <a:t>한일 의정서 원본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2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3000" dirty="0"/>
              <a:t>1905</a:t>
            </a:r>
            <a:r>
              <a:rPr lang="ko-KR" altLang="en-US" sz="3000" dirty="0"/>
              <a:t>년 </a:t>
            </a:r>
            <a:r>
              <a:rPr lang="ko-KR" altLang="en-US" sz="3000" dirty="0" err="1"/>
              <a:t>러</a:t>
            </a:r>
            <a:r>
              <a:rPr lang="en-US" altLang="ko-KR" sz="3000" dirty="0"/>
              <a:t>-</a:t>
            </a:r>
            <a:r>
              <a:rPr lang="ko-KR" altLang="en-US" sz="3000" dirty="0"/>
              <a:t>일 전쟁 중 독도 편입</a:t>
            </a:r>
            <a:r>
              <a:rPr lang="en-US" altLang="ko-KR" sz="3000" dirty="0">
                <a:solidFill>
                  <a:srgbClr val="FF0000"/>
                </a:solidFill>
              </a:rPr>
              <a:t>(</a:t>
            </a:r>
            <a:r>
              <a:rPr lang="ko-KR" altLang="en-US" sz="3000" dirty="0">
                <a:solidFill>
                  <a:srgbClr val="FF0000"/>
                </a:solidFill>
              </a:rPr>
              <a:t>무주지 </a:t>
            </a:r>
            <a:r>
              <a:rPr lang="ko-KR" altLang="en-US" sz="3000" dirty="0" err="1">
                <a:solidFill>
                  <a:srgbClr val="FF0000"/>
                </a:solidFill>
              </a:rPr>
              <a:t>선점론</a:t>
            </a:r>
            <a:r>
              <a:rPr lang="en-US" altLang="ko-KR" sz="3000" dirty="0">
                <a:solidFill>
                  <a:srgbClr val="FF0000"/>
                </a:solidFill>
              </a:rPr>
              <a:t>)</a:t>
            </a:r>
            <a:endParaRPr lang="ko-KR" altLang="en-US" sz="30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3" name="AutoShape 2" descr="http://postfiles16.naver.net/20130530_271/finetree__1369907611406rJl53_JPEG/1976%C1%B6%BC%B1%C0%CF%BA%B8-2.jpg?type=w2"/>
          <p:cNvSpPr>
            <a:spLocks noChangeAspect="1" noChangeArrowheads="1"/>
          </p:cNvSpPr>
          <p:nvPr/>
        </p:nvSpPr>
        <p:spPr bwMode="auto">
          <a:xfrm>
            <a:off x="76200" y="-136525"/>
            <a:ext cx="4857750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93" y="908720"/>
            <a:ext cx="4032448" cy="57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196752"/>
            <a:ext cx="46440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dirty="0"/>
              <a:t>◆일본의 독도 </a:t>
            </a:r>
            <a:r>
              <a:rPr lang="ko-KR" altLang="en-US" sz="1200" dirty="0" err="1"/>
              <a:t>침탈사</a:t>
            </a:r>
            <a:r>
              <a:rPr lang="ko-KR" altLang="en-US" sz="1200" dirty="0"/>
              <a:t>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1904</a:t>
            </a:r>
            <a:r>
              <a:rPr lang="ko-KR" altLang="en-US" sz="1200" dirty="0"/>
              <a:t>년 </a:t>
            </a:r>
            <a:r>
              <a:rPr lang="en-US" altLang="ko-KR" sz="1200" dirty="0"/>
              <a:t>5</a:t>
            </a:r>
            <a:r>
              <a:rPr lang="ko-KR" altLang="en-US" sz="1200" dirty="0"/>
              <a:t>월</a:t>
            </a:r>
            <a:r>
              <a:rPr lang="en-US" altLang="ko-KR" sz="1200" dirty="0"/>
              <a:t>18</a:t>
            </a:r>
            <a:r>
              <a:rPr lang="ko-KR" altLang="en-US" sz="1200" dirty="0"/>
              <a:t>일모든 </a:t>
            </a:r>
            <a:r>
              <a:rPr lang="ko-KR" altLang="en-US" sz="1200" dirty="0" err="1"/>
              <a:t>한러조약</a:t>
            </a:r>
            <a:r>
              <a:rPr lang="ko-KR" altLang="en-US" sz="1200" dirty="0"/>
              <a:t> 강제로 폐기</a:t>
            </a:r>
            <a:r>
              <a:rPr lang="en-US" altLang="ko-KR" sz="1200" dirty="0"/>
              <a:t>. </a:t>
            </a:r>
            <a:r>
              <a:rPr lang="ko-KR" altLang="en-US" sz="1200" dirty="0"/>
              <a:t>러시아의 두만강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압록강안</a:t>
            </a:r>
            <a:r>
              <a:rPr lang="ko-KR" altLang="en-US" sz="1200" dirty="0"/>
              <a:t> 삼림 </a:t>
            </a:r>
            <a:r>
              <a:rPr lang="ko-KR" altLang="en-US" sz="1200" dirty="0" err="1"/>
              <a:t>벌채권</a:t>
            </a:r>
            <a:r>
              <a:rPr lang="ko-KR" altLang="en-US" sz="1200" dirty="0"/>
              <a:t> 취소하고 울릉도 일부를 군용지로 수용</a:t>
            </a:r>
            <a:r>
              <a:rPr lang="en-US" altLang="ko-KR" sz="1200" dirty="0"/>
              <a:t>. </a:t>
            </a:r>
            <a:endParaRPr lang="ko-KR" altLang="en-US" sz="1200" dirty="0"/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1904</a:t>
            </a:r>
            <a:r>
              <a:rPr lang="ko-KR" altLang="en-US" sz="1200" dirty="0"/>
              <a:t>년 </a:t>
            </a:r>
            <a:r>
              <a:rPr lang="en-US" altLang="ko-KR" sz="1200" dirty="0"/>
              <a:t>8</a:t>
            </a:r>
            <a:r>
              <a:rPr lang="ko-KR" altLang="en-US" sz="1200" dirty="0"/>
              <a:t>월</a:t>
            </a:r>
            <a:r>
              <a:rPr lang="en-US" altLang="ko-KR" sz="1200" dirty="0"/>
              <a:t>22</a:t>
            </a:r>
            <a:r>
              <a:rPr lang="ko-KR" altLang="en-US" sz="1200" dirty="0"/>
              <a:t>일 군함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니타카마루</a:t>
            </a:r>
            <a:r>
              <a:rPr lang="en-US" altLang="ko-KR" sz="1200" dirty="0"/>
              <a:t>'</a:t>
            </a:r>
            <a:r>
              <a:rPr lang="ko-KR" altLang="en-US" sz="1200" dirty="0"/>
              <a:t>가 울릉도 주민을 대상으로 독도에 대한 탐문 조사 후 망루 설치가 가능하다고 보고</a:t>
            </a:r>
            <a:r>
              <a:rPr lang="en-US" altLang="ko-KR" sz="1200" dirty="0"/>
              <a:t>. </a:t>
            </a:r>
            <a:endParaRPr lang="ko-KR" altLang="en-US" sz="1200" dirty="0"/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1904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</a:t>
            </a:r>
            <a:r>
              <a:rPr lang="en-US" altLang="ko-KR" sz="1200" dirty="0"/>
              <a:t>29</a:t>
            </a:r>
            <a:r>
              <a:rPr lang="ko-KR" altLang="en-US" sz="1200" dirty="0" err="1"/>
              <a:t>일일본인</a:t>
            </a:r>
            <a:r>
              <a:rPr lang="ko-KR" altLang="en-US" sz="1200" dirty="0"/>
              <a:t> 어부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나카이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요사브로</a:t>
            </a:r>
            <a:r>
              <a:rPr lang="en-US" altLang="ko-KR" sz="1200" dirty="0"/>
              <a:t>'</a:t>
            </a:r>
            <a:r>
              <a:rPr lang="ko-KR" altLang="en-US" sz="1200" dirty="0"/>
              <a:t>가 일본 정부에 독도 편입 및 </a:t>
            </a:r>
            <a:r>
              <a:rPr lang="ko-KR" altLang="en-US" sz="1200" dirty="0" err="1"/>
              <a:t>대하원</a:t>
            </a:r>
            <a:r>
              <a:rPr lang="ko-KR" altLang="en-US" sz="1200" dirty="0"/>
              <a:t> 제출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월</a:t>
            </a:r>
            <a:r>
              <a:rPr lang="en-US" altLang="ko-KR" sz="1200" dirty="0"/>
              <a:t>10</a:t>
            </a:r>
            <a:r>
              <a:rPr lang="ko-KR" altLang="en-US" sz="1200" dirty="0" err="1"/>
              <a:t>일내상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요시가와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아키마사가</a:t>
            </a:r>
            <a:r>
              <a:rPr lang="ko-KR" altLang="en-US" sz="1200" dirty="0"/>
              <a:t> 수상 </a:t>
            </a:r>
            <a:r>
              <a:rPr lang="ko-KR" altLang="en-US" sz="1200" dirty="0" err="1"/>
              <a:t>가쓰라다로에게</a:t>
            </a:r>
            <a:r>
              <a:rPr lang="ko-KR" altLang="en-US" sz="1200" dirty="0"/>
              <a:t> </a:t>
            </a:r>
            <a:r>
              <a:rPr lang="en-US" altLang="ko-KR" sz="1200" dirty="0"/>
              <a:t>'</a:t>
            </a:r>
            <a:r>
              <a:rPr lang="ko-KR" altLang="en-US" sz="1200" dirty="0"/>
              <a:t>무인도 소속에 관한 건</a:t>
            </a:r>
            <a:r>
              <a:rPr lang="en-US" altLang="ko-KR" sz="1200" dirty="0"/>
              <a:t>'</a:t>
            </a:r>
            <a:r>
              <a:rPr lang="ko-KR" altLang="en-US" sz="1200" dirty="0"/>
              <a:t>이라는 비밀공문을 보내 독도편입을 위한 내각 회의 개최 요청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월</a:t>
            </a:r>
            <a:r>
              <a:rPr lang="en-US" altLang="ko-KR" sz="1200" dirty="0"/>
              <a:t>28</a:t>
            </a:r>
            <a:r>
              <a:rPr lang="ko-KR" altLang="en-US" sz="1200" dirty="0" err="1"/>
              <a:t>일내각회의에서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나카이의</a:t>
            </a:r>
            <a:r>
              <a:rPr lang="ko-KR" altLang="en-US" sz="1200" dirty="0"/>
              <a:t> </a:t>
            </a:r>
            <a:r>
              <a:rPr lang="en-US" altLang="ko-KR" sz="1200" dirty="0"/>
              <a:t>'</a:t>
            </a:r>
            <a:r>
              <a:rPr lang="ko-KR" altLang="en-US" sz="1200" dirty="0"/>
              <a:t>독도편입에 및 </a:t>
            </a:r>
            <a:r>
              <a:rPr lang="ko-KR" altLang="en-US" sz="1200" dirty="0" err="1"/>
              <a:t>대하원</a:t>
            </a:r>
            <a:r>
              <a:rPr lang="en-US" altLang="ko-KR" sz="1200" dirty="0"/>
              <a:t>'</a:t>
            </a:r>
            <a:r>
              <a:rPr lang="ko-KR" altLang="en-US" sz="1200" dirty="0"/>
              <a:t>을 승인하는 형식으로 독도 편입을 결정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2</a:t>
            </a:r>
            <a:r>
              <a:rPr lang="ko-KR" altLang="en-US" sz="1200" dirty="0"/>
              <a:t>월</a:t>
            </a:r>
            <a:r>
              <a:rPr lang="en-US" altLang="ko-KR" sz="1200" dirty="0"/>
              <a:t>22</a:t>
            </a:r>
            <a:r>
              <a:rPr lang="ko-KR" altLang="en-US" sz="1200" dirty="0" err="1"/>
              <a:t>일시네마현은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내무성을</a:t>
            </a:r>
            <a:r>
              <a:rPr lang="ko-KR" altLang="en-US" sz="1200" dirty="0"/>
              <a:t> 통해 각의의 결정을 </a:t>
            </a:r>
            <a:r>
              <a:rPr lang="ko-KR" altLang="en-US" sz="1200" dirty="0" err="1"/>
              <a:t>통고받고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시네마현</a:t>
            </a:r>
            <a:r>
              <a:rPr lang="ko-KR" altLang="en-US" sz="1200" dirty="0"/>
              <a:t> 고시 </a:t>
            </a:r>
            <a:r>
              <a:rPr lang="en-US" altLang="ko-KR" sz="1200" dirty="0"/>
              <a:t>40</a:t>
            </a:r>
            <a:r>
              <a:rPr lang="ko-KR" altLang="en-US" sz="1200" dirty="0"/>
              <a:t>호로 독도 편입을 고시 </a:t>
            </a:r>
          </a:p>
          <a:p>
            <a:pPr fontAlgn="base"/>
            <a:r>
              <a:rPr lang="ko-KR" altLang="en-US" sz="1200" dirty="0"/>
              <a:t>*대한제국은 </a:t>
            </a:r>
            <a:r>
              <a:rPr lang="en-US" altLang="ko-KR" sz="1200" dirty="0"/>
              <a:t>1900</a:t>
            </a:r>
            <a:r>
              <a:rPr lang="ko-KR" altLang="en-US" sz="1200" dirty="0"/>
              <a:t>년 </a:t>
            </a:r>
            <a:r>
              <a:rPr lang="en-US" altLang="ko-KR" sz="1200" dirty="0"/>
              <a:t>10</a:t>
            </a:r>
            <a:r>
              <a:rPr lang="ko-KR" altLang="en-US" sz="1200" dirty="0"/>
              <a:t>월</a:t>
            </a:r>
            <a:r>
              <a:rPr lang="en-US" altLang="ko-KR" sz="1200" dirty="0"/>
              <a:t>25</a:t>
            </a:r>
            <a:r>
              <a:rPr lang="ko-KR" altLang="en-US" sz="1200" dirty="0"/>
              <a:t>일자 칙령 제 </a:t>
            </a:r>
            <a:r>
              <a:rPr lang="en-US" altLang="ko-KR" sz="1200" dirty="0"/>
              <a:t>41</a:t>
            </a:r>
            <a:r>
              <a:rPr lang="ko-KR" altLang="en-US" sz="1200" dirty="0"/>
              <a:t>호를 통해 울릉군은 울도 이외에도 죽도와 석도</a:t>
            </a:r>
            <a:r>
              <a:rPr lang="en-US" altLang="ko-KR" sz="1200" dirty="0"/>
              <a:t>(</a:t>
            </a:r>
            <a:r>
              <a:rPr lang="ko-KR" altLang="en-US" sz="1200" dirty="0"/>
              <a:t>독도에 해당</a:t>
            </a:r>
            <a:r>
              <a:rPr lang="en-US" altLang="ko-KR" sz="1200" dirty="0"/>
              <a:t>)</a:t>
            </a:r>
            <a:r>
              <a:rPr lang="ko-KR" altLang="en-US" sz="1200" dirty="0"/>
              <a:t>를 관할하는 것으로 한다고 규정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5</a:t>
            </a:r>
            <a:r>
              <a:rPr lang="ko-KR" altLang="en-US" sz="1200" dirty="0"/>
              <a:t>월 일본 해군은 동해에서 러시아 함대를 격파하는 과정에서 독도의 전략적 가치를 절감하고 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8</a:t>
            </a:r>
            <a:r>
              <a:rPr lang="ko-KR" altLang="en-US" sz="1200" dirty="0"/>
              <a:t>월 독도에 망루 설치 </a:t>
            </a:r>
          </a:p>
          <a:p>
            <a:pPr fontAlgn="base"/>
            <a:endParaRPr lang="en-US" altLang="ko-KR" sz="1200" dirty="0" smtClean="0"/>
          </a:p>
          <a:p>
            <a:pPr fontAlgn="base"/>
            <a:r>
              <a:rPr lang="ko-KR" altLang="en-US" sz="1200" dirty="0" smtClean="0"/>
              <a:t>◇</a:t>
            </a:r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en-US" altLang="ko-KR" sz="1200" dirty="0"/>
              <a:t>10</a:t>
            </a:r>
            <a:r>
              <a:rPr lang="ko-KR" altLang="en-US" sz="1200" dirty="0" err="1"/>
              <a:t>월러일전쟁</a:t>
            </a:r>
            <a:r>
              <a:rPr lang="ko-KR" altLang="en-US" sz="1200" dirty="0"/>
              <a:t> 종전 뒤 독도 및 울릉도 망루 철거</a:t>
            </a:r>
          </a:p>
        </p:txBody>
      </p:sp>
    </p:spTree>
    <p:extLst>
      <p:ext uri="{BB962C8B-B14F-4D97-AF65-F5344CB8AC3E}">
        <p14:creationId xmlns:p14="http://schemas.microsoft.com/office/powerpoint/2010/main" xmlns="" val="4190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4525963"/>
          </a:xfrm>
        </p:spPr>
        <p:txBody>
          <a:bodyPr/>
          <a:lstStyle/>
          <a:p>
            <a:pPr fontAlgn="base">
              <a:buFont typeface="Wingdings" pitchFamily="2" charset="2"/>
              <a:buChar char="v"/>
            </a:pPr>
            <a:r>
              <a:rPr lang="en-US" altLang="ko-KR" b="1" dirty="0" smtClean="0"/>
              <a:t>1943</a:t>
            </a:r>
            <a:r>
              <a:rPr lang="ko-KR" altLang="en-US" b="1" dirty="0"/>
              <a:t>년 </a:t>
            </a:r>
            <a:r>
              <a:rPr lang="ko-KR" altLang="en-US" b="1" dirty="0">
                <a:solidFill>
                  <a:srgbClr val="FF0000"/>
                </a:solidFill>
              </a:rPr>
              <a:t>카이로 선언 </a:t>
            </a:r>
            <a:r>
              <a:rPr lang="ko-KR" altLang="en-US" b="1" dirty="0"/>
              <a:t>독도 </a:t>
            </a:r>
            <a:r>
              <a:rPr lang="ko-KR" altLang="en-US" b="1" dirty="0" smtClean="0"/>
              <a:t>해방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세계가 </a:t>
            </a:r>
            <a:r>
              <a:rPr lang="ko-KR" altLang="en-US" b="1" dirty="0"/>
              <a:t>인정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4176464" cy="318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카이로 선언</a:t>
            </a:r>
            <a:r>
              <a:rPr lang="en-US" altLang="ko-KR" dirty="0"/>
              <a:t>(Cairo Declaration)</a:t>
            </a:r>
            <a:r>
              <a:rPr lang="ko-KR" altLang="en-US" dirty="0"/>
              <a:t>은 </a:t>
            </a:r>
            <a:r>
              <a:rPr lang="en-US" altLang="ko-KR" dirty="0"/>
              <a:t>1943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미</a:t>
            </a:r>
            <a:r>
              <a:rPr lang="en-US" altLang="ko-KR" dirty="0"/>
              <a:t>·</a:t>
            </a:r>
            <a:r>
              <a:rPr lang="ko-KR" altLang="en-US" dirty="0"/>
              <a:t>영</a:t>
            </a:r>
            <a:r>
              <a:rPr lang="en-US" altLang="ko-KR" dirty="0"/>
              <a:t>·</a:t>
            </a:r>
            <a:r>
              <a:rPr lang="ko-KR" altLang="en-US" dirty="0"/>
              <a:t>중의 </a:t>
            </a:r>
            <a:r>
              <a:rPr lang="en-US" altLang="ko-KR" dirty="0"/>
              <a:t>3</a:t>
            </a:r>
            <a:r>
              <a:rPr lang="ko-KR" altLang="en-US" dirty="0"/>
              <a:t>개 연합국이 이집트의 수도 카이로에 모여 발표한 공동선언이다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회담 </a:t>
            </a:r>
            <a:r>
              <a:rPr lang="ko-KR" altLang="en-US" dirty="0"/>
              <a:t>결과 발표한 이 선언에서 연합국은 제</a:t>
            </a:r>
            <a:r>
              <a:rPr lang="en-US" altLang="ko-KR" dirty="0"/>
              <a:t>2</a:t>
            </a:r>
            <a:r>
              <a:rPr lang="ko-KR" altLang="en-US" dirty="0"/>
              <a:t>차 세계 대전 발발 후 최초로 일본에 대한 전략을 토의했다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또한 </a:t>
            </a:r>
            <a:r>
              <a:rPr lang="ko-KR" altLang="en-US" dirty="0"/>
              <a:t>회담에서 연합국은 승전하더라도 자국</a:t>
            </a:r>
            <a:r>
              <a:rPr lang="en-US" altLang="ko-KR" dirty="0"/>
              <a:t>(</a:t>
            </a:r>
            <a:r>
              <a:rPr lang="ko-KR" altLang="en-US" dirty="0"/>
              <a:t>自國</a:t>
            </a:r>
            <a:r>
              <a:rPr lang="en-US" altLang="ko-KR" dirty="0"/>
              <a:t>)</a:t>
            </a:r>
            <a:r>
              <a:rPr lang="ko-KR" altLang="en-US" dirty="0"/>
              <a:t>의 영토 확장을 도모하지 않을 것이며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일본이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세계 대전 후 타국으로부터 약탈한 영토를 반환할 것을 요구했다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8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/>
              <a:t>1945</a:t>
            </a:r>
            <a:r>
              <a:rPr lang="ko-KR" altLang="en-US" b="1" dirty="0" smtClean="0"/>
              <a:t>년 </a:t>
            </a:r>
            <a:r>
              <a:rPr lang="ko-KR" altLang="en-US" b="1" dirty="0" smtClean="0">
                <a:solidFill>
                  <a:srgbClr val="FF0000"/>
                </a:solidFill>
              </a:rPr>
              <a:t>포츠담 선언</a:t>
            </a:r>
            <a:r>
              <a:rPr lang="ko-KR" altLang="en-US" b="1" dirty="0" smtClean="0"/>
              <a:t> 독도 해방 세계가 인정</a:t>
            </a:r>
            <a:endParaRPr lang="ko-KR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14282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u="sng" dirty="0" smtClean="0"/>
              <a:t>포츠담 선언 제 </a:t>
            </a:r>
            <a:r>
              <a:rPr lang="en-US" altLang="ko-KR" sz="1200" b="1" u="sng" dirty="0" smtClean="0"/>
              <a:t>8</a:t>
            </a:r>
            <a:r>
              <a:rPr lang="ko-KR" altLang="en-US" sz="1200" b="1" u="sng" dirty="0" smtClean="0"/>
              <a:t>항 </a:t>
            </a:r>
            <a:r>
              <a:rPr lang="en-US" altLang="ko-KR" sz="1200" b="1" u="sng" dirty="0" smtClean="0"/>
              <a:t>(1945.7.26)</a:t>
            </a:r>
            <a:endParaRPr lang="ko-KR" altLang="en-US" sz="1200" dirty="0" smtClean="0"/>
          </a:p>
          <a:p>
            <a:r>
              <a:rPr lang="ko-KR" altLang="en-US" sz="1200" dirty="0" smtClean="0"/>
              <a:t> </a:t>
            </a:r>
          </a:p>
          <a:p>
            <a:r>
              <a:rPr lang="ko-KR" altLang="en-US" sz="1200" u="sng" dirty="0" smtClean="0"/>
              <a:t>카이로선언의 모든 조항은 이행될 것이며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일본국의</a:t>
            </a:r>
            <a:r>
              <a:rPr lang="ko-KR" altLang="en-US" sz="1200" dirty="0" smtClean="0"/>
              <a:t> 주권은 </a:t>
            </a:r>
            <a:r>
              <a:rPr lang="ko-KR" altLang="en-US" sz="1200" dirty="0" err="1" smtClean="0"/>
              <a:t>혼슈우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홋카이도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큐슈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시코쿠와</a:t>
            </a:r>
            <a:r>
              <a:rPr lang="ko-KR" altLang="en-US" sz="1200" dirty="0" smtClean="0"/>
              <a:t> </a:t>
            </a:r>
            <a:r>
              <a:rPr lang="ko-KR" altLang="en-US" sz="1200" b="1" u="sng" dirty="0" smtClean="0">
                <a:solidFill>
                  <a:srgbClr val="FF0000"/>
                </a:solidFill>
              </a:rPr>
              <a:t>우리들이 결정</a:t>
            </a:r>
            <a:r>
              <a:rPr lang="ko-KR" altLang="en-US" sz="1200" u="sng" dirty="0" smtClean="0">
                <a:solidFill>
                  <a:srgbClr val="FF0000"/>
                </a:solidFill>
              </a:rPr>
              <a:t>하는 작은 섬들에 국한될 것이다</a:t>
            </a:r>
            <a:r>
              <a:rPr lang="en-US" altLang="ko-KR" sz="1200" u="sng" dirty="0" smtClean="0">
                <a:solidFill>
                  <a:srgbClr val="FF0000"/>
                </a:solidFill>
              </a:rPr>
              <a:t>.</a:t>
            </a:r>
            <a:br>
              <a:rPr lang="en-US" altLang="ko-KR" sz="1200" u="sng" dirty="0" smtClean="0">
                <a:solidFill>
                  <a:srgbClr val="FF0000"/>
                </a:solidFill>
              </a:rPr>
            </a:br>
            <a:endParaRPr lang="ko-KR" altLang="en-US" sz="1200" dirty="0" smtClean="0">
              <a:solidFill>
                <a:srgbClr val="FF0000"/>
              </a:solidFill>
            </a:endParaRPr>
          </a:p>
          <a:p>
            <a:r>
              <a:rPr lang="en-US" sz="1200" u="sng" dirty="0" smtClean="0"/>
              <a:t>The terms of the Cairo Declaration shall be carried out </a:t>
            </a:r>
            <a:r>
              <a:rPr lang="en-US" sz="1200" dirty="0" smtClean="0"/>
              <a:t>and Japanese </a:t>
            </a:r>
            <a:r>
              <a:rPr lang="en-US" sz="1200" dirty="0" err="1" smtClean="0"/>
              <a:t>soveregnty</a:t>
            </a:r>
            <a:r>
              <a:rPr lang="en-US" sz="1200" dirty="0" smtClean="0"/>
              <a:t> shall be </a:t>
            </a:r>
            <a:r>
              <a:rPr lang="en-US" sz="1200" dirty="0" err="1" smtClean="0"/>
              <a:t>be</a:t>
            </a:r>
            <a:r>
              <a:rPr lang="en-US" sz="1200" dirty="0" smtClean="0"/>
              <a:t> limited to the islands of Honshu, </a:t>
            </a:r>
            <a:r>
              <a:rPr lang="en-US" sz="1200" dirty="0" err="1" smtClean="0"/>
              <a:t>hokkaido</a:t>
            </a:r>
            <a:r>
              <a:rPr lang="en-US" sz="1200" dirty="0" smtClean="0"/>
              <a:t>, Kyushu, </a:t>
            </a:r>
            <a:r>
              <a:rPr lang="en-US" sz="1200" dirty="0" err="1" smtClean="0"/>
              <a:t>shikoku</a:t>
            </a:r>
            <a:r>
              <a:rPr lang="en-US" sz="1200" dirty="0" smtClean="0"/>
              <a:t>, and </a:t>
            </a:r>
            <a:r>
              <a:rPr lang="en-US" sz="1200" u="sng" dirty="0" smtClean="0"/>
              <a:t>such minor island as we determine.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15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88641"/>
            <a:ext cx="8280920" cy="64807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/>
              <a:t>1956</a:t>
            </a:r>
            <a:r>
              <a:rPr lang="ko-KR" altLang="en-US" b="1" dirty="0" smtClean="0"/>
              <a:t>년 </a:t>
            </a:r>
            <a:r>
              <a:rPr lang="ko-KR" altLang="en-US" b="1" dirty="0" smtClean="0">
                <a:solidFill>
                  <a:srgbClr val="FF0000"/>
                </a:solidFill>
              </a:rPr>
              <a:t>독도 경비대 </a:t>
            </a:r>
            <a:r>
              <a:rPr lang="ko-KR" altLang="en-US" b="1" dirty="0" smtClean="0"/>
              <a:t>주둔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26469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515719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독도에 병력이 주둔하고 있습니다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/>
            <a:r>
              <a:rPr lang="ko-KR" altLang="en-US" sz="1400" dirty="0" smtClean="0"/>
              <a:t>하지만 </a:t>
            </a:r>
            <a:r>
              <a:rPr lang="ko-KR" altLang="en-US" sz="1400" dirty="0"/>
              <a:t>그 병력이 군대가 아닌 경찰이 주둔 하고 있는 이유는</a:t>
            </a:r>
            <a:r>
              <a:rPr lang="en-US" altLang="ko-KR" sz="1400" dirty="0"/>
              <a:t>?</a:t>
            </a:r>
            <a:endParaRPr lang="ko-KR" altLang="en-US" sz="1400" dirty="0"/>
          </a:p>
          <a:p>
            <a:pPr fontAlgn="base"/>
            <a:r>
              <a:rPr lang="ko-KR" altLang="en-US" sz="1400" dirty="0"/>
              <a:t>독도에 군대가 들어가면 우리 스스로가 독도가 분쟁지역이라는 것을 인정하게 되는 것이다</a:t>
            </a:r>
          </a:p>
          <a:p>
            <a:pPr fontAlgn="base"/>
            <a:r>
              <a:rPr lang="ko-KR" altLang="en-US" sz="1400" dirty="0"/>
              <a:t>일본은 독도를 자기네 영토라고 주장</a:t>
            </a:r>
            <a:r>
              <a:rPr lang="en-US" altLang="ko-KR" sz="1400" dirty="0"/>
              <a:t>(</a:t>
            </a:r>
            <a:r>
              <a:rPr lang="ko-KR" altLang="en-US" sz="1400" dirty="0"/>
              <a:t>만</a:t>
            </a:r>
            <a:r>
              <a:rPr lang="en-US" altLang="ko-KR" sz="1400" dirty="0"/>
              <a:t>)</a:t>
            </a:r>
            <a:r>
              <a:rPr lang="ko-KR" altLang="en-US" sz="1400" dirty="0"/>
              <a:t>하고 있는데 영토에 타국의 군대가 들어 가 있으면 그건 침략이라고 간주 할 수 있기에 </a:t>
            </a:r>
            <a:r>
              <a:rPr lang="ko-KR" altLang="en-US" sz="1400" dirty="0" err="1"/>
              <a:t>자위권을</a:t>
            </a:r>
            <a:r>
              <a:rPr lang="ko-KR" altLang="en-US" sz="1400" dirty="0"/>
              <a:t> 발동하여 전쟁이 일어날 수 있기 때문이다</a:t>
            </a:r>
          </a:p>
          <a:p>
            <a:pPr fontAlgn="base"/>
            <a:r>
              <a:rPr lang="ko-KR" altLang="en-US" sz="1400" dirty="0"/>
              <a:t>같은 이유로 국제사법재판소에 정식으로 재판을 하자는 일본의 요청도 거부 할 수 있는 것이다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244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8206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/>
              <a:t>1962 </a:t>
            </a:r>
            <a:r>
              <a:rPr lang="ko-KR" altLang="en-US" dirty="0"/>
              <a:t>한일 회담</a:t>
            </a:r>
            <a:r>
              <a:rPr lang="en-US" altLang="ko-KR" dirty="0"/>
              <a:t>(</a:t>
            </a:r>
            <a:r>
              <a:rPr lang="ko-KR" altLang="en-US" dirty="0"/>
              <a:t>국제재판소 해결제의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42910" y="5143512"/>
            <a:ext cx="788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국제재판소 재판은 원고의 소송에 대해 피고가 </a:t>
            </a:r>
            <a:r>
              <a:rPr lang="ko-KR" altLang="en-US" dirty="0" smtClean="0"/>
              <a:t>동의 한경우에 </a:t>
            </a:r>
            <a:r>
              <a:rPr lang="ko-KR" altLang="en-US" dirty="0"/>
              <a:t>시작됩니다 </a:t>
            </a:r>
          </a:p>
          <a:p>
            <a:pPr fontAlgn="base"/>
            <a:r>
              <a:rPr lang="ko-KR" altLang="en-US" dirty="0"/>
              <a:t>우리나라는 이를 받아들이지 않아 재판에 </a:t>
            </a:r>
            <a:r>
              <a:rPr lang="ko-KR" altLang="en-US" dirty="0" smtClean="0"/>
              <a:t>오르지 못하고 </a:t>
            </a:r>
            <a:r>
              <a:rPr lang="ko-KR" altLang="en-US" dirty="0"/>
              <a:t>있다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5991250" cy="30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83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88641"/>
            <a:ext cx="8856984" cy="1008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/>
              <a:t>1965</a:t>
            </a:r>
            <a:r>
              <a:rPr lang="ko-KR" altLang="en-US" b="1" dirty="0"/>
              <a:t>년 한일 어업 협정 </a:t>
            </a:r>
            <a:r>
              <a:rPr lang="ko-KR" altLang="en-US" b="1" dirty="0">
                <a:solidFill>
                  <a:srgbClr val="FF0000"/>
                </a:solidFill>
              </a:rPr>
              <a:t>독도문제 없다</a:t>
            </a:r>
            <a:r>
              <a:rPr lang="ko-KR" altLang="en-US" b="1" dirty="0"/>
              <a:t>고 결론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16424" cy="53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83968" y="122438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1600" dirty="0"/>
              <a:t>어업협정의 숨은 뜻은 영토권문제입니다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구 어업협정의 주요 내용은 다음과 같다</a:t>
            </a:r>
            <a:r>
              <a:rPr lang="en-US" altLang="ko-KR" sz="1600" dirty="0" smtClean="0"/>
              <a:t>.</a:t>
            </a:r>
          </a:p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① </a:t>
            </a:r>
            <a:r>
              <a:rPr lang="ko-KR" altLang="en-US" sz="1600" dirty="0"/>
              <a:t>자국 연안의 기선</a:t>
            </a:r>
            <a:r>
              <a:rPr lang="en-US" altLang="ko-KR" sz="1600" dirty="0"/>
              <a:t>(</a:t>
            </a:r>
            <a:r>
              <a:rPr lang="ko-KR" altLang="en-US" sz="1600" dirty="0"/>
              <a:t>基線</a:t>
            </a:r>
            <a:r>
              <a:rPr lang="en-US" altLang="ko-KR" sz="1600" dirty="0"/>
              <a:t>)</a:t>
            </a:r>
            <a:r>
              <a:rPr lang="ko-KR" altLang="en-US" sz="1600" dirty="0"/>
              <a:t>으로부터 </a:t>
            </a:r>
            <a:r>
              <a:rPr lang="en-US" altLang="ko-KR" sz="1600" dirty="0"/>
              <a:t>12</a:t>
            </a:r>
            <a:r>
              <a:rPr lang="ko-KR" altLang="en-US" sz="1600" dirty="0"/>
              <a:t>해리 이내의 수역을 자국이 어업에 관하여 배타적 관할권을 행사하는 어업전관 수역으로 설정할 것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② </a:t>
            </a:r>
            <a:r>
              <a:rPr lang="ko-KR" altLang="en-US" sz="1600" dirty="0"/>
              <a:t>한국측 어업수역의 바깥쪽 주위에 공동수역을 설정하고</a:t>
            </a:r>
            <a:r>
              <a:rPr lang="en-US" altLang="ko-KR" sz="1600" dirty="0"/>
              <a:t>, </a:t>
            </a:r>
            <a:r>
              <a:rPr lang="ko-KR" altLang="en-US" sz="1600" dirty="0"/>
              <a:t>어업자원 보호를 위한 규제조치를 강구할 것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③ </a:t>
            </a:r>
            <a:r>
              <a:rPr lang="ko-KR" altLang="en-US" sz="1600" dirty="0"/>
              <a:t>어업수역 바깥쪽에서의 단속 및 재판관할권에 대해서는 어선이 속하는 국가만이 행사할 것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④ </a:t>
            </a:r>
            <a:r>
              <a:rPr lang="ko-KR" altLang="en-US" sz="1600" dirty="0"/>
              <a:t>협정의 목적을 달성하기 위하여 양국어업공동위원회를 설치하고 필요한 임무를 수행할 것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⑤ </a:t>
            </a:r>
            <a:r>
              <a:rPr lang="ko-KR" altLang="en-US" sz="1600" dirty="0"/>
              <a:t>공동자원조사수역의 설정</a:t>
            </a:r>
            <a:r>
              <a:rPr lang="en-US" altLang="ko-KR" sz="1600" dirty="0"/>
              <a:t>, </a:t>
            </a:r>
            <a:r>
              <a:rPr lang="ko-KR" altLang="en-US" sz="1600" dirty="0"/>
              <a:t>그리고 </a:t>
            </a:r>
            <a:endParaRPr lang="en-US" altLang="ko-KR" sz="1600" dirty="0" smtClean="0"/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 smtClean="0"/>
              <a:t>⑥ </a:t>
            </a:r>
            <a:r>
              <a:rPr lang="ko-KR" altLang="en-US" sz="1600" dirty="0"/>
              <a:t>분쟁해결 방법에 관한 여러 규정 등이다</a:t>
            </a:r>
          </a:p>
        </p:txBody>
      </p:sp>
    </p:spTree>
    <p:extLst>
      <p:ext uri="{BB962C8B-B14F-4D97-AF65-F5344CB8AC3E}">
        <p14:creationId xmlns:p14="http://schemas.microsoft.com/office/powerpoint/2010/main" xmlns="" val="22228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8206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/>
              <a:t>1974 </a:t>
            </a:r>
            <a:r>
              <a:rPr lang="ko-KR" altLang="en-US" b="1" dirty="0"/>
              <a:t>남부 </a:t>
            </a:r>
            <a:r>
              <a:rPr lang="ko-KR" altLang="en-US" b="1" dirty="0">
                <a:solidFill>
                  <a:srgbClr val="FF0000"/>
                </a:solidFill>
              </a:rPr>
              <a:t>대륙붕협정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북부대륙붕협정 </a:t>
            </a:r>
            <a:r>
              <a:rPr lang="ko-KR" altLang="en-US" b="1" dirty="0"/>
              <a:t>한국영토 인정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552" y="980728"/>
            <a:ext cx="697923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2779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북부대륙붕협정에는 한일 양국 간의 경계를 중간선 논리로 결정하여 독도를 한국 측 경계선 안에 포함시켰다 </a:t>
            </a:r>
          </a:p>
        </p:txBody>
      </p:sp>
    </p:spTree>
    <p:extLst>
      <p:ext uri="{BB962C8B-B14F-4D97-AF65-F5344CB8AC3E}">
        <p14:creationId xmlns:p14="http://schemas.microsoft.com/office/powerpoint/2010/main" xmlns="" val="1006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11521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3000" b="1" dirty="0"/>
              <a:t>1997</a:t>
            </a:r>
            <a:r>
              <a:rPr lang="ko-KR" altLang="en-US" sz="3000" b="1" dirty="0"/>
              <a:t>년 김영삼 대통령의 </a:t>
            </a:r>
            <a:r>
              <a:rPr lang="ko-KR" altLang="en-US" sz="3000" b="1" dirty="0">
                <a:solidFill>
                  <a:srgbClr val="FF0000"/>
                </a:solidFill>
              </a:rPr>
              <a:t>적극적 독도 정책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052736"/>
            <a:ext cx="59817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5172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김영삼 대통령은 대일관계의 중심인 독도에 관련된 부분에서는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적극적으로 </a:t>
            </a:r>
            <a:r>
              <a:rPr lang="ko-KR" altLang="en-US" dirty="0"/>
              <a:t>대응하였다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51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79512" y="188641"/>
            <a:ext cx="8651304" cy="7920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/>
              <a:t>1530</a:t>
            </a:r>
            <a:r>
              <a:rPr lang="ko-KR" altLang="en-US" b="1" dirty="0" smtClean="0"/>
              <a:t>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신증동국여지승람</a:t>
            </a:r>
            <a:r>
              <a:rPr lang="ko-KR" altLang="en-US" b="1" dirty="0" smtClean="0"/>
              <a:t> </a:t>
            </a:r>
            <a:r>
              <a:rPr lang="ko-KR" altLang="en-US" b="1" dirty="0"/>
              <a:t>두 개의 섬 인식</a:t>
            </a:r>
            <a:endParaRPr lang="en-US" altLang="ko-KR" b="1" dirty="0"/>
          </a:p>
          <a:p>
            <a:pPr>
              <a:buFont typeface="Wingdings" pitchFamily="2" charset="2"/>
              <a:buChar char="v"/>
            </a:pP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4991100" cy="47910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264318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우산도와</a:t>
            </a:r>
            <a:r>
              <a:rPr lang="ko-KR" altLang="en-US" sz="2400" dirty="0" smtClean="0"/>
              <a:t> 울릉도가 </a:t>
            </a:r>
            <a:endParaRPr lang="en-US" altLang="ko-KR" sz="2400" dirty="0" smtClean="0"/>
          </a:p>
          <a:p>
            <a:r>
              <a:rPr lang="ko-KR" altLang="en-US" sz="2400" dirty="0" smtClean="0"/>
              <a:t>현 </a:t>
            </a:r>
            <a:r>
              <a:rPr lang="ko-KR" altLang="en-US" sz="2400" dirty="0" smtClean="0"/>
              <a:t>동쪽 바다가운데에 있다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648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1807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3000" b="1" dirty="0"/>
              <a:t>1998</a:t>
            </a:r>
            <a:r>
              <a:rPr lang="ko-KR" altLang="en-US" sz="3000" b="1" dirty="0"/>
              <a:t>년 </a:t>
            </a:r>
            <a:r>
              <a:rPr lang="en-US" altLang="ko-KR" sz="3000" b="1" dirty="0"/>
              <a:t>IMF </a:t>
            </a:r>
            <a:r>
              <a:rPr lang="ko-KR" altLang="en-US" sz="3000" b="1" dirty="0"/>
              <a:t>한</a:t>
            </a:r>
            <a:r>
              <a:rPr lang="en-US" altLang="ko-KR" sz="3000" b="1" dirty="0"/>
              <a:t>-</a:t>
            </a:r>
            <a:r>
              <a:rPr lang="ko-KR" altLang="en-US" sz="3000" b="1" dirty="0"/>
              <a:t>일 어업협정 </a:t>
            </a:r>
            <a:r>
              <a:rPr lang="ko-KR" altLang="en-US" sz="3000" b="1" dirty="0">
                <a:solidFill>
                  <a:srgbClr val="FF0000"/>
                </a:solidFill>
              </a:rPr>
              <a:t>일방적 파기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신 한</a:t>
            </a:r>
            <a:r>
              <a:rPr lang="en-US" altLang="ko-KR" sz="3000" b="1" dirty="0"/>
              <a:t>-</a:t>
            </a:r>
            <a:r>
              <a:rPr lang="ko-KR" altLang="en-US" sz="3000" b="1" dirty="0"/>
              <a:t>일 어업협정 체결</a:t>
            </a:r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073" name="_x179444728" descr="EMB00002ddc03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3100"/>
            <a:ext cx="3336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179447848" descr="EMB00002ddc03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174"/>
            <a:ext cx="3336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1965</a:t>
            </a:r>
            <a:r>
              <a:rPr lang="ko-KR" altLang="en-US" dirty="0"/>
              <a:t>년 체결한 한일간의 어업협정을 </a:t>
            </a:r>
            <a:r>
              <a:rPr lang="en-US" altLang="ko-KR" dirty="0"/>
              <a:t>1998</a:t>
            </a:r>
            <a:r>
              <a:rPr lang="ko-KR" altLang="en-US" dirty="0"/>
              <a:t>년 한국의 </a:t>
            </a:r>
            <a:r>
              <a:rPr lang="en-US" altLang="ko-KR" dirty="0"/>
              <a:t>IMF</a:t>
            </a:r>
            <a:r>
              <a:rPr lang="ko-KR" altLang="en-US" dirty="0"/>
              <a:t>를 악용한 일본이 일방적으로 파기하고 신</a:t>
            </a:r>
            <a:r>
              <a:rPr lang="en-US" altLang="ko-KR" dirty="0"/>
              <a:t>-</a:t>
            </a:r>
            <a:r>
              <a:rPr lang="ko-KR" altLang="en-US" dirty="0"/>
              <a:t>한일어업협정을 체결한다</a:t>
            </a:r>
            <a:r>
              <a:rPr lang="en-US" altLang="ko-KR" dirty="0"/>
              <a:t>. </a:t>
            </a:r>
            <a:r>
              <a:rPr lang="ko-KR" altLang="en-US" dirty="0"/>
              <a:t>이 체결은 독도를 한</a:t>
            </a:r>
            <a:r>
              <a:rPr lang="en-US" altLang="ko-KR" dirty="0"/>
              <a:t>-</a:t>
            </a:r>
            <a:r>
              <a:rPr lang="ko-KR" altLang="en-US" dirty="0"/>
              <a:t>일 공동관리수역에 포함시키는 비극을 초래한다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3995936" y="2852936"/>
            <a:ext cx="720080" cy="614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8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1950" y="400051"/>
            <a:ext cx="8229600" cy="72469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b="1" dirty="0"/>
              <a:t>2013</a:t>
            </a:r>
            <a:r>
              <a:rPr lang="ko-KR" altLang="en-US" b="1" dirty="0"/>
              <a:t>년 </a:t>
            </a:r>
            <a:r>
              <a:rPr lang="ko-KR" altLang="en-US" b="1" dirty="0" err="1"/>
              <a:t>이명박</a:t>
            </a:r>
            <a:r>
              <a:rPr lang="ko-KR" altLang="en-US" b="1" dirty="0"/>
              <a:t> 대통령의 </a:t>
            </a:r>
            <a:r>
              <a:rPr lang="ko-KR" altLang="en-US" b="1" dirty="0">
                <a:solidFill>
                  <a:srgbClr val="FF0000"/>
                </a:solidFill>
              </a:rPr>
              <a:t>독도 방문</a:t>
            </a:r>
            <a:endParaRPr lang="ko-KR" altLang="en-US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1233"/>
            <a:ext cx="6323509" cy="378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084599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err="1"/>
              <a:t>이명박</a:t>
            </a:r>
            <a:r>
              <a:rPr lang="ko-KR" altLang="en-US" dirty="0"/>
              <a:t> 대통령은 임기 말에 독도에 방문하며 한국 최고 통치자로서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독도에 </a:t>
            </a:r>
            <a:r>
              <a:rPr lang="ko-KR" altLang="en-US" dirty="0"/>
              <a:t>대한 확실한 소유권을 보여주는 사건이다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일본정부에선 </a:t>
            </a:r>
            <a:r>
              <a:rPr lang="ko-KR" altLang="en-US" dirty="0"/>
              <a:t>강력한 반발이 일어나 이때조차도 일본은 독도를 국제사법재판소 회부 제의를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86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하트 4">
            <a:hlinkClick r:id="rId2"/>
          </p:cNvPr>
          <p:cNvSpPr/>
          <p:nvPr/>
        </p:nvSpPr>
        <p:spPr>
          <a:xfrm>
            <a:off x="2411760" y="1844824"/>
            <a:ext cx="3992066" cy="36255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</a:rPr>
              <a:t>이명박</a:t>
            </a:r>
            <a:r>
              <a:rPr lang="ko-KR" altLang="en-US" sz="2400" dirty="0" smtClean="0">
                <a:solidFill>
                  <a:schemeClr val="bg1"/>
                </a:solidFill>
              </a:rPr>
              <a:t> 대통령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독도 방문 영상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7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그러므</a:t>
            </a:r>
            <a:r>
              <a:rPr lang="ko-KR" altLang="en-US" dirty="0"/>
              <a:t>로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235" y="1600200"/>
            <a:ext cx="3631530" cy="4525963"/>
          </a:xfrm>
        </p:spPr>
      </p:pic>
    </p:spTree>
    <p:extLst>
      <p:ext uri="{BB962C8B-B14F-4D97-AF65-F5344CB8AC3E}">
        <p14:creationId xmlns:p14="http://schemas.microsoft.com/office/powerpoint/2010/main" xmlns="" val="5182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92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3600" dirty="0" smtClean="0"/>
              <a:t>1629</a:t>
            </a:r>
            <a:r>
              <a:rPr lang="ko-KR" altLang="en-US" sz="3600" dirty="0" smtClean="0"/>
              <a:t>년 </a:t>
            </a:r>
            <a:r>
              <a:rPr lang="ko-KR" altLang="en-US" sz="3600" dirty="0" err="1" smtClean="0"/>
              <a:t>박세당의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서계잡록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24536" cy="4677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5568" y="454088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‘우산도’는 역시 독도였다 </a:t>
            </a:r>
            <a:br>
              <a:rPr lang="ko-KR" altLang="en-US" dirty="0"/>
            </a:br>
            <a:r>
              <a:rPr lang="ko-KR" altLang="en-US" dirty="0" smtClean="0"/>
              <a:t>“</a:t>
            </a:r>
            <a:r>
              <a:rPr lang="ko-KR" altLang="en-US" dirty="0"/>
              <a:t>울릉도에서 정상 </a:t>
            </a:r>
            <a:r>
              <a:rPr lang="ko-KR" altLang="en-US" dirty="0" err="1"/>
              <a:t>안오르면</a:t>
            </a:r>
            <a:r>
              <a:rPr lang="ko-KR" altLang="en-US" dirty="0"/>
              <a:t> 우산도가 보이지 않아”</a:t>
            </a:r>
            <a:r>
              <a:rPr lang="en-US" altLang="ko-KR" dirty="0"/>
              <a:t>… </a:t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우산도가 울릉도’라는 日 주장 뒤집어</a:t>
            </a:r>
          </a:p>
        </p:txBody>
      </p:sp>
    </p:spTree>
    <p:extLst>
      <p:ext uri="{BB962C8B-B14F-4D97-AF65-F5344CB8AC3E}">
        <p14:creationId xmlns:p14="http://schemas.microsoft.com/office/powerpoint/2010/main" xmlns="" val="427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1807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1667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사이토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호센의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은주시청합기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한국땅으로 인식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573439" cy="4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3833663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일본인에 의해 기록된 최초의 기록으로 당시 바다를 표류하던 중 울릉도와 </a:t>
            </a:r>
            <a:r>
              <a:rPr lang="ko-KR" altLang="en-US" dirty="0">
                <a:hlinkClick r:id="rId4" tooltip="관련항목 보기"/>
              </a:rPr>
              <a:t>독도</a:t>
            </a:r>
            <a:r>
              <a:rPr lang="ko-KR" altLang="en-US" dirty="0"/>
              <a:t>에 관한 기록이 상세하게 담겨져 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89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74868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1678</a:t>
            </a:r>
            <a:r>
              <a:rPr lang="ko-KR" altLang="en-US" dirty="0" smtClean="0"/>
              <a:t>년 정상기의 </a:t>
            </a:r>
            <a:r>
              <a:rPr lang="ko-KR" altLang="en-US" dirty="0" smtClean="0">
                <a:solidFill>
                  <a:srgbClr val="FF0000"/>
                </a:solidFill>
              </a:rPr>
              <a:t>동국지도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49" y="946336"/>
            <a:ext cx="4641661" cy="55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17341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동국지도</a:t>
            </a:r>
            <a:r>
              <a:rPr lang="en-US" altLang="ko-KR" dirty="0"/>
              <a:t>-</a:t>
            </a:r>
            <a:r>
              <a:rPr lang="ko-KR" altLang="en-US" dirty="0"/>
              <a:t>동국전도</a:t>
            </a:r>
            <a:r>
              <a:rPr lang="en-US" altLang="ko-KR" dirty="0"/>
              <a:t>(</a:t>
            </a:r>
            <a:r>
              <a:rPr lang="ko-KR" altLang="en-US" dirty="0"/>
              <a:t>東國地圖</a:t>
            </a:r>
            <a:r>
              <a:rPr lang="en-US" altLang="ko-KR" dirty="0"/>
              <a:t>-</a:t>
            </a:r>
            <a:r>
              <a:rPr lang="ko-KR" altLang="en-US" dirty="0"/>
              <a:t>東國全圖</a:t>
            </a:r>
            <a:r>
              <a:rPr lang="en-US" altLang="ko-KR" dirty="0" smtClean="0"/>
              <a:t>),. </a:t>
            </a:r>
            <a:r>
              <a:rPr lang="en-US" altLang="ko-KR" dirty="0"/>
              <a:t>  </a:t>
            </a:r>
            <a:r>
              <a:rPr lang="ko-KR" altLang="en-US" dirty="0"/>
              <a:t>울릉도와 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독도</a:t>
            </a:r>
            <a:r>
              <a:rPr lang="ko-KR" altLang="en-US" dirty="0"/>
              <a:t>는 울진 앞바다에 그려져 있는데 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독도</a:t>
            </a:r>
            <a:r>
              <a:rPr lang="ko-KR" altLang="en-US" dirty="0"/>
              <a:t>는 울릉도의 동쪽에 </a:t>
            </a:r>
            <a:r>
              <a:rPr lang="en-US" altLang="ko-KR" dirty="0"/>
              <a:t>'</a:t>
            </a:r>
            <a:r>
              <a:rPr lang="ko-KR" altLang="en-US" dirty="0"/>
              <a:t>우산</a:t>
            </a:r>
            <a:r>
              <a:rPr lang="en-US" altLang="ko-KR" dirty="0"/>
              <a:t>'</a:t>
            </a:r>
            <a:r>
              <a:rPr lang="ko-KR" altLang="en-US" dirty="0"/>
              <a:t>으로 표기되어 </a:t>
            </a:r>
            <a:r>
              <a:rPr lang="ko-KR" altLang="en-US" dirty="0" smtClean="0"/>
              <a:t>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21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8926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1693</a:t>
            </a:r>
            <a:r>
              <a:rPr lang="ko-KR" altLang="en-US" dirty="0" smtClean="0"/>
              <a:t>년 </a:t>
            </a:r>
            <a:r>
              <a:rPr lang="ko-KR" altLang="en-US" dirty="0" smtClean="0">
                <a:solidFill>
                  <a:srgbClr val="FF0000"/>
                </a:solidFill>
              </a:rPr>
              <a:t>안용복</a:t>
            </a:r>
            <a:r>
              <a:rPr lang="ko-KR" altLang="en-US" dirty="0" smtClean="0"/>
              <a:t>의 조선영토확인</a:t>
            </a:r>
            <a:endParaRPr lang="ko-KR" altLang="en-US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430" y="1556792"/>
            <a:ext cx="2448272" cy="456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04665"/>
            <a:ext cx="7488832" cy="64807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1785</a:t>
            </a:r>
            <a:r>
              <a:rPr lang="ko-KR" altLang="en-US" dirty="0" smtClean="0"/>
              <a:t>년경 </a:t>
            </a:r>
            <a:r>
              <a:rPr lang="ko-KR" altLang="en-US" dirty="0" smtClean="0">
                <a:solidFill>
                  <a:srgbClr val="FF0000"/>
                </a:solidFill>
              </a:rPr>
              <a:t>삼국 접 양 지도 </a:t>
            </a:r>
            <a:r>
              <a:rPr lang="ko-KR" altLang="en-US" dirty="0" smtClean="0"/>
              <a:t>조선영토표기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1785</a:t>
            </a:r>
            <a:r>
              <a:rPr lang="ko-KR" altLang="en-US" dirty="0" smtClean="0"/>
              <a:t>년경 </a:t>
            </a:r>
            <a:r>
              <a:rPr lang="ko-KR" altLang="en-US" b="1" dirty="0" smtClean="0"/>
              <a:t>삼국 도현 도설의 </a:t>
            </a:r>
            <a:r>
              <a:rPr lang="ko-KR" altLang="en-US" dirty="0" smtClean="0"/>
              <a:t>부속지도의 한 부분으로 조선은 황색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녹색등 나라별로 색깔을 다르게 영토를 구분하였는데 울릉도와 독도는 황색으로 칠하였고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조선의 것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이라고 기록되어 있는 지도는 </a:t>
            </a:r>
            <a:r>
              <a:rPr lang="ko-KR" altLang="en-US" dirty="0" smtClean="0">
                <a:solidFill>
                  <a:srgbClr val="FF0000"/>
                </a:solidFill>
              </a:rPr>
              <a:t>삼국 접 양 지도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95535" y="3140968"/>
            <a:ext cx="7776865" cy="93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ko-KR" sz="3000" dirty="0" smtClean="0"/>
              <a:t>1846</a:t>
            </a:r>
            <a:r>
              <a:rPr lang="ko-KR" altLang="en-US" sz="3000" dirty="0" smtClean="0"/>
              <a:t>년 </a:t>
            </a:r>
            <a:r>
              <a:rPr lang="ko-KR" altLang="en-US" sz="3000" dirty="0" smtClean="0">
                <a:solidFill>
                  <a:srgbClr val="FF0000"/>
                </a:solidFill>
              </a:rPr>
              <a:t>개정일본여지노정전도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1274" y="5661248"/>
            <a:ext cx="739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현재 일본이 자신들의 근거로 내세우고 있는 지도 중에 하나이다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일본 </a:t>
            </a:r>
            <a:r>
              <a:rPr lang="ko-KR" altLang="en-US" dirty="0" err="1" smtClean="0"/>
              <a:t>고지도를</a:t>
            </a:r>
            <a:r>
              <a:rPr lang="ko-KR" altLang="en-US" dirty="0" smtClean="0"/>
              <a:t> 자세히 보게 된다면 독도는 물론 울릉도를 비롯한 조선까지 표시되어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5247619" cy="30476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916" y="2852936"/>
            <a:ext cx="5438096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1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37" y="548680"/>
            <a:ext cx="3428572" cy="5847619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392237" y="548680"/>
            <a:ext cx="8568953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ko-KR" sz="2800" b="1" dirty="0" smtClean="0"/>
              <a:t>1846</a:t>
            </a:r>
            <a:r>
              <a:rPr lang="ko-KR" altLang="en-US" sz="2800" b="1" dirty="0" smtClean="0"/>
              <a:t>년 김대건의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조선전도</a:t>
            </a:r>
            <a:r>
              <a:rPr lang="ko-KR" altLang="en-US" sz="2800" b="1" dirty="0" smtClean="0"/>
              <a:t> 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183829"/>
            <a:ext cx="4965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1846</a:t>
            </a:r>
            <a:r>
              <a:rPr lang="ko-KR" altLang="en-US" sz="2000" dirty="0" smtClean="0"/>
              <a:t>년 김대건 신부가 작성한 조선전도는 그 원본이 프랑스 국립도서관에 소장되어 있으며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1978</a:t>
            </a:r>
            <a:r>
              <a:rPr lang="ko-KR" altLang="en-US" sz="2000" dirty="0" smtClean="0"/>
              <a:t>년 사본이 국내에 입수되어 현재 국회 도서관 독도 박물관 등에 소장 되어있다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독도가 울릉도 바깥쪽에 정확히 그려졌고</a:t>
            </a:r>
            <a:r>
              <a:rPr lang="en-US" altLang="ko-KR" sz="2000" dirty="0" smtClean="0"/>
              <a:t>, </a:t>
            </a:r>
          </a:p>
          <a:p>
            <a:r>
              <a:rPr lang="ko-KR" altLang="en-US" sz="2000" dirty="0" smtClean="0"/>
              <a:t>지명이 비록 프랑스어로 표기 되었지만 우리의 고유명칭을 순수한 우리말의 발음 그대로 옮겨졌다</a:t>
            </a:r>
            <a:r>
              <a:rPr lang="en-US" altLang="ko-KR" dirty="0" smtClean="0"/>
              <a:t>.%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56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432148" y="548680"/>
            <a:ext cx="75608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ko-KR" sz="2800" b="1" dirty="0" smtClean="0"/>
              <a:t>1870</a:t>
            </a:r>
            <a:r>
              <a:rPr lang="ko-KR" altLang="en-US" sz="2800" b="1" dirty="0" smtClean="0"/>
              <a:t>년 태정관의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조선국 교제시말내탐서 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b="1" dirty="0" smtClean="0"/>
              <a:t>   </a:t>
            </a:r>
            <a:r>
              <a:rPr lang="ko-KR" altLang="en-US" sz="2800" b="1" dirty="0" smtClean="0"/>
              <a:t>독도는 조선영토</a:t>
            </a:r>
            <a:endParaRPr lang="en-US" altLang="ko-KR" sz="2800" b="1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44824"/>
            <a:ext cx="5571429" cy="378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1318" y="1878231"/>
            <a:ext cx="2823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‘</a:t>
            </a:r>
            <a:r>
              <a:rPr lang="ko-KR" altLang="en-US" b="1" dirty="0" smtClean="0"/>
              <a:t>조선국 교제시말 내탐서</a:t>
            </a:r>
            <a:r>
              <a:rPr lang="en-US" altLang="ko-KR" b="1" dirty="0" smtClean="0"/>
              <a:t>’ </a:t>
            </a:r>
            <a:r>
              <a:rPr lang="ko-KR" altLang="en-US" dirty="0" smtClean="0"/>
              <a:t>의 주석에는</a:t>
            </a:r>
            <a:endParaRPr lang="en-US" altLang="ko-KR" dirty="0" smtClean="0"/>
          </a:p>
          <a:p>
            <a:r>
              <a:rPr lang="ko-KR" altLang="en-US" dirty="0" smtClean="0"/>
              <a:t>이 내탐서가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대일본제국외교문서</a:t>
            </a:r>
            <a:r>
              <a:rPr lang="en-US" altLang="ko-KR" b="1" dirty="0" smtClean="0"/>
              <a:t>’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권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책의 </a:t>
            </a:r>
            <a:r>
              <a:rPr lang="en-US" altLang="ko-KR" dirty="0" smtClean="0"/>
              <a:t>574</a:t>
            </a:r>
            <a:r>
              <a:rPr lang="ko-KR" altLang="en-US" dirty="0" smtClean="0"/>
              <a:t>호 문서에 대한 복명서라고 기록되어있는데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574</a:t>
            </a:r>
            <a:r>
              <a:rPr lang="ko-KR" altLang="en-US" dirty="0" smtClean="0"/>
              <a:t>호는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조선국 </a:t>
            </a:r>
            <a:r>
              <a:rPr lang="ko-KR" altLang="en-US" dirty="0" err="1" smtClean="0"/>
              <a:t>파견원에</a:t>
            </a:r>
            <a:r>
              <a:rPr lang="ko-KR" altLang="en-US" dirty="0" smtClean="0"/>
              <a:t> 대한 조사사항 지령에 관한 질의서와 이에 대한 태정관의 지령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7332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메이지 정부의 최고 통치기관인 태정관의 지령으로 외무성이 작성한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조선국 교제시말 내탐서</a:t>
            </a:r>
            <a:r>
              <a:rPr lang="en-US" altLang="ko-KR" b="1" dirty="0" smtClean="0"/>
              <a:t>’</a:t>
            </a:r>
            <a:r>
              <a:rPr lang="ko-KR" altLang="en-US" dirty="0" smtClean="0"/>
              <a:t>는 울릉도와 독도를 조선의 영토로 인정하고 있었다는 명백한 증거이다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42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1671</Words>
  <Application>Microsoft Office PowerPoint</Application>
  <PresentationFormat>화면 슬라이드 쇼(4:3)</PresentationFormat>
  <Paragraphs>137</Paragraphs>
  <Slides>23</Slides>
  <Notes>10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  <vt:variant>
        <vt:lpstr>재구성한 쇼</vt:lpstr>
      </vt:variant>
      <vt:variant>
        <vt:i4>1</vt:i4>
      </vt:variant>
    </vt:vector>
  </HeadingPairs>
  <TitlesOfParts>
    <vt:vector size="25" baseType="lpstr">
      <vt:lpstr>Office 테마</vt:lpstr>
      <vt:lpstr>한일간의 독도 문제가  발생하는 과정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그러므로</vt:lpstr>
      <vt:lpstr>재구성한 쇼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안수종</dc:creator>
  <cp:lastModifiedBy>Com</cp:lastModifiedBy>
  <cp:revision>29</cp:revision>
  <dcterms:created xsi:type="dcterms:W3CDTF">2014-04-29T09:42:20Z</dcterms:created>
  <dcterms:modified xsi:type="dcterms:W3CDTF">2014-04-30T07:42:03Z</dcterms:modified>
</cp:coreProperties>
</file>