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기본 구역" id="{CCF79775-056F-47E7-8598-0EAAF9F933BC}">
          <p14:sldIdLst>
            <p14:sldId id="256"/>
            <p14:sldId id="258"/>
            <p14:sldId id="257"/>
            <p14:sldId id="261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660"/>
  </p:normalViewPr>
  <p:slideViewPr>
    <p:cSldViewPr showGuides="1">
      <p:cViewPr>
        <p:scale>
          <a:sx n="50" d="100"/>
          <a:sy n="50" d="100"/>
        </p:scale>
        <p:origin x="-97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F8633-8C8D-4590-A7FA-435028DF5FA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pPr latinLnBrk="1"/>
          <a:endParaRPr lang="ko-KR" altLang="en-US"/>
        </a:p>
      </dgm:t>
    </dgm:pt>
    <dgm:pt modelId="{FD00607F-6B70-46C6-B2A4-2A341FA7AC56}">
      <dgm:prSet/>
      <dgm:spPr/>
      <dgm:t>
        <a:bodyPr/>
        <a:lstStyle/>
        <a:p>
          <a:pPr rtl="0" latinLnBrk="1"/>
          <a:r>
            <a:rPr lang="ko-KR" dirty="0" smtClean="0"/>
            <a:t>일본 민주주의와 정당정치</a:t>
          </a:r>
          <a:endParaRPr lang="ko-KR" dirty="0"/>
        </a:p>
      </dgm:t>
    </dgm:pt>
    <dgm:pt modelId="{52A3D126-7EBB-4CAA-82EF-46E7431C6C86}" type="parTrans" cxnId="{67A9C483-C495-4CE8-9195-0770FA5AE699}">
      <dgm:prSet/>
      <dgm:spPr/>
      <dgm:t>
        <a:bodyPr/>
        <a:lstStyle/>
        <a:p>
          <a:pPr latinLnBrk="1"/>
          <a:endParaRPr lang="ko-KR" altLang="en-US"/>
        </a:p>
      </dgm:t>
    </dgm:pt>
    <dgm:pt modelId="{FEF96EBE-402C-4C50-8D9E-1B009FE347FB}" type="sibTrans" cxnId="{67A9C483-C495-4CE8-9195-0770FA5AE699}">
      <dgm:prSet/>
      <dgm:spPr/>
      <dgm:t>
        <a:bodyPr/>
        <a:lstStyle/>
        <a:p>
          <a:pPr latinLnBrk="1"/>
          <a:endParaRPr lang="ko-KR" altLang="en-US"/>
        </a:p>
      </dgm:t>
    </dgm:pt>
    <dgm:pt modelId="{09E5154D-73A0-4533-B891-9560624C8C50}" type="pres">
      <dgm:prSet presAssocID="{739F8633-8C8D-4590-A7FA-435028DF5F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910FEF-AC8A-41C6-9EBD-4A0322285C2C}" type="pres">
      <dgm:prSet presAssocID="{FD00607F-6B70-46C6-B2A4-2A341FA7AC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9B89DF9-B57B-446C-A61D-BBEDF9C1EFEF}" type="presOf" srcId="{FD00607F-6B70-46C6-B2A4-2A341FA7AC56}" destId="{BD910FEF-AC8A-41C6-9EBD-4A0322285C2C}" srcOrd="0" destOrd="0" presId="urn:microsoft.com/office/officeart/2005/8/layout/vList2"/>
    <dgm:cxn modelId="{67A9C483-C495-4CE8-9195-0770FA5AE699}" srcId="{739F8633-8C8D-4590-A7FA-435028DF5FA7}" destId="{FD00607F-6B70-46C6-B2A4-2A341FA7AC56}" srcOrd="0" destOrd="0" parTransId="{52A3D126-7EBB-4CAA-82EF-46E7431C6C86}" sibTransId="{FEF96EBE-402C-4C50-8D9E-1B009FE347FB}"/>
    <dgm:cxn modelId="{55E1D176-EDA8-47E8-819F-D8ED70AA7E86}" type="presOf" srcId="{739F8633-8C8D-4590-A7FA-435028DF5FA7}" destId="{09E5154D-73A0-4533-B891-9560624C8C50}" srcOrd="0" destOrd="0" presId="urn:microsoft.com/office/officeart/2005/8/layout/vList2"/>
    <dgm:cxn modelId="{D3E879F2-C14A-43DD-9EF3-78EB7CF98B5A}" type="presParOf" srcId="{09E5154D-73A0-4533-B891-9560624C8C50}" destId="{BD910FEF-AC8A-41C6-9EBD-4A0322285C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10FEF-AC8A-41C6-9EBD-4A0322285C2C}">
      <dsp:nvSpPr>
        <dsp:cNvPr id="0" name=""/>
        <dsp:cNvSpPr/>
      </dsp:nvSpPr>
      <dsp:spPr>
        <a:xfrm>
          <a:off x="0" y="4932"/>
          <a:ext cx="7772400" cy="1460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4800" kern="1200" dirty="0" smtClean="0"/>
            <a:t>일본 민주주의와 정당정치</a:t>
          </a:r>
          <a:endParaRPr lang="ko-KR" sz="4800" kern="1200" dirty="0"/>
        </a:p>
      </dsp:txBody>
      <dsp:txXfrm>
        <a:off x="0" y="4932"/>
        <a:ext cx="7772400" cy="146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0" name="Picture 2" descr="C:\Users\user\Desktop\딱따구리\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096"/>
            <a:ext cx="9149308" cy="68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355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207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706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381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1380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527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3615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864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1944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91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03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딱따구리\1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096"/>
            <a:ext cx="9149308" cy="68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일본의 정당정치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38E9-F452-4E7F-9F08-DAF25A976520}" type="datetimeFigureOut">
              <a:rPr lang="ko-KR" altLang="en-US" smtClean="0"/>
              <a:pPr/>
              <a:t>2013-11-11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4E778-FE33-45E9-B19A-9D3C9008A2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1439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딱따구리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615" y="-27384"/>
            <a:ext cx="9295127" cy="697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xmlns="" val="689798269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-612576" y="479715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002060"/>
                </a:solidFill>
                <a:latin typeface="+mj-ea"/>
                <a:ea typeface="+mj-ea"/>
              </a:rPr>
              <a:t>7</a:t>
            </a:r>
            <a:r>
              <a:rPr lang="ko-KR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조 </a:t>
            </a:r>
            <a:r>
              <a:rPr lang="ko-KR" altLang="en-US" sz="2800" dirty="0" err="1">
                <a:solidFill>
                  <a:srgbClr val="002060"/>
                </a:solidFill>
                <a:latin typeface="+mj-ea"/>
                <a:ea typeface="+mj-ea"/>
              </a:rPr>
              <a:t>최</a:t>
            </a:r>
            <a:r>
              <a:rPr lang="ko-KR" altLang="en-US" sz="2800" dirty="0" err="1" smtClean="0">
                <a:solidFill>
                  <a:srgbClr val="002060"/>
                </a:solidFill>
                <a:latin typeface="+mj-ea"/>
                <a:ea typeface="+mj-ea"/>
              </a:rPr>
              <a:t>사모</a:t>
            </a:r>
            <a:endParaRPr lang="en-US" altLang="ko-KR" sz="2800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r>
              <a:rPr lang="ko-KR" altLang="en-US" sz="2800" dirty="0" smtClean="0">
                <a:solidFill>
                  <a:srgbClr val="002060"/>
                </a:solidFill>
                <a:latin typeface="+mj-ea"/>
                <a:ea typeface="+mj-ea"/>
              </a:rPr>
              <a:t>김경희 도해일 백영일 전건영</a:t>
            </a:r>
            <a:endParaRPr lang="en-US" altLang="ko-KR" sz="2800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61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보통선거법의 실현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556792"/>
            <a:ext cx="3182317" cy="4525963"/>
          </a:xfrm>
        </p:spPr>
      </p:pic>
      <p:sp>
        <p:nvSpPr>
          <p:cNvPr id="5" name="직사각형 4"/>
          <p:cNvSpPr/>
          <p:nvPr/>
        </p:nvSpPr>
        <p:spPr>
          <a:xfrm>
            <a:off x="6372200" y="6165304"/>
            <a:ext cx="1420582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하라 </a:t>
            </a:r>
            <a:r>
              <a:rPr lang="ko-KR" altLang="en-US" dirty="0" err="1" smtClean="0">
                <a:solidFill>
                  <a:schemeClr val="bg1"/>
                </a:solidFill>
              </a:rPr>
              <a:t>다카시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0080" y="1751031"/>
            <a:ext cx="3851920" cy="418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하라 </a:t>
            </a:r>
            <a:r>
              <a:rPr kumimoji="1" lang="ko-KR" dirty="0" err="1">
                <a:latin typeface="굴림" charset="-127"/>
                <a:ea typeface="굴림" charset="-127"/>
                <a:cs typeface="굴림" charset="-127"/>
              </a:rPr>
              <a:t>다카시는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 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일본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의 정치가이고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,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1918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년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9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월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28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일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부터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1921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년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11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월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4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일까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지 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19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대 일본 총리를 지냈고 공식적으로 하라 게이 또는 하라 사토시라고 불렀으며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, 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어릴 적 이름은 </a:t>
            </a:r>
            <a:r>
              <a:rPr kumimoji="1" lang="ko-KR" dirty="0" err="1">
                <a:latin typeface="굴림" charset="-127"/>
                <a:ea typeface="굴림" charset="-127"/>
                <a:cs typeface="굴림" charset="-127"/>
              </a:rPr>
              <a:t>겐지로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(</a:t>
            </a:r>
            <a:r>
              <a:rPr kumimoji="1" lang="ja-JP" dirty="0">
                <a:latin typeface="굴림" charset="-127"/>
                <a:ea typeface="굴림" charset="-127"/>
                <a:cs typeface="굴림" charset="-127"/>
              </a:rPr>
              <a:t>健次郎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)</a:t>
            </a:r>
            <a:r>
              <a:rPr kumimoji="1" lang="ko-KR" dirty="0">
                <a:latin typeface="굴림" charset="-127"/>
                <a:ea typeface="굴림" charset="-127"/>
                <a:cs typeface="굴림" charset="-127"/>
              </a:rPr>
              <a:t>이다</a:t>
            </a:r>
            <a:r>
              <a:rPr kumimoji="1" lang="ko-KR" altLang="ko-KR" dirty="0">
                <a:latin typeface="굴림" charset="-127"/>
                <a:ea typeface="굴림" charset="-127"/>
                <a:cs typeface="굴림" charset="-127"/>
              </a:rPr>
              <a:t>. 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하라 수상은 정당정치의 부패에 분노한 한 청년에 의해 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1921</a:t>
            </a:r>
            <a:r>
              <a:rPr kumimoji="1" lang="ko-KR" altLang="en-US" dirty="0">
                <a:latin typeface="굴림" charset="-127"/>
                <a:ea typeface="굴림" charset="-127"/>
                <a:cs typeface="굴림" charset="-127"/>
              </a:rPr>
              <a:t>년에 암살당하였습니다</a:t>
            </a:r>
            <a:r>
              <a:rPr kumimoji="1" lang="en-US" altLang="ko-KR" dirty="0">
                <a:latin typeface="굴림" charset="-127"/>
                <a:ea typeface="굴림" charset="-127"/>
                <a:cs typeface="굴림" charset="-127"/>
              </a:rPr>
              <a:t>.</a:t>
            </a:r>
            <a:endParaRPr kumimoji="1" lang="ko-KR" altLang="en-US" dirty="0">
              <a:latin typeface="굴림" charset="-127"/>
              <a:ea typeface="굴림" charset="-127"/>
              <a:cs typeface="굴림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 smtClean="0">
              <a:ln>
                <a:noFill/>
              </a:ln>
              <a:effectLst/>
              <a:latin typeface="굴림" charset="-127"/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8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정당정치의 변화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376772"/>
            <a:ext cx="5472608" cy="4104456"/>
          </a:xfrm>
        </p:spPr>
      </p:pic>
      <p:sp>
        <p:nvSpPr>
          <p:cNvPr id="5" name="직사각형 4"/>
          <p:cNvSpPr/>
          <p:nvPr/>
        </p:nvSpPr>
        <p:spPr>
          <a:xfrm>
            <a:off x="2123728" y="57380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smtClean="0"/>
              <a:t>일본 </a:t>
            </a:r>
            <a:r>
              <a:rPr lang="ko-KR" altLang="en-US" dirty="0" err="1" smtClean="0"/>
              <a:t>자민당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자유민주당 당사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00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5267" r="-11" b="5956"/>
          <a:stretch>
            <a:fillRect/>
          </a:stretch>
        </p:blipFill>
        <p:spPr>
          <a:xfrm>
            <a:off x="5148063" y="189360"/>
            <a:ext cx="2693986" cy="6480000"/>
          </a:xfrm>
        </p:spPr>
      </p:pic>
      <p:pic>
        <p:nvPicPr>
          <p:cNvPr id="5" name="내용 개체 틀 3" descr="untitled.png"/>
          <p:cNvPicPr>
            <a:picLocks noChangeAspect="1"/>
          </p:cNvPicPr>
          <p:nvPr/>
        </p:nvPicPr>
        <p:blipFill>
          <a:blip r:embed="rId2" cstate="print"/>
          <a:srcRect r="-4395" b="53861"/>
          <a:stretch>
            <a:fillRect/>
          </a:stretch>
        </p:blipFill>
        <p:spPr>
          <a:xfrm>
            <a:off x="1835696" y="116632"/>
            <a:ext cx="2952328" cy="648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22" y="-387424"/>
            <a:ext cx="1107996" cy="78214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o-KR" altLang="en-US" sz="6000" dirty="0" smtClean="0">
                <a:latin typeface="+mj-lt"/>
                <a:ea typeface="+mj-ea"/>
                <a:cs typeface="+mj-cs"/>
              </a:rPr>
              <a:t>일본의 우경화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-324544" y="-1143000"/>
            <a:ext cx="8229600" cy="1143000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85800" y="2698920"/>
            <a:ext cx="7772400" cy="1460160"/>
            <a:chOff x="0" y="4932"/>
            <a:chExt cx="7772400" cy="1460160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0" y="4932"/>
              <a:ext cx="7772400" cy="14601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모서리가 둥근 직사각형 4"/>
            <p:cNvSpPr/>
            <p:nvPr/>
          </p:nvSpPr>
          <p:spPr>
            <a:xfrm>
              <a:off x="71279" y="76211"/>
              <a:ext cx="7629842" cy="1317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4800" kern="1200" dirty="0" smtClean="0"/>
                <a:t>질문하세요</a:t>
              </a:r>
              <a:r>
                <a:rPr lang="en-US" altLang="ko-KR" sz="4800" kern="1200" dirty="0" smtClean="0"/>
                <a:t>~</a:t>
              </a:r>
              <a:endParaRPr lang="ko-KR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463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민주주의의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2708920"/>
            <a:ext cx="4635334" cy="3845023"/>
          </a:xfrm>
        </p:spPr>
        <p:txBody>
          <a:bodyPr>
            <a:normAutofit/>
          </a:bodyPr>
          <a:lstStyle/>
          <a:p>
            <a:r>
              <a:rPr lang="ko-KR" altLang="en-US" sz="2800" dirty="0" smtClean="0"/>
              <a:t>일본의 민주정치는 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  이익분배에 기초하여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dirty="0" smtClean="0"/>
              <a:t>  성립한다</a:t>
            </a:r>
            <a:endParaRPr lang="ko-KR" altLang="en-US" sz="2800" dirty="0"/>
          </a:p>
        </p:txBody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340768"/>
            <a:ext cx="428127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3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자유민권 운동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5318395"/>
              </p:ext>
            </p:extLst>
          </p:nvPr>
        </p:nvGraphicFramePr>
        <p:xfrm>
          <a:off x="323528" y="1412776"/>
          <a:ext cx="8229600" cy="4846136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4114800"/>
                <a:gridCol w="4114800"/>
              </a:tblGrid>
              <a:tr h="242306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이타가키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다이스케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306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1270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이타가키</a:t>
                      </a:r>
                      <a:r>
                        <a:rPr lang="ko-KR" altLang="en-US" sz="1000" kern="0" spc="0" dirty="0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 </a:t>
                      </a:r>
                      <a:r>
                        <a:rPr lang="ko-KR" altLang="en-US" sz="1000" kern="0" spc="0" dirty="0" err="1" smtClean="0">
                          <a:solidFill>
                            <a:srgbClr val="000000"/>
                          </a:solidFill>
                          <a:effectLst/>
                          <a:ea typeface="굴림"/>
                        </a:rPr>
                        <a:t>다이스케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67" y="1412776"/>
            <a:ext cx="3744416" cy="496557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259632" y="6378352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/>
              <a:t>이타가키</a:t>
            </a:r>
            <a:r>
              <a:rPr lang="ko-KR" altLang="en-US" dirty="0"/>
              <a:t> </a:t>
            </a:r>
            <a:r>
              <a:rPr lang="ko-KR" altLang="en-US" dirty="0" err="1"/>
              <a:t>다이스케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530686" y="6378352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 err="1" smtClean="0"/>
              <a:t>오쿠보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도시미치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931" y="1436896"/>
            <a:ext cx="4115056" cy="49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정당과 의회의 발전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xmlns="" val="32048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정당과 의회의 발전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58316" y="1340768"/>
            <a:ext cx="79741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대일본제국 헌법</a:t>
            </a:r>
            <a:endParaRPr lang="en-US" altLang="ko-KR" dirty="0" smtClean="0"/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일본에서는 </a:t>
            </a:r>
            <a:r>
              <a:rPr lang="en-US" altLang="ko-KR" sz="1600" dirty="0"/>
              <a:t>19</a:t>
            </a:r>
            <a:r>
              <a:rPr lang="ko-KR" altLang="en-US" sz="1600" dirty="0"/>
              <a:t>세기 중반 막부체제의 봉건적 정치제도를 폐지하고 천황친정의 왕정복고가 이루어져 중앙집권적 근대정치제도로 변화하는 </a:t>
            </a:r>
            <a:r>
              <a:rPr lang="ko-KR" altLang="en-US" sz="1600" dirty="0" err="1" smtClean="0"/>
              <a:t>메이지유신이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단행되었다</a:t>
            </a:r>
            <a:r>
              <a:rPr lang="en-US" altLang="ko-KR" sz="1600" dirty="0"/>
              <a:t>. </a:t>
            </a:r>
            <a:br>
              <a:rPr lang="en-US" altLang="ko-KR" sz="1600" dirty="0"/>
            </a:br>
            <a:r>
              <a:rPr lang="ko-KR" altLang="en-US" sz="1600" dirty="0" err="1"/>
              <a:t>메이지정부는</a:t>
            </a:r>
            <a:r>
              <a:rPr lang="ko-KR" altLang="en-US" sz="1600" dirty="0"/>
              <a:t> 황실의 재정을 공고히 하고 부국강병책을 추진하기 위하여 국민들에게 과중한 부담을 지웠으며</a:t>
            </a:r>
            <a:r>
              <a:rPr lang="en-US" altLang="ko-KR" sz="1600" dirty="0"/>
              <a:t>, </a:t>
            </a:r>
            <a:r>
              <a:rPr lang="ko-KR" altLang="en-US" sz="1600" dirty="0"/>
              <a:t>그 추진방법이 지나치게 전제적이고 독단적이었다</a:t>
            </a:r>
            <a:r>
              <a:rPr lang="en-US" altLang="ko-KR" sz="1600" dirty="0"/>
              <a:t>. </a:t>
            </a:r>
            <a:r>
              <a:rPr lang="ko-KR" altLang="en-US" sz="1600" dirty="0"/>
              <a:t>이에 일부 국민들은 국회의 개설을 요구하는 등 자유민권운동을 전개하였으나 정부의 강력한 탄압으로 사라졌다</a:t>
            </a:r>
            <a:r>
              <a:rPr lang="en-US" altLang="ko-KR" sz="1600" dirty="0"/>
              <a:t>. </a:t>
            </a:r>
            <a:br>
              <a:rPr lang="en-US" altLang="ko-KR" sz="1600" dirty="0"/>
            </a:br>
            <a:r>
              <a:rPr lang="ko-KR" altLang="en-US" sz="1600" dirty="0" err="1"/>
              <a:t>메이지정부는</a:t>
            </a:r>
            <a:r>
              <a:rPr lang="ko-KR" altLang="en-US" sz="1600" dirty="0"/>
              <a:t> </a:t>
            </a:r>
            <a:r>
              <a:rPr lang="en-US" altLang="ko-KR" sz="1600" dirty="0"/>
              <a:t>1875</a:t>
            </a:r>
            <a:r>
              <a:rPr lang="ko-KR" altLang="en-US" sz="1600" dirty="0"/>
              <a:t>년 </a:t>
            </a:r>
            <a:r>
              <a:rPr lang="en-US" altLang="ko-KR" sz="1600" dirty="0"/>
              <a:t>4</a:t>
            </a:r>
            <a:r>
              <a:rPr lang="ko-KR" altLang="en-US" sz="1600" dirty="0"/>
              <a:t>월 </a:t>
            </a:r>
            <a:r>
              <a:rPr lang="en-US" altLang="ko-KR" sz="1600" dirty="0"/>
              <a:t>14</a:t>
            </a:r>
            <a:r>
              <a:rPr lang="ko-KR" altLang="en-US" sz="1600" dirty="0"/>
              <a:t>일 </a:t>
            </a:r>
            <a:r>
              <a:rPr lang="ko-KR" altLang="en-US" sz="1600" dirty="0" err="1" smtClean="0"/>
              <a:t>조칙에서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점차로 국가헌법의 </a:t>
            </a:r>
            <a:r>
              <a:rPr lang="ko-KR" altLang="en-US" sz="1600" dirty="0" smtClean="0"/>
              <a:t>정체를 </a:t>
            </a:r>
            <a:r>
              <a:rPr lang="ko-KR" altLang="en-US" sz="1600" dirty="0"/>
              <a:t>세울 것을 선언하고</a:t>
            </a:r>
            <a:r>
              <a:rPr lang="en-US" altLang="ko-KR" sz="1600" dirty="0"/>
              <a:t>, </a:t>
            </a:r>
            <a:r>
              <a:rPr lang="ko-KR" altLang="en-US" sz="1600" dirty="0"/>
              <a:t>성문헌법의 제정을 공약하였다</a:t>
            </a:r>
            <a:r>
              <a:rPr lang="en-US" altLang="ko-KR" sz="1600" dirty="0" smtClean="0"/>
              <a:t>.</a:t>
            </a:r>
          </a:p>
          <a:p>
            <a:r>
              <a:rPr lang="ko-KR" altLang="en-US" dirty="0" smtClean="0"/>
              <a:t>「</a:t>
            </a:r>
            <a:r>
              <a:rPr lang="ko-KR" altLang="en-US" dirty="0"/>
              <a:t>대일본제국헌법」의 주요내용 </a:t>
            </a:r>
            <a:endParaRPr lang="en-US" altLang="ko-KR" dirty="0" smtClean="0"/>
          </a:p>
          <a:p>
            <a:r>
              <a:rPr lang="ko-KR" altLang="en-US" sz="1600" dirty="0" smtClean="0"/>
              <a:t>「</a:t>
            </a:r>
            <a:r>
              <a:rPr lang="ko-KR" altLang="en-US" sz="1600" dirty="0"/>
              <a:t>대일본제국헌법」은 </a:t>
            </a:r>
            <a:r>
              <a:rPr lang="ko-KR" altLang="en-US" sz="1600" dirty="0" err="1" smtClean="0"/>
              <a:t>상유및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7</a:t>
            </a:r>
            <a:r>
              <a:rPr lang="ko-KR" altLang="en-US" sz="1600" dirty="0"/>
              <a:t>장 </a:t>
            </a:r>
            <a:r>
              <a:rPr lang="en-US" altLang="ko-KR" sz="1600" dirty="0"/>
              <a:t>76</a:t>
            </a:r>
            <a:r>
              <a:rPr lang="ko-KR" altLang="en-US" sz="1600" dirty="0"/>
              <a:t>개조로 구성되어 있으며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천황제를</a:t>
            </a:r>
            <a:r>
              <a:rPr lang="ko-KR" altLang="en-US" sz="1600" dirty="0"/>
              <a:t> 기본으로 하는 전주적 </a:t>
            </a:r>
            <a:r>
              <a:rPr lang="ko-KR" altLang="en-US" sz="1600" dirty="0" smtClean="0"/>
              <a:t>원리와 </a:t>
            </a:r>
            <a:r>
              <a:rPr lang="ko-KR" altLang="en-US" sz="1600" dirty="0"/>
              <a:t>당시 유럽사회를 지배하던 자유주의원리를 혼합한 입헌군주제적 헌법이다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endParaRPr lang="ko-KR" altLang="en-US" sz="1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66" y="332656"/>
            <a:ext cx="7570223" cy="5886309"/>
          </a:xfrm>
        </p:spPr>
      </p:pic>
      <p:sp>
        <p:nvSpPr>
          <p:cNvPr id="5" name="직사각형 4"/>
          <p:cNvSpPr/>
          <p:nvPr/>
        </p:nvSpPr>
        <p:spPr>
          <a:xfrm>
            <a:off x="2051720" y="630932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동아일보에</a:t>
            </a:r>
            <a:r>
              <a:rPr lang="ko-KR" altLang="en-US" dirty="0" smtClean="0"/>
              <a:t> 등장</a:t>
            </a:r>
            <a:r>
              <a:rPr lang="ko-KR" altLang="en-US" dirty="0"/>
              <a:t>한</a:t>
            </a:r>
            <a:r>
              <a:rPr lang="ko-KR" altLang="en-US" dirty="0" smtClean="0"/>
              <a:t> 대동단결운동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486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정당과 의회의 발전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거국일치</a:t>
            </a:r>
            <a:r>
              <a:rPr lang="ko-KR" altLang="en-US" dirty="0" smtClean="0"/>
              <a:t> 내각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- </a:t>
            </a:r>
            <a:r>
              <a:rPr lang="ko-KR" altLang="en-US" sz="2000" dirty="0"/>
              <a:t>의원내각제를 실시하고 있는 국가에서 국가적 위기사태에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직면했을 </a:t>
            </a:r>
            <a:r>
              <a:rPr lang="ko-KR" altLang="en-US" sz="2000" dirty="0"/>
              <a:t>시 대립하는 여러 정당들이 모여 만든 내각을 말한다</a:t>
            </a:r>
            <a:r>
              <a:rPr lang="en-US" altLang="ko-KR" sz="2000" dirty="0"/>
              <a:t>.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이는 </a:t>
            </a:r>
            <a:r>
              <a:rPr lang="ko-KR" altLang="en-US" sz="2000" dirty="0"/>
              <a:t>전쟁과 위기에 대처하여 체제 자체를 보존하기 위해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조직된다는 </a:t>
            </a:r>
            <a:r>
              <a:rPr lang="ko-KR" altLang="en-US" sz="2000" dirty="0"/>
              <a:t>점에서 하나의 정당이 단독 내각을 구성할 수 없을 때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조직되는 </a:t>
            </a:r>
            <a:r>
              <a:rPr lang="ko-KR" altLang="en-US" sz="2000" dirty="0"/>
              <a:t>연립내각과 구별된다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240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데모크라시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5973257" cy="3392810"/>
          </a:xfrm>
        </p:spPr>
      </p:pic>
    </p:spTree>
    <p:extLst>
      <p:ext uri="{BB962C8B-B14F-4D97-AF65-F5344CB8AC3E}">
        <p14:creationId xmlns:p14="http://schemas.microsoft.com/office/powerpoint/2010/main" xmlns="" val="17139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다이쇼</a:t>
            </a:r>
            <a:r>
              <a:rPr lang="ko-KR" altLang="en-US" dirty="0" smtClean="0"/>
              <a:t> 데모크라시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5952" y="1340768"/>
            <a:ext cx="3816424" cy="4392488"/>
          </a:xfrm>
        </p:spPr>
      </p:pic>
      <p:sp>
        <p:nvSpPr>
          <p:cNvPr id="5" name="직사각형 4"/>
          <p:cNvSpPr/>
          <p:nvPr/>
        </p:nvSpPr>
        <p:spPr>
          <a:xfrm>
            <a:off x="4506997" y="5877272"/>
            <a:ext cx="4536504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</a:rPr>
              <a:t>쌀 폭동 중 불타버린 </a:t>
            </a:r>
            <a:r>
              <a:rPr lang="ko-KR" altLang="en-US" sz="1400" dirty="0" err="1">
                <a:solidFill>
                  <a:schemeClr val="bg1"/>
                </a:solidFill>
              </a:rPr>
              <a:t>고베의</a:t>
            </a:r>
            <a:r>
              <a:rPr lang="ko-KR" altLang="en-US" sz="1400" dirty="0">
                <a:solidFill>
                  <a:schemeClr val="bg1"/>
                </a:solidFill>
              </a:rPr>
              <a:t> </a:t>
            </a:r>
            <a:r>
              <a:rPr lang="ko-KR" altLang="en-US" sz="1400" dirty="0" err="1">
                <a:solidFill>
                  <a:schemeClr val="bg1"/>
                </a:solidFill>
              </a:rPr>
              <a:t>스즈키</a:t>
            </a:r>
            <a:r>
              <a:rPr lang="ko-KR" altLang="en-US" sz="1400" dirty="0">
                <a:solidFill>
                  <a:schemeClr val="bg1"/>
                </a:solidFill>
              </a:rPr>
              <a:t> 상점 본사 건물</a:t>
            </a:r>
            <a:r>
              <a:rPr lang="en-US" altLang="ko-KR" sz="1400" dirty="0">
                <a:solidFill>
                  <a:schemeClr val="bg1"/>
                </a:solidFill>
              </a:rPr>
              <a:t>. 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bg1"/>
                </a:solidFill>
              </a:rPr>
              <a:t>분노한 일본인들이 </a:t>
            </a:r>
            <a:r>
              <a:rPr lang="ko-KR" altLang="en-US" sz="1400" dirty="0">
                <a:solidFill>
                  <a:schemeClr val="bg1"/>
                </a:solidFill>
              </a:rPr>
              <a:t>불태워버린 </a:t>
            </a:r>
            <a:r>
              <a:rPr lang="ko-KR" altLang="en-US" sz="1400" dirty="0" smtClean="0">
                <a:solidFill>
                  <a:schemeClr val="bg1"/>
                </a:solidFill>
              </a:rPr>
              <a:t>것이다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45" y="2132856"/>
            <a:ext cx="4208638" cy="295232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78315" y="530120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세계대전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5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보통선거법의 실현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340768"/>
            <a:ext cx="3446115" cy="4901141"/>
          </a:xfrm>
        </p:spPr>
      </p:pic>
      <p:sp>
        <p:nvSpPr>
          <p:cNvPr id="5" name="직사각형 4"/>
          <p:cNvSpPr/>
          <p:nvPr/>
        </p:nvSpPr>
        <p:spPr>
          <a:xfrm>
            <a:off x="323528" y="1788550"/>
            <a:ext cx="4176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전국적인 쌀 소동이 전국적으로 발생하면서 민중들의 대규모 저항 움직임은 정치적으로 큰 충격을 주었고</a:t>
            </a:r>
            <a:r>
              <a:rPr lang="en-US" altLang="ko-KR" dirty="0"/>
              <a:t>, </a:t>
            </a:r>
            <a:r>
              <a:rPr lang="ko-KR" altLang="en-US" dirty="0"/>
              <a:t>이로 인해 </a:t>
            </a:r>
            <a:r>
              <a:rPr lang="ko-KR" altLang="en-US" dirty="0" err="1"/>
              <a:t>데라우치</a:t>
            </a:r>
            <a:r>
              <a:rPr lang="ko-KR" altLang="en-US" dirty="0"/>
              <a:t> </a:t>
            </a:r>
            <a:r>
              <a:rPr lang="ko-KR" altLang="en-US" dirty="0" err="1"/>
              <a:t>마사타케가</a:t>
            </a:r>
            <a:r>
              <a:rPr lang="ko-KR" altLang="en-US" dirty="0"/>
              <a:t> 이끄는 </a:t>
            </a:r>
            <a:r>
              <a:rPr lang="ko-KR" altLang="en-US" dirty="0" err="1"/>
              <a:t>번벌</a:t>
            </a:r>
            <a:r>
              <a:rPr lang="ko-KR" altLang="en-US" dirty="0"/>
              <a:t> 내각이 </a:t>
            </a:r>
            <a:r>
              <a:rPr lang="ko-KR" altLang="en-US" dirty="0" err="1"/>
              <a:t>총사퇴하였습니다</a:t>
            </a:r>
            <a:r>
              <a:rPr lang="en-US" altLang="ko-KR" dirty="0"/>
              <a:t>. </a:t>
            </a:r>
            <a:r>
              <a:rPr lang="ko-KR" altLang="en-US" dirty="0"/>
              <a:t>이후 사태 수습을 위한 대안으로 하라 </a:t>
            </a:r>
            <a:r>
              <a:rPr lang="ko-KR" altLang="en-US" dirty="0" err="1"/>
              <a:t>다카시가</a:t>
            </a:r>
            <a:r>
              <a:rPr lang="ko-KR" altLang="en-US" dirty="0"/>
              <a:t> 이끄는 </a:t>
            </a:r>
            <a:r>
              <a:rPr lang="ko-KR" altLang="en-US" dirty="0" err="1"/>
              <a:t>정우회</a:t>
            </a:r>
            <a:r>
              <a:rPr lang="ko-KR" altLang="en-US" dirty="0"/>
              <a:t> 내각에 의해 정당내각이 수립되었다</a:t>
            </a:r>
            <a:r>
              <a:rPr lang="en-US" altLang="ko-KR" dirty="0"/>
              <a:t>. </a:t>
            </a:r>
            <a:r>
              <a:rPr lang="ko-KR" altLang="en-US" dirty="0"/>
              <a:t>하라는 육</a:t>
            </a:r>
            <a:r>
              <a:rPr lang="en-US" altLang="ko-KR" dirty="0"/>
              <a:t>, </a:t>
            </a:r>
            <a:r>
              <a:rPr lang="ko-KR" altLang="en-US" dirty="0"/>
              <a:t>해군대신과 외무대신을 제외한 전 각료를 </a:t>
            </a:r>
            <a:r>
              <a:rPr lang="ko-KR" altLang="en-US" dirty="0" err="1"/>
              <a:t>정당원으로</a:t>
            </a:r>
            <a:r>
              <a:rPr lang="ko-KR" altLang="en-US" dirty="0"/>
              <a:t> 임명한 내각을 조직하였고 이로써 본격적인 정당내각이 성립하였습니다</a:t>
            </a:r>
            <a:r>
              <a:rPr lang="en-US" altLang="ko-KR" dirty="0"/>
              <a:t>. </a:t>
            </a:r>
            <a:r>
              <a:rPr lang="ko-KR" altLang="en-US" dirty="0"/>
              <a:t>하라 내각은 본격적인 정당정치의 효시라는 점에서 중요한 의의를 지녔지만 많은 한계를 지녔습니다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580112" y="6309320"/>
            <a:ext cx="2113079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</a:rPr>
              <a:t>데라우치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</a:rPr>
              <a:t>마사타케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9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266</Words>
  <Application>Microsoft Office PowerPoint</Application>
  <PresentationFormat>화면 슬라이드 쇼(4:3)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일본 민주주의의 특징</vt:lpstr>
      <vt:lpstr>일본 자유민권 운동</vt:lpstr>
      <vt:lpstr>정당과 의회의 발전</vt:lpstr>
      <vt:lpstr>정당과 의회의 발전</vt:lpstr>
      <vt:lpstr>정당과 의회의 발전</vt:lpstr>
      <vt:lpstr>다이쇼 데모크라시</vt:lpstr>
      <vt:lpstr>다이쇼 데모크라시</vt:lpstr>
      <vt:lpstr>보통선거법의 실현</vt:lpstr>
      <vt:lpstr>보통선거법의 실현</vt:lpstr>
      <vt:lpstr>일본 정당정치의 변화</vt:lpstr>
      <vt:lpstr>슬라이드 12</vt:lpstr>
      <vt:lpstr>슬라이드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정</dc:title>
  <dc:creator>user</dc:creator>
  <cp:lastModifiedBy>USER</cp:lastModifiedBy>
  <cp:revision>19</cp:revision>
  <dcterms:created xsi:type="dcterms:W3CDTF">2013-11-08T15:31:27Z</dcterms:created>
  <dcterms:modified xsi:type="dcterms:W3CDTF">2013-11-11T04:40:32Z</dcterms:modified>
</cp:coreProperties>
</file>