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63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76252" autoAdjust="0"/>
  </p:normalViewPr>
  <p:slideViewPr>
    <p:cSldViewPr>
      <p:cViewPr>
        <p:scale>
          <a:sx n="50" d="100"/>
          <a:sy n="50" d="100"/>
        </p:scale>
        <p:origin x="-19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0B7B1-9C4A-4B9A-AA4B-C633681A5A61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1299D-9A2D-4FE5-99D2-8A6874FD45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한국 측은 우산도가 독도라고 하지만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우산도는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독도가 아니라 울릉도만을 지칭하는 것이거나 울릉도 옆의 작은 섬만을 포함한 것이라고 보아야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왜냐하면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우산도가 언급되어 있는 한국의 문헌에는 사람이 많이 살고 있고 대나무가 많다든가 하는 기술이 나오는데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독도에는 사람이 살지 않았기 때문이다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한국의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)[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신증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동국여지승람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에는 우산도의 위치가 울릉도와 거의 같은 크기고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그것도 울릉도와 한반도의 중간에 그려져 있는데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그것은 그 위치조차 제대로 인식하지 못했다는 증거이다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 독도와 울릉도가 서로 바라볼 수 있는 위치에 있다고 하지만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울릉도에서는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아주 높은 곳에 가지 않는 한 독도가 보이지 않는다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울릉도에서 보였다고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한국의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자료에 나오는 섬은 어디까지나 울릉도 바로 옆의 섬인 독도이다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후에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조선이 울릉도 어민을 계획하고 이주시켰지만 조선에서 가기가 용이하지 않아 결국은 다시 복귀시킨 사실로도 알 수 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오끼섬에서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독도까지는 쓰시마 해류가 흐르고 있는 해역이어서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조선반도 본토에서 독도까지 가는 해역보다도 해상과 기상상태가 훨씬 안정되어 있어 항해가 용이했다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이처럼 일본은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 중반 무렵까지 실제로 독도의 영유권을 갖고 있었기 때문에 독도를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자기땅이라고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주장하고 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1299D-9A2D-4FE5-99D2-8A6874FD45D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태정관과 외무대신은 울릉도와 독도가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조선부속영토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임을 잘 알고 있었고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이에 대한 내탐보고서가 </a:t>
            </a:r>
            <a:r>
              <a:rPr lang="en-US" altLang="ko-KR" baseline="0" dirty="0" smtClean="0"/>
              <a:t>1870</a:t>
            </a:r>
            <a:r>
              <a:rPr lang="ko-KR" altLang="en-US" baseline="0" dirty="0" smtClean="0"/>
              <a:t>년의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조선국교제시말내탐서</a:t>
            </a:r>
            <a:r>
              <a:rPr lang="en-US" altLang="ko-KR" baseline="0" dirty="0" smtClean="0"/>
              <a:t>’</a:t>
            </a:r>
            <a:r>
              <a:rPr lang="ko-KR" altLang="en-US" baseline="0" dirty="0" smtClean="0"/>
              <a:t>에 수록되어있다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이것은 울릉도와 독도가 역사적으로 한국영토임을 일본도 공지 공인했다는 명백한 증거이다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altLang="ko-KR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국제연합헌장에 의하여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양국은 자신의 영토를 보전하며 상대국에 무력행사를 하면 안됩니다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하지만 이 헌장은 구체적인 해결방안을 제시하지는 않는다는 한계가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altLang="ko-KR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국제재판소 회부제의를 하였지만 한국은 상대할 가치도 없는 제의라고 거절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altLang="ko-KR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1945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일본은 패전의 결과로 미국을 비롯한 연합국최고사령부의 점령하에 놓이게 되었는데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때 쓰여진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1946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월의 연합국최고사령관훈령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677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호는 일본이 독도에 대해 정치상 혹은 행정상의 권력을 행사하는 것을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잠정적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으로 정지했다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1946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1033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 어선의 조업구역을 규정한 맥아더 관련문서에는 독도가 빠져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 서류들은 모두 그 문서 안에서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일본국의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영토귀속이 최종적으로 결정된 것은 아니라는 점을 명기하고 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즉 독도를 일본 영토에서 제외한 것은 아니었다고 주장하는 것이다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년의 샌프란시스코 조약에서 일본이 그 독립을 승인하고 모든 권리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권언 및 청구권을 포기한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독도가 포함되지 않는다는 것은 미국기록공개문서 등에 명확히 나타나 있다고 말한다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즉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대일 평화조약 이전의 일련의 조치는 어디까지나 잠정적인 임시조치였던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독도는 일본이 한국을 병합하기 전에도 일본 땅이었기 때문에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폭력과 탐욕으로 탈취한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것이 아니라고 주장한다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1951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 한국대사가 미국 정부에 대해 한국에 반환될 섬에 독도를 넣어달라고 요청했지만 거부당한 것도 독도를 일본의 영토로 인식했기 때문이다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그럼에도 한국은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일방적으로 이승만 라인을 선포했는데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그것은 유진오의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한일협정이 열리기까지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라는 글에 의하면 평화조약이 비준되기 이전에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즉 일본이 아직 연합군 통치하에 있을 때 그렇게 하는 것이 유리하다고 생각했기 때문이다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한국은 말하자면 일본이 주권을 회복하기 전에 일방적으로 일본땅 독도를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불법점거한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이승만 라인에 관해서는 미국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영국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중국도 그 불법성을 지적한 바 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이후 한국 정부는 이 라인을 넘은 일본 배들을 잇달아 나포했다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한국이 일본 어부들에게 체형까지 가하고 있다는 사실이 알려져 한일관계가 악화되었고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그것은 국교정상화 교섭에도 영향을 미쳤다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월과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월에 있었던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차 한일회담 예비교섭 직전에도 한국은 일본 배를 나포했고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때 일본의 어로장이 사살되기도 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일본은 예비회담에서 이 라인의 철폐를 요구했지만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한국은 오히려 한술 더 떠 독도수비대를 파견했다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한국 어민들은 처음에는 그냥 조업했지만 나중에는 무장경찰들의 보호를 받으며 조어했다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1954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월에는 일본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순시선이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한국 어선과 무장경찰의 퇴거를 요구했으나 응하지 않았고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순시선이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떠나려 하자 갑자기 수십 발의 총격을 가해왔다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일본은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그해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(1954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9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독도문제를 국제사법재판소에 제소할 것을 건의했지만 거부당했다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1299D-9A2D-4FE5-99D2-8A6874FD45D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오늘날의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다케시마는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일본에서 일찍이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마쓰시마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반대로 울릉도가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다케시마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나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이소다케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불렸습니다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다케시마와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울릉도의 명칭에 대해서는 유럽의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탐험가등에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의한 울릉도 측 위의 잘못으로 일시적인 혼란이 있었으나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일본이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다케시마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’와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마쓰시마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’의 존재를 옛날부터 인지하고 있었던 것은 각종 지도와 문헌으로도 확인할 수 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예를 들어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경위선을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투영 한 강행 일본지도로서 가장 대표적인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나가쿠보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세키스이의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개정일본여지노정전도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(1779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년초판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외에도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울릉도와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다케시마를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한반도와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오키제도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사이에 정확하게 기재하고 있는 지도는 다수 존재합니다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1299D-9A2D-4FE5-99D2-8A6874FD45D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1618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돗토리번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호우키노쿠니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요나고의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주민인 오야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진키치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무라카와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이치베는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돗토리번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주를 통해 막부로부터 울릉도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당시의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다케시마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도해 면허를 받았습니다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그이후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양가는 교대로 매년 한번 울릉도에 도항해 전복 채취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강치포획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대나무등의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삼림 벌채에 종사했습니다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양가는 장군가의 접시꽃 문양을 새긴 선인을 내세워 울릉도에서 어업에 종사하고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채취한 전복은 장군가에 헌상하는 것을 일상화하는 등 이른바 이 섬의 독점적 경영을 막부 공인 하에 행했습니다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동안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오키에서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울릉도로 가는 길목에 해당하는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다케시마는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항행의 목표나 도중의 정박 장으로서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강치나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전복포획의 좋은 어장으로서 자연스럽게 이용되기에 이르렀습니다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이와 같이 일본은 늦어도 에도시대 초기인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 중엽에는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다케시마의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영유권을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확립했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었다고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생각됩니다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일본은 막부로부터 울릉도 도항을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공인받고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요나고의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오야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무라카와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양가는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약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 걸쳐 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무런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방해없이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독점적으로 사업을 행했습니다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1692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울릉도에 향한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무라카와가는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다수의 조선인들이 울릉도에서 어류채취에 종사하고 있는 광경에 조우했습니다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 이듬해에는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오야가가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마찬가지로 다수의 조선인과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조우하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안용복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박어둔의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명을 일본에 데리고 돌아갔습니다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때 조선왕조는 국민들의 울 릉도 도항을 금했었습니다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상황을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알게된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막부의 명을 받은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쓰시마번은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안용복과 박어둔 두 사람을 조선에 송환함과 동시에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조선에 대해 어민들의 울릉 도 도항 금지를 요구하는 교섭을 시작했습니다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이 교섭은 울릉도의 귀속을 둘러싸 고 의견이 대립해 합의를 보지 못했습니다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쓰시마번으로부터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교섭 결렬의 보고를 받은 막부는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1696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조선과의 우호관계를 존 중하여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일본인의 울릉도 도항금지를 결정하고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이를 조선측에 전하도록 쓰시마번에 명했습니다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울릉도의 귀속을 둘러싼 이 교섭 경위는 일반적으로 “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다케시마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잇켄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이라고 불리고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있습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다케시마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도항은 금지되지 않았는데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이것으로도 당시부터 일본이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다케시마를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자국 영토라고 생각했음은 분명합니다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가령 당시 막부가 울릉도나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다케시마를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외국영토로 인식하고 있었다면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쇄국령을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발해 일 본인의 해외 도항을 금지한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1635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년에는 이들 섬에 대한 도항을 금지했을 것이지만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그런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조취는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취해지지 않았습니다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1299D-9A2D-4FE5-99D2-8A6874FD45D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4-(1), (2),</a:t>
            </a:r>
            <a:r>
              <a:rPr lang="en-US" altLang="ko-KR" baseline="0" smtClean="0"/>
              <a:t> …(7)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1299D-9A2D-4FE5-99D2-8A6874FD45D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일본 주장 </a:t>
            </a:r>
            <a:r>
              <a:rPr lang="en-US" altLang="ko-KR" b="1" dirty="0" smtClean="0"/>
              <a:t>3)</a:t>
            </a:r>
            <a:r>
              <a:rPr lang="ko-KR" altLang="en-US" dirty="0" smtClean="0"/>
              <a:t> 한국의 </a:t>
            </a:r>
            <a:r>
              <a:rPr lang="ko-KR" altLang="en-US" dirty="0" err="1" smtClean="0"/>
              <a:t>고지도에는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무릉도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현재의 울릉도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우산도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현재의 독도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표시되어 있으나 우산도는 </a:t>
            </a:r>
            <a:r>
              <a:rPr lang="ko-KR" altLang="en-US" dirty="0" err="1" smtClean="0"/>
              <a:t>무릉도</a:t>
            </a:r>
            <a:r>
              <a:rPr lang="ko-KR" altLang="en-US" dirty="0" smtClean="0"/>
              <a:t> 바로 옆에 표시되어 있어 현재의 독도라고 말할 수 없습니다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즉 </a:t>
            </a:r>
            <a:r>
              <a:rPr lang="ko-KR" altLang="en-US" dirty="0" err="1" smtClean="0"/>
              <a:t>고지도에</a:t>
            </a:r>
            <a:r>
              <a:rPr lang="ko-KR" altLang="en-US" dirty="0" smtClean="0"/>
              <a:t> 표기되어 있는 </a:t>
            </a:r>
            <a:r>
              <a:rPr lang="ko-KR" altLang="en-US" dirty="0" err="1" smtClean="0"/>
              <a:t>우산도는</a:t>
            </a:r>
            <a:r>
              <a:rPr lang="ko-KR" altLang="en-US" dirty="0" smtClean="0"/>
              <a:t> 독도가 아니라 울릉도 바로 옆에 있는 죽도일 가능성이 높다는 것입니다</a:t>
            </a:r>
            <a:r>
              <a:rPr lang="en-US" altLang="ko-KR" dirty="0" smtClean="0"/>
              <a:t>.</a:t>
            </a:r>
          </a:p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반박 논리</a:t>
            </a:r>
            <a:r>
              <a:rPr lang="en-US" altLang="ko-KR" b="1" dirty="0" smtClean="0"/>
              <a:t>) </a:t>
            </a:r>
            <a:r>
              <a:rPr lang="ko-KR" altLang="en-US" dirty="0" smtClean="0"/>
              <a:t>오늘날과 같이 지도제작 기술의 부족으로 독도의 위치나 크기를 잘못 그릴 수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독도는 울릉도에서 육안으로도 바라볼 수 있어서 지도에는 가깝게 두 개의 섬을 그린 것으로 보이는데요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해동여지도에는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무릉도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현재의 울릉도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우산도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현재의 독도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가깝게 위치되어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죽도는 바로 위에 그려져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 일본이 주장하는 바와 같이 </a:t>
            </a:r>
            <a:r>
              <a:rPr lang="ko-KR" altLang="en-US" dirty="0" err="1" smtClean="0"/>
              <a:t>우산도는</a:t>
            </a:r>
            <a:r>
              <a:rPr lang="ko-KR" altLang="en-US" dirty="0" smtClean="0"/>
              <a:t> 죽도가 아닌 것으로 나타납니다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altLang="ko-KR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일본 주장 </a:t>
            </a:r>
            <a:r>
              <a:rPr lang="en-US" altLang="ko-KR" b="1" dirty="0" smtClean="0"/>
              <a:t>5)</a:t>
            </a:r>
            <a:r>
              <a:rPr lang="ko-KR" altLang="en-US" dirty="0" smtClean="0"/>
              <a:t> </a:t>
            </a:r>
            <a:r>
              <a:rPr lang="en-US" altLang="ko-KR" dirty="0" smtClean="0"/>
              <a:t>1951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샌프란시스코 강화조약에서 한국은 일본이 포기해야 할 영토에 독도를 포함시키도록 요구했습니다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 미국은 독도가 일본의 </a:t>
            </a:r>
            <a:r>
              <a:rPr lang="ko-KR" altLang="en-US" dirty="0" err="1" smtClean="0"/>
              <a:t>관할하에</a:t>
            </a:r>
            <a:r>
              <a:rPr lang="ko-KR" altLang="en-US" dirty="0" smtClean="0"/>
              <a:t> 있다고 해서 이 요구를 거절했는데요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샌프란시스코 강화조약에서 일본이 한국의 독립을 승인하였으나 영토반환에 독도는 포함하지 않았습니다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독도가 일본영토라는 것을 간접적으로 인정해 준 것입니다</a:t>
            </a:r>
            <a:r>
              <a:rPr lang="en-US" altLang="ko-KR" dirty="0" smtClean="0"/>
              <a:t>.</a:t>
            </a:r>
          </a:p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반박 논리</a:t>
            </a:r>
            <a:r>
              <a:rPr lang="en-US" altLang="ko-KR" b="1" dirty="0" smtClean="0"/>
              <a:t>) </a:t>
            </a:r>
            <a:r>
              <a:rPr lang="ko-KR" altLang="en-US" dirty="0" smtClean="0"/>
              <a:t>첫째 </a:t>
            </a:r>
            <a:r>
              <a:rPr lang="en-US" altLang="ko-KR" dirty="0" smtClean="0"/>
              <a:t>1951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샌프란시스코 강화조약에서 일본이 포기해야 할 영토에 제주도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거문도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울릉도 등의 섬들을 포함시켰습니다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여기에서 독도가 적시되지는 않았지만 독도보다 더 큰 무수한 섬들도 적시되지 않았는데요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 이로 인해 독도가 일본영토로 인정받은 것으로 해석할 수 없습니다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둘째 일본정부는 샌프란시스코 강화조약이 이루어진 다음 달인 </a:t>
            </a:r>
            <a:r>
              <a:rPr lang="en-US" altLang="ko-KR" dirty="0" smtClean="0"/>
              <a:t>1951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월에 샌프란시스코 강화조약에 근거하여 일본영역을 표시한 “일본영역도”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국회 중의원에 제출하였는데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지도에 분명하게 선을 그어 독도를 일본의 영역에서 제외하였습니다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즉 독도를 일본의 영토로 인정하지 않고 한국의 영토로 인정한 것입니다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altLang="ko-KR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발표할 때 우산국은 울릉도와 독도로 구성됨 에서 추가설명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: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세종실록지리지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동국여지승람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신증동국여지승람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만기요람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군정편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등에 기록되어 있습니다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altLang="ko-KR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좌측 사진이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은주시청합기</a:t>
            </a:r>
            <a:r>
              <a:rPr lang="en-US" altLang="ko-KR" dirty="0" smtClean="0"/>
              <a:t>’</a:t>
            </a:r>
          </a:p>
          <a:p>
            <a:r>
              <a:rPr lang="ko-KR" altLang="en-US" dirty="0" smtClean="0"/>
              <a:t>우측 사진이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삼국접양지도</a:t>
            </a:r>
            <a:r>
              <a:rPr lang="en-US" altLang="ko-KR" dirty="0" smtClean="0"/>
              <a:t>’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altLang="ko-KR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06018C-D2DA-4B0B-A5BB-4A7050C1AC99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CA455A-A549-4956-9B0B-4F5013FEB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018C-D2DA-4B0B-A5BB-4A7050C1AC99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455A-A549-4956-9B0B-4F5013FEB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018C-D2DA-4B0B-A5BB-4A7050C1AC99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455A-A549-4956-9B0B-4F5013FEB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06018C-D2DA-4B0B-A5BB-4A7050C1AC99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CA455A-A549-4956-9B0B-4F5013FEB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06018C-D2DA-4B0B-A5BB-4A7050C1AC99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CA455A-A549-4956-9B0B-4F5013FEB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018C-D2DA-4B0B-A5BB-4A7050C1AC99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455A-A549-4956-9B0B-4F5013FEB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018C-D2DA-4B0B-A5BB-4A7050C1AC99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455A-A549-4956-9B0B-4F5013FEB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06018C-D2DA-4B0B-A5BB-4A7050C1AC99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CA455A-A549-4956-9B0B-4F5013FEB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018C-D2DA-4B0B-A5BB-4A7050C1AC99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455A-A549-4956-9B0B-4F5013FEB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06018C-D2DA-4B0B-A5BB-4A7050C1AC99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CA455A-A549-4956-9B0B-4F5013FEB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06018C-D2DA-4B0B-A5BB-4A7050C1AC99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CA455A-A549-4956-9B0B-4F5013FEB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06018C-D2DA-4B0B-A5BB-4A7050C1AC99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CA455A-A549-4956-9B0B-4F5013FEB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v.sbs.co.kr/vod_hub.jsp?co=nhn&amp;type=ucc&amp;content_id=1000015947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772400" cy="1470025"/>
          </a:xfrm>
        </p:spPr>
        <p:txBody>
          <a:bodyPr>
            <a:noAutofit/>
          </a:bodyPr>
          <a:lstStyle/>
          <a:p>
            <a:r>
              <a:rPr lang="ko-KR" altLang="en-US" sz="4400" dirty="0" smtClean="0">
                <a:latin typeface="HY나무M" pitchFamily="18" charset="-127"/>
                <a:ea typeface="HY나무M" pitchFamily="18" charset="-127"/>
              </a:rPr>
              <a:t>독도 관련 일본주장의 문제점</a:t>
            </a:r>
            <a:endParaRPr lang="ko-KR" altLang="en-US" sz="44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83968" y="4005064"/>
            <a:ext cx="4528592" cy="158640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Prof.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최장근</a:t>
            </a:r>
            <a:endParaRPr lang="en-US" altLang="ko-KR" sz="2400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3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조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-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양명환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2400" dirty="0" err="1" smtClean="0">
                <a:latin typeface="HY나무M" pitchFamily="18" charset="-127"/>
                <a:ea typeface="HY나무M" pitchFamily="18" charset="-127"/>
              </a:rPr>
              <a:t>김가경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손현종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정상교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이상현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임선혜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,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최경원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2400" dirty="0" err="1" smtClean="0">
                <a:latin typeface="HY나무M" pitchFamily="18" charset="-127"/>
                <a:ea typeface="HY나무M" pitchFamily="18" charset="-127"/>
              </a:rPr>
              <a:t>전준병</a:t>
            </a:r>
            <a:endParaRPr lang="en-US" altLang="ko-KR" sz="2400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발표일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: 2014/4/16</a:t>
            </a:r>
            <a:endParaRPr lang="ko-KR" altLang="en-US" sz="2400" dirty="0">
              <a:latin typeface="HY나무M" pitchFamily="18" charset="-127"/>
              <a:ea typeface="HY나무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_x102781008" descr="EMB000018f45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3809272" cy="3384376"/>
          </a:xfrm>
          <a:prstGeom prst="rect">
            <a:avLst/>
          </a:prstGeom>
          <a:noFill/>
        </p:spPr>
      </p:pic>
      <p:pic>
        <p:nvPicPr>
          <p:cNvPr id="23553" name="_x102781088" descr="EMB000018f450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4085823" cy="338437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67600" cy="1143000"/>
          </a:xfrm>
        </p:spPr>
        <p:txBody>
          <a:bodyPr>
            <a:noAutofit/>
          </a:bodyPr>
          <a:lstStyle/>
          <a:p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일본이 독도를 자기 땅이라고 주장하는 방식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,</a:t>
            </a: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이유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(2)</a:t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lnSpcReduction="10000"/>
          </a:bodyPr>
          <a:lstStyle/>
          <a:p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해방이후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b="1" dirty="0" smtClean="0">
                <a:latin typeface="HY나무M" pitchFamily="18" charset="-127"/>
                <a:ea typeface="HY나무M" pitchFamily="18" charset="-127"/>
              </a:rPr>
              <a:t>&lt;</a:t>
            </a:r>
            <a:r>
              <a:rPr lang="ko-KR" altLang="en-US" b="1" dirty="0" smtClean="0">
                <a:latin typeface="HY나무M" pitchFamily="18" charset="-127"/>
                <a:ea typeface="HY나무M" pitchFamily="18" charset="-127"/>
              </a:rPr>
              <a:t>한국이 주장하는 경계선</a:t>
            </a:r>
            <a:r>
              <a:rPr lang="en-US" altLang="ko-KR" b="1" dirty="0" smtClean="0">
                <a:latin typeface="HY나무M" pitchFamily="18" charset="-127"/>
                <a:ea typeface="HY나무M" pitchFamily="18" charset="-127"/>
              </a:rPr>
              <a:t>&gt;      &lt;</a:t>
            </a:r>
            <a:r>
              <a:rPr lang="ko-KR" altLang="en-US" b="1" dirty="0" smtClean="0">
                <a:latin typeface="HY나무M" pitchFamily="18" charset="-127"/>
                <a:ea typeface="HY나무M" pitchFamily="18" charset="-127"/>
              </a:rPr>
              <a:t>일본이 주장하는 경계선</a:t>
            </a:r>
            <a:r>
              <a:rPr lang="en-US" altLang="ko-KR" b="1" dirty="0" smtClean="0">
                <a:latin typeface="HY나무M" pitchFamily="18" charset="-127"/>
                <a:ea typeface="HY나무M" pitchFamily="18" charset="-127"/>
              </a:rPr>
              <a:t>&gt;</a:t>
            </a: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-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북부대륙붕 협정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67600" cy="1143000"/>
          </a:xfrm>
        </p:spPr>
        <p:txBody>
          <a:bodyPr>
            <a:noAutofit/>
          </a:bodyPr>
          <a:lstStyle/>
          <a:p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일본이 독도를 자기 땅이라고 주장하는 방식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,</a:t>
            </a: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이유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(3)</a:t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한일협정 이후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 lvl="1"/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한일간 분기점을 정하는 문제에서 합의를 못해 일본은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1998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년 어업협정을 일방적으로 파기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, 1991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년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1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월 양국은 독도를 공동관리구역으로 동의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</a:p>
          <a:p>
            <a:pPr lvl="1"/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일본은 독도문제를 국제 사법재판소에 제소하자고 했으나 한국은 이제껏 거부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24578" name="Picture 2" descr="http://imgnews.naver.com/image/020/2008/07/14/200807140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7344816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_x109729592" descr="EMB0000141054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7128792" cy="415445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일본이 말하는 역사적 근거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(1)</a:t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일본은 옛날부터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다케시마의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존재를 인식하고 있었다는 점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 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개정일본여지노정전도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(1846)</a:t>
            </a:r>
            <a:endParaRPr lang="ko-KR" altLang="en-US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news.naver.com/image/041/2008/08/05/behermes200808051455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6912768" cy="295232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일본이 말하는 역사적 근거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(2)</a:t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4293096"/>
            <a:ext cx="7467600" cy="2260848"/>
          </a:xfrm>
        </p:spPr>
        <p:txBody>
          <a:bodyPr/>
          <a:lstStyle/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일본은 울릉도로 건너갈 때의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정박장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및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어채지로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다케시마를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이용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 17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세기 중엽에는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다케시마의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영유권을 확립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일본은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17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세기 말 울릉도 도항은 금지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다케시마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도항은 금지하지 않음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일본이 말하는 역사적 근거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(3)</a:t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일본 정부는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1905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년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다케시마를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시마네현에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편입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다케시마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영유 의사를 재확인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</a:p>
          <a:p>
            <a:pPr>
              <a:buNone/>
            </a:pP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109819624" descr="EMB0000141054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7272808" cy="3887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일본의 주장에 대해 취한 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우리나라의 행동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(1)</a:t>
            </a:r>
            <a:endParaRPr lang="ko-KR" altLang="en-US" sz="36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149173448" descr="EMB000004a41f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481863" cy="2664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4272677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이승만 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-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평화선 선언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등대 설치 후 무장경찰 주둔</a:t>
            </a:r>
            <a:endParaRPr lang="en-US" altLang="ko-KR" sz="2400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박정희 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– ‘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독도는 한국영토로서 영토문제는 존재하지 않는다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’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는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 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입장 표명</a:t>
            </a:r>
            <a:endParaRPr lang="en-US" altLang="ko-KR" sz="2400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전두환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노태우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김대중 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–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양국 우호관계 발전이유로 빌미제공</a:t>
            </a:r>
            <a:endParaRPr lang="en-US" altLang="ko-KR" sz="2400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sz="2400" dirty="0" err="1" smtClean="0">
                <a:latin typeface="HY나무M" pitchFamily="18" charset="-127"/>
                <a:ea typeface="HY나무M" pitchFamily="18" charset="-127"/>
              </a:rPr>
              <a:t>이명박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–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독도주권훼손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첫 독도입도</a:t>
            </a:r>
            <a:endParaRPr lang="en-US" altLang="ko-KR" sz="2400" dirty="0" smtClean="0">
              <a:latin typeface="HY나무M" pitchFamily="18" charset="-127"/>
              <a:ea typeface="HY나무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일본의 주장에 대해 취한 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우리나라의 행동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(2)-</a:t>
            </a: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반박논리</a:t>
            </a:r>
            <a:endParaRPr lang="ko-KR" altLang="en-US" sz="3600" dirty="0"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9218" name="Picture 2" descr="http://cfile27.uf.tistory.com/image/272E4A5052AE64CA088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9608"/>
            <a:ext cx="7576754" cy="3528392"/>
          </a:xfrm>
          <a:prstGeom prst="rect">
            <a:avLst/>
          </a:prstGeom>
          <a:noFill/>
        </p:spPr>
      </p:pic>
      <p:sp>
        <p:nvSpPr>
          <p:cNvPr id="8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280920" cy="2016224"/>
          </a:xfrm>
        </p:spPr>
        <p:txBody>
          <a:bodyPr/>
          <a:lstStyle/>
          <a:p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고지도에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표기되어 있는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우산도는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독도가 아니라 울릉도 바로 옆에 있는 죽도일 가능성이 높다는 주장에 대한 반박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 lvl="1"/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지도제작 기술의 부족과 죽도는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무릉도와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우산도 바로 위에 그려져 있으므로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우산도는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죽도가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아닌것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일본의 주장에 대해 취한 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우리나라의 행동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(3)-</a:t>
            </a: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반박논리</a:t>
            </a:r>
            <a:endParaRPr lang="ko-KR" altLang="en-US" sz="36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sz="quarter" idx="1"/>
          </p:nvPr>
        </p:nvSpPr>
        <p:spPr>
          <a:xfrm>
            <a:off x="4355976" y="1556792"/>
            <a:ext cx="4176464" cy="4464496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600" dirty="0" smtClean="0">
                <a:latin typeface="HY나무M" pitchFamily="18" charset="-127"/>
                <a:ea typeface="HY나무M" pitchFamily="18" charset="-127"/>
              </a:rPr>
              <a:t>샌프란시스코 강화조약에서 일본의 영토반환에 독도는 포함되지 않았다는 주장에 대한 반박</a:t>
            </a:r>
            <a:endParaRPr lang="en-US" altLang="ko-KR" sz="2600" dirty="0" smtClean="0">
              <a:latin typeface="HY나무M" pitchFamily="18" charset="-127"/>
              <a:ea typeface="HY나무M" pitchFamily="18" charset="-127"/>
            </a:endParaRPr>
          </a:p>
          <a:p>
            <a:pPr lvl="1"/>
            <a:r>
              <a:rPr lang="ko-KR" altLang="en-US" sz="2300" dirty="0" smtClean="0">
                <a:latin typeface="HY나무M" pitchFamily="18" charset="-127"/>
                <a:ea typeface="HY나무M" pitchFamily="18" charset="-127"/>
              </a:rPr>
              <a:t>샌프란시스코 강화조약에서 독도가 적시되지 않았지만 독도보다 더 큰 무수한 섬들도 적시되지 않음</a:t>
            </a:r>
            <a:endParaRPr lang="en-US" altLang="ko-KR" sz="2300" dirty="0" smtClean="0">
              <a:latin typeface="HY나무M" pitchFamily="18" charset="-127"/>
              <a:ea typeface="HY나무M" pitchFamily="18" charset="-127"/>
            </a:endParaRPr>
          </a:p>
          <a:p>
            <a:pPr lvl="1"/>
            <a:r>
              <a:rPr lang="ko-KR" altLang="en-US" sz="2300" dirty="0" smtClean="0">
                <a:latin typeface="HY나무M" pitchFamily="18" charset="-127"/>
                <a:ea typeface="HY나무M" pitchFamily="18" charset="-127"/>
              </a:rPr>
              <a:t>일본이 샌프란시스코 강화조약에 따라 국회중의원에 제출한 </a:t>
            </a:r>
            <a:r>
              <a:rPr lang="en-US" altLang="ko-KR" sz="2300" dirty="0" smtClean="0">
                <a:latin typeface="HY나무M" pitchFamily="18" charset="-127"/>
                <a:ea typeface="HY나무M" pitchFamily="18" charset="-127"/>
              </a:rPr>
              <a:t>“</a:t>
            </a:r>
            <a:r>
              <a:rPr lang="ko-KR" altLang="en-US" sz="2300" dirty="0" smtClean="0">
                <a:latin typeface="HY나무M" pitchFamily="18" charset="-127"/>
                <a:ea typeface="HY나무M" pitchFamily="18" charset="-127"/>
              </a:rPr>
              <a:t>일본 영역도</a:t>
            </a:r>
            <a:r>
              <a:rPr lang="en-US" altLang="ko-KR" sz="2300" dirty="0" smtClean="0">
                <a:latin typeface="HY나무M" pitchFamily="18" charset="-127"/>
                <a:ea typeface="HY나무M" pitchFamily="18" charset="-127"/>
              </a:rPr>
              <a:t>”</a:t>
            </a:r>
            <a:r>
              <a:rPr lang="ko-KR" altLang="en-US" sz="2300" dirty="0" smtClean="0">
                <a:latin typeface="HY나무M" pitchFamily="18" charset="-127"/>
                <a:ea typeface="HY나무M" pitchFamily="18" charset="-127"/>
              </a:rPr>
              <a:t>에서 독도를 일본의 영역에서 제외</a:t>
            </a:r>
            <a:r>
              <a:rPr lang="en-US" altLang="ko-KR" sz="2300" dirty="0" smtClean="0">
                <a:latin typeface="HY나무M" pitchFamily="18" charset="-127"/>
                <a:ea typeface="HY나무M" pitchFamily="18" charset="-127"/>
              </a:rPr>
              <a:t>.</a:t>
            </a:r>
          </a:p>
        </p:txBody>
      </p:sp>
      <p:pic>
        <p:nvPicPr>
          <p:cNvPr id="8194" name="Picture 2" descr="http://cfile4.uf.tistory.com/image/276F8C4C52AE64DF0898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412776"/>
            <a:ext cx="4061251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3322712" cy="4873752"/>
          </a:xfrm>
        </p:spPr>
        <p:txBody>
          <a:bodyPr/>
          <a:lstStyle/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서기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512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년 우산국이 신라에 병합하며 한국의 영토가 됨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우산국은 울릉도와 독도로 구성됨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프랑스 지리학자의 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‘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조선왕국전도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’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에 독도가 한국영토로 표기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1029" name="Picture 5" descr="http://postfiles3.naver.net/20110810_210/gkfla3524_1312974157923vNO2O_PNG/%C1%B6%BC%B1%BF%D5%B1%B9%C0%FC%B5%B5.png?type=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56792"/>
            <a:ext cx="5040560" cy="4714876"/>
          </a:xfrm>
          <a:prstGeom prst="rect">
            <a:avLst/>
          </a:prstGeom>
          <a:noFill/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95536" y="0"/>
            <a:ext cx="8147248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나무M" pitchFamily="18" charset="-127"/>
                <a:ea typeface="HY나무M" pitchFamily="18" charset="-127"/>
                <a:cs typeface="+mj-cs"/>
              </a:rPr>
              <a:t>역사적으로 독도가 우리땅이란 증거</a:t>
            </a:r>
            <a:r>
              <a:rPr kumimoji="0" lang="en-US" altLang="ko-KR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나무M" pitchFamily="18" charset="-127"/>
                <a:ea typeface="HY나무M" pitchFamily="18" charset="-127"/>
                <a:cs typeface="+mj-cs"/>
              </a:rPr>
              <a:t>(1)</a:t>
            </a:r>
            <a:endParaRPr kumimoji="0" lang="ko-KR" altLang="en-US" sz="36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Y나무M" pitchFamily="18" charset="-127"/>
              <a:ea typeface="HY나무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147248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역사적으로 독도가 우리땅이란 증거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(2)</a:t>
            </a:r>
            <a:endParaRPr lang="ko-KR" altLang="en-US" sz="36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075240" cy="892696"/>
          </a:xfrm>
        </p:spPr>
        <p:txBody>
          <a:bodyPr>
            <a:noAutofit/>
          </a:bodyPr>
          <a:lstStyle/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일본 고문헌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‘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은주시청합기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’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에 독도와 울릉도는 고려 영토라고 기록됨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‘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삼국접양지도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’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에 울릉도와 독도는 조선의 영토임이 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표기됨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4" name="그림 3" descr="dddddd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909068" cy="3528392"/>
          </a:xfrm>
          <a:prstGeom prst="rect">
            <a:avLst/>
          </a:prstGeom>
        </p:spPr>
      </p:pic>
      <p:pic>
        <p:nvPicPr>
          <p:cNvPr id="5" name="그림 4" descr="ddddddd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348880"/>
            <a:ext cx="3122909" cy="429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목차</a:t>
            </a:r>
            <a:endParaRPr lang="ko-KR" altLang="en-US" sz="36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2800" dirty="0" smtClean="0">
                <a:latin typeface="HY나무M" pitchFamily="18" charset="-127"/>
                <a:ea typeface="HY나무M" pitchFamily="18" charset="-127"/>
              </a:rPr>
              <a:t>독도의 역사</a:t>
            </a:r>
            <a:endParaRPr lang="en-US" altLang="ko-KR" sz="2800" dirty="0" smtClean="0">
              <a:latin typeface="HY나무M" pitchFamily="18" charset="-127"/>
              <a:ea typeface="HY나무M" pitchFamily="18" charset="-127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2800" dirty="0" smtClean="0">
                <a:latin typeface="HY나무M" pitchFamily="18" charset="-127"/>
                <a:ea typeface="HY나무M" pitchFamily="18" charset="-127"/>
              </a:rPr>
              <a:t>독도문제가 일어나게 된 시기와 그 이유</a:t>
            </a:r>
            <a:endParaRPr lang="en-US" altLang="ko-KR" sz="2800" dirty="0" smtClean="0">
              <a:latin typeface="HY나무M" pitchFamily="18" charset="-127"/>
              <a:ea typeface="HY나무M" pitchFamily="18" charset="-127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2800" dirty="0" smtClean="0">
                <a:latin typeface="HY나무M" pitchFamily="18" charset="-127"/>
                <a:ea typeface="HY나무M" pitchFamily="18" charset="-127"/>
              </a:rPr>
              <a:t>일본이 독도를 자기 땅이라고 주장하는 방식</a:t>
            </a:r>
            <a:r>
              <a:rPr lang="en-US" altLang="ko-KR" sz="2800" dirty="0" smtClean="0">
                <a:latin typeface="HY나무M" pitchFamily="18" charset="-127"/>
                <a:ea typeface="HY나무M" pitchFamily="18" charset="-127"/>
              </a:rPr>
              <a:t>,</a:t>
            </a:r>
            <a:r>
              <a:rPr lang="ko-KR" altLang="en-US" sz="2800" dirty="0" smtClean="0">
                <a:latin typeface="HY나무M" pitchFamily="18" charset="-127"/>
                <a:ea typeface="HY나무M" pitchFamily="18" charset="-127"/>
              </a:rPr>
              <a:t>이유</a:t>
            </a:r>
            <a:endParaRPr lang="en-US" altLang="ko-KR" sz="2800" dirty="0" smtClean="0">
              <a:latin typeface="HY나무M" pitchFamily="18" charset="-127"/>
              <a:ea typeface="HY나무M" pitchFamily="18" charset="-127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2800" dirty="0" smtClean="0">
                <a:latin typeface="HY나무M" pitchFamily="18" charset="-127"/>
                <a:ea typeface="HY나무M" pitchFamily="18" charset="-127"/>
              </a:rPr>
              <a:t>일본이 말하는 역사적 근거</a:t>
            </a:r>
            <a:endParaRPr lang="en-US" altLang="ko-KR" sz="2800" dirty="0" smtClean="0">
              <a:latin typeface="HY나무M" pitchFamily="18" charset="-127"/>
              <a:ea typeface="HY나무M" pitchFamily="18" charset="-127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2800" dirty="0" smtClean="0">
                <a:latin typeface="HY나무M" pitchFamily="18" charset="-127"/>
                <a:ea typeface="HY나무M" pitchFamily="18" charset="-127"/>
              </a:rPr>
              <a:t>일본의 주장에 대한 우리나라의 행동</a:t>
            </a:r>
            <a:endParaRPr lang="en-US" altLang="ko-KR" sz="2800" dirty="0" smtClean="0">
              <a:latin typeface="HY나무M" pitchFamily="18" charset="-127"/>
              <a:ea typeface="HY나무M" pitchFamily="18" charset="-127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2800" dirty="0" smtClean="0">
                <a:latin typeface="HY나무M" pitchFamily="18" charset="-127"/>
                <a:ea typeface="HY나무M" pitchFamily="18" charset="-127"/>
              </a:rPr>
              <a:t>독도가 우리땅이라는 역사적 근거</a:t>
            </a:r>
            <a:endParaRPr lang="en-US" altLang="ko-KR" sz="2800" dirty="0" smtClean="0">
              <a:latin typeface="HY나무M" pitchFamily="18" charset="-127"/>
              <a:ea typeface="HY나무M" pitchFamily="18" charset="-127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2800" dirty="0" smtClean="0">
                <a:latin typeface="HY나무M" pitchFamily="18" charset="-127"/>
                <a:ea typeface="HY나무M" pitchFamily="18" charset="-127"/>
              </a:rPr>
              <a:t>독도 분쟁 종결을 위한 우리의 입장</a:t>
            </a:r>
            <a:endParaRPr lang="en-US" altLang="ko-KR" sz="2800" dirty="0" smtClean="0">
              <a:latin typeface="HY나무M" pitchFamily="18" charset="-127"/>
              <a:ea typeface="HY나무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/>
          <a:lstStyle/>
          <a:p>
            <a:r>
              <a:rPr lang="ko-KR" altLang="en-US" dirty="0" smtClean="0"/>
              <a:t>일본 최고 국가기관인 태정관의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‘</a:t>
            </a:r>
            <a:r>
              <a:rPr lang="ko-KR" altLang="en-US" dirty="0" smtClean="0"/>
              <a:t>조선국교제시말내탐서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일본외교문서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에 수록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147248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역사적으로 독도가 우리땅이란 증거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(3)</a:t>
            </a:r>
            <a:endParaRPr lang="ko-KR" altLang="en-US" sz="3600" dirty="0"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6" name="그림 5" descr="ddsazxcv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348880"/>
            <a:ext cx="6336704" cy="4241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독도 분쟁을 종결 짓기 위해 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우리나라가 취해야 할 입장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행동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(1)</a:t>
            </a:r>
            <a:endParaRPr lang="ko-KR" altLang="en-US" sz="36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467600" cy="4873752"/>
          </a:xfrm>
        </p:spPr>
        <p:txBody>
          <a:bodyPr/>
          <a:lstStyle/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해결원칙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-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국제연합헌장을 따름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당사자국간의 해결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-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일본의 도발에 강경하게 대응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- ‘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독도는 교섭의 대상도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협상의 대상이 될 수 없다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’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라는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입장을 하지 않고 적극적으로 대응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</a:t>
            </a:r>
          </a:p>
          <a:p>
            <a:pPr>
              <a:buNone/>
            </a:pPr>
            <a:endParaRPr lang="en-US" altLang="ko-KR" dirty="0" smtClean="0"/>
          </a:p>
        </p:txBody>
      </p:sp>
      <p:pic>
        <p:nvPicPr>
          <p:cNvPr id="5122" name="Picture 2" descr="독도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971600" y="4005064"/>
            <a:ext cx="6556718" cy="252028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독도 분쟁을 종결 짓기 위해 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우리나라가 취해야 할 입장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행동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(2)</a:t>
            </a:r>
            <a:endParaRPr lang="ko-KR" altLang="en-US" sz="36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7467600" cy="4873752"/>
          </a:xfrm>
        </p:spPr>
        <p:txBody>
          <a:bodyPr/>
          <a:lstStyle/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제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3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자의 개입과 분쟁 해결 가능성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- UN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의 개입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-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일본의 도발이 나날이 거칠어져 일본이 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독도문제를 다시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UN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의 의제로 올릴 가능성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-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그러나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UN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의 결정은 강제성을 가지지못함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- UN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의 권고로 독도문제가 국제재판소로 회부될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가능성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독도 분쟁을 종결 짓기 위해 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우리나라가 취해야 할 입장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행동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(3)</a:t>
            </a:r>
            <a:endParaRPr lang="ko-KR" altLang="en-US" sz="36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83568" y="2060848"/>
            <a:ext cx="4042792" cy="396503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국제재판소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(ICJ)</a:t>
            </a: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-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가장 최후의 방법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- 1954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년에 일본정부의 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 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독도 영유권에 대해 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 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국제재판소 회부제의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-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국제재판소의 결정은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‘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결정적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’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50126392" descr="EMB00000a6045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76672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dirty="0" smtClean="0"/>
              <a:t>Thank You</a:t>
            </a:r>
            <a:endParaRPr lang="ko-KR" altLang="en-US" sz="8000" dirty="0"/>
          </a:p>
        </p:txBody>
      </p:sp>
      <p:sp>
        <p:nvSpPr>
          <p:cNvPr id="5" name="직사각형 4"/>
          <p:cNvSpPr/>
          <p:nvPr/>
        </p:nvSpPr>
        <p:spPr>
          <a:xfrm>
            <a:off x="1907704" y="2708920"/>
            <a:ext cx="501932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</a:t>
            </a:r>
            <a:r>
              <a:rPr lang="en-US" altLang="ko-K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altLang="ko-KR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&amp;</a:t>
            </a:r>
            <a:r>
              <a:rPr lang="en-US" altLang="ko-K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altLang="ko-KR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endParaRPr lang="en-US" altLang="ko-K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독도의 역사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(1)</a:t>
            </a:r>
            <a:endParaRPr lang="ko-KR" altLang="en-US" sz="36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8816" cy="4873752"/>
          </a:xfrm>
        </p:spPr>
        <p:txBody>
          <a:bodyPr/>
          <a:lstStyle/>
          <a:p>
            <a:r>
              <a:rPr lang="ko-KR" altLang="en-US" sz="2800" dirty="0" smtClean="0">
                <a:latin typeface="HY나무M" pitchFamily="18" charset="-127"/>
                <a:ea typeface="HY나무M" pitchFamily="18" charset="-127"/>
              </a:rPr>
              <a:t>독도의 역사</a:t>
            </a:r>
            <a:endParaRPr lang="en-US" altLang="ko-KR" sz="2800" dirty="0" smtClean="0">
              <a:latin typeface="HY나무M" pitchFamily="18" charset="-127"/>
              <a:ea typeface="HY나무M" pitchFamily="18" charset="-127"/>
            </a:endParaRPr>
          </a:p>
          <a:p>
            <a:pPr lvl="2">
              <a:buFont typeface="Arial" pitchFamily="34" charset="0"/>
              <a:buChar char="•"/>
            </a:pP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고려 김부식의 </a:t>
            </a:r>
            <a:r>
              <a:rPr lang="en-US" altLang="ko-KR" sz="2400" b="1" dirty="0" smtClean="0">
                <a:latin typeface="HY나무M" pitchFamily="18" charset="-127"/>
                <a:ea typeface="HY나무M" pitchFamily="18" charset="-127"/>
              </a:rPr>
              <a:t>‘</a:t>
            </a:r>
            <a:r>
              <a:rPr lang="ko-KR" altLang="en-US" sz="2400" b="1" dirty="0" smtClean="0">
                <a:latin typeface="HY나무M" pitchFamily="18" charset="-127"/>
                <a:ea typeface="HY나무M" pitchFamily="18" charset="-127"/>
              </a:rPr>
              <a:t>삼국사기</a:t>
            </a:r>
            <a:r>
              <a:rPr lang="en-US" altLang="ko-KR" sz="2400" b="1" dirty="0" smtClean="0">
                <a:latin typeface="HY나무M" pitchFamily="18" charset="-127"/>
                <a:ea typeface="HY나무M" pitchFamily="18" charset="-127"/>
              </a:rPr>
              <a:t>’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-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신라 </a:t>
            </a:r>
            <a:r>
              <a:rPr lang="ko-KR" altLang="en-US" sz="2400" dirty="0" err="1" smtClean="0">
                <a:latin typeface="HY나무M" pitchFamily="18" charset="-127"/>
                <a:ea typeface="HY나무M" pitchFamily="18" charset="-127"/>
              </a:rPr>
              <a:t>지증왕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13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년에 우산국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(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울릉도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+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우산도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)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정복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. </a:t>
            </a:r>
          </a:p>
          <a:p>
            <a:pPr lvl="2">
              <a:buFont typeface="Arial" pitchFamily="34" charset="0"/>
              <a:buChar char="•"/>
            </a:pPr>
            <a:r>
              <a:rPr lang="en-US" altLang="ko-KR" sz="2400" b="1" dirty="0" smtClean="0">
                <a:latin typeface="HY나무M" pitchFamily="18" charset="-127"/>
                <a:ea typeface="HY나무M" pitchFamily="18" charset="-127"/>
              </a:rPr>
              <a:t>17</a:t>
            </a:r>
            <a:r>
              <a:rPr lang="ko-KR" altLang="en-US" sz="2400" b="1" dirty="0" smtClean="0">
                <a:latin typeface="HY나무M" pitchFamily="18" charset="-127"/>
                <a:ea typeface="HY나무M" pitchFamily="18" charset="-127"/>
              </a:rPr>
              <a:t>세기 말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 일본과 최초의 영유권 분쟁</a:t>
            </a:r>
            <a:endParaRPr lang="en-US" altLang="ko-KR" sz="2400" dirty="0" smtClean="0">
              <a:latin typeface="HY나무M" pitchFamily="18" charset="-127"/>
              <a:ea typeface="HY나무M" pitchFamily="18" charset="-127"/>
            </a:endParaRPr>
          </a:p>
          <a:p>
            <a:pPr lvl="2">
              <a:buFont typeface="Arial" pitchFamily="34" charset="0"/>
              <a:buChar char="•"/>
            </a:pPr>
            <a:r>
              <a:rPr lang="ko-KR" altLang="en-US" sz="2400" b="1" dirty="0" smtClean="0">
                <a:latin typeface="HY나무M" pitchFamily="18" charset="-127"/>
                <a:ea typeface="HY나무M" pitchFamily="18" charset="-127"/>
              </a:rPr>
              <a:t>조선 숙종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–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울릉도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독도를 둘러 싼 영토분쟁에서 일본이 잘못을 인정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3074" name="Picture 2" descr="http://blogfiles.naver.net/20120827_117/woorikangsan_1346039521059N6umT_JPEG/%B5%BF%BF%A9%BA%F1%B0%ED1_ehreh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598041" cy="4383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독도의 역사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(2)</a:t>
            </a:r>
            <a:endParaRPr lang="ko-KR" altLang="en-US" sz="36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sz="3800" dirty="0" smtClean="0">
                <a:latin typeface="HY나무M" pitchFamily="18" charset="-127"/>
                <a:ea typeface="HY나무M" pitchFamily="18" charset="-127"/>
              </a:rPr>
              <a:t>독도의 역사</a:t>
            </a:r>
            <a:endParaRPr lang="en-US" altLang="ko-KR" sz="3800" dirty="0" smtClean="0">
              <a:latin typeface="HY나무M" pitchFamily="18" charset="-127"/>
              <a:ea typeface="HY나무M" pitchFamily="18" charset="-127"/>
            </a:endParaRP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3300" b="1" dirty="0" smtClean="0">
                <a:latin typeface="HY나무M" pitchFamily="18" charset="-127"/>
                <a:ea typeface="HY나무M" pitchFamily="18" charset="-127"/>
              </a:rPr>
              <a:t>고종 </a:t>
            </a:r>
            <a:r>
              <a:rPr lang="en-US" altLang="ko-KR" sz="3300" b="1" dirty="0" smtClean="0">
                <a:latin typeface="HY나무M" pitchFamily="18" charset="-127"/>
                <a:ea typeface="HY나무M" pitchFamily="18" charset="-127"/>
              </a:rPr>
              <a:t>37</a:t>
            </a:r>
            <a:r>
              <a:rPr lang="ko-KR" altLang="en-US" sz="3300" b="1" dirty="0" smtClean="0">
                <a:latin typeface="HY나무M" pitchFamily="18" charset="-127"/>
                <a:ea typeface="HY나무M" pitchFamily="18" charset="-127"/>
              </a:rPr>
              <a:t>년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en-US" altLang="ko-KR" sz="3300" dirty="0" smtClean="0">
                <a:latin typeface="HY나무M" pitchFamily="18" charset="-127"/>
                <a:ea typeface="HY나무M" pitchFamily="18" charset="-127"/>
              </a:rPr>
              <a:t>– 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울릉도와 독도를 묶어 독립군으로 설치</a:t>
            </a:r>
            <a:r>
              <a:rPr lang="en-US" altLang="ko-KR" sz="33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군청 관할 구역을 울릉도 전체와 죽도</a:t>
            </a:r>
            <a:r>
              <a:rPr lang="en-US" altLang="ko-KR" sz="3300" dirty="0" smtClean="0">
                <a:latin typeface="HY나무M" pitchFamily="18" charset="-127"/>
                <a:ea typeface="HY나무M" pitchFamily="18" charset="-127"/>
              </a:rPr>
              <a:t>(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울릉도</a:t>
            </a:r>
            <a:r>
              <a:rPr lang="en-US" altLang="ko-KR" sz="3300" dirty="0" smtClean="0">
                <a:latin typeface="HY나무M" pitchFamily="18" charset="-127"/>
                <a:ea typeface="HY나무M" pitchFamily="18" charset="-127"/>
              </a:rPr>
              <a:t>) 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및 석도</a:t>
            </a:r>
            <a:r>
              <a:rPr lang="en-US" altLang="ko-KR" sz="3300" dirty="0" smtClean="0">
                <a:latin typeface="HY나무M" pitchFamily="18" charset="-127"/>
                <a:ea typeface="HY나무M" pitchFamily="18" charset="-127"/>
              </a:rPr>
              <a:t>(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독도</a:t>
            </a:r>
            <a:r>
              <a:rPr lang="en-US" altLang="ko-KR" sz="3300" dirty="0" smtClean="0">
                <a:latin typeface="HY나무M" pitchFamily="18" charset="-127"/>
                <a:ea typeface="HY나무M" pitchFamily="18" charset="-127"/>
              </a:rPr>
              <a:t>)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로 명명</a:t>
            </a:r>
            <a:endParaRPr lang="en-US" altLang="ko-KR" sz="3300" dirty="0" smtClean="0">
              <a:latin typeface="HY나무M" pitchFamily="18" charset="-127"/>
              <a:ea typeface="HY나무M" pitchFamily="18" charset="-127"/>
            </a:endParaRP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3300" b="1" dirty="0" smtClean="0">
                <a:latin typeface="HY나무M" pitchFamily="18" charset="-127"/>
                <a:ea typeface="HY나무M" pitchFamily="18" charset="-127"/>
              </a:rPr>
              <a:t>1904</a:t>
            </a:r>
            <a:r>
              <a:rPr lang="ko-KR" altLang="en-US" sz="3300" b="1" dirty="0" smtClean="0">
                <a:latin typeface="HY나무M" pitchFamily="18" charset="-127"/>
                <a:ea typeface="HY나무M" pitchFamily="18" charset="-127"/>
              </a:rPr>
              <a:t>년</a:t>
            </a:r>
            <a:r>
              <a:rPr lang="en-US" altLang="ko-KR" sz="3300" b="1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sz="3300" b="1" dirty="0" smtClean="0">
                <a:latin typeface="HY나무M" pitchFamily="18" charset="-127"/>
                <a:ea typeface="HY나무M" pitchFamily="18" charset="-127"/>
              </a:rPr>
              <a:t>조</a:t>
            </a:r>
            <a:r>
              <a:rPr lang="en-US" altLang="ko-KR" sz="3300" b="1" dirty="0" smtClean="0">
                <a:latin typeface="HY나무M" pitchFamily="18" charset="-127"/>
                <a:ea typeface="HY나무M" pitchFamily="18" charset="-127"/>
              </a:rPr>
              <a:t>.</a:t>
            </a:r>
            <a:r>
              <a:rPr lang="ko-KR" altLang="en-US" sz="3300" b="1" dirty="0" smtClean="0">
                <a:latin typeface="HY나무M" pitchFamily="18" charset="-127"/>
                <a:ea typeface="HY나무M" pitchFamily="18" charset="-127"/>
              </a:rPr>
              <a:t>일 의정서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en-US" altLang="ko-KR" sz="3300" dirty="0" smtClean="0">
                <a:latin typeface="HY나무M" pitchFamily="18" charset="-127"/>
                <a:ea typeface="HY나무M" pitchFamily="18" charset="-127"/>
              </a:rPr>
              <a:t>– 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일본해군이 독도에 부대설치</a:t>
            </a:r>
            <a:endParaRPr lang="en-US" altLang="ko-KR" sz="3300" dirty="0" smtClean="0">
              <a:latin typeface="HY나무M" pitchFamily="18" charset="-127"/>
              <a:ea typeface="HY나무M" pitchFamily="18" charset="-127"/>
            </a:endParaRP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3300" b="1" dirty="0" smtClean="0">
                <a:latin typeface="HY나무M" pitchFamily="18" charset="-127"/>
                <a:ea typeface="HY나무M" pitchFamily="18" charset="-127"/>
              </a:rPr>
              <a:t>1905</a:t>
            </a:r>
            <a:r>
              <a:rPr lang="ko-KR" altLang="en-US" sz="3300" b="1" dirty="0" smtClean="0">
                <a:latin typeface="HY나무M" pitchFamily="18" charset="-127"/>
                <a:ea typeface="HY나무M" pitchFamily="18" charset="-127"/>
              </a:rPr>
              <a:t>년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en-US" altLang="ko-KR" sz="3300" dirty="0" smtClean="0">
                <a:latin typeface="HY나무M" pitchFamily="18" charset="-127"/>
                <a:ea typeface="HY나무M" pitchFamily="18" charset="-127"/>
              </a:rPr>
              <a:t>– 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일본 </a:t>
            </a:r>
            <a:r>
              <a:rPr lang="ko-KR" altLang="en-US" sz="3300" dirty="0" err="1" smtClean="0">
                <a:latin typeface="HY나무M" pitchFamily="18" charset="-127"/>
                <a:ea typeface="HY나무M" pitchFamily="18" charset="-127"/>
              </a:rPr>
              <a:t>시마네현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 고시를 통해 독도를 </a:t>
            </a:r>
            <a:r>
              <a:rPr lang="ko-KR" altLang="en-US" sz="3300" dirty="0" err="1" smtClean="0">
                <a:latin typeface="HY나무M" pitchFamily="18" charset="-127"/>
                <a:ea typeface="HY나무M" pitchFamily="18" charset="-127"/>
              </a:rPr>
              <a:t>시마네현의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 소관아래 편입한다고 발표</a:t>
            </a:r>
            <a:r>
              <a:rPr lang="en-US" altLang="ko-KR" sz="3300" dirty="0" smtClean="0">
                <a:latin typeface="HY나무M" pitchFamily="18" charset="-127"/>
                <a:ea typeface="HY나무M" pitchFamily="18" charset="-127"/>
              </a:rPr>
              <a:t>.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3300" b="1" dirty="0" smtClean="0">
                <a:latin typeface="HY나무M" pitchFamily="18" charset="-127"/>
                <a:ea typeface="HY나무M" pitchFamily="18" charset="-127"/>
              </a:rPr>
              <a:t>1906</a:t>
            </a:r>
            <a:r>
              <a:rPr lang="ko-KR" altLang="en-US" sz="3300" b="1" dirty="0" smtClean="0">
                <a:latin typeface="HY나무M" pitchFamily="18" charset="-127"/>
                <a:ea typeface="HY나무M" pitchFamily="18" charset="-127"/>
              </a:rPr>
              <a:t>년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en-US" altLang="ko-KR" sz="3300" dirty="0" smtClean="0">
                <a:latin typeface="HY나무M" pitchFamily="18" charset="-127"/>
                <a:ea typeface="HY나무M" pitchFamily="18" charset="-127"/>
              </a:rPr>
              <a:t>– 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이 사실을 대한제국에 통보</a:t>
            </a:r>
            <a:endParaRPr lang="en-US" altLang="ko-KR" sz="3300" dirty="0" smtClean="0">
              <a:latin typeface="HY나무M" pitchFamily="18" charset="-127"/>
              <a:ea typeface="HY나무M" pitchFamily="18" charset="-127"/>
            </a:endParaRP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3300" b="1" dirty="0" smtClean="0">
                <a:latin typeface="HY나무M" pitchFamily="18" charset="-127"/>
                <a:ea typeface="HY나무M" pitchFamily="18" charset="-127"/>
              </a:rPr>
              <a:t>일본 패망 후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 연합군은 독도가 일본 영토로 </a:t>
            </a:r>
            <a:r>
              <a:rPr lang="ko-KR" altLang="en-US" sz="3300" dirty="0" err="1" smtClean="0">
                <a:latin typeface="HY나무M" pitchFamily="18" charset="-127"/>
                <a:ea typeface="HY나무M" pitchFamily="18" charset="-127"/>
              </a:rPr>
              <a:t>부터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 분리되었음을 선언하고 한국에 반환</a:t>
            </a:r>
            <a:r>
              <a:rPr lang="en-US" altLang="ko-KR" sz="3300" dirty="0" smtClean="0">
                <a:latin typeface="HY나무M" pitchFamily="18" charset="-127"/>
                <a:ea typeface="HY나무M" pitchFamily="18" charset="-127"/>
              </a:rPr>
              <a:t>.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3300" b="1" dirty="0" smtClean="0">
                <a:latin typeface="HY나무M" pitchFamily="18" charset="-127"/>
                <a:ea typeface="HY나무M" pitchFamily="18" charset="-127"/>
              </a:rPr>
              <a:t>한국 독립 후</a:t>
            </a:r>
            <a:r>
              <a:rPr lang="ko-KR" altLang="en-US" sz="3300" dirty="0" smtClean="0">
                <a:latin typeface="HY나무M" pitchFamily="18" charset="-127"/>
                <a:ea typeface="HY나무M" pitchFamily="18" charset="-127"/>
              </a:rPr>
              <a:t> 한국 정부와 일본 정부 사이에 외교문서를 통한 치열한 논쟁 전개</a:t>
            </a:r>
            <a:endParaRPr lang="en-US" altLang="ko-KR" sz="3300" dirty="0" smtClean="0">
              <a:latin typeface="HY나무M" pitchFamily="18" charset="-127"/>
              <a:ea typeface="HY나무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독도의 역사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(3)</a:t>
            </a:r>
            <a:endParaRPr lang="ko-KR" altLang="en-US" sz="36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/>
          </a:p>
        </p:txBody>
      </p:sp>
    </p:spTree>
    <p:controls>
      <p:control spid="2049" name="ShockwaveFlash1" r:id="rId2" imgW="7129468" imgH="431923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독도문제가 일어나게 된 시기와 그 이유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(1)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873752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17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세기 말 숙종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–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독도 어업권을 둘러싼 영유권 분쟁발생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1905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년 러일전쟁 중 을사조약으로 우리나라 외교권 강제 박탈 및 독도에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‘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무주지선점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’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선언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1952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년 우리정부의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‘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인접해양의 주권에 관한 대통령 선언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’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발표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1953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년 한국전쟁 중 독도가 일본영토라는 표식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1956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년 우리나라가 독대에 경비대 상주시킴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112308608" descr="EMB000012c84661"/>
          <p:cNvPicPr>
            <a:picLocks noChangeAspect="1" noChangeArrowheads="1"/>
          </p:cNvPicPr>
          <p:nvPr/>
        </p:nvPicPr>
        <p:blipFill>
          <a:blip r:embed="rId2" cstate="print"/>
          <a:srcRect l="37309" t="22379" r="37276" b="45184"/>
          <a:stretch>
            <a:fillRect/>
          </a:stretch>
        </p:blipFill>
        <p:spPr bwMode="auto">
          <a:xfrm>
            <a:off x="4355976" y="1484784"/>
            <a:ext cx="422974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독도문제가 일어나게 된 시기와 그 이유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(2)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427984" y="1628800"/>
            <a:ext cx="3784848" cy="4873752"/>
          </a:xfrm>
        </p:spPr>
        <p:txBody>
          <a:bodyPr/>
          <a:lstStyle/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1965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년 박정희 대통령은 한일협정에서 단호히 독도 영토 문제는 존재하지 않음을 밝힘 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1974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년 대륙붕 협정에서도 독도를 한국경계선 안으로 넣음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전두환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노태우 정권의 소극적인 독도정책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김대중 정권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– IMF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상황에서 독도를 중간수역에 포함시킴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112297624" descr="EMB000012c84662"/>
          <p:cNvPicPr>
            <a:picLocks noChangeAspect="1" noChangeArrowheads="1"/>
          </p:cNvPicPr>
          <p:nvPr/>
        </p:nvPicPr>
        <p:blipFill>
          <a:blip r:embed="rId2" cstate="print"/>
          <a:srcRect l="39073" t="40660" r="39053" b="30800"/>
          <a:stretch>
            <a:fillRect/>
          </a:stretch>
        </p:blipFill>
        <p:spPr bwMode="auto">
          <a:xfrm>
            <a:off x="251520" y="1628800"/>
            <a:ext cx="421196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독도문제가 일어나게 된 시기와 그 이유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(3)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http://</a:t>
            </a:r>
            <a:r>
              <a:rPr lang="en-US" altLang="ko-KR" dirty="0" smtClean="0">
                <a:hlinkClick r:id="rId2"/>
              </a:rPr>
              <a:t>tv.sbs.co.kr/vod_hub.jsp?co=nhn&amp;type=ucc&amp;content_id=10000159478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67600" cy="1143000"/>
          </a:xfrm>
        </p:spPr>
        <p:txBody>
          <a:bodyPr>
            <a:noAutofit/>
          </a:bodyPr>
          <a:lstStyle/>
          <a:p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일본이 독도를 자기 땅이라고 주장하는 방식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,</a:t>
            </a:r>
            <a:r>
              <a:rPr lang="ko-KR" altLang="en-US" sz="3600" dirty="0" smtClean="0">
                <a:latin typeface="HY나무M" pitchFamily="18" charset="-127"/>
                <a:ea typeface="HY나무M" pitchFamily="18" charset="-127"/>
              </a:rPr>
              <a:t>이유</a:t>
            </a:r>
            <a:r>
              <a:rPr lang="en-US" altLang="ko-KR" sz="3600" dirty="0" smtClean="0">
                <a:latin typeface="HY나무M" pitchFamily="18" charset="-127"/>
                <a:ea typeface="HY나무M" pitchFamily="18" charset="-127"/>
              </a:rPr>
              <a:t>(1)</a:t>
            </a:r>
            <a:br>
              <a:rPr lang="en-US" altLang="ko-KR" sz="3600" dirty="0" smtClean="0">
                <a:latin typeface="HY나무M" pitchFamily="18" charset="-127"/>
                <a:ea typeface="HY나무M" pitchFamily="18" charset="-127"/>
              </a:rPr>
            </a:b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873752"/>
          </a:xfrm>
        </p:spPr>
        <p:txBody>
          <a:bodyPr/>
          <a:lstStyle/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근대 이전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pPr lvl="1"/>
            <a:endParaRPr lang="en-US" altLang="ko-KR" sz="2400" dirty="0" smtClean="0">
              <a:latin typeface="HY나무M" pitchFamily="18" charset="-127"/>
              <a:ea typeface="HY나무M" pitchFamily="18" charset="-127"/>
            </a:endParaRPr>
          </a:p>
          <a:p>
            <a:pPr lvl="1"/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한국의 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‘</a:t>
            </a:r>
            <a:r>
              <a:rPr lang="ko-KR" altLang="en-US" sz="2400" dirty="0" err="1" smtClean="0">
                <a:latin typeface="HY나무M" pitchFamily="18" charset="-127"/>
                <a:ea typeface="HY나무M" pitchFamily="18" charset="-127"/>
              </a:rPr>
              <a:t>신증동국여지승람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’-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우산도의 위치가 울릉도와 거의 같은 크기고</a:t>
            </a:r>
            <a:r>
              <a:rPr lang="en-US" altLang="ko-KR" sz="24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그것도 울릉도와 한반도의 중간에 그려져 있는 점은 위치조차 제대로 인식하지 못했다는 증거라고 주장</a:t>
            </a:r>
            <a:endParaRPr lang="en-US" altLang="ko-KR" sz="2400" dirty="0" smtClean="0"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25602" name="Picture 2" descr="http://postfiles10.naver.net/20100122_57/pkg0721_1264086754512FvNfc_jpg/신증동국여지승람_pkg0721.jpg?type=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360194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247</TotalTime>
  <Words>2064</Words>
  <Application>Microsoft Office PowerPoint</Application>
  <PresentationFormat>화면 슬라이드 쇼(4:3)</PresentationFormat>
  <Paragraphs>174</Paragraphs>
  <Slides>24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오렌지</vt:lpstr>
      <vt:lpstr>독도 관련 일본주장의 문제점</vt:lpstr>
      <vt:lpstr>목차</vt:lpstr>
      <vt:lpstr>독도의 역사(1)</vt:lpstr>
      <vt:lpstr>독도의 역사(2)</vt:lpstr>
      <vt:lpstr>독도의 역사(3)</vt:lpstr>
      <vt:lpstr>독도문제가 일어나게 된 시기와 그 이유(1)</vt:lpstr>
      <vt:lpstr>독도문제가 일어나게 된 시기와 그 이유(2)</vt:lpstr>
      <vt:lpstr>독도문제가 일어나게 된 시기와 그 이유(3)</vt:lpstr>
      <vt:lpstr>   일본이 독도를 자기 땅이라고 주장하는 방식,이유(1) </vt:lpstr>
      <vt:lpstr>   일본이 독도를 자기 땅이라고 주장하는 방식,이유(2) </vt:lpstr>
      <vt:lpstr>   일본이 독도를 자기 땅이라고 주장하는 방식,이유(3) </vt:lpstr>
      <vt:lpstr>일본이 말하는 역사적 근거(1) </vt:lpstr>
      <vt:lpstr>일본이 말하는 역사적 근거(2) </vt:lpstr>
      <vt:lpstr>일본이 말하는 역사적 근거(3) </vt:lpstr>
      <vt:lpstr>일본의 주장에 대해 취한  우리나라의 행동(1)</vt:lpstr>
      <vt:lpstr>일본의 주장에 대해 취한  우리나라의 행동(2)-반박논리</vt:lpstr>
      <vt:lpstr>일본의 주장에 대해 취한  우리나라의 행동(3)-반박논리</vt:lpstr>
      <vt:lpstr>슬라이드 18</vt:lpstr>
      <vt:lpstr>역사적으로 독도가 우리땅이란 증거(2)</vt:lpstr>
      <vt:lpstr>역사적으로 독도가 우리땅이란 증거(3)</vt:lpstr>
      <vt:lpstr>독도 분쟁을 종결 짓기 위해  우리나라가 취해야 할 입장, 행동(1)</vt:lpstr>
      <vt:lpstr>독도 분쟁을 종결 짓기 위해  우리나라가 취해야 할 입장, 행동(2)</vt:lpstr>
      <vt:lpstr>독도 분쟁을 종결 짓기 위해  우리나라가 취해야 할 입장, 행동(3)</vt:lpstr>
      <vt:lpstr>슬라이드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 관련 일본주장의 문제점</dc:title>
  <dc:creator>ss</dc:creator>
  <cp:lastModifiedBy>양현섭</cp:lastModifiedBy>
  <cp:revision>33</cp:revision>
  <dcterms:created xsi:type="dcterms:W3CDTF">2014-03-29T03:16:04Z</dcterms:created>
  <dcterms:modified xsi:type="dcterms:W3CDTF">2014-03-30T14:59:51Z</dcterms:modified>
</cp:coreProperties>
</file>