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39"/>
  </p:notesMasterIdLst>
  <p:sldIdLst>
    <p:sldId id="264" r:id="rId2"/>
    <p:sldId id="314" r:id="rId3"/>
    <p:sldId id="267" r:id="rId4"/>
    <p:sldId id="319" r:id="rId5"/>
    <p:sldId id="321" r:id="rId6"/>
    <p:sldId id="316" r:id="rId7"/>
    <p:sldId id="317" r:id="rId8"/>
    <p:sldId id="323" r:id="rId9"/>
    <p:sldId id="324" r:id="rId10"/>
    <p:sldId id="325" r:id="rId11"/>
    <p:sldId id="326" r:id="rId12"/>
    <p:sldId id="328" r:id="rId13"/>
    <p:sldId id="329" r:id="rId14"/>
    <p:sldId id="327" r:id="rId15"/>
    <p:sldId id="315" r:id="rId16"/>
    <p:sldId id="268" r:id="rId17"/>
    <p:sldId id="265" r:id="rId18"/>
    <p:sldId id="266" r:id="rId19"/>
    <p:sldId id="270" r:id="rId20"/>
    <p:sldId id="269" r:id="rId21"/>
    <p:sldId id="271" r:id="rId22"/>
    <p:sldId id="272" r:id="rId23"/>
    <p:sldId id="256" r:id="rId24"/>
    <p:sldId id="258" r:id="rId25"/>
    <p:sldId id="257" r:id="rId26"/>
    <p:sldId id="259" r:id="rId27"/>
    <p:sldId id="260" r:id="rId28"/>
    <p:sldId id="261" r:id="rId29"/>
    <p:sldId id="262" r:id="rId30"/>
    <p:sldId id="313" r:id="rId31"/>
    <p:sldId id="306" r:id="rId32"/>
    <p:sldId id="307" r:id="rId33"/>
    <p:sldId id="308" r:id="rId34"/>
    <p:sldId id="309" r:id="rId35"/>
    <p:sldId id="310" r:id="rId36"/>
    <p:sldId id="312" r:id="rId37"/>
    <p:sldId id="301" r:id="rId38"/>
  </p:sldIdLst>
  <p:sldSz cx="9144000" cy="6858000" type="screen4x3"/>
  <p:notesSz cx="6858000" cy="9144000"/>
  <p:embeddedFontLst>
    <p:embeddedFont>
      <p:font typeface="Tw Cen MT" pitchFamily="34" charset="0"/>
      <p:regular r:id="rId40"/>
      <p:bold r:id="rId41"/>
      <p:italic r:id="rId42"/>
      <p:boldItalic r:id="rId43"/>
    </p:embeddedFont>
    <p:embeddedFont>
      <p:font typeface="HY얕은샘물M" pitchFamily="18" charset="-127"/>
      <p:regular r:id="rId44"/>
    </p:embeddedFont>
    <p:embeddedFont>
      <p:font typeface="한컴바탕" pitchFamily="18" charset="2"/>
      <p:regular r:id="rId45"/>
    </p:embeddedFont>
    <p:embeddedFont>
      <p:font typeface="맑은 고딕" pitchFamily="50" charset="-127"/>
      <p:regular r:id="rId46"/>
      <p:bold r:id="rId47"/>
    </p:embeddedFont>
    <p:embeddedFont>
      <p:font typeface="Wingdings 2" pitchFamily="18" charset="2"/>
      <p:regular r:id="rId4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562" autoAdjust="0"/>
    <p:restoredTop sz="94660"/>
  </p:normalViewPr>
  <p:slideViewPr>
    <p:cSldViewPr>
      <p:cViewPr>
        <p:scale>
          <a:sx n="75" d="100"/>
          <a:sy n="75" d="100"/>
        </p:scale>
        <p:origin x="-978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E2B96-67C7-435D-B5F6-2509AD203684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5AC16-D95E-48AC-81D8-8C2A35CDC1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339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5AC16-D95E-48AC-81D8-8C2A35CDC15B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F9D2B64-CF34-4CDF-B928-D81C4BB90C86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F35C4CF-0813-4A76-802F-78285C609D0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1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5.png"/><Relationship Id="rId18" Type="http://schemas.microsoft.com/office/2007/relationships/media" Target="file:///C:\Documents%20and%20Settings\user\&#48148;&#53461;%20&#54868;&#47732;\&#44256;&#45768;\5.mp3" TargetMode="External"/><Relationship Id="rId3" Type="http://schemas.openxmlformats.org/officeDocument/2006/relationships/audio" Target="file:///C:\Documents%20and%20Settings\user\&#48148;&#53461;%20&#54868;&#47732;\&#44256;&#45768;\3.mp3" TargetMode="External"/><Relationship Id="rId21" Type="http://schemas.microsoft.com/office/2007/relationships/media" Target="file:///C:\Documents%20and%20Settings\user\&#48148;&#53461;%20&#54868;&#47732;\&#44256;&#45768;\7.mp3" TargetMode="External"/><Relationship Id="rId7" Type="http://schemas.openxmlformats.org/officeDocument/2006/relationships/audio" Target="file:///C:\Documents%20and%20Settings\user\&#48148;&#53461;%20&#54868;&#47732;\&#44256;&#45768;\7.mp3" TargetMode="External"/><Relationship Id="rId12" Type="http://schemas.microsoft.com/office/2007/relationships/media" Target="file:///C:\Documents%20and%20Settings\user\&#48148;&#53461;%20&#54868;&#47732;\&#44256;&#45768;\2.mp3" TargetMode="External"/><Relationship Id="rId17" Type="http://schemas.openxmlformats.org/officeDocument/2006/relationships/image" Target="../media/image27.png"/><Relationship Id="rId2" Type="http://schemas.openxmlformats.org/officeDocument/2006/relationships/audio" Target="file:///C:\Documents%20and%20Settings\user\&#48148;&#53461;%20&#54868;&#47732;\&#44256;&#45768;\2.mp3" TargetMode="External"/><Relationship Id="rId16" Type="http://schemas.microsoft.com/office/2007/relationships/media" Target="file:///C:\Documents%20and%20Settings\user\&#48148;&#53461;%20&#54868;&#47732;\&#44256;&#45768;\4.mp3" TargetMode="External"/><Relationship Id="rId20" Type="http://schemas.microsoft.com/office/2007/relationships/media" Target="file:///C:\Documents%20and%20Settings\user\&#48148;&#53461;%20&#54868;&#47732;\&#44256;&#45768;\6.mp3" TargetMode="External"/><Relationship Id="rId1" Type="http://schemas.openxmlformats.org/officeDocument/2006/relationships/audio" Target="file:///C:\Documents%20and%20Settings\user\&#48148;&#53461;%20&#54868;&#47732;\&#44256;&#45768;\1.mp3" TargetMode="External"/><Relationship Id="rId6" Type="http://schemas.openxmlformats.org/officeDocument/2006/relationships/audio" Target="file:///C:\Documents%20and%20Settings\user\&#48148;&#53461;%20&#54868;&#47732;\&#44256;&#45768;\6.mp3" TargetMode="External"/><Relationship Id="rId11" Type="http://schemas.openxmlformats.org/officeDocument/2006/relationships/image" Target="../media/image24.png"/><Relationship Id="rId5" Type="http://schemas.openxmlformats.org/officeDocument/2006/relationships/audio" Target="file:///C:\Documents%20and%20Settings\user\&#48148;&#53461;%20&#54868;&#47732;\&#44256;&#45768;\5.mp3" TargetMode="External"/><Relationship Id="rId15" Type="http://schemas.openxmlformats.org/officeDocument/2006/relationships/image" Target="../media/image26.png"/><Relationship Id="rId10" Type="http://schemas.microsoft.com/office/2007/relationships/media" Target="file:///C:\Documents%20and%20Settings\user\&#48148;&#53461;%20&#54868;&#47732;\&#44256;&#45768;\1.mp3" TargetMode="External"/><Relationship Id="rId19" Type="http://schemas.openxmlformats.org/officeDocument/2006/relationships/image" Target="../media/image28.png"/><Relationship Id="rId4" Type="http://schemas.openxmlformats.org/officeDocument/2006/relationships/audio" Target="file:///C:\Documents%20and%20Settings\user\&#48148;&#53461;%20&#54868;&#47732;\&#44256;&#45768;\4.mp3" TargetMode="External"/><Relationship Id="rId9" Type="http://schemas.openxmlformats.org/officeDocument/2006/relationships/image" Target="../media/image23.jpeg"/><Relationship Id="rId14" Type="http://schemas.microsoft.com/office/2007/relationships/media" Target="file:///C:\Documents%20and%20Settings\user\&#48148;&#53461;%20&#54868;&#47732;\&#44256;&#45768;\3.mp3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oLlpducspSA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3140968"/>
            <a:ext cx="9144000" cy="720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836712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latin typeface="08서울남산체 L" pitchFamily="18" charset="-127"/>
                <a:ea typeface="08서울남산체 L" pitchFamily="18" charset="-127"/>
              </a:rPr>
              <a:t>경상북도의 </a:t>
            </a:r>
            <a:endParaRPr lang="en-US" altLang="ko-KR" sz="4800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4800" dirty="0" smtClean="0">
                <a:latin typeface="08서울남산체 L" pitchFamily="18" charset="-127"/>
                <a:ea typeface="08서울남산체 L" pitchFamily="18" charset="-127"/>
              </a:rPr>
              <a:t>관할구역 독도</a:t>
            </a:r>
            <a:endParaRPr lang="en-US" altLang="ko-KR" sz="48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5085184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22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7</a:t>
            </a:r>
            <a:r>
              <a:rPr lang="ko-KR" altLang="en-US" sz="22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조</a:t>
            </a:r>
            <a:endParaRPr lang="en-US" altLang="ko-KR" sz="2200" b="1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 algn="ctr">
              <a:buNone/>
            </a:pPr>
            <a:r>
              <a:rPr lang="ko-KR" altLang="en-US" sz="22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권기덕 임성환 황덕우 노재범 정동호</a:t>
            </a:r>
            <a:endParaRPr lang="en-US" altLang="ko-KR" sz="2200" b="1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 algn="ctr">
              <a:buNone/>
            </a:pPr>
            <a:r>
              <a:rPr lang="ko-KR" altLang="en-US" sz="22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오승은 이세희 최지원 박광일 </a:t>
            </a:r>
            <a:endParaRPr lang="ko-KR" altLang="en-US" sz="2200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4" y="116632"/>
            <a:ext cx="2868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4.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안용복 재단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268760"/>
            <a:ext cx="5760000" cy="432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3" t="19829"/>
          <a:stretch/>
        </p:blipFill>
        <p:spPr>
          <a:xfrm rot="5400000">
            <a:off x="5199848" y="1896131"/>
            <a:ext cx="4319999" cy="3065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7784" y="5898078"/>
            <a:ext cx="430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각종 전시물로 독도를 홍보하고 있다</a:t>
            </a:r>
            <a:r>
              <a:rPr lang="en-US" altLang="ko-KR" b="1" dirty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  <a:endParaRPr lang="ko-KR" altLang="en-US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1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323528" y="116632"/>
            <a:ext cx="4962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5.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경북도청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독도정책과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8" name="그림 7" descr="20140327_184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836711"/>
            <a:ext cx="8496943" cy="5815695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5148064" y="2492896"/>
            <a:ext cx="668784" cy="2124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연결선 11"/>
          <p:cNvCxnSpPr/>
          <p:nvPr/>
        </p:nvCxnSpPr>
        <p:spPr>
          <a:xfrm flipV="1">
            <a:off x="5816848" y="2564905"/>
            <a:ext cx="1452519" cy="864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 descr="20140327_184944.jpg"/>
          <p:cNvPicPr>
            <a:picLocks noChangeAspect="1"/>
          </p:cNvPicPr>
          <p:nvPr/>
        </p:nvPicPr>
        <p:blipFill>
          <a:blip r:embed="rId3" cstate="print"/>
          <a:srcRect l="56250" t="23958" r="34375" b="32292"/>
          <a:stretch>
            <a:fillRect/>
          </a:stretch>
        </p:blipFill>
        <p:spPr>
          <a:xfrm>
            <a:off x="7269367" y="836712"/>
            <a:ext cx="1391189" cy="486916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7269367" y="836712"/>
            <a:ext cx="1407089" cy="4869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 descr="20140327_192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329" y="3970607"/>
            <a:ext cx="4062659" cy="268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3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5" y="107921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5.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사무실 내부</a:t>
            </a:r>
            <a:endParaRPr lang="ko-KR" altLang="en-US" sz="3200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11" name="그림 10" descr="20140327_191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145" y="838127"/>
            <a:ext cx="2014618" cy="3436702"/>
          </a:xfrm>
          <a:prstGeom prst="rect">
            <a:avLst/>
          </a:prstGeom>
        </p:spPr>
      </p:pic>
      <p:pic>
        <p:nvPicPr>
          <p:cNvPr id="16" name="그림 15" descr="20140327_191853.jpg"/>
          <p:cNvPicPr>
            <a:picLocks noChangeAspect="1"/>
          </p:cNvPicPr>
          <p:nvPr/>
        </p:nvPicPr>
        <p:blipFill>
          <a:blip r:embed="rId3" cstate="print"/>
          <a:srcRect r="14705"/>
          <a:stretch>
            <a:fillRect/>
          </a:stretch>
        </p:blipFill>
        <p:spPr>
          <a:xfrm>
            <a:off x="2437763" y="838147"/>
            <a:ext cx="1836858" cy="3436682"/>
          </a:xfrm>
          <a:prstGeom prst="rect">
            <a:avLst/>
          </a:prstGeom>
        </p:spPr>
      </p:pic>
      <p:pic>
        <p:nvPicPr>
          <p:cNvPr id="17" name="그림 16" descr="20140327_191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441" y="4757855"/>
            <a:ext cx="2784913" cy="2088685"/>
          </a:xfrm>
          <a:prstGeom prst="rect">
            <a:avLst/>
          </a:prstGeom>
        </p:spPr>
      </p:pic>
      <p:pic>
        <p:nvPicPr>
          <p:cNvPr id="18" name="그림 17" descr="20140327_1919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2542" y="4757855"/>
            <a:ext cx="2547899" cy="2088685"/>
          </a:xfrm>
          <a:prstGeom prst="rect">
            <a:avLst/>
          </a:prstGeom>
        </p:spPr>
      </p:pic>
      <p:pic>
        <p:nvPicPr>
          <p:cNvPr id="19" name="내용 개체 틀 3" descr="20140327_191930.jpg"/>
          <p:cNvPicPr>
            <a:picLocks noChangeAspect="1"/>
          </p:cNvPicPr>
          <p:nvPr/>
        </p:nvPicPr>
        <p:blipFill>
          <a:blip r:embed="rId6" cstate="print"/>
          <a:srcRect l="3846" t="12820" r="5769" b="15385"/>
          <a:stretch>
            <a:fillRect/>
          </a:stretch>
        </p:blipFill>
        <p:spPr>
          <a:xfrm rot="5400000">
            <a:off x="3765269" y="1367943"/>
            <a:ext cx="3431329" cy="24293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7465" y="4360438"/>
            <a:ext cx="188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사무실 내부</a:t>
            </a:r>
            <a:endParaRPr lang="ko-KR" altLang="en-US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82677" y="4388523"/>
            <a:ext cx="166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독도전시관</a:t>
            </a:r>
            <a:endParaRPr lang="ko-KR" altLang="en-US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2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5" y="107921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5. </a:t>
            </a:r>
            <a:r>
              <a:rPr lang="ko-KR" altLang="en-US" sz="3200" dirty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이성호 사무관님과의 인터뷰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2000240"/>
            <a:ext cx="84296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안녕하세요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 </a:t>
            </a:r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자기소개 </a:t>
            </a:r>
            <a:r>
              <a:rPr lang="ko-KR" altLang="en-US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부탁드립니다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</a:p>
          <a:p>
            <a:endParaRPr lang="en-US" altLang="ko-KR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경북도청 </a:t>
            </a:r>
            <a:r>
              <a:rPr lang="ko-KR" altLang="en-US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독도정책관은</a:t>
            </a:r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언제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</a:t>
            </a:r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어떤 계기로 생겼나요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?</a:t>
            </a:r>
          </a:p>
          <a:p>
            <a:endParaRPr lang="en-US" altLang="ko-KR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이런 일을 하는 다른 단체들이 있나요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?</a:t>
            </a:r>
          </a:p>
          <a:p>
            <a:endParaRPr lang="en-US" altLang="ko-KR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일본 우익단체에서 항의 전화 같은 것이 온 적이 있나요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?</a:t>
            </a:r>
          </a:p>
          <a:p>
            <a:endParaRPr lang="en-US" altLang="ko-KR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이 일을 하면서 가장 보람을 느끼실 때가 언제인가요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?</a:t>
            </a:r>
          </a:p>
          <a:p>
            <a:endParaRPr lang="en-US" altLang="ko-KR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대학생들에게 독도에 관해 해주고 싶은 말씀이 있나요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?</a:t>
            </a:r>
          </a:p>
          <a:p>
            <a:endParaRPr lang="en-US" altLang="ko-KR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대학생들에게 추천하고 싶은 독도관련 활동이 있나요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?</a:t>
            </a:r>
          </a:p>
          <a:p>
            <a:endParaRPr lang="en-US" altLang="ko-KR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시간 내주셔서 감사합니다</a:t>
            </a:r>
            <a:r>
              <a:rPr lang="en-US" altLang="ko-KR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  <a:endParaRPr lang="ko-KR" altLang="en-US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 l="11905" t="35718" r="7727" b="12688"/>
          <a:stretch>
            <a:fillRect/>
          </a:stretch>
        </p:blipFill>
        <p:spPr bwMode="auto">
          <a:xfrm>
            <a:off x="467544" y="764704"/>
            <a:ext cx="2448271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6248" y="2071678"/>
            <a:ext cx="304800" cy="304800"/>
          </a:xfrm>
          <a:prstGeom prst="rect">
            <a:avLst/>
          </a:prstGeom>
        </p:spPr>
      </p:pic>
      <p:pic>
        <p:nvPicPr>
          <p:cNvPr id="9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29322" y="2571744"/>
            <a:ext cx="304800" cy="304800"/>
          </a:xfrm>
          <a:prstGeom prst="rect">
            <a:avLst/>
          </a:prstGeom>
        </p:spPr>
      </p:pic>
      <p:pic>
        <p:nvPicPr>
          <p:cNvPr id="10" name="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link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00562" y="3143248"/>
            <a:ext cx="304800" cy="304800"/>
          </a:xfrm>
          <a:prstGeom prst="rect">
            <a:avLst/>
          </a:prstGeom>
        </p:spPr>
      </p:pic>
      <p:pic>
        <p:nvPicPr>
          <p:cNvPr id="11" name="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link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57950" y="3714752"/>
            <a:ext cx="304800" cy="304800"/>
          </a:xfrm>
          <a:prstGeom prst="rect">
            <a:avLst/>
          </a:prstGeom>
        </p:spPr>
      </p:pic>
      <p:pic>
        <p:nvPicPr>
          <p:cNvPr id="12" name="5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link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72198" y="4214818"/>
            <a:ext cx="304800" cy="304800"/>
          </a:xfrm>
          <a:prstGeom prst="rect">
            <a:avLst/>
          </a:prstGeom>
        </p:spPr>
      </p:pic>
      <p:pic>
        <p:nvPicPr>
          <p:cNvPr id="13" name="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link="rId2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15074" y="4786322"/>
            <a:ext cx="304800" cy="304800"/>
          </a:xfrm>
          <a:prstGeom prst="rect">
            <a:avLst/>
          </a:prstGeom>
        </p:spPr>
      </p:pic>
      <p:pic>
        <p:nvPicPr>
          <p:cNvPr id="14" name="7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xmlns="" r:link="rId2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43636" y="535782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5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93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46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77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0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62649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00000" cy="40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467544" y="246420"/>
            <a:ext cx="26532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2.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역사적 권원의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323528" y="1196752"/>
            <a:ext cx="4826000" cy="79216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쿠릴열도 최남단 </a:t>
            </a:r>
            <a:r>
              <a:rPr lang="en-US" altLang="ko-KR" sz="3200" b="1" dirty="0">
                <a:latin typeface="08서울남산체 L" pitchFamily="18" charset="-127"/>
                <a:ea typeface="08서울남산체 L" pitchFamily="18" charset="-127"/>
              </a:rPr>
              <a:t>4</a:t>
            </a:r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도</a:t>
            </a:r>
          </a:p>
        </p:txBody>
      </p:sp>
      <p:pic>
        <p:nvPicPr>
          <p:cNvPr id="11" name="Picture 5" descr="러일지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76475"/>
            <a:ext cx="3384550" cy="4176713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150" y="2492375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2000" b="1" dirty="0"/>
              <a:t>러시아 캄차카반도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555875" y="5516563"/>
            <a:ext cx="1008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2000" b="1" dirty="0"/>
              <a:t>일본</a:t>
            </a: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2195513" y="2997200"/>
            <a:ext cx="1800225" cy="1728788"/>
          </a:xfrm>
          <a:custGeom>
            <a:avLst/>
            <a:gdLst>
              <a:gd name="G0" fmla="+- 1752 0 0"/>
              <a:gd name="G1" fmla="+- 21600 0 1752"/>
              <a:gd name="G2" fmla="+- 21600 0 1752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52" y="10800"/>
                </a:moveTo>
                <a:cubicBezTo>
                  <a:pt x="1752" y="15797"/>
                  <a:pt x="5803" y="19848"/>
                  <a:pt x="10800" y="19848"/>
                </a:cubicBezTo>
                <a:cubicBezTo>
                  <a:pt x="15797" y="19848"/>
                  <a:pt x="19848" y="15797"/>
                  <a:pt x="19848" y="10800"/>
                </a:cubicBezTo>
                <a:cubicBezTo>
                  <a:pt x="19848" y="5803"/>
                  <a:pt x="15797" y="1752"/>
                  <a:pt x="10800" y="1752"/>
                </a:cubicBezTo>
                <a:cubicBezTo>
                  <a:pt x="5803" y="1752"/>
                  <a:pt x="1752" y="5803"/>
                  <a:pt x="1752" y="10800"/>
                </a:cubicBezTo>
                <a:close/>
              </a:path>
            </a:pathLst>
          </a:custGeom>
          <a:solidFill>
            <a:srgbClr val="FF0000"/>
          </a:soli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4140200" y="2205038"/>
            <a:ext cx="4752975" cy="4175125"/>
          </a:xfrm>
          <a:prstGeom prst="wedgeRectCallout">
            <a:avLst>
              <a:gd name="adj1" fmla="val -67569"/>
              <a:gd name="adj2" fmla="val -14144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ko-KR" altLang="ko-KR" sz="1800" dirty="0"/>
          </a:p>
        </p:txBody>
      </p:sp>
      <p:pic>
        <p:nvPicPr>
          <p:cNvPr id="16" name="Picture 11" descr="북방영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349500"/>
            <a:ext cx="4464050" cy="3887788"/>
          </a:xfrm>
          <a:prstGeom prst="rect">
            <a:avLst/>
          </a:prstGeom>
          <a:noFill/>
        </p:spPr>
      </p:pic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5148263" y="4581525"/>
            <a:ext cx="1872009" cy="1871811"/>
          </a:xfrm>
          <a:custGeom>
            <a:avLst/>
            <a:gdLst>
              <a:gd name="G0" fmla="+- 2010 0 0"/>
              <a:gd name="G1" fmla="+- 21600 0 2010"/>
              <a:gd name="G2" fmla="+- 21600 0 201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10" y="10800"/>
                </a:moveTo>
                <a:cubicBezTo>
                  <a:pt x="2010" y="15655"/>
                  <a:pt x="5945" y="19590"/>
                  <a:pt x="10800" y="19590"/>
                </a:cubicBezTo>
                <a:cubicBezTo>
                  <a:pt x="15655" y="19590"/>
                  <a:pt x="19590" y="15655"/>
                  <a:pt x="19590" y="10800"/>
                </a:cubicBezTo>
                <a:cubicBezTo>
                  <a:pt x="19590" y="5945"/>
                  <a:pt x="15655" y="2010"/>
                  <a:pt x="10800" y="2010"/>
                </a:cubicBezTo>
                <a:cubicBezTo>
                  <a:pt x="5945" y="2010"/>
                  <a:pt x="2010" y="5945"/>
                  <a:pt x="2010" y="10800"/>
                </a:cubicBezTo>
                <a:close/>
              </a:path>
            </a:pathLst>
          </a:custGeom>
          <a:solidFill>
            <a:srgbClr val="FF0000"/>
          </a:soli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467544" y="246420"/>
            <a:ext cx="26532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2.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역사적 권원의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67544" y="1340768"/>
            <a:ext cx="2592388" cy="79216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독도</a:t>
            </a:r>
          </a:p>
        </p:txBody>
      </p:sp>
      <p:pic>
        <p:nvPicPr>
          <p:cNvPr id="7" name="Picture 7" descr="한국지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420938"/>
            <a:ext cx="3960813" cy="3960812"/>
          </a:xfrm>
          <a:prstGeom prst="rect">
            <a:avLst/>
          </a:prstGeom>
          <a:noFill/>
        </p:spPr>
      </p:pic>
      <p:pic>
        <p:nvPicPr>
          <p:cNvPr id="8" name="Picture 9" descr="일본지도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20888"/>
            <a:ext cx="3960812" cy="3960812"/>
          </a:xfrm>
          <a:prstGeom prst="rect">
            <a:avLst/>
          </a:prstGeom>
          <a:noFill/>
        </p:spPr>
      </p:pic>
      <p:pic>
        <p:nvPicPr>
          <p:cNvPr id="9" name="Picture 5" descr="독도일러스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492375"/>
            <a:ext cx="3240087" cy="1804988"/>
          </a:xfrm>
          <a:prstGeom prst="rect">
            <a:avLst/>
          </a:prstGeom>
          <a:noFill/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915816" y="4221088"/>
            <a:ext cx="3600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2400" b="1" dirty="0">
                <a:solidFill>
                  <a:srgbClr val="FF0000"/>
                </a:solidFill>
                <a:latin typeface="08서울남산체 L" pitchFamily="18" charset="-127"/>
                <a:ea typeface="08서울남산체 L" pitchFamily="18" charset="-127"/>
              </a:rPr>
              <a:t>무주지 </a:t>
            </a:r>
            <a:r>
              <a:rPr lang="ko-KR" altLang="en-US" sz="2400" b="1" dirty="0" err="1">
                <a:solidFill>
                  <a:srgbClr val="FF0000"/>
                </a:solidFill>
                <a:latin typeface="08서울남산체 L" pitchFamily="18" charset="-127"/>
                <a:ea typeface="08서울남산체 L" pitchFamily="18" charset="-127"/>
              </a:rPr>
              <a:t>선점론</a:t>
            </a:r>
            <a:endParaRPr lang="ko-KR" altLang="en-US" sz="2400" b="1" dirty="0">
              <a:solidFill>
                <a:srgbClr val="FF0000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467544" y="246420"/>
            <a:ext cx="26532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2.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역사적 권원의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95536" y="1124744"/>
            <a:ext cx="2592388" cy="79216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독도</a:t>
            </a:r>
            <a:r>
              <a:rPr lang="en-US" altLang="ko-KR" sz="3200" b="1" dirty="0">
                <a:latin typeface="08서울남산체 L" pitchFamily="18" charset="-127"/>
                <a:ea typeface="08서울남산체 L" pitchFamily="18" charset="-127"/>
              </a:rPr>
              <a:t>: </a:t>
            </a:r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고대시대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060575"/>
            <a:ext cx="5040312" cy="444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284663" y="5157788"/>
            <a:ext cx="1152525" cy="1079500"/>
          </a:xfrm>
          <a:custGeom>
            <a:avLst/>
            <a:gdLst>
              <a:gd name="G0" fmla="+- 2381 0 0"/>
              <a:gd name="G1" fmla="+- 21600 0 2381"/>
              <a:gd name="G2" fmla="+- 21600 0 238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381" y="10800"/>
                </a:moveTo>
                <a:cubicBezTo>
                  <a:pt x="2381" y="15450"/>
                  <a:pt x="6150" y="19219"/>
                  <a:pt x="10800" y="19219"/>
                </a:cubicBezTo>
                <a:cubicBezTo>
                  <a:pt x="15450" y="19219"/>
                  <a:pt x="19219" y="15450"/>
                  <a:pt x="19219" y="10800"/>
                </a:cubicBezTo>
                <a:cubicBezTo>
                  <a:pt x="19219" y="6150"/>
                  <a:pt x="15450" y="2381"/>
                  <a:pt x="10800" y="2381"/>
                </a:cubicBezTo>
                <a:cubicBezTo>
                  <a:pt x="6150" y="2381"/>
                  <a:pt x="2381" y="6150"/>
                  <a:pt x="2381" y="10800"/>
                </a:cubicBezTo>
                <a:close/>
              </a:path>
            </a:pathLst>
          </a:cu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292725" y="908050"/>
            <a:ext cx="3527425" cy="3457575"/>
          </a:xfrm>
          <a:prstGeom prst="wedgeRoundRectCallout">
            <a:avLst>
              <a:gd name="adj1" fmla="val -87398"/>
              <a:gd name="adj2" fmla="val 43111"/>
              <a:gd name="adj3" fmla="val 16667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ko-KR" altLang="ko-KR" sz="1800"/>
          </a:p>
        </p:txBody>
      </p:sp>
      <p:pic>
        <p:nvPicPr>
          <p:cNvPr id="10" name="Picture 8" descr="썸네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125538"/>
            <a:ext cx="2952750" cy="2952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95436" y="1125538"/>
            <a:ext cx="2592388" cy="79216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독도</a:t>
            </a:r>
            <a:r>
              <a:rPr lang="en-US" altLang="ko-KR" sz="3200" b="1" dirty="0">
                <a:latin typeface="08서울남산체 L" pitchFamily="18" charset="-127"/>
                <a:ea typeface="08서울남산체 L" pitchFamily="18" charset="-127"/>
              </a:rPr>
              <a:t>: </a:t>
            </a:r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조선시대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060575"/>
            <a:ext cx="5040312" cy="444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 descr="썸네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2708275"/>
            <a:ext cx="2952750" cy="2952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284663" y="5157788"/>
            <a:ext cx="1152525" cy="1079500"/>
          </a:xfrm>
          <a:custGeom>
            <a:avLst/>
            <a:gdLst>
              <a:gd name="G0" fmla="+- 2381 0 0"/>
              <a:gd name="G1" fmla="+- 21600 0 2381"/>
              <a:gd name="G2" fmla="+- 21600 0 238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381" y="10800"/>
                </a:moveTo>
                <a:cubicBezTo>
                  <a:pt x="2381" y="15450"/>
                  <a:pt x="6150" y="19219"/>
                  <a:pt x="10800" y="19219"/>
                </a:cubicBezTo>
                <a:cubicBezTo>
                  <a:pt x="15450" y="19219"/>
                  <a:pt x="19219" y="15450"/>
                  <a:pt x="19219" y="10800"/>
                </a:cubicBezTo>
                <a:cubicBezTo>
                  <a:pt x="19219" y="6150"/>
                  <a:pt x="15450" y="2381"/>
                  <a:pt x="10800" y="2381"/>
                </a:cubicBezTo>
                <a:cubicBezTo>
                  <a:pt x="6150" y="2381"/>
                  <a:pt x="2381" y="6150"/>
                  <a:pt x="2381" y="10800"/>
                </a:cubicBezTo>
                <a:close/>
              </a:path>
            </a:pathLst>
          </a:custGeom>
          <a:solidFill>
            <a:srgbClr val="FF0000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868863"/>
            <a:ext cx="2781300" cy="14954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4716016" y="5157192"/>
            <a:ext cx="1943100" cy="1081087"/>
          </a:xfrm>
          <a:custGeom>
            <a:avLst/>
            <a:gdLst>
              <a:gd name="G0" fmla="+- 9454887 0 0"/>
              <a:gd name="G1" fmla="+- 906487 0 0"/>
              <a:gd name="G2" fmla="+- 9454887 0 906487"/>
              <a:gd name="G3" fmla="+- 10800 0 0"/>
              <a:gd name="G4" fmla="+- 0 0 945488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283 0 0"/>
              <a:gd name="G9" fmla="+- 0 0 906487"/>
              <a:gd name="G10" fmla="+- 8283 0 2700"/>
              <a:gd name="G11" fmla="cos G10 9454887"/>
              <a:gd name="G12" fmla="sin G10 9454887"/>
              <a:gd name="G13" fmla="cos 13500 9454887"/>
              <a:gd name="G14" fmla="sin 13500 9454887"/>
              <a:gd name="G15" fmla="+- G11 10800 0"/>
              <a:gd name="G16" fmla="+- G12 10800 0"/>
              <a:gd name="G17" fmla="+- G13 10800 0"/>
              <a:gd name="G18" fmla="+- G14 10800 0"/>
              <a:gd name="G19" fmla="*/ 8283 1 2"/>
              <a:gd name="G20" fmla="+- G19 5400 0"/>
              <a:gd name="G21" fmla="cos G20 9454887"/>
              <a:gd name="G22" fmla="sin G20 9454887"/>
              <a:gd name="G23" fmla="+- G21 10800 0"/>
              <a:gd name="G24" fmla="+- G12 G23 G22"/>
              <a:gd name="G25" fmla="+- G22 G23 G11"/>
              <a:gd name="G26" fmla="cos 10800 9454887"/>
              <a:gd name="G27" fmla="sin 10800 9454887"/>
              <a:gd name="G28" fmla="cos 8283 9454887"/>
              <a:gd name="G29" fmla="sin 8283 945488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906487"/>
              <a:gd name="G36" fmla="sin G34 906487"/>
              <a:gd name="G37" fmla="+/ 906487 945488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283 G39"/>
              <a:gd name="G43" fmla="sin 828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2851 w 21600"/>
              <a:gd name="T5" fmla="*/ 21403 h 21600"/>
              <a:gd name="T6" fmla="*/ 20065 w 21600"/>
              <a:gd name="T7" fmla="*/ 13081 h 21600"/>
              <a:gd name="T8" fmla="*/ 12373 w 21600"/>
              <a:gd name="T9" fmla="*/ 18932 h 21600"/>
              <a:gd name="T10" fmla="*/ -160 w 21600"/>
              <a:gd name="T11" fmla="*/ 18683 h 21600"/>
              <a:gd name="T12" fmla="*/ 742 w 21600"/>
              <a:gd name="T13" fmla="*/ 13159 h 21600"/>
              <a:gd name="T14" fmla="*/ 6267 w 21600"/>
              <a:gd name="T15" fmla="*/ 1406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076" y="15636"/>
                </a:moveTo>
                <a:cubicBezTo>
                  <a:pt x="5632" y="17800"/>
                  <a:pt x="8134" y="19083"/>
                  <a:pt x="10800" y="19083"/>
                </a:cubicBezTo>
                <a:cubicBezTo>
                  <a:pt x="14611" y="19082"/>
                  <a:pt x="17931" y="16481"/>
                  <a:pt x="18842" y="12780"/>
                </a:cubicBezTo>
                <a:lnTo>
                  <a:pt x="21286" y="13381"/>
                </a:lnTo>
                <a:cubicBezTo>
                  <a:pt x="20098" y="18208"/>
                  <a:pt x="15770" y="21599"/>
                  <a:pt x="10800" y="21600"/>
                </a:cubicBezTo>
                <a:cubicBezTo>
                  <a:pt x="7324" y="21600"/>
                  <a:pt x="4062" y="19927"/>
                  <a:pt x="2032" y="17106"/>
                </a:cubicBezTo>
                <a:lnTo>
                  <a:pt x="-160" y="18683"/>
                </a:lnTo>
                <a:lnTo>
                  <a:pt x="742" y="13159"/>
                </a:lnTo>
                <a:lnTo>
                  <a:pt x="6267" y="14060"/>
                </a:lnTo>
                <a:lnTo>
                  <a:pt x="4076" y="1563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67544" y="246420"/>
            <a:ext cx="26532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2.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역사적 권원의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 rot="21580235">
            <a:off x="1909779" y="129717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9" name="직선 연결선 8"/>
          <p:cNvCxnSpPr/>
          <p:nvPr/>
        </p:nvCxnSpPr>
        <p:spPr>
          <a:xfrm>
            <a:off x="1908327" y="634169"/>
            <a:ext cx="4968552" cy="716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1980335" y="201725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latin typeface="08서울남산체 L" pitchFamily="18" charset="-127"/>
                <a:ea typeface="08서울남산체 L" pitchFamily="18" charset="-127"/>
              </a:rPr>
              <a:t>1. </a:t>
            </a:r>
            <a:r>
              <a:rPr lang="ko-KR" altLang="en-US" sz="2800" b="1" dirty="0" smtClean="0">
                <a:latin typeface="08서울남산체 L" pitchFamily="18" charset="-127"/>
                <a:ea typeface="08서울남산체 L" pitchFamily="18" charset="-127"/>
              </a:rPr>
              <a:t>서론</a:t>
            </a:r>
            <a:endParaRPr lang="en-US" altLang="ko-KR" sz="2800" b="1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 rot="21580235">
            <a:off x="1909778" y="2220911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6" name="직선 연결선 15"/>
          <p:cNvCxnSpPr/>
          <p:nvPr/>
        </p:nvCxnSpPr>
        <p:spPr>
          <a:xfrm>
            <a:off x="1908327" y="2726173"/>
            <a:ext cx="4968552" cy="716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1980335" y="2293729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latin typeface="08서울남산체 L" pitchFamily="18" charset="-127"/>
                <a:ea typeface="08서울남산체 L" pitchFamily="18" charset="-127"/>
              </a:rPr>
              <a:t>2. </a:t>
            </a:r>
            <a:r>
              <a:rPr lang="ko-KR" altLang="en-US" sz="2800" b="1" dirty="0" smtClean="0">
                <a:latin typeface="08서울남산체 L" pitchFamily="18" charset="-127"/>
                <a:ea typeface="08서울남산체 L" pitchFamily="18" charset="-127"/>
              </a:rPr>
              <a:t>본론</a:t>
            </a:r>
            <a:endParaRPr lang="en-US" altLang="ko-KR" sz="2800" b="1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4151" y="6043459"/>
            <a:ext cx="4968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 smtClean="0">
                <a:latin typeface="08서울남산체 L" pitchFamily="18" charset="-127"/>
                <a:ea typeface="08서울남산체 L" pitchFamily="18" charset="-127"/>
              </a:rPr>
              <a:t>1) </a:t>
            </a:r>
            <a:r>
              <a:rPr lang="ko-KR" altLang="en-US" sz="2200" dirty="0" smtClean="0">
                <a:latin typeface="08서울남산체 L" pitchFamily="18" charset="-127"/>
                <a:ea typeface="08서울남산체 L" pitchFamily="18" charset="-127"/>
              </a:rPr>
              <a:t>경상북도와 독도</a:t>
            </a:r>
            <a:endParaRPr lang="ko-KR" altLang="en-US" sz="2200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 rot="21580235">
            <a:off x="1981587" y="5322216"/>
            <a:ext cx="142356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0" name="직선 연결선 19"/>
          <p:cNvCxnSpPr/>
          <p:nvPr/>
        </p:nvCxnSpPr>
        <p:spPr>
          <a:xfrm>
            <a:off x="1980135" y="5826671"/>
            <a:ext cx="4968552" cy="716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1908127" y="5394227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latin typeface="08서울남산체 L" pitchFamily="18" charset="-127"/>
                <a:ea typeface="08서울남산체 L" pitchFamily="18" charset="-127"/>
              </a:rPr>
              <a:t>3. </a:t>
            </a:r>
            <a:r>
              <a:rPr lang="ko-KR" altLang="en-US" sz="2800" b="1" dirty="0" smtClean="0">
                <a:latin typeface="08서울남산체 L" pitchFamily="18" charset="-127"/>
                <a:ea typeface="08서울남산체 L" pitchFamily="18" charset="-127"/>
              </a:rPr>
              <a:t>결론</a:t>
            </a:r>
            <a:endParaRPr lang="en-US" altLang="ko-KR" sz="2800" b="1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8327" y="2798187"/>
            <a:ext cx="496855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r>
              <a:rPr lang="en-US" altLang="ko-KR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1)</a:t>
            </a:r>
            <a:r>
              <a:rPr lang="ko-KR" altLang="en-US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경상북도의 관할구역 독도</a:t>
            </a: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2) </a:t>
            </a:r>
            <a:r>
              <a:rPr lang="ko-KR" altLang="en-US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 박물관</a:t>
            </a: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3) </a:t>
            </a:r>
            <a:r>
              <a:rPr lang="ko-KR" altLang="en-US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안용복 재단</a:t>
            </a: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4) </a:t>
            </a:r>
            <a:r>
              <a:rPr lang="ko-KR" altLang="en-US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경북도청 독도 홍보</a:t>
            </a: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2200" dirty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r>
              <a:rPr lang="en-US" altLang="ko-KR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5) </a:t>
            </a:r>
            <a:r>
              <a:rPr lang="ko-KR" altLang="en-US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그 외 하는 일</a:t>
            </a: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79713" y="705781"/>
            <a:ext cx="4968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r>
              <a:rPr lang="en-US" altLang="ko-KR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1)</a:t>
            </a:r>
            <a:r>
              <a:rPr lang="ko-KR" altLang="en-US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독도의 정의</a:t>
            </a: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2) </a:t>
            </a:r>
            <a:r>
              <a:rPr lang="ko-KR" altLang="en-US" sz="2200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한국령</a:t>
            </a: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2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3) </a:t>
            </a:r>
            <a:r>
              <a:rPr lang="ko-KR" altLang="en-US" sz="2200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팔도총도</a:t>
            </a: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>
              <a:lnSpc>
                <a:spcPct val="150000"/>
              </a:lnSpc>
            </a:pPr>
            <a:endParaRPr lang="en-US" altLang="ko-KR" sz="2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467544" y="246420"/>
            <a:ext cx="26532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2.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역사적 권원의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39552" y="1124744"/>
            <a:ext cx="2592388" cy="79216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독도</a:t>
            </a:r>
            <a:r>
              <a:rPr lang="en-US" altLang="ko-KR" sz="3200" b="1" dirty="0">
                <a:latin typeface="08서울남산체 L" pitchFamily="18" charset="-127"/>
                <a:ea typeface="08서울남산체 L" pitchFamily="18" charset="-127"/>
              </a:rPr>
              <a:t>: </a:t>
            </a:r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조선시대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908" y="2275681"/>
            <a:ext cx="37052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115616" y="5301208"/>
            <a:ext cx="3024187" cy="935037"/>
          </a:xfrm>
          <a:prstGeom prst="wedgeRoundRectCallout">
            <a:avLst>
              <a:gd name="adj1" fmla="val 287"/>
              <a:gd name="adj2" fmla="val -123685"/>
              <a:gd name="adj3" fmla="val 166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ko-KR" altLang="en-US" sz="4000" b="1" dirty="0">
                <a:latin typeface="08서울남산체 L" pitchFamily="18" charset="-127"/>
                <a:ea typeface="08서울남산체 L" pitchFamily="18" charset="-127"/>
              </a:rPr>
              <a:t>우산도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26638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67544" y="1124744"/>
            <a:ext cx="2592388" cy="79216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독도</a:t>
            </a:r>
            <a:r>
              <a:rPr lang="en-US" altLang="ko-KR" sz="3200" b="1" dirty="0">
                <a:latin typeface="08서울남산체 L" pitchFamily="18" charset="-127"/>
                <a:ea typeface="08서울남산체 L" pitchFamily="18" charset="-127"/>
              </a:rPr>
              <a:t>: </a:t>
            </a:r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조선시대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016" y="2348706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303" y="3140869"/>
            <a:ext cx="27813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708078" y="2923381"/>
            <a:ext cx="2160588" cy="1871663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67544" y="246420"/>
            <a:ext cx="26532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2.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역사적 권원의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95436" y="1125538"/>
            <a:ext cx="2592388" cy="79216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독도</a:t>
            </a:r>
            <a:r>
              <a:rPr lang="en-US" altLang="ko-KR" sz="3200" b="1" dirty="0">
                <a:latin typeface="08서울남산체 L" pitchFamily="18" charset="-127"/>
                <a:ea typeface="08서울남산체 L" pitchFamily="18" charset="-127"/>
              </a:rPr>
              <a:t>: </a:t>
            </a:r>
            <a:r>
              <a:rPr lang="ko-KR" altLang="en-US" sz="3200" b="1" dirty="0">
                <a:latin typeface="08서울남산체 L" pitchFamily="18" charset="-127"/>
                <a:ea typeface="08서울남산체 L" pitchFamily="18" charset="-127"/>
              </a:rPr>
              <a:t>조선시대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470058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08625" y="2349500"/>
            <a:ext cx="32400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4000" b="1" dirty="0">
                <a:latin typeface="08서울남산체 L" pitchFamily="18" charset="-127"/>
                <a:ea typeface="08서울남산체 L" pitchFamily="18" charset="-127"/>
              </a:rPr>
              <a:t>우산도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6732240" y="3429000"/>
            <a:ext cx="720179" cy="1080120"/>
          </a:xfrm>
          <a:prstGeom prst="downArrow">
            <a:avLst>
              <a:gd name="adj1" fmla="val 50000"/>
              <a:gd name="adj2" fmla="val 46823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08625" y="4724400"/>
            <a:ext cx="32400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4000" b="1" dirty="0">
                <a:latin typeface="08서울남산체 L" pitchFamily="18" charset="-127"/>
                <a:ea typeface="08서울남산체 L" pitchFamily="18" charset="-127"/>
              </a:rPr>
              <a:t>석도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467544" y="246420"/>
            <a:ext cx="26532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2.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역사적 권원의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467544" y="246420"/>
            <a:ext cx="693170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3.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영토취득의</a:t>
            </a:r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합법성과 대일 강화조약의 영토처리의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39992" y="908720"/>
            <a:ext cx="396000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쿠릴열도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4644448" y="908720"/>
            <a:ext cx="39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독도</a:t>
            </a:r>
            <a:endParaRPr lang="ko-KR" altLang="en-US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 flipV="1">
            <a:off x="539552" y="1268760"/>
            <a:ext cx="806489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2" name="직선 연결선 31"/>
          <p:cNvCxnSpPr/>
          <p:nvPr/>
        </p:nvCxnSpPr>
        <p:spPr>
          <a:xfrm>
            <a:off x="683568" y="3789040"/>
            <a:ext cx="77768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4572000" y="1484784"/>
            <a:ext cx="0" cy="468052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모서리가 둥근 직사각형 37"/>
          <p:cNvSpPr/>
          <p:nvPr/>
        </p:nvSpPr>
        <p:spPr>
          <a:xfrm>
            <a:off x="3491880" y="3140968"/>
            <a:ext cx="2160240" cy="122413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러</a:t>
            </a:r>
            <a:r>
              <a:rPr lang="en-US" altLang="ko-KR" sz="2400" b="1" dirty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sz="24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일</a:t>
            </a:r>
            <a:endParaRPr lang="en-US" altLang="ko-KR" sz="2400" b="1" dirty="0" smtClean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2800" b="1" u="sng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국경선</a:t>
            </a:r>
            <a:r>
              <a:rPr lang="ko-KR" altLang="en-US" sz="24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 변동</a:t>
            </a:r>
            <a:endParaRPr lang="en-US" altLang="ko-KR" sz="2400" b="1" dirty="0" smtClean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1600" y="220486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1854</a:t>
            </a:r>
            <a:r>
              <a:rPr lang="ko-KR" altLang="en-US" sz="2800" dirty="0" smtClean="0"/>
              <a:t>년  </a:t>
            </a:r>
            <a:r>
              <a:rPr lang="ko-KR" altLang="en-US" sz="2800" dirty="0" smtClean="0">
                <a:solidFill>
                  <a:srgbClr val="FF0000"/>
                </a:solidFill>
              </a:rPr>
              <a:t>화친조약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92080" y="220486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1875</a:t>
            </a:r>
            <a:r>
              <a:rPr lang="ko-KR" altLang="en-US" sz="2800" dirty="0" smtClean="0"/>
              <a:t>년 </a:t>
            </a:r>
            <a:r>
              <a:rPr lang="ko-KR" altLang="en-US" sz="2800" dirty="0" err="1" smtClean="0">
                <a:solidFill>
                  <a:srgbClr val="FF0000"/>
                </a:solidFill>
              </a:rPr>
              <a:t>쿄환조약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1600" y="479715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1905</a:t>
            </a:r>
            <a:r>
              <a:rPr lang="ko-KR" altLang="en-US" sz="2800" dirty="0" smtClean="0"/>
              <a:t>년 </a:t>
            </a:r>
            <a:r>
              <a:rPr lang="ko-KR" altLang="en-US" sz="2800" dirty="0" smtClean="0">
                <a:solidFill>
                  <a:srgbClr val="FF0000"/>
                </a:solidFill>
              </a:rPr>
              <a:t>강화조약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48064" y="4653136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/>
              <a:t>제</a:t>
            </a:r>
            <a:r>
              <a:rPr lang="en-US" altLang="ko-KR" sz="2800" dirty="0" smtClean="0"/>
              <a:t>2</a:t>
            </a:r>
            <a:r>
              <a:rPr lang="ko-KR" altLang="en-US" sz="2800" dirty="0" err="1" smtClean="0"/>
              <a:t>차대전</a:t>
            </a:r>
            <a:endParaRPr lang="en-US" altLang="ko-KR" sz="2800" dirty="0" smtClean="0"/>
          </a:p>
          <a:p>
            <a:pPr algn="ctr"/>
            <a:r>
              <a:rPr lang="ko-KR" altLang="en-US" sz="2800" dirty="0" smtClean="0"/>
              <a:t> </a:t>
            </a:r>
            <a:r>
              <a:rPr lang="ko-KR" altLang="en-US" sz="2800" dirty="0" smtClean="0">
                <a:solidFill>
                  <a:srgbClr val="FF0000"/>
                </a:solidFill>
              </a:rPr>
              <a:t>대일평화조약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3" grpId="0"/>
      <p:bldP spid="43" grpId="1"/>
      <p:bldP spid="47" grpId="0"/>
      <p:bldP spid="47" grpId="1"/>
      <p:bldP spid="48" grpId="0"/>
      <p:bldP spid="4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467544" y="246420"/>
            <a:ext cx="693170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3.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영토취득의</a:t>
            </a:r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합법성과 대일 강화조약의 영토처리의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9992" y="908720"/>
            <a:ext cx="39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쿠릴열도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644448" y="908720"/>
            <a:ext cx="396000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독도</a:t>
            </a:r>
            <a:endParaRPr lang="ko-KR" altLang="en-US" sz="2000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flipV="1">
            <a:off x="539552" y="1268760"/>
            <a:ext cx="806489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C:\Users\user\Downloads\민진\독도영토학 과제\세종 실록지리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6771826" cy="38164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63688" y="587727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08서울남산체 L" pitchFamily="18" charset="-127"/>
                <a:ea typeface="08서울남산체 L" pitchFamily="18" charset="-127"/>
              </a:rPr>
              <a:t>독도에 대한 영역의식을 가지고 있었음</a:t>
            </a:r>
            <a:endParaRPr lang="ko-KR" altLang="en-US" sz="2800" b="1" dirty="0">
              <a:solidFill>
                <a:srgbClr val="FF0000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4499992" y="5373216"/>
            <a:ext cx="432048" cy="432048"/>
          </a:xfrm>
          <a:prstGeom prst="downArrow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467544" y="246420"/>
            <a:ext cx="693170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3.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영토취득의</a:t>
            </a:r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합법성과 대일 강화조약의 영토처리의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539992" y="908720"/>
            <a:ext cx="39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쿠릴열도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4644448" y="908720"/>
            <a:ext cx="396000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독도</a:t>
            </a:r>
            <a:endParaRPr lang="ko-KR" altLang="en-US" sz="2000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 flipV="1">
            <a:off x="539552" y="1268760"/>
            <a:ext cx="8064896" cy="72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0" name="Picture 2" descr="C:\Users\user\Downloads\민진\독도영토학 과제\칙령41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620000" cy="408622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915816" y="59492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08서울남산체 L" pitchFamily="18" charset="-127"/>
                <a:ea typeface="08서울남산체 L" pitchFamily="18" charset="-127"/>
              </a:rPr>
              <a:t>조선영역임을 명확히 함</a:t>
            </a:r>
            <a:endParaRPr lang="ko-KR" altLang="en-US" sz="2800" b="1" dirty="0">
              <a:solidFill>
                <a:srgbClr val="FF0000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8" name="아래쪽 화살표 17"/>
          <p:cNvSpPr/>
          <p:nvPr/>
        </p:nvSpPr>
        <p:spPr>
          <a:xfrm>
            <a:off x="4499992" y="5373216"/>
            <a:ext cx="432048" cy="432048"/>
          </a:xfrm>
          <a:prstGeom prst="downArrow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39992" y="908720"/>
            <a:ext cx="39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쿠릴열도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644448" y="908720"/>
            <a:ext cx="396000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독도</a:t>
            </a:r>
            <a:endParaRPr lang="ko-KR" altLang="en-US" sz="2000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 flipV="1">
            <a:off x="539552" y="1268760"/>
            <a:ext cx="806489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467544" y="246420"/>
            <a:ext cx="693170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3.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영토취득의</a:t>
            </a:r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합법성과 대일 강화조약의 영토처리의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pic>
        <p:nvPicPr>
          <p:cNvPr id="3074" name="Picture 2" descr="C:\Users\user\Downloads\민진\독도영토학 과제\시마네현 고시 40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3096344" cy="4484035"/>
          </a:xfrm>
          <a:prstGeom prst="rect">
            <a:avLst/>
          </a:prstGeom>
          <a:noFill/>
        </p:spPr>
      </p:pic>
      <p:sp>
        <p:nvSpPr>
          <p:cNvPr id="12" name="오른쪽 화살표 11"/>
          <p:cNvSpPr/>
          <p:nvPr/>
        </p:nvSpPr>
        <p:spPr>
          <a:xfrm>
            <a:off x="4067944" y="3789040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32040" y="3140968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latin typeface="08서울남산체 L" pitchFamily="18" charset="-127"/>
                <a:ea typeface="08서울남산체 L" pitchFamily="18" charset="-127"/>
              </a:rPr>
              <a:t>1905</a:t>
            </a:r>
            <a:r>
              <a:rPr lang="ko-KR" altLang="en-US" sz="2800" b="1" dirty="0" smtClean="0">
                <a:latin typeface="08서울남산체 L" pitchFamily="18" charset="-127"/>
                <a:ea typeface="08서울남산체 L" pitchFamily="18" charset="-127"/>
              </a:rPr>
              <a:t>년</a:t>
            </a:r>
            <a:r>
              <a:rPr lang="ko-KR" altLang="en-US" sz="2800" dirty="0" smtClean="0">
                <a:latin typeface="08서울남산체 L" pitchFamily="18" charset="-127"/>
                <a:ea typeface="08서울남산체 L" pitchFamily="18" charset="-127"/>
              </a:rPr>
              <a:t> </a:t>
            </a:r>
            <a:endParaRPr lang="en-US" altLang="ko-KR" sz="2800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2800" u="sng" dirty="0" err="1" smtClean="0">
                <a:latin typeface="08서울남산체 L" pitchFamily="18" charset="-127"/>
                <a:ea typeface="08서울남산체 L" pitchFamily="18" charset="-127"/>
              </a:rPr>
              <a:t>시마네현</a:t>
            </a:r>
            <a:r>
              <a:rPr lang="ko-KR" altLang="en-US" sz="2800" u="sng" dirty="0" smtClean="0">
                <a:latin typeface="08서울남산체 L" pitchFamily="18" charset="-127"/>
                <a:ea typeface="08서울남산체 L" pitchFamily="18" charset="-127"/>
              </a:rPr>
              <a:t> 고시</a:t>
            </a:r>
            <a:r>
              <a:rPr lang="ko-KR" altLang="en-US" sz="2800" dirty="0" smtClean="0">
                <a:latin typeface="08서울남산체 L" pitchFamily="18" charset="-127"/>
                <a:ea typeface="08서울남산체 L" pitchFamily="18" charset="-127"/>
              </a:rPr>
              <a:t>를 통해 독도를 불법으로</a:t>
            </a:r>
            <a:endParaRPr lang="en-US" altLang="ko-KR" sz="2800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2800" dirty="0" smtClean="0">
                <a:latin typeface="08서울남산체 L" pitchFamily="18" charset="-127"/>
                <a:ea typeface="08서울남산체 L" pitchFamily="18" charset="-127"/>
              </a:rPr>
              <a:t>편입조치</a:t>
            </a:r>
            <a:endParaRPr lang="ko-KR" altLang="en-US" sz="2800" dirty="0"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467544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4.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전후 외교적 영토조치의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9552" y="908720"/>
            <a:ext cx="396000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latin typeface="08서울남산체 L" pitchFamily="18" charset="-127"/>
                <a:ea typeface="08서울남산체 L" pitchFamily="18" charset="-127"/>
              </a:rPr>
              <a:t>러</a:t>
            </a:r>
            <a:r>
              <a:rPr lang="en-US" altLang="ko-KR" sz="2000" b="1" dirty="0" smtClean="0"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일 간의 외교조치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644008" y="908720"/>
            <a:ext cx="39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한</a:t>
            </a:r>
            <a:r>
              <a:rPr lang="en-US" altLang="ko-KR" b="1" dirty="0" smtClean="0"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일 간의 외교조치</a:t>
            </a:r>
            <a:endParaRPr lang="ko-KR" altLang="en-US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flipV="1">
            <a:off x="539112" y="1268760"/>
            <a:ext cx="806489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1619672" y="2132856"/>
            <a:ext cx="2160240" cy="648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얄타협정</a:t>
            </a:r>
            <a:endParaRPr lang="ko-KR" altLang="en-US" sz="2800" b="1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4427984" y="3212976"/>
            <a:ext cx="288032" cy="5040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35896" y="220486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08서울남산체 L" pitchFamily="18" charset="-127"/>
                <a:ea typeface="08서울남산체 L" pitchFamily="18" charset="-127"/>
              </a:rPr>
              <a:t>: </a:t>
            </a:r>
            <a:r>
              <a:rPr lang="ko-KR" altLang="en-US" sz="2800" dirty="0" smtClean="0">
                <a:latin typeface="08서울남산체 L" pitchFamily="18" charset="-127"/>
                <a:ea typeface="08서울남산체 L" pitchFamily="18" charset="-127"/>
              </a:rPr>
              <a:t>양국 의견 불일치</a:t>
            </a:r>
            <a:endParaRPr lang="ko-KR" altLang="en-US" sz="2800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4077072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08서울남산체 L" pitchFamily="18" charset="-127"/>
                <a:ea typeface="08서울남산체 L" pitchFamily="18" charset="-127"/>
              </a:rPr>
              <a:t>양국은</a:t>
            </a:r>
            <a:endParaRPr lang="en-US" altLang="ko-KR" sz="2400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u="sng" dirty="0" smtClean="0">
                <a:latin typeface="08서울남산체 L" pitchFamily="18" charset="-127"/>
                <a:ea typeface="08서울남산체 L" pitchFamily="18" charset="-127"/>
              </a:rPr>
              <a:t> </a:t>
            </a:r>
            <a:r>
              <a:rPr lang="en-US" altLang="ko-KR" sz="2400" b="1" u="sng" dirty="0" smtClean="0">
                <a:latin typeface="08서울남산체 L" pitchFamily="18" charset="-127"/>
                <a:ea typeface="08서울남산체 L" pitchFamily="18" charset="-127"/>
              </a:rPr>
              <a:t>‘</a:t>
            </a:r>
            <a:r>
              <a:rPr lang="ko-KR" altLang="en-US" sz="2400" b="1" u="sng" dirty="0" smtClean="0">
                <a:latin typeface="08서울남산체 L" pitchFamily="18" charset="-127"/>
                <a:ea typeface="08서울남산체 L" pitchFamily="18" charset="-127"/>
              </a:rPr>
              <a:t>평화조약을 체결할 경우 </a:t>
            </a:r>
            <a:r>
              <a:rPr lang="en-US" altLang="ko-KR" sz="2400" b="1" u="sng" dirty="0" smtClean="0">
                <a:latin typeface="08서울남산체 L" pitchFamily="18" charset="-127"/>
                <a:ea typeface="08서울남산체 L" pitchFamily="18" charset="-127"/>
              </a:rPr>
              <a:t>2</a:t>
            </a:r>
            <a:r>
              <a:rPr lang="ko-KR" altLang="en-US" sz="2400" b="1" u="sng" dirty="0" smtClean="0">
                <a:latin typeface="08서울남산체 L" pitchFamily="18" charset="-127"/>
                <a:ea typeface="08서울남산체 L" pitchFamily="18" charset="-127"/>
              </a:rPr>
              <a:t>개의 섬을 일본에 양도할 수 있다</a:t>
            </a:r>
            <a:r>
              <a:rPr lang="en-US" altLang="ko-KR" sz="2400" b="1" u="sng" dirty="0" smtClean="0">
                <a:latin typeface="08서울남산체 L" pitchFamily="18" charset="-127"/>
                <a:ea typeface="08서울남산체 L" pitchFamily="18" charset="-127"/>
              </a:rPr>
              <a:t>’ </a:t>
            </a:r>
            <a:r>
              <a:rPr lang="ko-KR" altLang="en-US" sz="2400" dirty="0" smtClean="0">
                <a:latin typeface="08서울남산체 L" pitchFamily="18" charset="-127"/>
                <a:ea typeface="08서울남산체 L" pitchFamily="18" charset="-127"/>
              </a:rPr>
              <a:t>는 내용으로 영토문제 해결 유보</a:t>
            </a:r>
            <a:endParaRPr lang="ko-KR" altLang="en-US" sz="2400" dirty="0"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467544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4.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전후 외교적 영토조치의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9552" y="908720"/>
            <a:ext cx="396000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latin typeface="08서울남산체 L" pitchFamily="18" charset="-127"/>
                <a:ea typeface="08서울남산체 L" pitchFamily="18" charset="-127"/>
              </a:rPr>
              <a:t>러</a:t>
            </a:r>
            <a:r>
              <a:rPr lang="en-US" altLang="ko-KR" sz="2000" b="1" dirty="0" smtClean="0"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일 간의 외교조치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644008" y="908720"/>
            <a:ext cx="39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한</a:t>
            </a:r>
            <a:r>
              <a:rPr lang="en-US" altLang="ko-KR" b="1" dirty="0" smtClean="0"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일 간의 외교조치</a:t>
            </a:r>
            <a:endParaRPr lang="ko-KR" altLang="en-US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flipV="1">
            <a:off x="539112" y="1268760"/>
            <a:ext cx="806489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3707904" y="1988840"/>
            <a:ext cx="1872208" cy="172819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일본</a:t>
            </a:r>
            <a:endParaRPr lang="ko-KR" altLang="en-US" sz="3200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4572000" y="3789040"/>
            <a:ext cx="288032" cy="5040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83768" y="4407495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08서울남산체 L" pitchFamily="18" charset="-127"/>
                <a:ea typeface="08서울남산체 L" pitchFamily="18" charset="-127"/>
              </a:rPr>
              <a:t>적극적으로 영유권 회복운동 추진</a:t>
            </a:r>
            <a:endParaRPr lang="ko-KR" altLang="en-US" sz="2400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쿠릴열도는 국제법에 입각하여 </a:t>
            </a:r>
            <a:r>
              <a:rPr lang="ko-KR" altLang="en-US" sz="2400" b="1" u="sng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양국이 인정하는 분쟁지역 </a:t>
            </a:r>
            <a:r>
              <a:rPr lang="ko-KR" altLang="en-US" sz="24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이라 할 수 있음</a:t>
            </a:r>
            <a:endParaRPr lang="ko-KR" altLang="en-US" sz="2400" b="1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4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4.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전후 외교적 영토조치의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39552" y="908720"/>
            <a:ext cx="39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atin typeface="08서울남산체 L" pitchFamily="18" charset="-127"/>
                <a:ea typeface="08서울남산체 L" pitchFamily="18" charset="-127"/>
              </a:rPr>
              <a:t>러</a:t>
            </a:r>
            <a:r>
              <a:rPr lang="en-US" altLang="ko-KR" b="1" dirty="0" smtClean="0"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일 간의 외교조치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644008" y="908720"/>
            <a:ext cx="396000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한</a:t>
            </a:r>
            <a:r>
              <a:rPr lang="en-US" altLang="ko-KR" sz="2000" b="1" dirty="0" smtClean="0"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일 간의 외교조치</a:t>
            </a:r>
            <a:endParaRPr lang="ko-KR" altLang="en-US" sz="2000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 flipV="1">
            <a:off x="539552" y="1268760"/>
            <a:ext cx="806489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3275856" y="1988840"/>
            <a:ext cx="2520280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한일협정</a:t>
            </a:r>
            <a:endParaRPr lang="ko-KR" altLang="en-US" sz="2800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306896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08서울남산체 L" pitchFamily="18" charset="-127"/>
                <a:ea typeface="08서울남산체 L" pitchFamily="18" charset="-127"/>
              </a:rPr>
              <a:t>“ </a:t>
            </a:r>
            <a:r>
              <a:rPr lang="ko-KR" altLang="en-US" sz="2000" dirty="0" smtClean="0">
                <a:latin typeface="08서울남산체 L" pitchFamily="18" charset="-127"/>
                <a:ea typeface="08서울남산체 L" pitchFamily="18" charset="-127"/>
              </a:rPr>
              <a:t>양국은 현안문제를 대화를 통해 평화적으로 합의한다</a:t>
            </a:r>
            <a:r>
              <a:rPr lang="en-US" altLang="ko-KR" sz="2000" dirty="0" smtClean="0">
                <a:latin typeface="08서울남산체 L" pitchFamily="18" charset="-127"/>
                <a:ea typeface="08서울남산체 L" pitchFamily="18" charset="-127"/>
              </a:rPr>
              <a:t>” </a:t>
            </a:r>
            <a:r>
              <a:rPr lang="ko-KR" altLang="en-US" sz="2000" dirty="0" smtClean="0">
                <a:latin typeface="08서울남산체 L" pitchFamily="18" charset="-127"/>
                <a:ea typeface="08서울남산체 L" pitchFamily="18" charset="-127"/>
              </a:rPr>
              <a:t>라고 규정</a:t>
            </a:r>
            <a:endParaRPr lang="ko-KR" altLang="en-US" sz="2000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3" name="아래쪽 화살표 12"/>
          <p:cNvSpPr/>
          <p:nvPr/>
        </p:nvSpPr>
        <p:spPr>
          <a:xfrm>
            <a:off x="4499992" y="3717032"/>
            <a:ext cx="288032" cy="9361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851920" y="38610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한일협정</a:t>
            </a:r>
            <a:r>
              <a:rPr lang="ko-KR" altLang="en-US" sz="2800" b="1" dirty="0" smtClean="0">
                <a:latin typeface="08서울남산체 L" pitchFamily="18" charset="-127"/>
                <a:ea typeface="08서울남산체 L" pitchFamily="18" charset="-127"/>
              </a:rPr>
              <a:t> </a:t>
            </a:r>
            <a:r>
              <a:rPr lang="ko-KR" altLang="en-US" sz="2400" b="1" dirty="0" smtClean="0">
                <a:latin typeface="08서울남산체 L" pitchFamily="18" charset="-127"/>
                <a:ea typeface="08서울남산체 L" pitchFamily="18" charset="-127"/>
              </a:rPr>
              <a:t>이 후</a:t>
            </a:r>
            <a:endParaRPr lang="ko-KR" altLang="en-US" sz="2800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619672" y="5085184"/>
            <a:ext cx="5832648" cy="1008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독도의 영유권 주장은 계속됨</a:t>
            </a:r>
            <a:endParaRPr lang="ko-KR" altLang="en-US" sz="2800" b="1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5" y="108732"/>
            <a:ext cx="1500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1.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584" y="908720"/>
            <a:ext cx="7416825" cy="360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331640" y="5301208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독도는 한반도의 부속 도서로서 우리나라 국토에서 가장 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동쪽에 위치하고 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있는 섬으로서 </a:t>
            </a:r>
            <a:r>
              <a:rPr lang="ko-KR" altLang="en-US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동도와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서도 두 섬과 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89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개의 작은 부속 섬으로 이루어져 있다</a:t>
            </a:r>
          </a:p>
          <a:p>
            <a:pPr algn="ctr"/>
            <a:endParaRPr lang="ko-KR" altLang="en-US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059832" y="4653136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b="1" dirty="0" smtClean="0">
                <a:latin typeface="08서울남산체 L" pitchFamily="18" charset="-127"/>
                <a:ea typeface="08서울남산체 L" pitchFamily="18" charset="-127"/>
              </a:rPr>
              <a:t>독도</a:t>
            </a:r>
            <a:r>
              <a:rPr lang="en-US" altLang="ko-KR" sz="4000" b="1" dirty="0" smtClean="0">
                <a:latin typeface="08서울남산체 L" pitchFamily="18" charset="-127"/>
                <a:ea typeface="08서울남산체 L" pitchFamily="18" charset="-127"/>
              </a:rPr>
              <a:t>(</a:t>
            </a:r>
            <a:r>
              <a:rPr lang="ko-KR" altLang="en-US" sz="4000" dirty="0" smtClean="0">
                <a:ea typeface="08서울남산체 L"/>
              </a:rPr>
              <a:t>獨島</a:t>
            </a:r>
            <a:r>
              <a:rPr lang="en-US" altLang="ko-KR" sz="4000" b="1" dirty="0" smtClean="0">
                <a:latin typeface="08서울남산체 L" pitchFamily="18" charset="-127"/>
                <a:ea typeface="08서울남산체 L" pitchFamily="18" charset="-127"/>
              </a:rPr>
              <a:t>)</a:t>
            </a:r>
            <a:endParaRPr lang="en-US" altLang="ko-KR" sz="4000" b="1" dirty="0"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467544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4.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전후 외교적 영토조치의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9552" y="908720"/>
            <a:ext cx="39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atin typeface="08서울남산체 L" pitchFamily="18" charset="-127"/>
                <a:ea typeface="08서울남산체 L" pitchFamily="18" charset="-127"/>
              </a:rPr>
              <a:t>러</a:t>
            </a:r>
            <a:r>
              <a:rPr lang="en-US" altLang="ko-KR" b="1" dirty="0" smtClean="0"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b="1" dirty="0" smtClean="0">
                <a:latin typeface="08서울남산체 L" pitchFamily="18" charset="-127"/>
                <a:ea typeface="08서울남산체 L" pitchFamily="18" charset="-127"/>
              </a:rPr>
              <a:t>일 간의 외교조치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644008" y="908720"/>
            <a:ext cx="396000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한</a:t>
            </a:r>
            <a:r>
              <a:rPr lang="en-US" altLang="ko-KR" sz="2000" b="1" dirty="0" smtClean="0">
                <a:latin typeface="08서울남산체 L" pitchFamily="18" charset="-127"/>
                <a:ea typeface="08서울남산체 L" pitchFamily="18" charset="-127"/>
              </a:rPr>
              <a:t>•</a:t>
            </a:r>
            <a:r>
              <a:rPr lang="ko-KR" altLang="en-US" sz="2000" b="1" dirty="0" smtClean="0">
                <a:latin typeface="08서울남산체 L" pitchFamily="18" charset="-127"/>
                <a:ea typeface="08서울남산체 L" pitchFamily="18" charset="-127"/>
              </a:rPr>
              <a:t>일 간의 외교조치</a:t>
            </a:r>
            <a:endParaRPr lang="ko-KR" altLang="en-US" sz="2000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flipV="1">
            <a:off x="539552" y="1268760"/>
            <a:ext cx="806489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1691680" y="1988840"/>
            <a:ext cx="1872208" cy="172819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한국</a:t>
            </a:r>
            <a:endParaRPr lang="ko-KR" altLang="en-US" sz="3200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5436096" y="1988840"/>
            <a:ext cx="1872208" cy="172819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일본</a:t>
            </a:r>
            <a:endParaRPr lang="ko-KR" altLang="en-US" sz="3200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2483768" y="4005064"/>
            <a:ext cx="288032" cy="5040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아래쪽 화살표 12"/>
          <p:cNvSpPr/>
          <p:nvPr/>
        </p:nvSpPr>
        <p:spPr>
          <a:xfrm>
            <a:off x="6228184" y="4005064"/>
            <a:ext cx="288032" cy="5040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43608" y="4869160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08서울남산체 L" pitchFamily="18" charset="-127"/>
                <a:ea typeface="08서울남산체 L" pitchFamily="18" charset="-127"/>
              </a:rPr>
              <a:t>영토문제가 존재하지 않는</a:t>
            </a:r>
            <a:endParaRPr lang="en-US" altLang="ko-KR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dirty="0" smtClean="0">
                <a:latin typeface="08서울남산체 L" pitchFamily="18" charset="-127"/>
                <a:ea typeface="08서울남산체 L" pitchFamily="18" charset="-127"/>
              </a:rPr>
              <a:t>한국의 </a:t>
            </a:r>
            <a:r>
              <a:rPr lang="ko-KR" altLang="en-US" sz="2400" dirty="0" smtClean="0">
                <a:solidFill>
                  <a:srgbClr val="FF0000"/>
                </a:solidFill>
                <a:latin typeface="08서울남산체 L" pitchFamily="18" charset="-127"/>
                <a:ea typeface="08서울남산체 L" pitchFamily="18" charset="-127"/>
              </a:rPr>
              <a:t>고유영토라는 입장</a:t>
            </a:r>
            <a:endParaRPr lang="ko-KR" altLang="en-US" dirty="0">
              <a:solidFill>
                <a:srgbClr val="FF0000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479715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08서울남산체 L" pitchFamily="18" charset="-127"/>
                <a:ea typeface="08서울남산체 L" pitchFamily="18" charset="-127"/>
              </a:rPr>
              <a:t>독도 실효적 지배에 대해 인정</a:t>
            </a:r>
            <a:r>
              <a:rPr lang="en-US" altLang="ko-KR" dirty="0" smtClean="0">
                <a:latin typeface="08서울남산체 L" pitchFamily="18" charset="-127"/>
                <a:ea typeface="08서울남산체 L" pitchFamily="18" charset="-127"/>
              </a:rPr>
              <a:t>.</a:t>
            </a:r>
          </a:p>
          <a:p>
            <a:pPr algn="ctr"/>
            <a:r>
              <a:rPr lang="ko-KR" altLang="en-US" dirty="0" smtClean="0">
                <a:latin typeface="08서울남산체 L" pitchFamily="18" charset="-127"/>
                <a:ea typeface="08서울남산체 L" pitchFamily="18" charset="-127"/>
              </a:rPr>
              <a:t>우회적인 방법을 동원하여 </a:t>
            </a:r>
            <a:endParaRPr lang="en-US" altLang="ko-KR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rgbClr val="FF0000"/>
                </a:solidFill>
                <a:latin typeface="08서울남산체 L" pitchFamily="18" charset="-127"/>
                <a:ea typeface="08서울남산체 L" pitchFamily="18" charset="-127"/>
              </a:rPr>
              <a:t>독도의 영토주권 훼손</a:t>
            </a:r>
            <a:endParaRPr lang="ko-KR" altLang="en-US" sz="2400" dirty="0">
              <a:solidFill>
                <a:srgbClr val="FF0000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국제사회의 여론을 조장하여 독도를 </a:t>
            </a:r>
            <a:r>
              <a:rPr lang="ko-KR" altLang="en-US" sz="2400" b="1" u="sng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일본 영토 혹은 분쟁지역으로 부각</a:t>
            </a:r>
            <a:endParaRPr lang="ko-KR" altLang="en-US" sz="2400" b="1" u="sng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251520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5.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실효적 지배 상황의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42910" y="2071678"/>
            <a:ext cx="3929090" cy="25717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전전  일본의 </a:t>
            </a:r>
            <a:endParaRPr lang="en-US" altLang="ko-KR" sz="4000" b="1" dirty="0" smtClean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40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쿠릴 열도의 </a:t>
            </a:r>
            <a:endParaRPr lang="en-US" altLang="ko-KR" sz="4000" b="1" dirty="0" smtClean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40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지배  상황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857752" y="2071678"/>
            <a:ext cx="3714776" cy="25717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전후 일본의 </a:t>
            </a:r>
            <a:endParaRPr lang="en-US" altLang="ko-KR" sz="4000" b="1" dirty="0" smtClean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40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쿠릴 열도의 </a:t>
            </a:r>
            <a:endParaRPr lang="en-US" altLang="ko-KR" sz="4000" b="1" dirty="0" smtClean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4000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지배 상황</a:t>
            </a:r>
            <a:endParaRPr lang="ko-KR" altLang="en-US" sz="4000" b="1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251520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5.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실효적 지배 상황의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39552" y="908720"/>
            <a:ext cx="3887992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08서울남산체 L" pitchFamily="18" charset="-127"/>
                <a:ea typeface="08서울남산체 L" pitchFamily="18" charset="-127"/>
              </a:rPr>
              <a:t>전전  일본의  독도 지배  상황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3203848" y="1988840"/>
            <a:ext cx="2520280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인식차이</a:t>
            </a:r>
            <a:endParaRPr lang="ko-KR" altLang="en-US" sz="2800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342900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>
                <a:latin typeface="08서울남산체 L" pitchFamily="18" charset="-127"/>
                <a:ea typeface="08서울남산체 L" pitchFamily="18" charset="-127"/>
              </a:rPr>
              <a:t>상징적 의미  </a:t>
            </a:r>
            <a:r>
              <a:rPr lang="en-US" altLang="ko-KR" sz="2800" b="1" dirty="0" smtClean="0">
                <a:latin typeface="08서울남산체 L" pitchFamily="18" charset="-127"/>
                <a:ea typeface="08서울남산체 L" pitchFamily="18" charset="-127"/>
              </a:rPr>
              <a:t>‘</a:t>
            </a:r>
            <a:r>
              <a:rPr lang="ko-KR" altLang="en-US" sz="2800" b="1" dirty="0" smtClean="0">
                <a:latin typeface="08서울남산체 L" pitchFamily="18" charset="-127"/>
                <a:ea typeface="08서울남산체 L" pitchFamily="18" charset="-127"/>
              </a:rPr>
              <a:t>한반도 영역의 끝 </a:t>
            </a:r>
            <a:r>
              <a:rPr lang="en-US" altLang="ko-KR" sz="2800" dirty="0" smtClean="0">
                <a:latin typeface="08서울남산체 L" pitchFamily="18" charset="-127"/>
                <a:ea typeface="08서울남산체 L" pitchFamily="18" charset="-127"/>
              </a:rPr>
              <a:t>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1640" y="4725144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08서울남산체 L" pitchFamily="18" charset="-127"/>
                <a:ea typeface="08서울남산체 L" pitchFamily="18" charset="-127"/>
              </a:rPr>
              <a:t>영토의 끝으로 인식하여 관리</a:t>
            </a:r>
            <a:endParaRPr lang="ko-KR" altLang="en-US" sz="2000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4788024" y="4869160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6084168" y="472514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08서울남산체 L" pitchFamily="18" charset="-127"/>
                <a:ea typeface="08서울남산체 L" pitchFamily="18" charset="-127"/>
              </a:rPr>
              <a:t>실효적 지배</a:t>
            </a:r>
            <a:endParaRPr lang="ko-KR" altLang="en-US" sz="2800" b="1" dirty="0">
              <a:solidFill>
                <a:srgbClr val="FF0000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 flipV="1">
            <a:off x="539552" y="1268756"/>
            <a:ext cx="79928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251520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5.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실효적 지배 상황의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627784" y="2204864"/>
            <a:ext cx="3600400" cy="10801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u="sng" dirty="0" smtClean="0">
                <a:solidFill>
                  <a:schemeClr val="tx1"/>
                </a:solidFill>
                <a:latin typeface="+mj-lt"/>
                <a:ea typeface="08서울남산체 L" pitchFamily="18" charset="-127"/>
              </a:rPr>
              <a:t>칙령 </a:t>
            </a:r>
            <a:r>
              <a:rPr lang="en-US" altLang="ko-KR" sz="3200" b="1" u="sng" dirty="0" smtClean="0">
                <a:solidFill>
                  <a:schemeClr val="tx1"/>
                </a:solidFill>
                <a:latin typeface="+mj-lt"/>
                <a:ea typeface="08서울남산체 L" pitchFamily="18" charset="-127"/>
              </a:rPr>
              <a:t>41</a:t>
            </a:r>
            <a:r>
              <a:rPr lang="ko-KR" altLang="en-US" sz="3200" b="1" u="sng" dirty="0" smtClean="0">
                <a:solidFill>
                  <a:schemeClr val="tx1"/>
                </a:solidFill>
                <a:latin typeface="+mj-lt"/>
                <a:ea typeface="08서울남산체 L" pitchFamily="18" charset="-127"/>
              </a:rPr>
              <a:t>호 </a:t>
            </a:r>
            <a:r>
              <a:rPr lang="ko-KR" altLang="en-US" sz="3200" b="1" dirty="0" smtClean="0">
                <a:solidFill>
                  <a:schemeClr val="tx1"/>
                </a:solidFill>
                <a:latin typeface="+mj-lt"/>
                <a:ea typeface="08서울남산체 L" pitchFamily="18" charset="-127"/>
              </a:rPr>
              <a:t>발령</a:t>
            </a:r>
            <a:endParaRPr lang="ko-KR" altLang="en-US" sz="3200" b="1" dirty="0">
              <a:solidFill>
                <a:schemeClr val="tx1"/>
              </a:solidFill>
              <a:latin typeface="+mj-lt"/>
              <a:ea typeface="08서울남산체 L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17728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1900</a:t>
            </a:r>
            <a:r>
              <a:rPr lang="ko-KR" altLang="en-US" b="1" dirty="0" smtClean="0"/>
              <a:t>년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59632" y="4221088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srgbClr val="002060"/>
                </a:solidFill>
                <a:latin typeface="08서울남산체 L" pitchFamily="18" charset="-127"/>
                <a:ea typeface="08서울남산체 L" pitchFamily="18" charset="-127"/>
              </a:rPr>
              <a:t>행정개편 단행</a:t>
            </a:r>
            <a:endParaRPr lang="en-US" altLang="ko-KR" sz="4000" b="1" dirty="0" smtClean="0">
              <a:solidFill>
                <a:srgbClr val="002060"/>
              </a:solidFill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endParaRPr lang="en-US" altLang="ko-KR" sz="3200" b="1" dirty="0" smtClean="0">
              <a:solidFill>
                <a:srgbClr val="002060"/>
              </a:solidFill>
            </a:endParaRPr>
          </a:p>
          <a:p>
            <a:endParaRPr lang="en-US" altLang="ko-KR" dirty="0" smtClean="0"/>
          </a:p>
        </p:txBody>
      </p:sp>
      <p:sp>
        <p:nvSpPr>
          <p:cNvPr id="13" name="오른쪽 화살표 12"/>
          <p:cNvSpPr/>
          <p:nvPr/>
        </p:nvSpPr>
        <p:spPr>
          <a:xfrm>
            <a:off x="2339752" y="4437112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오른쪽 화살표 13"/>
          <p:cNvSpPr/>
          <p:nvPr/>
        </p:nvSpPr>
        <p:spPr>
          <a:xfrm>
            <a:off x="2339752" y="5373216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357554" y="5072074"/>
            <a:ext cx="308665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rgbClr val="002060"/>
                </a:solidFill>
                <a:latin typeface="08서울남산체 L" pitchFamily="18" charset="-127"/>
                <a:ea typeface="08서울남산체 L" pitchFamily="18" charset="-127"/>
              </a:rPr>
              <a:t>행정구역 편입</a:t>
            </a:r>
            <a:endParaRPr lang="en-US" altLang="ko-KR" sz="4000" b="1" dirty="0" smtClean="0">
              <a:solidFill>
                <a:srgbClr val="002060"/>
              </a:solidFill>
              <a:latin typeface="08서울남산체 L" pitchFamily="18" charset="-127"/>
              <a:ea typeface="08서울남산체 L" pitchFamily="18" charset="-127"/>
            </a:endParaRPr>
          </a:p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539552" y="908720"/>
            <a:ext cx="3887992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08서울남산체 L" pitchFamily="18" charset="-127"/>
                <a:ea typeface="08서울남산체 L" pitchFamily="18" charset="-127"/>
              </a:rPr>
              <a:t>전전  일본의  독도 지배  상황</a:t>
            </a:r>
          </a:p>
        </p:txBody>
      </p:sp>
      <p:sp>
        <p:nvSpPr>
          <p:cNvPr id="17" name="직사각형 16"/>
          <p:cNvSpPr/>
          <p:nvPr/>
        </p:nvSpPr>
        <p:spPr>
          <a:xfrm flipV="1">
            <a:off x="539552" y="1268756"/>
            <a:ext cx="79928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 animBg="1"/>
      <p:bldP spid="14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251520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5.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실효적 지배 상황의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1919154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L" pitchFamily="18" charset="-127"/>
                <a:ea typeface="08서울남산체 L" pitchFamily="18" charset="-127"/>
              </a:rPr>
              <a:t>일본의 대한제국 침탈</a:t>
            </a:r>
            <a:endParaRPr lang="en-US" altLang="ko-KR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endParaRPr lang="ko-KR" altLang="en-US" sz="2000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24162" y="3356992"/>
            <a:ext cx="1728192" cy="1692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813653" y="3452229"/>
            <a:ext cx="1656184" cy="1656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707904" y="3501008"/>
            <a:ext cx="1656184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직선 화살표 연결선 21"/>
          <p:cNvCxnSpPr/>
          <p:nvPr/>
        </p:nvCxnSpPr>
        <p:spPr>
          <a:xfrm>
            <a:off x="2555776" y="4280321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470" y="3880212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atin typeface="08서울남산체 L" pitchFamily="18" charset="-127"/>
                <a:ea typeface="08서울남산체 L" pitchFamily="18" charset="-127"/>
              </a:rPr>
              <a:t>무주지 선점</a:t>
            </a:r>
          </a:p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79529" y="3603213"/>
            <a:ext cx="2928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08서울남산체 L" pitchFamily="18" charset="-127"/>
                <a:ea typeface="08서울남산체 L" pitchFamily="18" charset="-127"/>
              </a:rPr>
              <a:t>외교권 </a:t>
            </a:r>
            <a:endParaRPr lang="en-US" altLang="ko-KR" sz="3600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3600" dirty="0" smtClean="0">
                <a:latin typeface="08서울남산체 L" pitchFamily="18" charset="-127"/>
                <a:ea typeface="08서울남산체 L" pitchFamily="18" charset="-127"/>
              </a:rPr>
              <a:t>강제  </a:t>
            </a:r>
            <a:r>
              <a:rPr lang="ko-KR" altLang="en-US" sz="3200" dirty="0" smtClean="0">
                <a:latin typeface="08서울남산체 L" pitchFamily="18" charset="-127"/>
                <a:ea typeface="08서울남산체 L" pitchFamily="18" charset="-127"/>
              </a:rPr>
              <a:t>박탈</a:t>
            </a:r>
            <a:endParaRPr lang="ko-KR" altLang="en-US" sz="3600" dirty="0" smtClean="0">
              <a:latin typeface="08서울남산체 L" pitchFamily="18" charset="-127"/>
              <a:ea typeface="08서울남산체 L" pitchFamily="18" charset="-127"/>
            </a:endParaRPr>
          </a:p>
          <a:p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63018" y="3429000"/>
            <a:ext cx="23574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08서울남산체 L" pitchFamily="18" charset="-127"/>
                <a:ea typeface="08서울남산체 L" pitchFamily="18" charset="-127"/>
              </a:rPr>
              <a:t>한반도 </a:t>
            </a:r>
            <a:endParaRPr lang="en-US" altLang="ko-KR" sz="3600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3600" dirty="0" smtClean="0">
                <a:latin typeface="08서울남산체 L" pitchFamily="18" charset="-127"/>
                <a:ea typeface="08서울남산체 L" pitchFamily="18" charset="-127"/>
              </a:rPr>
              <a:t>전체</a:t>
            </a:r>
            <a:endParaRPr lang="en-US" altLang="ko-KR" sz="3600" dirty="0" smtClean="0">
              <a:latin typeface="08서울남산체 L" pitchFamily="18" charset="-127"/>
              <a:ea typeface="08서울남산체 L" pitchFamily="18" charset="-127"/>
            </a:endParaRPr>
          </a:p>
          <a:p>
            <a:pPr algn="ctr"/>
            <a:r>
              <a:rPr lang="ko-KR" altLang="en-US" sz="3600" dirty="0" smtClean="0">
                <a:latin typeface="08서울남산체 L" pitchFamily="18" charset="-127"/>
                <a:ea typeface="08서울남산체 L" pitchFamily="18" charset="-127"/>
              </a:rPr>
              <a:t> 강제 합병</a:t>
            </a:r>
          </a:p>
          <a:p>
            <a:endParaRPr lang="ko-KR" altLang="en-US" sz="2400" dirty="0">
              <a:latin typeface="08서울남산체 L" pitchFamily="18" charset="-127"/>
              <a:ea typeface="08서울남산체 L" pitchFamily="18" charset="-127"/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>
            <a:off x="5940152" y="4280321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539552" y="908720"/>
            <a:ext cx="3887992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08서울남산체 L" pitchFamily="18" charset="-127"/>
                <a:ea typeface="08서울남산체 L" pitchFamily="18" charset="-127"/>
              </a:rPr>
              <a:t>전전  일본의  독도 지배  상황</a:t>
            </a:r>
          </a:p>
        </p:txBody>
      </p:sp>
      <p:sp>
        <p:nvSpPr>
          <p:cNvPr id="23" name="직사각형 22"/>
          <p:cNvSpPr/>
          <p:nvPr/>
        </p:nvSpPr>
        <p:spPr>
          <a:xfrm flipV="1">
            <a:off x="539552" y="1268756"/>
            <a:ext cx="79928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 animBg="1"/>
      <p:bldP spid="20" grpId="0" animBg="1"/>
      <p:bldP spid="13" grpId="0"/>
      <p:bldP spid="14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251520" y="246420"/>
            <a:ext cx="38811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5.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실효적 지배 상황의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857488" y="2143116"/>
            <a:ext cx="3429024" cy="8572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08서울남산체 L" pitchFamily="18" charset="-127"/>
                <a:ea typeface="08서울남산체 L" pitchFamily="18" charset="-127"/>
              </a:rPr>
              <a:t>한국의 실효적 독도 지배</a:t>
            </a:r>
            <a:endParaRPr lang="ko-KR" altLang="en-US" sz="2400" b="1" dirty="0">
              <a:solidFill>
                <a:srgbClr val="FF0000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 rot="5400000">
            <a:off x="2178827" y="3572272"/>
            <a:ext cx="714380" cy="50006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rot="5400000">
            <a:off x="4214810" y="3821511"/>
            <a:ext cx="714380" cy="1588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rot="16200000" flipH="1">
            <a:off x="6215273" y="3571678"/>
            <a:ext cx="713983" cy="428628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타원 30"/>
          <p:cNvSpPr/>
          <p:nvPr/>
        </p:nvSpPr>
        <p:spPr>
          <a:xfrm>
            <a:off x="6372200" y="4572008"/>
            <a:ext cx="1557386" cy="1521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어업협정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1214414" y="4572008"/>
            <a:ext cx="1571636" cy="15001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평화선언</a:t>
            </a:r>
            <a:endParaRPr lang="ko-KR" altLang="en-US" b="1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3707904" y="4581128"/>
            <a:ext cx="1714512" cy="1571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08서울남산체 L" pitchFamily="18" charset="-127"/>
                <a:ea typeface="08서울남산체 L" pitchFamily="18" charset="-127"/>
              </a:rPr>
              <a:t>의용수비대</a:t>
            </a:r>
            <a:endParaRPr lang="ko-KR" altLang="en-US" b="1" dirty="0">
              <a:solidFill>
                <a:schemeClr val="tx1"/>
              </a:solidFill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39992" y="908720"/>
            <a:ext cx="3887992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08서울남산체 L" pitchFamily="18" charset="-127"/>
                <a:ea typeface="08서울남산체 L" pitchFamily="18" charset="-127"/>
              </a:rPr>
              <a:t>전전  일본의  독도 지배  상황</a:t>
            </a:r>
          </a:p>
        </p:txBody>
      </p:sp>
      <p:sp>
        <p:nvSpPr>
          <p:cNvPr id="19" name="직사각형 18"/>
          <p:cNvSpPr/>
          <p:nvPr/>
        </p:nvSpPr>
        <p:spPr>
          <a:xfrm flipV="1">
            <a:off x="539552" y="1268756"/>
            <a:ext cx="7992888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4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타원 32"/>
          <p:cNvSpPr/>
          <p:nvPr/>
        </p:nvSpPr>
        <p:spPr>
          <a:xfrm>
            <a:off x="7452320" y="3789040"/>
            <a:ext cx="1428760" cy="12858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배타적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경제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수역</a:t>
            </a:r>
            <a:endParaRPr lang="ko-KR" altLang="en-US" dirty="0"/>
          </a:p>
        </p:txBody>
      </p:sp>
      <p:sp>
        <p:nvSpPr>
          <p:cNvPr id="31" name="타원 30"/>
          <p:cNvSpPr/>
          <p:nvPr/>
        </p:nvSpPr>
        <p:spPr>
          <a:xfrm>
            <a:off x="5796136" y="4653136"/>
            <a:ext cx="1428760" cy="12858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평화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조약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483" y="246420"/>
            <a:ext cx="439254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300" dirty="0" smtClean="0">
                <a:latin typeface="08서울남산체 L" pitchFamily="18" charset="-127"/>
                <a:ea typeface="08서울남산체 L" pitchFamily="18" charset="-127"/>
              </a:rPr>
              <a:t>6. </a:t>
            </a:r>
            <a:r>
              <a:rPr lang="ko-KR" altLang="en-US" sz="2300" dirty="0" smtClean="0">
                <a:latin typeface="08서울남산체 L" pitchFamily="18" charset="-127"/>
                <a:ea typeface="08서울남산체 L" pitchFamily="18" charset="-127"/>
              </a:rPr>
              <a:t>영토문제의 성격상 차이점의 비교</a:t>
            </a:r>
            <a:endParaRPr lang="en-US" altLang="ko-KR" sz="2300" dirty="0" smtClean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1060" y="2947591"/>
            <a:ext cx="2428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latin typeface="08서울남산체 L" pitchFamily="18" charset="-127"/>
                <a:ea typeface="08서울남산체 L" pitchFamily="18" charset="-127"/>
              </a:rPr>
              <a:t>독도</a:t>
            </a:r>
            <a:endParaRPr lang="ko-KR" altLang="en-US" sz="4400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2947591"/>
            <a:ext cx="285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latin typeface="08서울남산체 L" pitchFamily="18" charset="-127"/>
                <a:ea typeface="08서울남산체 L" pitchFamily="18" charset="-127"/>
              </a:rPr>
              <a:t>북방영토</a:t>
            </a:r>
            <a:endParaRPr lang="ko-KR" altLang="en-US" sz="2000" b="1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331640" y="1124744"/>
            <a:ext cx="6500858" cy="7858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L" pitchFamily="18" charset="-127"/>
                <a:ea typeface="08서울남산체 L" pitchFamily="18" charset="-127"/>
              </a:rPr>
              <a:t>독도와 북방영토의 영유권문제의 성격상 차이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L" pitchFamily="18" charset="-127"/>
              <a:ea typeface="08서울남산체 L" pitchFamily="18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4572000" y="1928802"/>
            <a:ext cx="0" cy="344441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/>
          <p:cNvSpPr/>
          <p:nvPr/>
        </p:nvSpPr>
        <p:spPr>
          <a:xfrm>
            <a:off x="334928" y="3706772"/>
            <a:ext cx="1428760" cy="12858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거주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여부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1907704" y="4581128"/>
            <a:ext cx="1428760" cy="12858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실효적 점유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3851920" y="4797152"/>
            <a:ext cx="1428760" cy="12858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인식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차이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5536" y="623731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hlinkClick r:id="rId2"/>
              </a:rPr>
              <a:t>http://www.youtube.com/watch?v=oLlpducspSA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1" grpId="0" animBg="1"/>
      <p:bldP spid="11" grpId="0"/>
      <p:bldP spid="12" grpId="0"/>
      <p:bldP spid="13" grpId="0" animBg="1"/>
      <p:bldP spid="17" grpId="0" animBg="1"/>
      <p:bldP spid="18" grpId="0" animBg="1"/>
      <p:bldP spid="19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2996952"/>
            <a:ext cx="9144000" cy="720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087216" y="1412776"/>
            <a:ext cx="5149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 smtClean="0">
                <a:latin typeface="08서울남산체 L" pitchFamily="18" charset="-127"/>
                <a:ea typeface="08서울남산체 L" pitchFamily="18" charset="-127"/>
              </a:rPr>
              <a:t>감사합니다 </a:t>
            </a:r>
            <a:endParaRPr lang="ko-KR" altLang="en-US" sz="6000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5373216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2000" dirty="0">
              <a:latin typeface="08서울남산체 L" pitchFamily="18" charset="-127"/>
              <a:ea typeface="08서울남산체 L" pitchFamily="18" charset="-127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0" name="Picture 6" descr="http://sstatic.naver.net/keypage/outside/life/2011033113462148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429000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570140" y="116632"/>
            <a:ext cx="1911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2. </a:t>
            </a:r>
            <a:r>
              <a:rPr lang="ko-KR" altLang="en-US" sz="3200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한국령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9552" y="1052736"/>
            <a:ext cx="31683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499992" y="1772816"/>
            <a:ext cx="41044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독도리 암벽에 독도가 </a:t>
            </a:r>
            <a:r>
              <a:rPr lang="ko-KR" altLang="en-US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한국령임을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밝힌 새김 글씨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 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해방 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이후 연합국과 일본 간의 모호한 영토 권리 협정으로 인하여 독도 영유권에 대한 한일간 논쟁이 촉발되었다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 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이러한 시점에서 독도가 대한민국 영토임을 천명하기 위해 ‘</a:t>
            </a:r>
            <a:r>
              <a:rPr lang="ko-KR" altLang="en-US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한국령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(</a:t>
            </a:r>
            <a:r>
              <a:rPr lang="ko-KR" altLang="en-US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韓國領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)’ 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이라는 영토 표시를 독도 남동쪽 암병에 새겼다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  <a:endParaRPr lang="ko-KR" altLang="en-US" b="1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 algn="just"/>
            <a:endParaRPr lang="ko-KR" altLang="en-US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644008" y="908720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b="1" dirty="0" err="1" smtClean="0">
                <a:latin typeface="08서울남산체 L" pitchFamily="18" charset="-127"/>
                <a:ea typeface="08서울남산체 L" pitchFamily="18" charset="-127"/>
              </a:rPr>
              <a:t>한국령</a:t>
            </a:r>
            <a:r>
              <a:rPr lang="en-US" altLang="ko-KR" sz="4000" b="1" dirty="0" smtClean="0">
                <a:latin typeface="08서울남산체 L" pitchFamily="18" charset="-127"/>
                <a:ea typeface="08서울남산체 L" pitchFamily="18" charset="-127"/>
              </a:rPr>
              <a:t>(</a:t>
            </a:r>
            <a:r>
              <a:rPr lang="ko-KR" altLang="en-US" sz="4000" b="1" dirty="0" err="1" smtClean="0">
                <a:latin typeface="08서울남산체 L" pitchFamily="18" charset="-127"/>
                <a:ea typeface="08서울남산체 L" pitchFamily="18" charset="-127"/>
              </a:rPr>
              <a:t>韓國領</a:t>
            </a:r>
            <a:r>
              <a:rPr lang="en-US" altLang="ko-KR" sz="4000" b="1" dirty="0" smtClean="0">
                <a:latin typeface="08서울남산체 L" pitchFamily="18" charset="-127"/>
                <a:ea typeface="08서울남산체 L" pitchFamily="18" charset="-127"/>
              </a:rPr>
              <a:t>)</a:t>
            </a:r>
            <a:endParaRPr lang="en-US" altLang="ko-KR" sz="4000" b="1" dirty="0">
              <a:latin typeface="08서울남산체 L" pitchFamily="18" charset="-127"/>
              <a:ea typeface="08서울남산체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364953" y="116632"/>
            <a:ext cx="2321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3</a:t>
            </a:r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 </a:t>
            </a:r>
            <a:r>
              <a:rPr lang="ko-KR" altLang="en-US" sz="3200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팔도총도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1044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91855">
            <a:off x="422102" y="1100035"/>
            <a:ext cx="295256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오른쪽 화살표 9"/>
          <p:cNvSpPr/>
          <p:nvPr/>
        </p:nvSpPr>
        <p:spPr>
          <a:xfrm rot="13006707" flipV="1">
            <a:off x="2338474" y="2777248"/>
            <a:ext cx="1517244" cy="259598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004048" y="1124744"/>
            <a:ext cx="3659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 err="1" smtClean="0">
                <a:ea typeface="08서울남산체 L"/>
              </a:rPr>
              <a:t>팔도총도</a:t>
            </a:r>
            <a:r>
              <a:rPr lang="en-US" altLang="ko-KR" sz="3200" b="1" dirty="0" smtClean="0">
                <a:ea typeface="08서울남산체 L"/>
              </a:rPr>
              <a:t>(</a:t>
            </a:r>
            <a:r>
              <a:rPr lang="ko-KR" altLang="en-US" sz="3200" b="1" dirty="0" err="1" smtClean="0">
                <a:ea typeface="08서울남산체 L"/>
              </a:rPr>
              <a:t>八道總圖</a:t>
            </a:r>
            <a:r>
              <a:rPr lang="en-US" altLang="ko-KR" sz="3200" b="1" dirty="0" smtClean="0">
                <a:ea typeface="08서울남산체 L"/>
              </a:rPr>
              <a:t>)</a:t>
            </a:r>
            <a:endParaRPr lang="ko-KR" altLang="en-US" sz="3200" b="1" dirty="0">
              <a:ea typeface="08서울남산체 L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716016" y="1844824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r>
              <a:rPr lang="ko-KR" altLang="en-US" sz="1600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팔도총도는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『</a:t>
            </a:r>
            <a:r>
              <a:rPr lang="ko-KR" altLang="en-US" sz="1600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신증동국여지승람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』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의 첫머리에 수록된 조선전도이다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 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국가의 기밀을 지키기 위해 누구나 알 </a:t>
            </a:r>
            <a:r>
              <a:rPr lang="ko-KR" altLang="en-US" sz="1600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수있는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주요 산과 하천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섬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도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(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道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)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와 바다의 명칭 등 간단한 정보만을 수록하였다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독도는 강원도의 동쪽 바다 가운데에 우산도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(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于山島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)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로 표기되어 있다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현존하는 </a:t>
            </a:r>
            <a:r>
              <a:rPr lang="ko-KR" altLang="en-US" sz="1600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인쇄본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단독 지도 중에 독도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(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우산                   도</a:t>
            </a:r>
            <a:r>
              <a:rPr lang="en-US" altLang="ko-KR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)</a:t>
            </a:r>
            <a:r>
              <a:rPr lang="ko-KR" altLang="en-US" sz="16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가 등장하는 최초의 지도이다</a:t>
            </a:r>
            <a:endParaRPr lang="ko-KR" altLang="en-US" sz="1600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sp>
        <p:nvSpPr>
          <p:cNvPr id="19" name="순서도: 연결자 18"/>
          <p:cNvSpPr/>
          <p:nvPr/>
        </p:nvSpPr>
        <p:spPr>
          <a:xfrm rot="8332406">
            <a:off x="1976977" y="1811434"/>
            <a:ext cx="385192" cy="75257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762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순서도: 연결자 19"/>
          <p:cNvSpPr/>
          <p:nvPr/>
        </p:nvSpPr>
        <p:spPr>
          <a:xfrm rot="10800000" flipH="1">
            <a:off x="3707904" y="3284984"/>
            <a:ext cx="260386" cy="50405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762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4" y="116632"/>
            <a:ext cx="5466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2.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경상북도의 관할구역 독도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6753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7032"/>
            <a:ext cx="26384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>
            <a:off x="1763688" y="4221088"/>
            <a:ext cx="7272808" cy="24482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051720" y="4293096"/>
            <a:ext cx="6912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1906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년에 경상남도로 </a:t>
            </a:r>
            <a:r>
              <a:rPr lang="ko-KR" altLang="en-US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이속되었다가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1914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년 행정 구역 개편으로 경상북도에 편입되어 현재에 이르고 있다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 1990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년대의 행정 구역은 울릉군 남면 </a:t>
            </a:r>
            <a:r>
              <a:rPr lang="ko-KR" altLang="en-US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도동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산 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42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번지에서 산 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76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번지였다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</a:p>
          <a:p>
            <a:endParaRPr lang="en-US" altLang="ko-KR" b="1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현재의 행정 구역은 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2005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년 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9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월 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21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일부터 경상북도 울릉군 </a:t>
            </a:r>
            <a:r>
              <a:rPr lang="ko-KR" altLang="en-US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울릉읍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독도리 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1~96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번지이고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2012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년부터는 경비대와 주민 숙소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</a:t>
            </a:r>
            <a:r>
              <a:rPr lang="ko-KR" altLang="en-US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등대에도 주소가 같이 부여되었다</a:t>
            </a: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 </a:t>
            </a:r>
            <a:b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</a:br>
            <a: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/>
            </a:r>
            <a:br>
              <a:rPr lang="en-US" altLang="ko-KR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</a:br>
            <a:endParaRPr lang="ko-KR" altLang="en-US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652120" y="1700808"/>
            <a:ext cx="79208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4" y="116632"/>
            <a:ext cx="2868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3</a:t>
            </a:r>
            <a:r>
              <a:rPr lang="en-US" altLang="ko-KR" sz="320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 박물관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684076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142976" y="3357562"/>
            <a:ext cx="655272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 박물관 설립 과정</a:t>
            </a:r>
            <a:r>
              <a:rPr lang="en-US" altLang="ko-K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</a:p>
          <a:p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1995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년 광복 </a:t>
            </a:r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50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주년을 맞아 울릉군이 대지를 제공하고 삼성문화재단이 건축한 건물에 故 이종학 초대관장이 </a:t>
            </a:r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30</a:t>
            </a:r>
            <a:r>
              <a:rPr lang="ko-KR" altLang="en-US" sz="1700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여년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동안 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국내외에서 수집</a:t>
            </a:r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기증한 자료를 근간으로 하고 </a:t>
            </a:r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故 </a:t>
            </a:r>
            <a:r>
              <a:rPr lang="ko-KR" altLang="en-US" sz="1700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홍순칠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대장의 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유품 및 독도의용수비대 </a:t>
            </a:r>
            <a:r>
              <a:rPr lang="ko-KR" altLang="en-US" sz="1700" b="1" dirty="0" err="1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동지회와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푸른 울릉 독도 가꾸기 모임 등의 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자료를 첨가하여 </a:t>
            </a:r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1997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년 </a:t>
            </a:r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8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월 </a:t>
            </a:r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8</a:t>
            </a:r>
            <a:r>
              <a:rPr lang="ko-KR" altLang="en-US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일 국내유일의 영토박물관으로 개관되었다</a:t>
            </a:r>
            <a:r>
              <a:rPr lang="en-US" altLang="ko-KR" sz="17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  <a:endParaRPr lang="ko-KR" altLang="en-US" sz="1700" b="1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4" y="116632"/>
            <a:ext cx="2868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4.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안용복 재단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836713"/>
            <a:ext cx="820891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841153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78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1580235">
            <a:off x="324980" y="188244"/>
            <a:ext cx="141114" cy="5048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323528" y="692696"/>
            <a:ext cx="83529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467544" y="116632"/>
            <a:ext cx="2868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4. </a:t>
            </a:r>
            <a:r>
              <a:rPr lang="ko-KR" altLang="en-US" sz="3200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안용복 재단</a:t>
            </a:r>
            <a:endParaRPr lang="en-US" altLang="ko-KR" sz="3200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6" name="그림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043" y="1184303"/>
            <a:ext cx="5281489" cy="4680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2888" y="1293183"/>
            <a:ext cx="396044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안용복</a:t>
            </a:r>
            <a:endParaRPr lang="en-US" altLang="ko-KR" sz="4400" b="1" dirty="0" smtClean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altLang="ko-KR" sz="2400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안용복은 </a:t>
            </a: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두 차례에 </a:t>
            </a: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걸쳐 왜구들의 울릉도</a:t>
            </a:r>
            <a:r>
              <a:rPr lang="en-US" altLang="ko-KR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</a:t>
            </a: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독도침탈에 항의하기 </a:t>
            </a: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위해 일본으로 가 독도가 조선땅임을 명확히 한 민간 외교가이자 어부이다</a:t>
            </a:r>
            <a:r>
              <a:rPr lang="en-US" altLang="ko-KR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</a:p>
          <a:p>
            <a:endParaRPr lang="en-US" altLang="ko-KR" sz="2400" b="1" dirty="0"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안용복 재단에서 </a:t>
            </a: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→ 경상북도 독도재단 변경 </a:t>
            </a: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예</a:t>
            </a:r>
            <a:r>
              <a:rPr lang="ko-KR" altLang="en-US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정</a:t>
            </a:r>
            <a:r>
              <a:rPr lang="en-US" altLang="ko-KR" sz="2400" b="1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184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모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703</TotalTime>
  <Words>886</Words>
  <Application>Microsoft Office PowerPoint</Application>
  <PresentationFormat>화면 슬라이드 쇼(4:3)</PresentationFormat>
  <Paragraphs>190</Paragraphs>
  <Slides>37</Slides>
  <Notes>1</Notes>
  <HiddenSlides>0</HiddenSlides>
  <MMClips>7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7" baseType="lpstr">
      <vt:lpstr>굴림</vt:lpstr>
      <vt:lpstr>Arial</vt:lpstr>
      <vt:lpstr>Tw Cen MT</vt:lpstr>
      <vt:lpstr>HY얕은샘물M</vt:lpstr>
      <vt:lpstr>08서울남산체 L</vt:lpstr>
      <vt:lpstr>한컴바탕</vt:lpstr>
      <vt:lpstr>Wingdings</vt:lpstr>
      <vt:lpstr>맑은 고딕</vt:lpstr>
      <vt:lpstr>Wingdings 2</vt:lpstr>
      <vt:lpstr>가을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Digital NEX</cp:lastModifiedBy>
  <cp:revision>83</cp:revision>
  <dcterms:created xsi:type="dcterms:W3CDTF">2011-10-31T09:06:33Z</dcterms:created>
  <dcterms:modified xsi:type="dcterms:W3CDTF">2014-03-31T11:21:33Z</dcterms:modified>
</cp:coreProperties>
</file>