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276" r:id="rId2"/>
    <p:sldId id="277" r:id="rId3"/>
    <p:sldId id="278" r:id="rId4"/>
    <p:sldId id="275" r:id="rId5"/>
    <p:sldId id="257" r:id="rId6"/>
    <p:sldId id="259" r:id="rId7"/>
    <p:sldId id="261" r:id="rId8"/>
    <p:sldId id="279" r:id="rId9"/>
    <p:sldId id="262" r:id="rId10"/>
    <p:sldId id="263" r:id="rId11"/>
    <p:sldId id="264" r:id="rId12"/>
    <p:sldId id="265" r:id="rId13"/>
    <p:sldId id="266" r:id="rId14"/>
    <p:sldId id="267" r:id="rId15"/>
    <p:sldId id="282" r:id="rId16"/>
    <p:sldId id="268" r:id="rId17"/>
    <p:sldId id="269" r:id="rId18"/>
    <p:sldId id="271" r:id="rId19"/>
    <p:sldId id="283" r:id="rId20"/>
    <p:sldId id="272" r:id="rId21"/>
    <p:sldId id="273" r:id="rId22"/>
    <p:sldId id="274" r:id="rId23"/>
    <p:sldId id="284" r:id="rId2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7100" autoAdjust="0"/>
  </p:normalViewPr>
  <p:slideViewPr>
    <p:cSldViewPr>
      <p:cViewPr>
        <p:scale>
          <a:sx n="116" d="100"/>
          <a:sy n="116" d="100"/>
        </p:scale>
        <p:origin x="-7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23B092-C485-40AB-B182-4FF4CF4B391F}" type="datetimeFigureOut">
              <a:rPr lang="ko-KR" altLang="en-US" smtClean="0"/>
              <a:pPr/>
              <a:t>2014-03-31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B2E466-BBA5-4E1D-9F46-073D966DF6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56866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481FF7-1BC3-46A1-8A57-A4BABA646E27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61775-7E21-477C-8A62-088C1C0120DF}" type="datetimeFigureOut">
              <a:rPr lang="ko-KR" altLang="en-US" smtClean="0"/>
              <a:pPr/>
              <a:t>2014-03-31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AAC1-6E51-4CE2-9B9F-86E2BECECB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61775-7E21-477C-8A62-088C1C0120DF}" type="datetimeFigureOut">
              <a:rPr lang="ko-KR" altLang="en-US" smtClean="0"/>
              <a:pPr/>
              <a:t>2014-03-31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AAC1-6E51-4CE2-9B9F-86E2BECECB2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61775-7E21-477C-8A62-088C1C0120DF}" type="datetimeFigureOut">
              <a:rPr lang="ko-KR" altLang="en-US" smtClean="0"/>
              <a:pPr/>
              <a:t>2014-03-31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AAC1-6E51-4CE2-9B9F-86E2BECECB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61775-7E21-477C-8A62-088C1C0120DF}" type="datetimeFigureOut">
              <a:rPr lang="ko-KR" altLang="en-US" smtClean="0"/>
              <a:pPr/>
              <a:t>2014-03-31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AAC1-6E51-4CE2-9B9F-86E2BECECB2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AAC1-6E51-4CE2-9B9F-86E2BECECB2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E7A61775-7E21-477C-8A62-088C1C0120DF}" type="datetimeFigureOut">
              <a:rPr lang="ko-KR" altLang="en-US" smtClean="0"/>
              <a:pPr/>
              <a:t>2014-03-31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61775-7E21-477C-8A62-088C1C0120DF}" type="datetimeFigureOut">
              <a:rPr lang="ko-KR" altLang="en-US" smtClean="0"/>
              <a:pPr/>
              <a:t>2014-03-31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AAC1-6E51-4CE2-9B9F-86E2BECECB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61775-7E21-477C-8A62-088C1C0120DF}" type="datetimeFigureOut">
              <a:rPr lang="ko-KR" altLang="en-US" smtClean="0"/>
              <a:pPr/>
              <a:t>2014-03-31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AAC1-6E51-4CE2-9B9F-86E2BECECB2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61775-7E21-477C-8A62-088C1C0120DF}" type="datetimeFigureOut">
              <a:rPr lang="ko-KR" altLang="en-US" smtClean="0"/>
              <a:pPr/>
              <a:t>2014-03-31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AAC1-6E51-4CE2-9B9F-86E2BECECB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61775-7E21-477C-8A62-088C1C0120DF}" type="datetimeFigureOut">
              <a:rPr lang="ko-KR" altLang="en-US" smtClean="0"/>
              <a:pPr/>
              <a:t>2014-03-31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AAC1-6E51-4CE2-9B9F-86E2BECECB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61775-7E21-477C-8A62-088C1C0120DF}" type="datetimeFigureOut">
              <a:rPr lang="ko-KR" altLang="en-US" smtClean="0"/>
              <a:pPr/>
              <a:t>2014-03-31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AAC1-6E51-4CE2-9B9F-86E2BECECB2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61775-7E21-477C-8A62-088C1C0120DF}" type="datetimeFigureOut">
              <a:rPr lang="ko-KR" altLang="en-US" smtClean="0"/>
              <a:pPr/>
              <a:t>2014-03-31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AAC1-6E51-4CE2-9B9F-86E2BECECB2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7A61775-7E21-477C-8A62-088C1C0120DF}" type="datetimeFigureOut">
              <a:rPr lang="ko-KR" altLang="en-US" smtClean="0"/>
              <a:pPr/>
              <a:t>2014-03-31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BD7AAC1-6E51-4CE2-9B9F-86E2BECECB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33056"/>
          </a:xfrm>
        </p:spPr>
        <p:txBody>
          <a:bodyPr/>
          <a:lstStyle/>
          <a:p>
            <a:pPr algn="r"/>
            <a:endParaRPr lang="en-US" altLang="ko-KR" dirty="0" smtClean="0"/>
          </a:p>
          <a:p>
            <a:pPr algn="r"/>
            <a:endParaRPr lang="en-US" altLang="ko-KR" dirty="0" smtClean="0"/>
          </a:p>
          <a:p>
            <a:pPr algn="r"/>
            <a:r>
              <a:rPr lang="ko-KR" altLang="en-US" dirty="0" smtClean="0"/>
              <a:t>영어영문학과 김준형</a:t>
            </a:r>
            <a:endParaRPr lang="en-US" altLang="ko-KR" dirty="0" smtClean="0"/>
          </a:p>
          <a:p>
            <a:pPr algn="r"/>
            <a:r>
              <a:rPr lang="ko-KR" altLang="en-US" dirty="0" smtClean="0"/>
              <a:t>독어독문학과 전종모</a:t>
            </a:r>
            <a:endParaRPr lang="en-US" altLang="ko-KR" dirty="0" smtClean="0"/>
          </a:p>
          <a:p>
            <a:pPr algn="r"/>
            <a:r>
              <a:rPr lang="ko-KR" altLang="en-US" dirty="0" smtClean="0"/>
              <a:t>일어일문학과 김지훈</a:t>
            </a:r>
            <a:endParaRPr lang="en-US" altLang="ko-KR" dirty="0" smtClean="0"/>
          </a:p>
          <a:p>
            <a:pPr algn="r"/>
            <a:r>
              <a:rPr lang="ko-KR" altLang="en-US" dirty="0" smtClean="0"/>
              <a:t>일어일문학과 최현지</a:t>
            </a:r>
            <a:endParaRPr lang="en-US" altLang="ko-KR" dirty="0" smtClean="0"/>
          </a:p>
          <a:p>
            <a:pPr algn="r"/>
            <a:r>
              <a:rPr lang="ko-KR" altLang="en-US" dirty="0" smtClean="0"/>
              <a:t>일어일문학과 조미선</a:t>
            </a:r>
            <a:endParaRPr lang="en-US" altLang="ko-KR" dirty="0" smtClean="0"/>
          </a:p>
          <a:p>
            <a:pPr algn="r"/>
            <a:endParaRPr lang="en-US" altLang="ko-KR" dirty="0" smtClean="0"/>
          </a:p>
          <a:p>
            <a:pPr algn="r"/>
            <a:endParaRPr lang="en-US" altLang="ko-KR" dirty="0" smtClean="0"/>
          </a:p>
          <a:p>
            <a:pPr algn="r"/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일본의 정치적 특성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251520" y="548680"/>
            <a:ext cx="367240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 smtClean="0"/>
              <a:t>메이지 시대</a:t>
            </a:r>
          </a:p>
        </p:txBody>
      </p:sp>
      <p:sp>
        <p:nvSpPr>
          <p:cNvPr id="5" name="오른쪽 화살표 4"/>
          <p:cNvSpPr/>
          <p:nvPr/>
        </p:nvSpPr>
        <p:spPr>
          <a:xfrm>
            <a:off x="539552" y="2276872"/>
            <a:ext cx="936104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/>
              <a:t>초기</a:t>
            </a:r>
            <a:endParaRPr lang="ko-KR" altLang="en-US" dirty="0" smtClean="0"/>
          </a:p>
        </p:txBody>
      </p:sp>
      <p:sp>
        <p:nvSpPr>
          <p:cNvPr id="7" name="오른쪽 화살표 6"/>
          <p:cNvSpPr/>
          <p:nvPr/>
        </p:nvSpPr>
        <p:spPr>
          <a:xfrm>
            <a:off x="611560" y="4725144"/>
            <a:ext cx="936104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중기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9672" y="2204864"/>
            <a:ext cx="66967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dirty="0" err="1" smtClean="0"/>
              <a:t>가나가와</a:t>
            </a:r>
            <a:r>
              <a:rPr lang="ko-KR" altLang="en-US" dirty="0" smtClean="0"/>
              <a:t> 협정 서명      이데올로기 발전에 기여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err="1" smtClean="0"/>
              <a:t>오세이</a:t>
            </a:r>
            <a:r>
              <a:rPr lang="ko-KR" altLang="en-US" dirty="0" smtClean="0"/>
              <a:t> 추진     일본의 </a:t>
            </a:r>
            <a:r>
              <a:rPr lang="ko-KR" altLang="en-US" dirty="0" err="1" smtClean="0"/>
              <a:t>다이묘들은</a:t>
            </a:r>
            <a:r>
              <a:rPr lang="ko-KR" altLang="en-US" dirty="0" smtClean="0"/>
              <a:t> 일본 민족주의 개념 전파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모든 민족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소수민족 차별 받지 아니함</a:t>
            </a:r>
            <a:endParaRPr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3851920" y="2420888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화살표 연결선 13"/>
          <p:cNvCxnSpPr/>
          <p:nvPr/>
        </p:nvCxnSpPr>
        <p:spPr>
          <a:xfrm>
            <a:off x="3059832" y="270892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모서리가 둥근 직사각형 14"/>
          <p:cNvSpPr/>
          <p:nvPr/>
        </p:nvSpPr>
        <p:spPr>
          <a:xfrm>
            <a:off x="4139952" y="3140968"/>
            <a:ext cx="4680520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현대 일본인의 단합정신을 키우는 원동력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19672" y="4149080"/>
            <a:ext cx="60486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     군사력 강화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경제력 강화 내걸음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/>
              <a:t>서양 배타적인 민족주의를 다시 개조</a:t>
            </a:r>
            <a:endParaRPr lang="en-US" altLang="ko-KR" sz="20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/>
              <a:t>서양 친화적인 민족주의로 계승</a:t>
            </a:r>
            <a:endParaRPr lang="en-US" altLang="ko-KR" sz="20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/>
              <a:t>서양의 경제 라인을 밟음    강력한 경제 기반 쌓음</a:t>
            </a:r>
            <a:endParaRPr lang="en-US" altLang="ko-KR" sz="2000" dirty="0"/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/>
              <a:t>서양의 현대적인 군사를 구축</a:t>
            </a:r>
            <a:endParaRPr lang="en-US" altLang="ko-KR" sz="2000" dirty="0"/>
          </a:p>
        </p:txBody>
      </p:sp>
      <p:cxnSp>
        <p:nvCxnSpPr>
          <p:cNvPr id="18" name="직선 화살표 연결선 17"/>
          <p:cNvCxnSpPr/>
          <p:nvPr/>
        </p:nvCxnSpPr>
        <p:spPr>
          <a:xfrm>
            <a:off x="4644008" y="558924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00098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467544" y="620688"/>
            <a:ext cx="223224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1905</a:t>
            </a:r>
            <a:r>
              <a:rPr lang="ko-KR" altLang="en-US" sz="2000" dirty="0" smtClean="0"/>
              <a:t>년</a:t>
            </a:r>
            <a:r>
              <a:rPr lang="en-US" altLang="ko-KR" sz="2000" dirty="0" smtClean="0"/>
              <a:t>-1925</a:t>
            </a:r>
            <a:r>
              <a:rPr lang="ko-KR" altLang="en-US" sz="2000" dirty="0" smtClean="0"/>
              <a:t>년</a:t>
            </a:r>
          </a:p>
        </p:txBody>
      </p:sp>
      <p:sp>
        <p:nvSpPr>
          <p:cNvPr id="3" name="모서리가 둥근 직사각형 2"/>
          <p:cNvSpPr/>
          <p:nvPr/>
        </p:nvSpPr>
        <p:spPr>
          <a:xfrm>
            <a:off x="467544" y="2132856"/>
            <a:ext cx="223224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1926</a:t>
            </a:r>
            <a:r>
              <a:rPr lang="ko-KR" altLang="en-US" sz="2000" dirty="0" smtClean="0"/>
              <a:t>년</a:t>
            </a:r>
            <a:r>
              <a:rPr lang="en-US" altLang="ko-KR" sz="2000" dirty="0" smtClean="0"/>
              <a:t>-1935</a:t>
            </a:r>
            <a:r>
              <a:rPr lang="ko-KR" altLang="en-US" sz="2000" dirty="0" smtClean="0"/>
              <a:t>년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467544" y="5373216"/>
            <a:ext cx="223224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1947</a:t>
            </a:r>
            <a:r>
              <a:rPr lang="ko-KR" altLang="en-US" sz="2000" dirty="0" smtClean="0"/>
              <a:t>년 이후</a:t>
            </a:r>
          </a:p>
        </p:txBody>
      </p:sp>
      <p:sp>
        <p:nvSpPr>
          <p:cNvPr id="5" name="모서리가 둥근 직사각형 4"/>
          <p:cNvSpPr/>
          <p:nvPr/>
        </p:nvSpPr>
        <p:spPr>
          <a:xfrm>
            <a:off x="467544" y="3861048"/>
            <a:ext cx="223224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1936</a:t>
            </a:r>
            <a:r>
              <a:rPr lang="ko-KR" altLang="en-US" sz="2000" dirty="0" smtClean="0"/>
              <a:t>년</a:t>
            </a:r>
            <a:r>
              <a:rPr lang="en-US" altLang="ko-KR" sz="2000" dirty="0" smtClean="0"/>
              <a:t>-1946</a:t>
            </a:r>
            <a:r>
              <a:rPr lang="ko-KR" altLang="en-US" sz="2000" dirty="0" smtClean="0"/>
              <a:t>년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15816" y="260648"/>
            <a:ext cx="58326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러일전쟁 승리</a:t>
            </a:r>
            <a:r>
              <a:rPr lang="en-US" altLang="ko-KR" dirty="0" smtClean="0"/>
              <a:t>-</a:t>
            </a:r>
            <a:r>
              <a:rPr lang="ko-KR" altLang="en-US" dirty="0" smtClean="0"/>
              <a:t>대만점령</a:t>
            </a:r>
            <a:r>
              <a:rPr lang="en-US" altLang="ko-KR" dirty="0" smtClean="0"/>
              <a:t>,  </a:t>
            </a:r>
            <a:r>
              <a:rPr lang="ko-KR" altLang="en-US" dirty="0" smtClean="0"/>
              <a:t>청일전쟁 승리</a:t>
            </a:r>
            <a:r>
              <a:rPr lang="en-US" altLang="ko-KR" dirty="0" smtClean="0"/>
              <a:t>- </a:t>
            </a:r>
            <a:r>
              <a:rPr lang="ko-KR" altLang="en-US" dirty="0" smtClean="0"/>
              <a:t>만주점령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en-US" altLang="ko-KR" dirty="0" smtClean="0"/>
              <a:t>1905</a:t>
            </a:r>
            <a:r>
              <a:rPr lang="ko-KR" altLang="en-US" dirty="0" smtClean="0"/>
              <a:t>년 일본제국명칭      대일본제국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en-US" altLang="ko-KR" dirty="0" smtClean="0"/>
              <a:t>19</a:t>
            </a:r>
            <a:r>
              <a:rPr lang="ko-KR" altLang="en-US" dirty="0" smtClean="0"/>
              <a:t>세기말 애국주의 만듦 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en-US" altLang="ko-KR" dirty="0" smtClean="0"/>
              <a:t>1905</a:t>
            </a:r>
            <a:r>
              <a:rPr lang="ko-KR" altLang="en-US" dirty="0" smtClean="0"/>
              <a:t>년 고유민족주의      제국주의로 분류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영토 확장을 위해</a:t>
            </a:r>
            <a:r>
              <a:rPr lang="en-US" altLang="ko-KR" dirty="0" smtClean="0"/>
              <a:t>…</a:t>
            </a:r>
            <a:r>
              <a:rPr lang="ko-KR" altLang="en-US" dirty="0" smtClean="0"/>
              <a:t>개인희생 당연시하는 풍토 정착</a:t>
            </a:r>
            <a:endParaRPr lang="ko-KR" altLang="en-US" dirty="0"/>
          </a:p>
        </p:txBody>
      </p:sp>
      <p:cxnSp>
        <p:nvCxnSpPr>
          <p:cNvPr id="8" name="직선 화살표 연결선 7"/>
          <p:cNvCxnSpPr/>
          <p:nvPr/>
        </p:nvCxnSpPr>
        <p:spPr>
          <a:xfrm>
            <a:off x="5292080" y="69269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화살표 연결선 8"/>
          <p:cNvCxnSpPr/>
          <p:nvPr/>
        </p:nvCxnSpPr>
        <p:spPr>
          <a:xfrm>
            <a:off x="5292080" y="126876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987824" y="2132856"/>
            <a:ext cx="56531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dirty="0" err="1" smtClean="0"/>
              <a:t>천황제</a:t>
            </a:r>
            <a:r>
              <a:rPr lang="ko-KR" altLang="en-US" dirty="0" smtClean="0"/>
              <a:t> 반대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err="1" smtClean="0"/>
              <a:t>치안유지법</a:t>
            </a:r>
            <a:r>
              <a:rPr lang="ko-KR" altLang="en-US" dirty="0" smtClean="0"/>
              <a:t> 성립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모든 좌익 활동을 금지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영토 </a:t>
            </a:r>
            <a:r>
              <a:rPr lang="ko-KR" altLang="en-US" dirty="0" err="1" smtClean="0"/>
              <a:t>확장론</a:t>
            </a:r>
            <a:r>
              <a:rPr lang="en-US" altLang="ko-KR" dirty="0" smtClean="0"/>
              <a:t>- </a:t>
            </a:r>
            <a:r>
              <a:rPr lang="ko-KR" altLang="en-US" dirty="0" smtClean="0"/>
              <a:t>강력한 군사력 가져야 함</a:t>
            </a:r>
            <a:r>
              <a:rPr lang="en-US" altLang="ko-KR" dirty="0" smtClean="0"/>
              <a:t>, </a:t>
            </a:r>
            <a:r>
              <a:rPr lang="ko-KR" altLang="en-US" dirty="0" smtClean="0"/>
              <a:t>경제력 바탕</a:t>
            </a:r>
            <a:endParaRPr lang="en-US" altLang="ko-KR" dirty="0" smtClean="0"/>
          </a:p>
        </p:txBody>
      </p:sp>
      <p:sp>
        <p:nvSpPr>
          <p:cNvPr id="12" name="오각형 11"/>
          <p:cNvSpPr/>
          <p:nvPr/>
        </p:nvSpPr>
        <p:spPr>
          <a:xfrm>
            <a:off x="5868144" y="3284984"/>
            <a:ext cx="3025974" cy="359477"/>
          </a:xfrm>
          <a:prstGeom prst="homePlate">
            <a:avLst>
              <a:gd name="adj" fmla="val 651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/>
              <a:t>민중 억압 정치</a:t>
            </a:r>
            <a:endParaRPr lang="ko-KR" altLang="en-US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2987824" y="3933056"/>
            <a:ext cx="6156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dirty="0" smtClean="0"/>
              <a:t>1936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-</a:t>
            </a:r>
            <a:r>
              <a:rPr lang="ko-KR" altLang="en-US" dirty="0" smtClean="0"/>
              <a:t>일본제국헌법 개정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민족적 사회주의 이념 따르는 국가</a:t>
            </a:r>
            <a:r>
              <a:rPr lang="en-US" altLang="ko-KR" dirty="0" smtClean="0"/>
              <a:t>- ‘</a:t>
            </a:r>
            <a:r>
              <a:rPr lang="ko-KR" altLang="en-US" dirty="0" smtClean="0"/>
              <a:t>국가의 머리는 천황</a:t>
            </a:r>
            <a:r>
              <a:rPr lang="en-US" altLang="ko-KR" dirty="0" smtClean="0"/>
              <a:t>’</a:t>
            </a:r>
          </a:p>
          <a:p>
            <a:pPr>
              <a:buFont typeface="Arial" pitchFamily="34" charset="0"/>
              <a:buChar char="•"/>
            </a:pPr>
            <a:r>
              <a:rPr lang="ko-KR" altLang="en-US" dirty="0" err="1" smtClean="0"/>
              <a:t>대정익찬회</a:t>
            </a:r>
            <a:r>
              <a:rPr lang="ko-KR" altLang="en-US" dirty="0" smtClean="0"/>
              <a:t> </a:t>
            </a:r>
            <a:r>
              <a:rPr lang="en-US" altLang="ko-KR" dirty="0" smtClean="0"/>
              <a:t>( </a:t>
            </a:r>
            <a:r>
              <a:rPr lang="ko-KR" altLang="en-US" dirty="0" smtClean="0"/>
              <a:t>제국주의 일당제 성립</a:t>
            </a:r>
            <a:r>
              <a:rPr lang="en-US" altLang="ko-KR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en-US" altLang="ko-KR" dirty="0" smtClean="0"/>
              <a:t>1937</a:t>
            </a:r>
            <a:r>
              <a:rPr lang="ko-KR" altLang="en-US" dirty="0" smtClean="0"/>
              <a:t>년</a:t>
            </a:r>
            <a:r>
              <a:rPr lang="en-US" altLang="ko-KR" dirty="0" smtClean="0"/>
              <a:t>-</a:t>
            </a:r>
            <a:r>
              <a:rPr lang="ko-KR" altLang="en-US" dirty="0" smtClean="0"/>
              <a:t> 교화정책 펼침</a:t>
            </a:r>
            <a:endParaRPr lang="en-US" altLang="ko-KR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2987824" y="5517232"/>
            <a:ext cx="51125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dirty="0" smtClean="0"/>
              <a:t>1945</a:t>
            </a:r>
            <a:r>
              <a:rPr lang="ko-KR" altLang="en-US" dirty="0" smtClean="0"/>
              <a:t>년 말기</a:t>
            </a:r>
            <a:r>
              <a:rPr lang="en-US" altLang="ko-KR" dirty="0" smtClean="0"/>
              <a:t>-</a:t>
            </a:r>
            <a:r>
              <a:rPr lang="ko-KR" altLang="en-US" dirty="0"/>
              <a:t> </a:t>
            </a:r>
            <a:r>
              <a:rPr lang="ko-KR" altLang="en-US" dirty="0" smtClean="0"/>
              <a:t>일본제국 패망 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en-US" altLang="ko-KR" dirty="0" smtClean="0"/>
              <a:t>1946</a:t>
            </a:r>
            <a:r>
              <a:rPr lang="ko-KR" altLang="en-US" dirty="0" smtClean="0"/>
              <a:t>년</a:t>
            </a:r>
            <a:r>
              <a:rPr lang="en-US" altLang="ko-KR" dirty="0" smtClean="0"/>
              <a:t>- </a:t>
            </a:r>
            <a:r>
              <a:rPr lang="ko-KR" altLang="en-US" dirty="0" smtClean="0"/>
              <a:t>일본 제국 헌법 개정 요구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en-US" altLang="ko-KR" dirty="0" smtClean="0"/>
              <a:t>&lt;</a:t>
            </a:r>
            <a:r>
              <a:rPr lang="ko-KR" altLang="en-US" dirty="0" smtClean="0"/>
              <a:t>헌법개정초안</a:t>
            </a:r>
            <a:r>
              <a:rPr lang="en-US" altLang="ko-KR" dirty="0" smtClean="0"/>
              <a:t>&gt;</a:t>
            </a:r>
            <a:r>
              <a:rPr lang="ko-KR" altLang="en-US" dirty="0" smtClean="0"/>
              <a:t>을 기초    </a:t>
            </a:r>
            <a:r>
              <a:rPr lang="en-US" altLang="ko-KR" dirty="0" smtClean="0"/>
              <a:t>&lt;</a:t>
            </a:r>
            <a:r>
              <a:rPr lang="ko-KR" altLang="en-US" dirty="0" err="1" smtClean="0">
                <a:solidFill>
                  <a:srgbClr val="FF0000"/>
                </a:solidFill>
              </a:rPr>
              <a:t>일본국</a:t>
            </a:r>
            <a:r>
              <a:rPr lang="ko-KR" altLang="en-US" dirty="0" smtClean="0">
                <a:solidFill>
                  <a:srgbClr val="FF0000"/>
                </a:solidFill>
              </a:rPr>
              <a:t> 헌법</a:t>
            </a:r>
            <a:r>
              <a:rPr lang="en-US" altLang="ko-KR" dirty="0" smtClean="0"/>
              <a:t>&gt;</a:t>
            </a:r>
            <a:r>
              <a:rPr lang="ko-KR" altLang="en-US" dirty="0" smtClean="0"/>
              <a:t>재정</a:t>
            </a:r>
            <a:endParaRPr lang="ko-KR" altLang="en-US" dirty="0"/>
          </a:p>
        </p:txBody>
      </p:sp>
      <p:cxnSp>
        <p:nvCxnSpPr>
          <p:cNvPr id="16" name="직선 화살표 연결선 15"/>
          <p:cNvCxnSpPr/>
          <p:nvPr/>
        </p:nvCxnSpPr>
        <p:spPr>
          <a:xfrm>
            <a:off x="5724128" y="630932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62998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764704"/>
            <a:ext cx="36724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 dirty="0" smtClean="0"/>
              <a:t>일본군 헌법 제 </a:t>
            </a:r>
            <a:r>
              <a:rPr lang="en-US" altLang="ko-KR" sz="3000" dirty="0" smtClean="0"/>
              <a:t>9</a:t>
            </a:r>
            <a:r>
              <a:rPr lang="ko-KR" altLang="en-US" sz="3000" dirty="0" smtClean="0"/>
              <a:t>조 </a:t>
            </a:r>
            <a:endParaRPr lang="ko-KR" altLang="en-US" sz="3000" dirty="0"/>
          </a:p>
        </p:txBody>
      </p:sp>
      <p:sp>
        <p:nvSpPr>
          <p:cNvPr id="3" name="모서리가 둥근 직사각형 2"/>
          <p:cNvSpPr/>
          <p:nvPr/>
        </p:nvSpPr>
        <p:spPr>
          <a:xfrm>
            <a:off x="1115616" y="1844824"/>
            <a:ext cx="1512168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/>
              <a:t>일본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6156176" y="1844824"/>
            <a:ext cx="1440160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/>
              <a:t>미국</a:t>
            </a:r>
          </a:p>
        </p:txBody>
      </p:sp>
      <p:cxnSp>
        <p:nvCxnSpPr>
          <p:cNvPr id="6" name="직선 화살표 연결선 5"/>
          <p:cNvCxnSpPr/>
          <p:nvPr/>
        </p:nvCxnSpPr>
        <p:spPr>
          <a:xfrm>
            <a:off x="3059832" y="2060848"/>
            <a:ext cx="252028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419872" y="1628800"/>
            <a:ext cx="194421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500" b="1" dirty="0" err="1" smtClean="0"/>
              <a:t>방어권</a:t>
            </a:r>
            <a:r>
              <a:rPr lang="ko-KR" altLang="en-US" sz="2500" b="1" dirty="0" smtClean="0"/>
              <a:t> 양도</a:t>
            </a:r>
            <a:endParaRPr lang="ko-KR" altLang="en-US" sz="2500" b="1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1331640" y="5229200"/>
            <a:ext cx="655272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rgbClr val="C00000"/>
                </a:solidFill>
              </a:rPr>
              <a:t>최초로  일본 항공모함이 등장</a:t>
            </a:r>
          </a:p>
        </p:txBody>
      </p:sp>
      <p:sp>
        <p:nvSpPr>
          <p:cNvPr id="9" name="폭발 1 8"/>
          <p:cNvSpPr/>
          <p:nvPr/>
        </p:nvSpPr>
        <p:spPr>
          <a:xfrm>
            <a:off x="395536" y="3282623"/>
            <a:ext cx="3024336" cy="129614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/>
              <a:t>냉전시작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99992" y="3422864"/>
            <a:ext cx="30963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smtClean="0"/>
              <a:t>미국은 일본을 선정</a:t>
            </a:r>
            <a:endParaRPr lang="en-US" altLang="ko-KR" sz="2000" b="1" dirty="0" smtClean="0"/>
          </a:p>
          <a:p>
            <a:r>
              <a:rPr lang="en-US" altLang="ko-KR" sz="2000" b="1" dirty="0"/>
              <a:t> </a:t>
            </a:r>
            <a:r>
              <a:rPr lang="en-US" altLang="ko-KR" sz="2000" b="1" dirty="0" smtClean="0"/>
              <a:t>              </a:t>
            </a:r>
          </a:p>
          <a:p>
            <a:r>
              <a:rPr lang="en-US" altLang="ko-KR" sz="2000" b="1" dirty="0"/>
              <a:t> </a:t>
            </a:r>
            <a:r>
              <a:rPr lang="en-US" altLang="ko-KR" sz="2000" b="1" dirty="0" smtClean="0"/>
              <a:t>          </a:t>
            </a:r>
            <a:r>
              <a:rPr lang="ko-KR" altLang="en-US" sz="2000" b="1" dirty="0" err="1" smtClean="0"/>
              <a:t>소련방어하기위해</a:t>
            </a:r>
            <a:endParaRPr lang="ko-KR" altLang="en-US" sz="2000" b="1" dirty="0"/>
          </a:p>
        </p:txBody>
      </p:sp>
      <p:cxnSp>
        <p:nvCxnSpPr>
          <p:cNvPr id="12" name="꺾인 연결선 11"/>
          <p:cNvCxnSpPr/>
          <p:nvPr/>
        </p:nvCxnSpPr>
        <p:spPr>
          <a:xfrm>
            <a:off x="3603793" y="3714671"/>
            <a:ext cx="792088" cy="43204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5078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_x113873112" descr="EMB000013886e0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202" y="1857982"/>
            <a:ext cx="4374814" cy="3875274"/>
          </a:xfrm>
          <a:prstGeom prst="rect">
            <a:avLst/>
          </a:prstGeom>
          <a:noFill/>
        </p:spPr>
      </p:pic>
      <p:pic>
        <p:nvPicPr>
          <p:cNvPr id="1025" name="_x113874152" descr="EMB000013886e0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2628" y="1844824"/>
            <a:ext cx="3797843" cy="4333415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79512" y="769641"/>
            <a:ext cx="864096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일본</a:t>
            </a:r>
            <a:r>
              <a:rPr kumimoji="1" lang="en-US" altLang="ko-KR" sz="24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r>
              <a:rPr kumimoji="1" lang="ko-K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반</a:t>
            </a:r>
            <a:r>
              <a:rPr kumimoji="1" lang="en-US" altLang="ko-K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r>
              <a:rPr kumimoji="1" lang="ko-K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아시아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, </a:t>
            </a:r>
            <a:r>
              <a:rPr kumimoji="1" lang="ko-KR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혐한</a:t>
            </a:r>
            <a:r>
              <a:rPr kumimoji="1" lang="ko-K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제국주의</a:t>
            </a:r>
            <a:r>
              <a:rPr kumimoji="1" lang="en-US" altLang="ko-K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,</a:t>
            </a:r>
            <a:r>
              <a:rPr kumimoji="1" lang="ko-K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r>
              <a:rPr kumimoji="1" lang="ko-KR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‘</a:t>
            </a:r>
            <a:r>
              <a:rPr kumimoji="1" lang="ko-KR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독도</a:t>
            </a:r>
            <a:r>
              <a:rPr kumimoji="1" lang="ko-KR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  <a:cs typeface="굴림" pitchFamily="50" charset="-127"/>
              </a:rPr>
              <a:t>’</a:t>
            </a:r>
            <a:r>
              <a:rPr kumimoji="1" lang="ko-KR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빌미</a:t>
            </a:r>
            <a:r>
              <a:rPr kumimoji="1" lang="ko-KR" altLang="en-US" sz="24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반 한 </a:t>
            </a:r>
            <a:r>
              <a:rPr kumimoji="1" lang="ko-KR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의식 조장</a:t>
            </a:r>
            <a:endParaRPr kumimoji="1" lang="ko-KR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394320" y="5866695"/>
            <a:ext cx="226857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혐한</a:t>
            </a:r>
            <a:r>
              <a:rPr kumimoji="1" lang="ko-KR" alt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시위</a:t>
            </a:r>
            <a:endParaRPr kumimoji="1" lang="ko-KR" altLang="ko-KR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5292080" y="6237312"/>
            <a:ext cx="324036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태극기 밟는 극우집단 일본인들</a:t>
            </a:r>
            <a:endParaRPr kumimoji="1" lang="ko-KR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311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_x113872552" descr="EMB000013886e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7200"/>
            <a:ext cx="9525" cy="104775"/>
          </a:xfrm>
          <a:prstGeom prst="rect">
            <a:avLst/>
          </a:prstGeom>
          <a:noFill/>
        </p:spPr>
      </p:pic>
      <p:pic>
        <p:nvPicPr>
          <p:cNvPr id="23553" name="_x113873512" descr="EMB000013886e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3567" y="1423986"/>
            <a:ext cx="8636866" cy="3600400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395536" y="541504"/>
            <a:ext cx="80648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3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아베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r>
              <a:rPr kumimoji="1" lang="ko-KR" altLang="en-US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신사 참배는 위험한 내셔널리즘</a:t>
            </a:r>
            <a:endParaRPr kumimoji="1" lang="ko-KR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79160" y="5517232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 err="1" smtClean="0"/>
              <a:t>아베</a:t>
            </a:r>
            <a:r>
              <a:rPr lang="ko-KR" altLang="en-US" dirty="0" smtClean="0"/>
              <a:t> </a:t>
            </a:r>
            <a:r>
              <a:rPr lang="ko-KR" altLang="en-US" dirty="0"/>
              <a:t>신조</a:t>
            </a:r>
            <a:r>
              <a:rPr lang="en-US" altLang="ko-KR" dirty="0"/>
              <a:t>(</a:t>
            </a:r>
            <a:r>
              <a:rPr lang="ko-KR" altLang="en-US" dirty="0" err="1"/>
              <a:t>安倍晋三</a:t>
            </a:r>
            <a:r>
              <a:rPr lang="en-US" altLang="ko-KR" dirty="0"/>
              <a:t>) </a:t>
            </a:r>
            <a:r>
              <a:rPr lang="ko-KR" altLang="en-US" dirty="0"/>
              <a:t>일본 총리의 </a:t>
            </a:r>
            <a:r>
              <a:rPr lang="ko-KR" altLang="en-US" dirty="0" err="1"/>
              <a:t>야스쿠니</a:t>
            </a:r>
            <a:r>
              <a:rPr lang="en-US" altLang="ko-KR" dirty="0"/>
              <a:t>(</a:t>
            </a:r>
            <a:r>
              <a:rPr lang="ko-KR" altLang="en-US" dirty="0"/>
              <a:t>靖国</a:t>
            </a:r>
            <a:r>
              <a:rPr lang="en-US" altLang="ko-KR" dirty="0"/>
              <a:t>)</a:t>
            </a:r>
            <a:r>
              <a:rPr lang="ko-KR" altLang="en-US" dirty="0"/>
              <a:t>신사 참배는 중국</a:t>
            </a:r>
            <a:r>
              <a:rPr lang="en-US" altLang="ko-KR" dirty="0"/>
              <a:t>, </a:t>
            </a:r>
            <a:r>
              <a:rPr lang="ko-KR" altLang="en-US" dirty="0"/>
              <a:t>한국과의 긴장을 더욱 고조시킨 ‘위험한 내셔널리즘’</a:t>
            </a:r>
            <a:r>
              <a:rPr lang="en-US" altLang="ko-KR" dirty="0"/>
              <a:t>"</a:t>
            </a:r>
            <a:r>
              <a:rPr lang="ko-KR" altLang="en-US" dirty="0"/>
              <a:t>이라고 비판하는 사설을 게재했다</a:t>
            </a:r>
            <a:r>
              <a:rPr lang="en-US" altLang="ko-KR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xmlns="" val="131334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323528" y="2564904"/>
            <a:ext cx="8554805" cy="939784"/>
          </a:xfrm>
        </p:spPr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일본의 정치 제도</a:t>
            </a:r>
            <a:endParaRPr lang="ko-KR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일본의통치기구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404663"/>
            <a:ext cx="3131840" cy="4817484"/>
          </a:xfrm>
          <a:prstGeom prst="rect">
            <a:avLst/>
          </a:prstGeom>
        </p:spPr>
      </p:pic>
      <p:pic>
        <p:nvPicPr>
          <p:cNvPr id="4" name="그림 3" descr="일본의 통치 기구(상관관계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3940" y="404663"/>
            <a:ext cx="4536503" cy="4817484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1979712" y="5504521"/>
            <a:ext cx="475252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b="1" dirty="0" smtClean="0">
                <a:solidFill>
                  <a:schemeClr val="tx1"/>
                </a:solidFill>
              </a:rPr>
              <a:t>일본의 정치구조</a:t>
            </a:r>
            <a:endParaRPr lang="ko-KR" alt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50297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ko-KR" altLang="en-US" smtClean="0"/>
              <a:t>일본의 입헌주의</a:t>
            </a:r>
            <a:endParaRPr lang="ko-KR" altLang="en-US"/>
          </a:p>
        </p:txBody>
      </p:sp>
      <p:pic>
        <p:nvPicPr>
          <p:cNvPr id="3" name="그림 2" descr="입헌주의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3212976"/>
            <a:ext cx="6732240" cy="311366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3528" y="1124744"/>
            <a:ext cx="890179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 latinLnBrk="0"/>
            <a:r>
              <a:rPr lang="ko-KR" altLang="en-US" dirty="0" smtClean="0"/>
              <a:t>현대의 입헌 군주제는 보통 권력 분립의 개념을 충족하며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군주는 국가 원수의 </a:t>
            </a:r>
          </a:p>
          <a:p>
            <a:pPr fontAlgn="base" latinLnBrk="0"/>
            <a:r>
              <a:rPr lang="ko-KR" altLang="en-US" dirty="0" smtClean="0"/>
              <a:t>역할을 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군주가 절대적인 권력을 가지는 전제 군주제에서의 법률과 </a:t>
            </a:r>
          </a:p>
          <a:p>
            <a:pPr fontAlgn="base" latinLnBrk="0"/>
            <a:r>
              <a:rPr lang="ko-KR" altLang="en-US" dirty="0" smtClean="0"/>
              <a:t>입헌 군주제에서의 법률은 보통 상당히 다른 양상을 보인다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pPr fontAlgn="base" latinLnBrk="0"/>
            <a:r>
              <a:rPr lang="ko-KR" altLang="en-US" dirty="0" smtClean="0"/>
              <a:t>오늘날의 입헌 군주제는 거의 대부분 대의 민주주의와 혼합되어 있고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나라의 주권은</a:t>
            </a:r>
          </a:p>
          <a:p>
            <a:pPr fontAlgn="base" latinLnBrk="0"/>
            <a:r>
              <a:rPr lang="ko-KR" altLang="en-US" dirty="0" smtClean="0"/>
              <a:t>국민에게 있다는 주권 이론을 내세운다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왕</a:t>
            </a:r>
            <a:r>
              <a:rPr lang="en-US" altLang="ko-KR" dirty="0" smtClean="0"/>
              <a:t>(</a:t>
            </a:r>
            <a:r>
              <a:rPr lang="ko-KR" altLang="en-US" dirty="0" smtClean="0"/>
              <a:t>여왕</a:t>
            </a:r>
            <a:r>
              <a:rPr lang="en-US" altLang="ko-KR" dirty="0" smtClean="0"/>
              <a:t>)</a:t>
            </a:r>
            <a:r>
              <a:rPr lang="ko-KR" altLang="en-US" dirty="0" smtClean="0"/>
              <a:t>은 나라의 수장으로서 존경을 받을 </a:t>
            </a:r>
          </a:p>
          <a:p>
            <a:pPr fontAlgn="base" latinLnBrk="0"/>
            <a:r>
              <a:rPr lang="ko-KR" altLang="en-US" dirty="0" smtClean="0"/>
              <a:t>수는 있으나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선거를 통해 권력을 획득하여 실질적으로 나라를 통치하는 역할은 </a:t>
            </a:r>
          </a:p>
          <a:p>
            <a:pPr fontAlgn="base" latinLnBrk="0"/>
            <a:r>
              <a:rPr lang="ko-KR" altLang="en-US" dirty="0" smtClean="0"/>
              <a:t>총리에게 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5117253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>일본의 선거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1412776"/>
            <a:ext cx="8470589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fontAlgn="base">
              <a:buFont typeface="Arial" pitchFamily="34" charset="0"/>
              <a:buChar char="•"/>
            </a:pPr>
            <a:r>
              <a:rPr lang="en-US" altLang="ko-KR" dirty="0" smtClean="0"/>
              <a:t>1889</a:t>
            </a:r>
            <a:r>
              <a:rPr lang="ko-KR" altLang="en-US" dirty="0" smtClean="0"/>
              <a:t>년 만 </a:t>
            </a:r>
            <a:r>
              <a:rPr lang="en-US" altLang="ko-KR" dirty="0" smtClean="0"/>
              <a:t>25</a:t>
            </a:r>
            <a:r>
              <a:rPr lang="ko-KR" altLang="en-US" dirty="0" smtClean="0"/>
              <a:t>세 이상의 남성으로</a:t>
            </a:r>
            <a:r>
              <a:rPr lang="en-US" altLang="ko-KR" dirty="0" smtClean="0"/>
              <a:t>, 15</a:t>
            </a:r>
            <a:r>
              <a:rPr lang="ko-KR" altLang="en-US" dirty="0" smtClean="0"/>
              <a:t>엔 이상의 직접국세를 납부하는 자에게 </a:t>
            </a:r>
            <a:endParaRPr lang="en-US" altLang="ko-KR" dirty="0" smtClean="0"/>
          </a:p>
          <a:p>
            <a:pPr fontAlgn="base"/>
            <a:r>
              <a:rPr lang="ko-KR" altLang="en-US" dirty="0" smtClean="0"/>
              <a:t>선거권을 부여하였다</a:t>
            </a:r>
            <a:r>
              <a:rPr lang="en-US" altLang="ko-KR" dirty="0" smtClean="0"/>
              <a:t>.(</a:t>
            </a:r>
            <a:r>
              <a:rPr lang="ko-KR" altLang="en-US" dirty="0" smtClean="0"/>
              <a:t>제한선거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pPr marL="285750" indent="-285750" fontAlgn="base">
              <a:buFont typeface="Arial" pitchFamily="34" charset="0"/>
              <a:buChar char="•"/>
            </a:pPr>
            <a:r>
              <a:rPr lang="en-US" altLang="ko-KR" dirty="0" smtClean="0"/>
              <a:t>1900</a:t>
            </a:r>
            <a:r>
              <a:rPr lang="ko-KR" altLang="en-US" dirty="0" smtClean="0"/>
              <a:t>년 선거권의 부여 기준 중 </a:t>
            </a:r>
            <a:r>
              <a:rPr lang="ko-KR" altLang="en-US" dirty="0" err="1" smtClean="0"/>
              <a:t>국세액에</a:t>
            </a:r>
            <a:r>
              <a:rPr lang="ko-KR" altLang="en-US" dirty="0" smtClean="0"/>
              <a:t> 대한 조건을 </a:t>
            </a:r>
            <a:r>
              <a:rPr lang="en-US" altLang="ko-KR" dirty="0" smtClean="0"/>
              <a:t>10</a:t>
            </a:r>
            <a:r>
              <a:rPr lang="ko-KR" altLang="en-US" dirty="0" smtClean="0"/>
              <a:t>엔으로 낮추었다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pPr marL="285750" indent="-285750" fontAlgn="base">
              <a:buFont typeface="Arial" pitchFamily="34" charset="0"/>
              <a:buChar char="•"/>
            </a:pPr>
            <a:r>
              <a:rPr lang="en-US" altLang="ko-KR" dirty="0" smtClean="0"/>
              <a:t>1919</a:t>
            </a:r>
            <a:r>
              <a:rPr lang="ko-KR" altLang="en-US" dirty="0" smtClean="0"/>
              <a:t>년 선거권의 부여 기준 중 </a:t>
            </a:r>
            <a:r>
              <a:rPr lang="ko-KR" altLang="en-US" dirty="0" err="1" smtClean="0"/>
              <a:t>국세액에</a:t>
            </a:r>
            <a:r>
              <a:rPr lang="ko-KR" altLang="en-US" dirty="0" smtClean="0"/>
              <a:t> 대한 조건을 </a:t>
            </a:r>
            <a:r>
              <a:rPr lang="en-US" altLang="ko-KR" dirty="0" smtClean="0"/>
              <a:t>3</a:t>
            </a:r>
            <a:r>
              <a:rPr lang="ko-KR" altLang="en-US" dirty="0" smtClean="0"/>
              <a:t>엔으로 낮추었다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pPr marL="285750" indent="-285750" fontAlgn="base">
              <a:buFont typeface="Arial" pitchFamily="34" charset="0"/>
              <a:buChar char="•"/>
            </a:pPr>
            <a:r>
              <a:rPr lang="en-US" altLang="ko-KR" dirty="0" smtClean="0"/>
              <a:t>1925</a:t>
            </a:r>
            <a:r>
              <a:rPr lang="ko-KR" altLang="en-US" dirty="0" smtClean="0"/>
              <a:t>년 </a:t>
            </a:r>
            <a:r>
              <a:rPr lang="ko-KR" altLang="en-US" dirty="0" err="1" smtClean="0"/>
              <a:t>국세액에</a:t>
            </a:r>
            <a:r>
              <a:rPr lang="ko-KR" altLang="en-US" dirty="0" smtClean="0"/>
              <a:t> 대한 조건을 폐지하고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만 </a:t>
            </a:r>
            <a:r>
              <a:rPr lang="en-US" altLang="ko-KR" dirty="0" smtClean="0"/>
              <a:t>25</a:t>
            </a:r>
            <a:r>
              <a:rPr lang="ko-KR" altLang="en-US" dirty="0" smtClean="0"/>
              <a:t>세 이상의 모든 남성에게 </a:t>
            </a:r>
            <a:endParaRPr lang="en-US" altLang="ko-KR" dirty="0" smtClean="0"/>
          </a:p>
          <a:p>
            <a:pPr fontAlgn="base"/>
            <a:r>
              <a:rPr lang="ko-KR" altLang="en-US" dirty="0" smtClean="0"/>
              <a:t>선거권을 부여하였다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넓은 의미의 보통선거이나 남자보통선거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pPr fontAlgn="base"/>
            <a:r>
              <a:rPr lang="en-US" altLang="ko-KR" dirty="0" smtClean="0"/>
              <a:t>1945</a:t>
            </a:r>
            <a:r>
              <a:rPr lang="ko-KR" altLang="en-US" dirty="0" smtClean="0"/>
              <a:t>년 만 </a:t>
            </a:r>
            <a:r>
              <a:rPr lang="en-US" altLang="ko-KR" dirty="0" smtClean="0"/>
              <a:t>20</a:t>
            </a:r>
            <a:r>
              <a:rPr lang="ko-KR" altLang="en-US" dirty="0" smtClean="0"/>
              <a:t>세 이상의 모든 남녀에게 선거권을 부여하였다</a:t>
            </a:r>
            <a:r>
              <a:rPr lang="en-US" altLang="ko-KR" dirty="0" smtClean="0"/>
              <a:t>. </a:t>
            </a:r>
          </a:p>
          <a:p>
            <a:pPr fontAlgn="base"/>
            <a:r>
              <a:rPr lang="ko-KR" altLang="en-US" dirty="0" smtClean="0"/>
              <a:t>좁은 의미의 보통선거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pPr fontAlgn="base"/>
            <a:r>
              <a:rPr lang="en-US" altLang="ko-KR" dirty="0" smtClean="0"/>
              <a:t>1946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4</a:t>
            </a:r>
            <a:r>
              <a:rPr lang="ko-KR" altLang="en-US" dirty="0" smtClean="0"/>
              <a:t>월의 총선거에서 대선거구의 제한연기제가 채택되어 </a:t>
            </a:r>
            <a:r>
              <a:rPr lang="en-US" altLang="ko-KR" dirty="0" smtClean="0"/>
              <a:t>1</a:t>
            </a:r>
            <a:r>
              <a:rPr lang="ko-KR" altLang="en-US" dirty="0" smtClean="0"/>
              <a:t>회 이용되었다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pPr fontAlgn="base"/>
            <a:r>
              <a:rPr lang="en-US" altLang="ko-KR" dirty="0" smtClean="0"/>
              <a:t>1950</a:t>
            </a:r>
            <a:r>
              <a:rPr lang="ko-KR" altLang="en-US" dirty="0" smtClean="0"/>
              <a:t>년 개별 법령을 통합한 공직선거법이 공포되었다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pPr fontAlgn="base"/>
            <a:r>
              <a:rPr lang="en-US" altLang="ko-KR" dirty="0" smtClean="0"/>
              <a:t>1982</a:t>
            </a:r>
            <a:r>
              <a:rPr lang="ko-KR" altLang="en-US" dirty="0" smtClean="0"/>
              <a:t>년 참의원 선거에서 </a:t>
            </a:r>
            <a:r>
              <a:rPr lang="ko-KR" altLang="en-US" dirty="0" err="1" smtClean="0"/>
              <a:t>정당명부식</a:t>
            </a:r>
            <a:r>
              <a:rPr lang="ko-KR" altLang="en-US" dirty="0" smtClean="0"/>
              <a:t> 비례대표제가 도입되었다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pPr fontAlgn="base"/>
            <a:r>
              <a:rPr lang="en-US" altLang="ko-KR" dirty="0" smtClean="0"/>
              <a:t>1994</a:t>
            </a:r>
            <a:r>
              <a:rPr lang="ko-KR" altLang="en-US" dirty="0" smtClean="0"/>
              <a:t>년 중의원 선거에서 소선거구제와 비례대표제를 병립한 제도가 도입되었다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pPr fontAlgn="base"/>
            <a:r>
              <a:rPr lang="en-US" altLang="ko-KR" dirty="0" smtClean="0"/>
              <a:t>2000</a:t>
            </a:r>
            <a:r>
              <a:rPr lang="ko-KR" altLang="en-US" dirty="0" smtClean="0"/>
              <a:t>년 국정선거에서 재외 국민의 선거제도가 도입되었다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pPr fontAlgn="base"/>
            <a:r>
              <a:rPr lang="en-US" altLang="ko-KR" dirty="0" smtClean="0"/>
              <a:t>2001</a:t>
            </a:r>
            <a:r>
              <a:rPr lang="ko-KR" altLang="en-US" dirty="0" smtClean="0"/>
              <a:t>년 참의원 선거에서 </a:t>
            </a:r>
            <a:r>
              <a:rPr lang="ko-KR" altLang="en-US" dirty="0" err="1" smtClean="0"/>
              <a:t>정당명부식</a:t>
            </a:r>
            <a:r>
              <a:rPr lang="ko-KR" altLang="en-US" dirty="0" smtClean="0"/>
              <a:t> 비례대표제가 변경되었다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pPr fontAlgn="base"/>
            <a:r>
              <a:rPr lang="en-US" altLang="ko-KR" dirty="0" smtClean="0"/>
              <a:t>2003</a:t>
            </a:r>
            <a:r>
              <a:rPr lang="ko-KR" altLang="en-US" dirty="0" smtClean="0"/>
              <a:t>년 선거기간 중의 </a:t>
            </a:r>
            <a:r>
              <a:rPr lang="ko-KR" altLang="en-US" dirty="0" err="1" smtClean="0"/>
              <a:t>매니페스토</a:t>
            </a:r>
            <a:r>
              <a:rPr lang="ko-KR" altLang="en-US" dirty="0" smtClean="0"/>
              <a:t> 배포가 완화되었다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9477427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323528" y="2564904"/>
            <a:ext cx="8554805" cy="939784"/>
          </a:xfrm>
        </p:spPr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일본의 정치 구조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24944"/>
          </a:xfrm>
        </p:spPr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일본의 내셔널리즘</a:t>
            </a:r>
            <a:endParaRPr lang="en-US" altLang="ko-KR" dirty="0" smtClean="0"/>
          </a:p>
          <a:p>
            <a:r>
              <a:rPr lang="en-US" altLang="ko-KR" dirty="0" smtClean="0"/>
              <a:t>2.</a:t>
            </a:r>
            <a:r>
              <a:rPr lang="ko-KR" altLang="en-US" dirty="0" smtClean="0"/>
              <a:t>일본 내셔널리즘 전후</a:t>
            </a:r>
            <a:endParaRPr lang="en-US" altLang="ko-KR" dirty="0" smtClean="0"/>
          </a:p>
          <a:p>
            <a:r>
              <a:rPr lang="en-US" altLang="ko-KR" dirty="0" smtClean="0"/>
              <a:t>3.</a:t>
            </a:r>
            <a:r>
              <a:rPr lang="ko-KR" altLang="en-US" dirty="0" smtClean="0"/>
              <a:t>일본의 정치 구조</a:t>
            </a:r>
            <a:endParaRPr lang="en-US" altLang="ko-KR" dirty="0" smtClean="0"/>
          </a:p>
          <a:p>
            <a:r>
              <a:rPr lang="en-US" altLang="ko-KR" dirty="0" smtClean="0"/>
              <a:t>4.</a:t>
            </a:r>
            <a:r>
              <a:rPr lang="ko-KR" altLang="en-US" dirty="0" smtClean="0"/>
              <a:t>일본의 정치 제도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>입법부</a:t>
            </a:r>
            <a:endParaRPr lang="ko-KR" altLang="en-US"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07704" y="1196752"/>
            <a:ext cx="5257143" cy="2323810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683568" y="3789040"/>
            <a:ext cx="3024336" cy="194421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>
                <a:solidFill>
                  <a:schemeClr val="tx1"/>
                </a:solidFill>
              </a:rPr>
              <a:t>중의원은</a:t>
            </a:r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err="1">
                <a:solidFill>
                  <a:schemeClr val="tx1"/>
                </a:solidFill>
              </a:rPr>
              <a:t>임기</a:t>
            </a:r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err="1">
                <a:solidFill>
                  <a:schemeClr val="tx1"/>
                </a:solidFill>
              </a:rPr>
              <a:t>전에</a:t>
            </a:r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err="1">
                <a:solidFill>
                  <a:schemeClr val="tx1"/>
                </a:solidFill>
              </a:rPr>
              <a:t>국무총리대신</a:t>
            </a:r>
            <a:r>
              <a:rPr lang="en-US" altLang="ko-KR" dirty="0">
                <a:solidFill>
                  <a:schemeClr val="tx1"/>
                </a:solidFill>
              </a:rPr>
              <a:t>(</a:t>
            </a:r>
            <a:r>
              <a:rPr lang="en-US" altLang="ko-KR" dirty="0" err="1">
                <a:solidFill>
                  <a:schemeClr val="tx1"/>
                </a:solidFill>
              </a:rPr>
              <a:t>총리</a:t>
            </a:r>
            <a:r>
              <a:rPr lang="en-US" altLang="ko-KR" dirty="0">
                <a:solidFill>
                  <a:schemeClr val="tx1"/>
                </a:solidFill>
              </a:rPr>
              <a:t>)이 </a:t>
            </a:r>
            <a:r>
              <a:rPr lang="en-US" altLang="ko-KR" dirty="0" err="1">
                <a:solidFill>
                  <a:schemeClr val="tx1"/>
                </a:solidFill>
              </a:rPr>
              <a:t>국회</a:t>
            </a:r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err="1">
                <a:solidFill>
                  <a:schemeClr val="tx1"/>
                </a:solidFill>
              </a:rPr>
              <a:t>해산권을</a:t>
            </a:r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err="1">
                <a:solidFill>
                  <a:schemeClr val="tx1"/>
                </a:solidFill>
              </a:rPr>
              <a:t>발동하면</a:t>
            </a:r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err="1">
                <a:solidFill>
                  <a:schemeClr val="tx1"/>
                </a:solidFill>
              </a:rPr>
              <a:t>중의원은</a:t>
            </a:r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err="1">
                <a:solidFill>
                  <a:schemeClr val="tx1"/>
                </a:solidFill>
              </a:rPr>
              <a:t>의원직을</a:t>
            </a:r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err="1">
                <a:solidFill>
                  <a:schemeClr val="tx1"/>
                </a:solidFill>
              </a:rPr>
              <a:t>상실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톱니 모양의 오른쪽 화살표 5"/>
          <p:cNvSpPr/>
          <p:nvPr/>
        </p:nvSpPr>
        <p:spPr>
          <a:xfrm>
            <a:off x="4139952" y="4293096"/>
            <a:ext cx="1152128" cy="86409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폭발 1 6"/>
          <p:cNvSpPr/>
          <p:nvPr/>
        </p:nvSpPr>
        <p:spPr>
          <a:xfrm>
            <a:off x="5344454" y="3356992"/>
            <a:ext cx="3456384" cy="2952328"/>
          </a:xfrm>
          <a:prstGeom prst="irregularSeal1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>
                <a:solidFill>
                  <a:schemeClr val="tx1"/>
                </a:solidFill>
              </a:rPr>
              <a:t>일본의</a:t>
            </a:r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err="1">
                <a:solidFill>
                  <a:schemeClr val="tx1"/>
                </a:solidFill>
              </a:rPr>
              <a:t>대통령</a:t>
            </a:r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err="1">
                <a:solidFill>
                  <a:schemeClr val="tx1"/>
                </a:solidFill>
              </a:rPr>
              <a:t>선거는</a:t>
            </a:r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err="1" smtClean="0">
                <a:solidFill>
                  <a:schemeClr val="tx1"/>
                </a:solidFill>
              </a:rPr>
              <a:t>수시</a:t>
            </a:r>
            <a:r>
              <a:rPr lang="ko-KR" altLang="en-US" dirty="0" smtClean="0">
                <a:solidFill>
                  <a:schemeClr val="tx1"/>
                </a:solidFill>
              </a:rPr>
              <a:t>로 하게 됨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23586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>의원내각제와 최고재판소</a:t>
            </a:r>
            <a:endParaRPr lang="ko-KR" altLang="en-US"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568" y="1340768"/>
            <a:ext cx="7723810" cy="2088232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568" y="3964472"/>
            <a:ext cx="7723810" cy="228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429107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ko-KR" altLang="en-US" dirty="0" smtClean="0"/>
              <a:t>일본헌법과 천황의 위치</a:t>
            </a:r>
            <a:endParaRPr lang="ko-KR" altLang="en-US"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8105" y="1196752"/>
            <a:ext cx="8916645" cy="3648584"/>
          </a:xfrm>
          <a:prstGeom prst="rect">
            <a:avLst/>
          </a:prstGeom>
        </p:spPr>
      </p:pic>
      <p:sp>
        <p:nvSpPr>
          <p:cNvPr id="4" name="폭발 1 3"/>
          <p:cNvSpPr/>
          <p:nvPr/>
        </p:nvSpPr>
        <p:spPr>
          <a:xfrm>
            <a:off x="395536" y="4845336"/>
            <a:ext cx="2448272" cy="1656184"/>
          </a:xfrm>
          <a:prstGeom prst="irregularSeal1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err="1">
                <a:solidFill>
                  <a:schemeClr val="tx1"/>
                </a:solidFill>
              </a:rPr>
              <a:t>입법부가</a:t>
            </a:r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</a:rPr>
              <a:t>                </a:t>
            </a:r>
            <a:r>
              <a:rPr lang="en-US" altLang="ko-KR" dirty="0" err="1" smtClean="0">
                <a:solidFill>
                  <a:schemeClr val="tx1"/>
                </a:solidFill>
              </a:rPr>
              <a:t>소멸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endParaRPr lang="ko-KR" altLang="ko-KR" dirty="0">
              <a:solidFill>
                <a:schemeClr val="tx1"/>
              </a:solidFill>
            </a:endParaRPr>
          </a:p>
        </p:txBody>
      </p:sp>
      <p:cxnSp>
        <p:nvCxnSpPr>
          <p:cNvPr id="6" name="직선 화살표 연결선 5"/>
          <p:cNvCxnSpPr/>
          <p:nvPr/>
        </p:nvCxnSpPr>
        <p:spPr>
          <a:xfrm>
            <a:off x="2375756" y="5743215"/>
            <a:ext cx="93610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육각형 6"/>
          <p:cNvSpPr/>
          <p:nvPr/>
        </p:nvSpPr>
        <p:spPr>
          <a:xfrm>
            <a:off x="3311860" y="4984995"/>
            <a:ext cx="1728192" cy="1512168"/>
          </a:xfrm>
          <a:prstGeom prst="hexagon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그 </a:t>
            </a:r>
            <a:r>
              <a:rPr lang="en-US" altLang="ko-KR" dirty="0" err="1" smtClean="0">
                <a:solidFill>
                  <a:schemeClr val="tx1"/>
                </a:solidFill>
              </a:rPr>
              <a:t>자리에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 err="1" smtClean="0">
                <a:solidFill>
                  <a:schemeClr val="tx1"/>
                </a:solidFill>
              </a:rPr>
              <a:t>천왕이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 err="1" smtClean="0">
                <a:solidFill>
                  <a:schemeClr val="tx1"/>
                </a:solidFill>
              </a:rPr>
              <a:t>위치</a:t>
            </a:r>
            <a:endParaRPr lang="ko-KR" altLang="en-US" dirty="0"/>
          </a:p>
        </p:txBody>
      </p:sp>
      <p:cxnSp>
        <p:nvCxnSpPr>
          <p:cNvPr id="9" name="직선 화살표 연결선 8"/>
          <p:cNvCxnSpPr>
            <a:stCxn id="7" idx="0"/>
          </p:cNvCxnSpPr>
          <p:nvPr/>
        </p:nvCxnSpPr>
        <p:spPr>
          <a:xfrm>
            <a:off x="5040052" y="5741079"/>
            <a:ext cx="111612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순서도: 대체 처리 9"/>
          <p:cNvSpPr/>
          <p:nvPr/>
        </p:nvSpPr>
        <p:spPr>
          <a:xfrm>
            <a:off x="6157989" y="4989352"/>
            <a:ext cx="2232248" cy="1512168"/>
          </a:xfrm>
          <a:prstGeom prst="flowChartAlternateProcess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/>
                </a:solidFill>
              </a:rPr>
              <a:t>기존의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 err="1" smtClean="0">
                <a:solidFill>
                  <a:schemeClr val="tx1"/>
                </a:solidFill>
              </a:rPr>
              <a:t>통치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 err="1" smtClean="0">
                <a:solidFill>
                  <a:schemeClr val="tx1"/>
                </a:solidFill>
              </a:rPr>
              <a:t>시스템을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 err="1" smtClean="0">
                <a:solidFill>
                  <a:schemeClr val="tx1"/>
                </a:solidFill>
              </a:rPr>
              <a:t>그대로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 err="1" smtClean="0">
                <a:solidFill>
                  <a:schemeClr val="tx1"/>
                </a:solidFill>
              </a:rPr>
              <a:t>유지천왕의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 err="1" smtClean="0">
                <a:solidFill>
                  <a:schemeClr val="tx1"/>
                </a:solidFill>
              </a:rPr>
              <a:t>통치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 err="1" smtClean="0">
                <a:solidFill>
                  <a:schemeClr val="tx1"/>
                </a:solidFill>
              </a:rPr>
              <a:t>시대로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 err="1" smtClean="0">
                <a:solidFill>
                  <a:schemeClr val="tx1"/>
                </a:solidFill>
              </a:rPr>
              <a:t>직행할</a:t>
            </a:r>
            <a:r>
              <a:rPr lang="en-US" altLang="ko-KR" dirty="0" smtClean="0">
                <a:solidFill>
                  <a:schemeClr val="tx1"/>
                </a:solidFill>
              </a:rPr>
              <a:t> 수 </a:t>
            </a:r>
            <a:r>
              <a:rPr lang="en-US" altLang="ko-KR" dirty="0" err="1" smtClean="0">
                <a:solidFill>
                  <a:schemeClr val="tx1"/>
                </a:solidFill>
              </a:rPr>
              <a:t>있다</a:t>
            </a:r>
            <a:endParaRPr lang="ko-KR" altLang="en-US" dirty="0"/>
          </a:p>
        </p:txBody>
      </p:sp>
      <p:cxnSp>
        <p:nvCxnSpPr>
          <p:cNvPr id="12" name="직선 연결선 11"/>
          <p:cNvCxnSpPr>
            <a:stCxn id="10" idx="1"/>
            <a:endCxn id="10" idx="3"/>
          </p:cNvCxnSpPr>
          <p:nvPr/>
        </p:nvCxnSpPr>
        <p:spPr>
          <a:xfrm>
            <a:off x="6157989" y="5745436"/>
            <a:ext cx="22322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880828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4512564"/>
          </a:xfrm>
        </p:spPr>
        <p:txBody>
          <a:bodyPr>
            <a:normAutofit/>
          </a:bodyPr>
          <a:lstStyle/>
          <a:p>
            <a:pPr algn="ctr"/>
            <a:r>
              <a:rPr lang="ko-KR" altLang="en-US" dirty="0" smtClean="0"/>
              <a:t>이상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3</a:t>
            </a:r>
            <a:r>
              <a:rPr lang="ko-KR" altLang="en-US" dirty="0" smtClean="0"/>
              <a:t>조의 발표를 마치겠습니다</a:t>
            </a:r>
            <a:r>
              <a:rPr lang="en-US" altLang="ko-KR" dirty="0" smtClean="0"/>
              <a:t>.</a:t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감사합니다</a:t>
            </a:r>
            <a:r>
              <a:rPr lang="en-US" altLang="ko-KR" smtClean="0"/>
              <a:t>!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395536" y="2708920"/>
            <a:ext cx="8554805" cy="939784"/>
          </a:xfrm>
        </p:spPr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일본의 내셔널리즘</a:t>
            </a:r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내셔널리즘이란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모서리가 둥근 직사각형 2"/>
          <p:cNvSpPr/>
          <p:nvPr/>
        </p:nvSpPr>
        <p:spPr>
          <a:xfrm>
            <a:off x="827584" y="1876744"/>
            <a:ext cx="2500330" cy="1143008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민족주의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민족자결주의</a:t>
            </a:r>
            <a:endParaRPr lang="ko-KR" altLang="en-US" dirty="0"/>
          </a:p>
        </p:txBody>
      </p:sp>
      <p:sp>
        <p:nvSpPr>
          <p:cNvPr id="4" name="모서리가 둥근 직사각형 3"/>
          <p:cNvSpPr/>
          <p:nvPr/>
        </p:nvSpPr>
        <p:spPr>
          <a:xfrm>
            <a:off x="827584" y="3305504"/>
            <a:ext cx="2500330" cy="1143008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국민주의</a:t>
            </a:r>
            <a:endParaRPr lang="ko-KR" altLang="en-US" dirty="0"/>
          </a:p>
        </p:txBody>
      </p:sp>
      <p:sp>
        <p:nvSpPr>
          <p:cNvPr id="5" name="모서리가 둥근 직사각형 4"/>
          <p:cNvSpPr/>
          <p:nvPr/>
        </p:nvSpPr>
        <p:spPr>
          <a:xfrm>
            <a:off x="6256872" y="2019620"/>
            <a:ext cx="1928826" cy="92869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식민주의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제국주의</a:t>
            </a:r>
            <a:endParaRPr lang="ko-KR" altLang="en-US" dirty="0"/>
          </a:p>
        </p:txBody>
      </p:sp>
      <p:sp>
        <p:nvSpPr>
          <p:cNvPr id="6" name="왼쪽/오른쪽 화살표 5"/>
          <p:cNvSpPr/>
          <p:nvPr/>
        </p:nvSpPr>
        <p:spPr>
          <a:xfrm>
            <a:off x="4615508" y="2372820"/>
            <a:ext cx="1357322" cy="500066"/>
          </a:xfrm>
          <a:prstGeom prst="leftRightArrow">
            <a:avLst>
              <a:gd name="adj1" fmla="val 50000"/>
              <a:gd name="adj2" fmla="val 47291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모서리가 둥근 직사각형 6"/>
          <p:cNvSpPr/>
          <p:nvPr/>
        </p:nvSpPr>
        <p:spPr>
          <a:xfrm>
            <a:off x="827584" y="4734264"/>
            <a:ext cx="2500330" cy="1143008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국가주의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국수주의</a:t>
            </a:r>
            <a:endParaRPr lang="ko-KR" altLang="en-US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6256872" y="3376942"/>
            <a:ext cx="1928826" cy="92869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국제주의</a:t>
            </a:r>
            <a:endParaRPr lang="ko-KR" altLang="en-US" dirty="0"/>
          </a:p>
        </p:txBody>
      </p:sp>
      <p:sp>
        <p:nvSpPr>
          <p:cNvPr id="9" name="왼쪽/오른쪽 화살표 8"/>
          <p:cNvSpPr/>
          <p:nvPr/>
        </p:nvSpPr>
        <p:spPr>
          <a:xfrm>
            <a:off x="4613798" y="3591256"/>
            <a:ext cx="1357322" cy="500066"/>
          </a:xfrm>
          <a:prstGeom prst="leftRightArrow">
            <a:avLst>
              <a:gd name="adj1" fmla="val 50000"/>
              <a:gd name="adj2" fmla="val 47291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3031332" y="1868764"/>
            <a:ext cx="361003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o-KR" alt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민족의 일체성 확립</a:t>
            </a:r>
            <a:endParaRPr lang="en-US" altLang="ko-KR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4327476" y="4893100"/>
            <a:ext cx="3889654" cy="954107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o-KR" altLang="en-US" sz="1400" dirty="0" smtClean="0"/>
              <a:t>자민족 중심주의가 극단화된 형태</a:t>
            </a:r>
            <a:r>
              <a:rPr lang="en-US" altLang="ko-KR" sz="1400" dirty="0" smtClean="0"/>
              <a:t>.</a:t>
            </a:r>
          </a:p>
          <a:p>
            <a:pPr algn="ctr"/>
            <a:r>
              <a:rPr lang="en-US" altLang="ko-KR" sz="1400" dirty="0" smtClean="0"/>
              <a:t> </a:t>
            </a:r>
            <a:r>
              <a:rPr lang="ko-KR" altLang="en-US" sz="1400" dirty="0" smtClean="0"/>
              <a:t>자기 나라의 역사 </a:t>
            </a:r>
            <a:r>
              <a:rPr lang="en-US" altLang="ko-KR" sz="1400" dirty="0" smtClean="0"/>
              <a:t>· </a:t>
            </a:r>
            <a:r>
              <a:rPr lang="ko-KR" altLang="en-US" sz="1400" dirty="0" smtClean="0"/>
              <a:t>전통 </a:t>
            </a:r>
            <a:r>
              <a:rPr lang="en-US" altLang="ko-KR" sz="1400" dirty="0" smtClean="0"/>
              <a:t>· </a:t>
            </a:r>
            <a:r>
              <a:rPr lang="ko-KR" altLang="en-US" sz="1400" dirty="0" smtClean="0"/>
              <a:t>정치 </a:t>
            </a:r>
            <a:r>
              <a:rPr lang="en-US" altLang="ko-KR" sz="1400" dirty="0" smtClean="0"/>
              <a:t>· </a:t>
            </a:r>
            <a:r>
              <a:rPr lang="ko-KR" altLang="en-US" sz="1400" dirty="0" smtClean="0"/>
              <a:t>문화 등</a:t>
            </a:r>
            <a:endParaRPr lang="en-US" altLang="ko-KR" sz="1400" dirty="0" smtClean="0"/>
          </a:p>
          <a:p>
            <a:pPr algn="ctr"/>
            <a:r>
              <a:rPr lang="ko-KR" altLang="en-US" sz="1400" dirty="0" smtClean="0"/>
              <a:t> 국민적 특수성만을 가장 우수한 것으로 믿고 </a:t>
            </a:r>
            <a:endParaRPr lang="en-US" altLang="ko-KR" sz="1400" dirty="0" smtClean="0"/>
          </a:p>
          <a:p>
            <a:pPr algn="ctr"/>
            <a:r>
              <a:rPr lang="ko-KR" altLang="en-US" sz="1400" dirty="0" smtClean="0"/>
              <a:t>남의 나라 것을 배척하는 주의이다</a:t>
            </a:r>
            <a:r>
              <a:rPr lang="en-US" altLang="ko-KR" sz="1400" dirty="0" smtClean="0"/>
              <a:t>. </a:t>
            </a:r>
            <a:endParaRPr lang="en-US" altLang="ko-KR" sz="1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3524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83768" y="285728"/>
            <a:ext cx="5038221" cy="939784"/>
          </a:xfrm>
        </p:spPr>
        <p:txBody>
          <a:bodyPr/>
          <a:lstStyle/>
          <a:p>
            <a:r>
              <a:rPr lang="ko-KR" altLang="en-US" smtClean="0"/>
              <a:t>일본의내셔널리즘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239270" y="1916832"/>
            <a:ext cx="6408712" cy="15841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6000" b="1" dirty="0" smtClean="0">
                <a:solidFill>
                  <a:srgbClr val="C00000"/>
                </a:solidFill>
              </a:rPr>
              <a:t>내셔널리즘</a:t>
            </a:r>
            <a:endParaRPr lang="ko-KR" altLang="en-US" sz="6000" b="1" dirty="0">
              <a:solidFill>
                <a:srgbClr val="C00000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915816" y="1340768"/>
            <a:ext cx="3240360" cy="864096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현대일본정치의 </a:t>
            </a:r>
            <a:r>
              <a:rPr lang="ko-KR" altLang="en-US" sz="2000" b="1" dirty="0" err="1" smtClean="0">
                <a:solidFill>
                  <a:schemeClr val="tx1"/>
                </a:solidFill>
              </a:rPr>
              <a:t>아이덴티티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1563624" y="3956996"/>
            <a:ext cx="5800728" cy="2280316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kumimoji="1" lang="ko-KR" altLang="en-US" sz="2800" dirty="0" err="1" smtClean="0">
                <a:solidFill>
                  <a:schemeClr val="tx1"/>
                </a:solidFill>
                <a:latin typeface="+mn-ea"/>
                <a:cs typeface="굴림" pitchFamily="50" charset="-127"/>
              </a:rPr>
              <a:t>존왕양</a:t>
            </a:r>
            <a:r>
              <a:rPr kumimoji="1" lang="ko-KR" altLang="en-US" sz="2400" dirty="0" err="1" smtClean="0">
                <a:solidFill>
                  <a:schemeClr val="tx1"/>
                </a:solidFill>
                <a:latin typeface="+mn-ea"/>
                <a:cs typeface="굴림" pitchFamily="50" charset="-127"/>
              </a:rPr>
              <a:t>이론</a:t>
            </a:r>
            <a:endParaRPr kumimoji="1" lang="en-US" altLang="ko-KR" sz="2400" dirty="0" smtClean="0">
              <a:solidFill>
                <a:schemeClr val="tx1"/>
              </a:solidFill>
              <a:latin typeface="+mn-ea"/>
              <a:cs typeface="굴림" pitchFamily="50" charset="-127"/>
            </a:endParaRPr>
          </a:p>
          <a:p>
            <a:pPr lvl="0" algn="ctr"/>
            <a:endParaRPr kumimoji="1" lang="en-US" altLang="ja-JP" sz="2400" dirty="0" smtClean="0">
              <a:solidFill>
                <a:schemeClr val="tx1"/>
              </a:solidFill>
              <a:latin typeface="+mn-ea"/>
              <a:ea typeface="굴림" pitchFamily="50" charset="-127"/>
              <a:cs typeface="굴림" pitchFamily="50" charset="-127"/>
            </a:endParaRPr>
          </a:p>
          <a:p>
            <a:pPr lvl="0" algn="ctr"/>
            <a:r>
              <a:rPr kumimoji="1" lang="en-US" altLang="ko-KR" sz="2400" dirty="0" smtClean="0">
                <a:solidFill>
                  <a:schemeClr val="tx1"/>
                </a:solidFill>
                <a:latin typeface="+mn-ea"/>
                <a:cs typeface="굴림" pitchFamily="50" charset="-127"/>
              </a:rPr>
              <a:t>“</a:t>
            </a:r>
            <a:r>
              <a:rPr kumimoji="1" lang="ko-KR" altLang="en-US" sz="2400" dirty="0" err="1" smtClean="0">
                <a:solidFill>
                  <a:schemeClr val="tx1"/>
                </a:solidFill>
                <a:latin typeface="+mn-ea"/>
                <a:cs typeface="굴림" pitchFamily="50" charset="-127"/>
              </a:rPr>
              <a:t>왕을위해</a:t>
            </a:r>
            <a:r>
              <a:rPr kumimoji="1" lang="ko-KR" altLang="en-US" sz="2400" dirty="0" smtClean="0">
                <a:solidFill>
                  <a:schemeClr val="tx1"/>
                </a:solidFill>
                <a:latin typeface="+mn-ea"/>
                <a:cs typeface="굴림" pitchFamily="50" charset="-127"/>
              </a:rPr>
              <a:t> 외적을 물리치자</a:t>
            </a:r>
            <a:r>
              <a:rPr kumimoji="1" lang="en-US" altLang="ko-KR" sz="2400" dirty="0" smtClean="0">
                <a:solidFill>
                  <a:schemeClr val="tx1"/>
                </a:solidFill>
                <a:latin typeface="+mn-ea"/>
                <a:cs typeface="굴림" pitchFamily="50" charset="-127"/>
              </a:rPr>
              <a:t>”</a:t>
            </a:r>
          </a:p>
          <a:p>
            <a:pPr lvl="0" algn="ctr"/>
            <a:r>
              <a:rPr kumimoji="1" lang="ko-KR" altLang="en-US" sz="2400" dirty="0" smtClean="0">
                <a:solidFill>
                  <a:schemeClr val="tx1"/>
                </a:solidFill>
                <a:latin typeface="+mn-ea"/>
                <a:cs typeface="굴림" pitchFamily="50" charset="-127"/>
              </a:rPr>
              <a:t>는 </a:t>
            </a:r>
            <a:r>
              <a:rPr kumimoji="1" lang="ko-KR" altLang="en-US" sz="2400" dirty="0" err="1" smtClean="0">
                <a:solidFill>
                  <a:schemeClr val="tx1"/>
                </a:solidFill>
                <a:latin typeface="+mn-ea"/>
                <a:cs typeface="굴림" pitchFamily="50" charset="-127"/>
              </a:rPr>
              <a:t>에도막부의</a:t>
            </a:r>
            <a:r>
              <a:rPr kumimoji="1" lang="ko-KR" altLang="en-US" sz="2400" dirty="0" smtClean="0">
                <a:solidFill>
                  <a:schemeClr val="tx1"/>
                </a:solidFill>
                <a:latin typeface="+mn-ea"/>
                <a:cs typeface="굴림" pitchFamily="50" charset="-127"/>
              </a:rPr>
              <a:t> </a:t>
            </a:r>
            <a:endParaRPr kumimoji="1" lang="en-US" altLang="ko-KR" sz="2400" dirty="0" smtClean="0">
              <a:solidFill>
                <a:schemeClr val="tx1"/>
              </a:solidFill>
              <a:latin typeface="+mn-ea"/>
              <a:cs typeface="굴림" pitchFamily="50" charset="-127"/>
            </a:endParaRPr>
          </a:p>
          <a:p>
            <a:pPr lvl="0" algn="ctr"/>
            <a:r>
              <a:rPr kumimoji="1" lang="ko-KR" altLang="en-US" sz="2400" dirty="0" smtClean="0">
                <a:solidFill>
                  <a:schemeClr val="tx1"/>
                </a:solidFill>
                <a:latin typeface="+mn-ea"/>
                <a:cs typeface="굴림" pitchFamily="50" charset="-127"/>
              </a:rPr>
              <a:t>외국인 배척운동</a:t>
            </a:r>
            <a:endParaRPr kumimoji="1" lang="ja-JP" altLang="en-US" sz="3200" dirty="0" smtClean="0">
              <a:solidFill>
                <a:schemeClr val="tx1"/>
              </a:solidFill>
              <a:latin typeface="+mn-ea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4810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476672"/>
            <a:ext cx="5256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 smtClean="0"/>
              <a:t>일본</a:t>
            </a:r>
            <a:r>
              <a:rPr lang="en-US" altLang="ko-KR" sz="4000" dirty="0" smtClean="0"/>
              <a:t> </a:t>
            </a:r>
            <a:r>
              <a:rPr lang="ko-KR" altLang="en-US" sz="4000" dirty="0" smtClean="0"/>
              <a:t>내셔널리즘 형성</a:t>
            </a:r>
            <a:r>
              <a:rPr lang="en-US" altLang="ko-KR" sz="4000" dirty="0" smtClean="0"/>
              <a:t>?</a:t>
            </a:r>
            <a:endParaRPr lang="ko-KR" altLang="en-US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6516216" y="3068960"/>
            <a:ext cx="26277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사상원리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심정의 경향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정책운동 등 총칭으로 뉘앙스 다양</a:t>
            </a:r>
            <a:endParaRPr lang="ko-KR" altLang="en-US" dirty="0"/>
          </a:p>
        </p:txBody>
      </p:sp>
      <p:grpSp>
        <p:nvGrpSpPr>
          <p:cNvPr id="36" name="그룹 35"/>
          <p:cNvGrpSpPr/>
          <p:nvPr/>
        </p:nvGrpSpPr>
        <p:grpSpPr>
          <a:xfrm>
            <a:off x="467544" y="2420888"/>
            <a:ext cx="6768752" cy="3960440"/>
            <a:chOff x="467544" y="2420888"/>
            <a:chExt cx="6768752" cy="3960440"/>
          </a:xfrm>
        </p:grpSpPr>
        <p:sp>
          <p:nvSpPr>
            <p:cNvPr id="7" name="타원 6"/>
            <p:cNvSpPr/>
            <p:nvPr/>
          </p:nvSpPr>
          <p:spPr>
            <a:xfrm>
              <a:off x="467544" y="2420888"/>
              <a:ext cx="5976664" cy="396044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" name="타원 7"/>
            <p:cNvSpPr/>
            <p:nvPr/>
          </p:nvSpPr>
          <p:spPr>
            <a:xfrm>
              <a:off x="2699792" y="2708920"/>
              <a:ext cx="1656184" cy="16561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/>
                <a:t>민족주의</a:t>
              </a:r>
              <a:endParaRPr lang="ko-KR" altLang="en-US" dirty="0"/>
            </a:p>
          </p:txBody>
        </p:sp>
        <p:sp>
          <p:nvSpPr>
            <p:cNvPr id="13" name="타원 12"/>
            <p:cNvSpPr/>
            <p:nvPr/>
          </p:nvSpPr>
          <p:spPr>
            <a:xfrm>
              <a:off x="4211960" y="4149080"/>
              <a:ext cx="1656184" cy="16561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/>
                <a:t>국가주의</a:t>
              </a:r>
              <a:endParaRPr lang="ko-KR" altLang="en-US" dirty="0"/>
            </a:p>
          </p:txBody>
        </p:sp>
        <p:sp>
          <p:nvSpPr>
            <p:cNvPr id="14" name="타원 13"/>
            <p:cNvSpPr/>
            <p:nvPr/>
          </p:nvSpPr>
          <p:spPr>
            <a:xfrm>
              <a:off x="1331640" y="4221088"/>
              <a:ext cx="1656184" cy="16561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/>
                <a:t>국민주</a:t>
              </a:r>
              <a:r>
                <a:rPr lang="ko-KR" altLang="en-US" dirty="0"/>
                <a:t>의</a:t>
              </a:r>
            </a:p>
          </p:txBody>
        </p:sp>
        <p:cxnSp>
          <p:nvCxnSpPr>
            <p:cNvPr id="26" name="구부러진 연결선 25"/>
            <p:cNvCxnSpPr/>
            <p:nvPr/>
          </p:nvCxnSpPr>
          <p:spPr>
            <a:xfrm rot="5400000" flipH="1" flipV="1">
              <a:off x="6228184" y="4077072"/>
              <a:ext cx="1008112" cy="1008112"/>
            </a:xfrm>
            <a:prstGeom prst="curvedConnector3">
              <a:avLst>
                <a:gd name="adj1" fmla="val 50000"/>
              </a:avLst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직사각형 32"/>
          <p:cNvSpPr/>
          <p:nvPr/>
        </p:nvSpPr>
        <p:spPr>
          <a:xfrm>
            <a:off x="1187624" y="2276872"/>
            <a:ext cx="4536504" cy="1800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ko-KR" altLang="en-US" sz="3000" dirty="0" smtClean="0"/>
              <a:t>오늘날 일본의 내셔널리즘</a:t>
            </a:r>
            <a:endParaRPr lang="en-US" altLang="ko-KR" sz="3000" dirty="0"/>
          </a:p>
        </p:txBody>
      </p:sp>
      <p:sp>
        <p:nvSpPr>
          <p:cNvPr id="34" name="TextBox 33"/>
          <p:cNvSpPr txBox="1"/>
          <p:nvPr/>
        </p:nvSpPr>
        <p:spPr>
          <a:xfrm>
            <a:off x="7308304" y="5877272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solidFill>
                  <a:srgbClr val="FF0000"/>
                </a:solidFill>
              </a:rPr>
              <a:t>But</a:t>
            </a:r>
            <a:endParaRPr lang="ko-KR" alt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982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539552" y="980728"/>
            <a:ext cx="7848872" cy="25922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모서리가 둥근 직사각형 3"/>
          <p:cNvSpPr/>
          <p:nvPr/>
        </p:nvSpPr>
        <p:spPr>
          <a:xfrm>
            <a:off x="899592" y="1412776"/>
            <a:ext cx="7200800" cy="4320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57300" lvl="2" indent="-342900" algn="ctr"/>
            <a:r>
              <a:rPr lang="ko-KR" altLang="en-US" dirty="0" smtClean="0">
                <a:solidFill>
                  <a:schemeClr val="tx1"/>
                </a:solidFill>
              </a:rPr>
              <a:t>다른 동아시아에 대해 일본이 우위</a:t>
            </a:r>
            <a:r>
              <a:rPr lang="ko-KR" altLang="en-US" dirty="0" smtClean="0"/>
              <a:t>생각</a:t>
            </a:r>
            <a:endParaRPr lang="ko-KR" altLang="en-US" dirty="0"/>
          </a:p>
        </p:txBody>
      </p:sp>
      <p:sp>
        <p:nvSpPr>
          <p:cNvPr id="5" name="모서리가 둥근 직사각형 4"/>
          <p:cNvSpPr/>
          <p:nvPr/>
        </p:nvSpPr>
        <p:spPr>
          <a:xfrm>
            <a:off x="899592" y="2852936"/>
            <a:ext cx="7200800" cy="4320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지나친 애국심에 집착하는 언동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899592" y="2132856"/>
            <a:ext cx="7200800" cy="4320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/>
            <a:r>
              <a:rPr lang="ko-KR" altLang="en-US" dirty="0" smtClean="0">
                <a:solidFill>
                  <a:schemeClr val="tx1"/>
                </a:solidFill>
              </a:rPr>
              <a:t>다른 민족을 압박해도 된다고 생각하는 경향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404664"/>
            <a:ext cx="36004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500" dirty="0" smtClean="0"/>
              <a:t>부정적 이미지</a:t>
            </a:r>
            <a:endParaRPr lang="ko-KR" altLang="en-US" sz="3500" dirty="0"/>
          </a:p>
        </p:txBody>
      </p:sp>
      <p:sp>
        <p:nvSpPr>
          <p:cNvPr id="9" name="모서리가 둥근 직사각형 8"/>
          <p:cNvSpPr/>
          <p:nvPr/>
        </p:nvSpPr>
        <p:spPr>
          <a:xfrm>
            <a:off x="2051720" y="3861048"/>
            <a:ext cx="5040560" cy="6480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내셔널리스트</a:t>
            </a:r>
            <a:r>
              <a:rPr lang="en-US" altLang="ko-KR" dirty="0" smtClean="0">
                <a:solidFill>
                  <a:schemeClr val="tx1"/>
                </a:solidFill>
              </a:rPr>
              <a:t>=</a:t>
            </a:r>
            <a:r>
              <a:rPr lang="ko-KR" altLang="en-US" dirty="0" smtClean="0">
                <a:solidFill>
                  <a:schemeClr val="tx1"/>
                </a:solidFill>
              </a:rPr>
              <a:t>우익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" name="타원 9"/>
          <p:cNvSpPr/>
          <p:nvPr/>
        </p:nvSpPr>
        <p:spPr>
          <a:xfrm>
            <a:off x="539552" y="5013176"/>
            <a:ext cx="1296144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근대화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907704" y="5157192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전통을 내셔널리즘과 결부</a:t>
            </a:r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203848" y="5661248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천황을 신격화함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국군주의 찬양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내셔널리즘을 신앙처럼 </a:t>
            </a:r>
            <a:r>
              <a:rPr lang="ko-KR" altLang="en-US" dirty="0" err="1" smtClean="0"/>
              <a:t>만듬</a:t>
            </a:r>
            <a:endParaRPr lang="ko-KR" altLang="en-US" dirty="0"/>
          </a:p>
        </p:txBody>
      </p:sp>
      <p:cxnSp>
        <p:nvCxnSpPr>
          <p:cNvPr id="14" name="Shape 13"/>
          <p:cNvCxnSpPr/>
          <p:nvPr/>
        </p:nvCxnSpPr>
        <p:spPr>
          <a:xfrm rot="16200000" flipH="1">
            <a:off x="2612976" y="5676057"/>
            <a:ext cx="461665" cy="288032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556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323528" y="2564904"/>
            <a:ext cx="8554805" cy="939784"/>
          </a:xfrm>
        </p:spPr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일본 내셔널리즘 전후</a:t>
            </a:r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04664"/>
            <a:ext cx="6192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 smtClean="0"/>
              <a:t>일본 내셔널리즘의 전</a:t>
            </a:r>
            <a:r>
              <a:rPr lang="en-US" altLang="ko-KR" sz="4000" dirty="0" smtClean="0"/>
              <a:t>.</a:t>
            </a:r>
            <a:r>
              <a:rPr lang="ko-KR" altLang="en-US" sz="4000" dirty="0"/>
              <a:t>후</a:t>
            </a:r>
          </a:p>
        </p:txBody>
      </p:sp>
      <p:sp>
        <p:nvSpPr>
          <p:cNvPr id="3" name="모서리가 둥근 직사각형 2"/>
          <p:cNvSpPr/>
          <p:nvPr/>
        </p:nvSpPr>
        <p:spPr>
          <a:xfrm>
            <a:off x="1259632" y="1844824"/>
            <a:ext cx="6408712" cy="295232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모서리가 둥근 직사각형 6"/>
          <p:cNvSpPr/>
          <p:nvPr/>
        </p:nvSpPr>
        <p:spPr>
          <a:xfrm>
            <a:off x="251520" y="1700808"/>
            <a:ext cx="2376264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000" dirty="0" smtClean="0"/>
              <a:t>민족주의</a:t>
            </a:r>
            <a:endParaRPr lang="ko-KR" altLang="en-US" sz="3000" dirty="0"/>
          </a:p>
        </p:txBody>
      </p:sp>
      <p:sp>
        <p:nvSpPr>
          <p:cNvPr id="6" name="타원 5"/>
          <p:cNvSpPr/>
          <p:nvPr/>
        </p:nvSpPr>
        <p:spPr>
          <a:xfrm>
            <a:off x="4716016" y="2132856"/>
            <a:ext cx="2520280" cy="244827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국수주의적인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민족주의</a:t>
            </a:r>
            <a:endParaRPr lang="ko-KR" altLang="en-US" dirty="0"/>
          </a:p>
        </p:txBody>
      </p:sp>
      <p:sp>
        <p:nvSpPr>
          <p:cNvPr id="8" name="타원 7"/>
          <p:cNvSpPr/>
          <p:nvPr/>
        </p:nvSpPr>
        <p:spPr>
          <a:xfrm>
            <a:off x="1691680" y="2132856"/>
            <a:ext cx="2520280" cy="24482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제국주의 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전체주의 사상</a:t>
            </a:r>
            <a:endParaRPr lang="ko-KR" altLang="en-US" dirty="0"/>
          </a:p>
        </p:txBody>
      </p:sp>
      <p:sp>
        <p:nvSpPr>
          <p:cNvPr id="9" name="갈매기형 수장 8"/>
          <p:cNvSpPr/>
          <p:nvPr/>
        </p:nvSpPr>
        <p:spPr>
          <a:xfrm>
            <a:off x="1115616" y="5733256"/>
            <a:ext cx="360040" cy="43204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 smtClean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47664" y="5661248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차 세계대전 당시의 일본제국 육군과 일본제국 해군의 정치적 이념적 기초가 됨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11" name="폭발 1 10"/>
          <p:cNvSpPr/>
          <p:nvPr/>
        </p:nvSpPr>
        <p:spPr>
          <a:xfrm rot="1468146">
            <a:off x="6746133" y="1381045"/>
            <a:ext cx="2221926" cy="1287597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err="1" smtClean="0"/>
              <a:t>파시즘과유사</a:t>
            </a:r>
            <a:endParaRPr lang="ko-KR" altLang="en-US" sz="20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1259632" y="4797152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1868</a:t>
            </a:r>
            <a:r>
              <a:rPr lang="ko-KR" altLang="en-US" dirty="0" smtClean="0"/>
              <a:t>년 메이지 유신부터 나타난 일본 민족주의의 </a:t>
            </a:r>
            <a:r>
              <a:rPr lang="ko-KR" altLang="en-US" dirty="0" err="1" smtClean="0"/>
              <a:t>극단된</a:t>
            </a:r>
            <a:r>
              <a:rPr lang="ko-KR" altLang="en-US" dirty="0" smtClean="0"/>
              <a:t> 형태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15141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286</TotalTime>
  <Words>646</Words>
  <Application>Microsoft Office PowerPoint</Application>
  <PresentationFormat>화면 슬라이드 쇼(4:3)</PresentationFormat>
  <Paragraphs>149</Paragraphs>
  <Slides>23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4" baseType="lpstr">
      <vt:lpstr>고구려 벽화</vt:lpstr>
      <vt:lpstr>일본의 정치적 특성</vt:lpstr>
      <vt:lpstr>목차</vt:lpstr>
      <vt:lpstr>1.일본의 내셔널리즘</vt:lpstr>
      <vt:lpstr>내셔널리즘이란?</vt:lpstr>
      <vt:lpstr>일본의내셔널리즘</vt:lpstr>
      <vt:lpstr>슬라이드 6</vt:lpstr>
      <vt:lpstr>슬라이드 7</vt:lpstr>
      <vt:lpstr>2.일본 내셔널리즘 전후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3.일본의 정치 제도</vt:lpstr>
      <vt:lpstr>슬라이드 16</vt:lpstr>
      <vt:lpstr>일본의 입헌주의</vt:lpstr>
      <vt:lpstr>일본의 선거</vt:lpstr>
      <vt:lpstr>4.일본의 정치 구조</vt:lpstr>
      <vt:lpstr>입법부</vt:lpstr>
      <vt:lpstr>의원내각제와 최고재판소</vt:lpstr>
      <vt:lpstr>일본헌법과 천황의 위치</vt:lpstr>
      <vt:lpstr>이상  3조의 발표를 마치겠습니다.    감사합니다!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</dc:creator>
  <cp:lastModifiedBy>Registered User</cp:lastModifiedBy>
  <cp:revision>11</cp:revision>
  <dcterms:created xsi:type="dcterms:W3CDTF">2014-03-31T06:38:01Z</dcterms:created>
  <dcterms:modified xsi:type="dcterms:W3CDTF">2014-03-31T12:01:44Z</dcterms:modified>
</cp:coreProperties>
</file>