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1" r:id="rId4"/>
    <p:sldId id="279" r:id="rId5"/>
    <p:sldId id="286" r:id="rId6"/>
    <p:sldId id="287" r:id="rId7"/>
    <p:sldId id="288" r:id="rId8"/>
    <p:sldId id="260" r:id="rId9"/>
    <p:sldId id="292" r:id="rId10"/>
    <p:sldId id="293" r:id="rId11"/>
    <p:sldId id="304" r:id="rId12"/>
    <p:sldId id="282" r:id="rId13"/>
    <p:sldId id="303" r:id="rId14"/>
    <p:sldId id="306" r:id="rId15"/>
    <p:sldId id="308" r:id="rId16"/>
    <p:sldId id="302" r:id="rId17"/>
    <p:sldId id="26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5" r:id="rId29"/>
    <p:sldId id="299" r:id="rId30"/>
    <p:sldId id="283" r:id="rId31"/>
    <p:sldId id="300" r:id="rId32"/>
    <p:sldId id="281" r:id="rId33"/>
    <p:sldId id="294" r:id="rId34"/>
    <p:sldId id="295" r:id="rId35"/>
    <p:sldId id="297" r:id="rId36"/>
    <p:sldId id="296" r:id="rId37"/>
    <p:sldId id="298" r:id="rId38"/>
    <p:sldId id="263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581C7-332E-4802-98C0-C841006059C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0B8C05-6804-4385-A43E-A5AABD63B62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 latinLnBrk="1"/>
          <a:r>
            <a:rPr lang="ko-KR" b="1" dirty="0" smtClean="0">
              <a:latin typeface="HY바다L" pitchFamily="18" charset="-127"/>
              <a:ea typeface="HY바다L" pitchFamily="18" charset="-127"/>
            </a:rPr>
            <a:t>자유민권운동의 확산</a:t>
          </a:r>
          <a:endParaRPr lang="ko-KR" b="1" dirty="0">
            <a:latin typeface="HY바다L" pitchFamily="18" charset="-127"/>
            <a:ea typeface="HY바다L" pitchFamily="18" charset="-127"/>
          </a:endParaRPr>
        </a:p>
      </dgm:t>
    </dgm:pt>
    <dgm:pt modelId="{E5C27BE2-E210-454B-A97A-8A60F1C35535}" type="parTrans" cxnId="{0B5DD77C-15F1-4551-84CB-120CF8C72BC8}">
      <dgm:prSet/>
      <dgm:spPr/>
      <dgm:t>
        <a:bodyPr/>
        <a:lstStyle/>
        <a:p>
          <a:pPr latinLnBrk="1"/>
          <a:endParaRPr lang="ko-KR" altLang="en-US"/>
        </a:p>
      </dgm:t>
    </dgm:pt>
    <dgm:pt modelId="{F46474A2-2019-437C-A3E8-46EA1C0602AA}" type="sibTrans" cxnId="{0B5DD77C-15F1-4551-84CB-120CF8C72BC8}">
      <dgm:prSet/>
      <dgm:spPr/>
      <dgm:t>
        <a:bodyPr/>
        <a:lstStyle/>
        <a:p>
          <a:pPr latinLnBrk="1"/>
          <a:endParaRPr lang="ko-KR" altLang="en-US"/>
        </a:p>
      </dgm:t>
    </dgm:pt>
    <dgm:pt modelId="{DA03C266-EE6B-4E91-B712-C2F5DB1072F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b="1" dirty="0" smtClean="0">
              <a:latin typeface="HY바다L" pitchFamily="18" charset="-127"/>
              <a:ea typeface="HY바다L" pitchFamily="18" charset="-127"/>
            </a:rPr>
            <a:t>국회</a:t>
          </a:r>
          <a:r>
            <a:rPr lang="en-US" altLang="ko-KR" b="1" dirty="0" smtClean="0">
              <a:latin typeface="HY바다L" pitchFamily="18" charset="-127"/>
              <a:ea typeface="HY바다L" pitchFamily="18" charset="-127"/>
            </a:rPr>
            <a:t> </a:t>
          </a:r>
          <a:r>
            <a:rPr lang="ko-KR" b="1" dirty="0" smtClean="0">
              <a:latin typeface="HY바다L" pitchFamily="18" charset="-127"/>
              <a:ea typeface="HY바다L" pitchFamily="18" charset="-127"/>
            </a:rPr>
            <a:t>개설</a:t>
          </a:r>
          <a:r>
            <a:rPr lang="ko-KR" altLang="en-US" b="1" dirty="0" smtClean="0">
              <a:latin typeface="HY바다L" pitchFamily="18" charset="-127"/>
              <a:ea typeface="HY바다L" pitchFamily="18" charset="-127"/>
            </a:rPr>
            <a:t>과 </a:t>
          </a:r>
          <a:r>
            <a:rPr lang="en-US" altLang="ko-KR" b="1" dirty="0" smtClean="0">
              <a:latin typeface="HY바다L" pitchFamily="18" charset="-127"/>
              <a:ea typeface="HY바다L" pitchFamily="18" charset="-127"/>
            </a:rPr>
            <a:t> </a:t>
          </a:r>
          <a:r>
            <a:rPr lang="ko-KR" altLang="ko-KR" b="1" dirty="0" smtClean="0">
              <a:latin typeface="HY바다L" pitchFamily="18" charset="-127"/>
              <a:ea typeface="HY바다L" pitchFamily="18" charset="-127"/>
            </a:rPr>
            <a:t>자유민권운동의 쇠퇴</a:t>
          </a:r>
        </a:p>
        <a:p>
          <a:pPr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b="1" dirty="0">
            <a:latin typeface="HY바다L" pitchFamily="18" charset="-127"/>
            <a:ea typeface="HY바다L" pitchFamily="18" charset="-127"/>
          </a:endParaRPr>
        </a:p>
      </dgm:t>
    </dgm:pt>
    <dgm:pt modelId="{B79A5BBE-AFA4-4ECA-8541-4DEC770572F5}" type="parTrans" cxnId="{B378F5A4-8E0F-4A86-8130-5F86C68447CF}">
      <dgm:prSet/>
      <dgm:spPr/>
      <dgm:t>
        <a:bodyPr/>
        <a:lstStyle/>
        <a:p>
          <a:pPr latinLnBrk="1"/>
          <a:endParaRPr lang="ko-KR" altLang="en-US"/>
        </a:p>
      </dgm:t>
    </dgm:pt>
    <dgm:pt modelId="{589E0CBD-F66F-49E0-B5D5-3993079D7377}" type="sibTrans" cxnId="{B378F5A4-8E0F-4A86-8130-5F86C68447CF}">
      <dgm:prSet/>
      <dgm:spPr/>
      <dgm:t>
        <a:bodyPr/>
        <a:lstStyle/>
        <a:p>
          <a:pPr latinLnBrk="1"/>
          <a:endParaRPr lang="ko-KR" altLang="en-US"/>
        </a:p>
      </dgm:t>
    </dgm:pt>
    <dgm:pt modelId="{3A406B49-AE04-4B80-8D3E-D94B544D10B8}" type="pres">
      <dgm:prSet presAssocID="{07B581C7-332E-4802-98C0-C841006059C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F11AEE-770C-4FC2-9C9E-E07CC663E712}" type="pres">
      <dgm:prSet presAssocID="{700B8C05-6804-4385-A43E-A5AABD63B626}" presName="circle1" presStyleLbl="node1" presStyleIdx="0" presStyleCnt="2"/>
      <dgm:spPr>
        <a:solidFill>
          <a:schemeClr val="accent2"/>
        </a:solidFill>
      </dgm:spPr>
      <dgm:t>
        <a:bodyPr/>
        <a:lstStyle/>
        <a:p>
          <a:pPr latinLnBrk="1"/>
          <a:endParaRPr lang="ko-KR" altLang="en-US"/>
        </a:p>
      </dgm:t>
    </dgm:pt>
    <dgm:pt modelId="{3E80D10A-157B-4E41-B860-D520F50FAD33}" type="pres">
      <dgm:prSet presAssocID="{700B8C05-6804-4385-A43E-A5AABD63B626}" presName="space" presStyleCnt="0"/>
      <dgm:spPr/>
    </dgm:pt>
    <dgm:pt modelId="{DE0C6A61-C289-41CE-9A37-8AB9417ADB25}" type="pres">
      <dgm:prSet presAssocID="{700B8C05-6804-4385-A43E-A5AABD63B626}" presName="rect1" presStyleLbl="alignAcc1" presStyleIdx="0" presStyleCnt="2" custLinFactNeighborX="-4131"/>
      <dgm:spPr/>
      <dgm:t>
        <a:bodyPr/>
        <a:lstStyle/>
        <a:p>
          <a:pPr latinLnBrk="1"/>
          <a:endParaRPr lang="ko-KR" altLang="en-US"/>
        </a:p>
      </dgm:t>
    </dgm:pt>
    <dgm:pt modelId="{E7F696BC-DA85-4DDB-BD62-618863C482A5}" type="pres">
      <dgm:prSet presAssocID="{DA03C266-EE6B-4E91-B712-C2F5DB1072F6}" presName="vertSpace2" presStyleLbl="node1" presStyleIdx="0" presStyleCnt="2"/>
      <dgm:spPr/>
    </dgm:pt>
    <dgm:pt modelId="{A0990CA6-187A-498C-874C-9D4856A6AA5E}" type="pres">
      <dgm:prSet presAssocID="{DA03C266-EE6B-4E91-B712-C2F5DB1072F6}" presName="circle2" presStyleLbl="node1" presStyleIdx="1" presStyleCnt="2"/>
      <dgm:spPr>
        <a:solidFill>
          <a:schemeClr val="accent2"/>
        </a:solidFill>
      </dgm:spPr>
      <dgm:t>
        <a:bodyPr/>
        <a:lstStyle/>
        <a:p>
          <a:pPr latinLnBrk="1"/>
          <a:endParaRPr lang="ko-KR" altLang="en-US"/>
        </a:p>
      </dgm:t>
    </dgm:pt>
    <dgm:pt modelId="{15FCCB90-54D9-4A13-95DE-4A113AAB1704}" type="pres">
      <dgm:prSet presAssocID="{DA03C266-EE6B-4E91-B712-C2F5DB1072F6}" presName="rect2" presStyleLbl="alignAcc1" presStyleIdx="1" presStyleCnt="2" custLinFactNeighborX="-2828" custLinFactNeighborY="-1907"/>
      <dgm:spPr/>
      <dgm:t>
        <a:bodyPr/>
        <a:lstStyle/>
        <a:p>
          <a:pPr latinLnBrk="1"/>
          <a:endParaRPr lang="ko-KR" altLang="en-US"/>
        </a:p>
      </dgm:t>
    </dgm:pt>
    <dgm:pt modelId="{67E2AB01-3728-4B5B-81A6-DBC2D71882C2}" type="pres">
      <dgm:prSet presAssocID="{700B8C05-6804-4385-A43E-A5AABD63B62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413A54-150E-4F2B-8CDF-971E1DA6EB59}" type="pres">
      <dgm:prSet presAssocID="{DA03C266-EE6B-4E91-B712-C2F5DB1072F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012A67B-07A6-4A16-827F-62DBA63C6BBC}" type="presOf" srcId="{700B8C05-6804-4385-A43E-A5AABD63B626}" destId="{67E2AB01-3728-4B5B-81A6-DBC2D71882C2}" srcOrd="1" destOrd="0" presId="urn:microsoft.com/office/officeart/2005/8/layout/target3"/>
    <dgm:cxn modelId="{B378F5A4-8E0F-4A86-8130-5F86C68447CF}" srcId="{07B581C7-332E-4802-98C0-C841006059C5}" destId="{DA03C266-EE6B-4E91-B712-C2F5DB1072F6}" srcOrd="1" destOrd="0" parTransId="{B79A5BBE-AFA4-4ECA-8541-4DEC770572F5}" sibTransId="{589E0CBD-F66F-49E0-B5D5-3993079D7377}"/>
    <dgm:cxn modelId="{29B0AA6A-2404-4F0A-B36D-B08C1E4079C3}" type="presOf" srcId="{07B581C7-332E-4802-98C0-C841006059C5}" destId="{3A406B49-AE04-4B80-8D3E-D94B544D10B8}" srcOrd="0" destOrd="0" presId="urn:microsoft.com/office/officeart/2005/8/layout/target3"/>
    <dgm:cxn modelId="{487458AD-2F9C-453B-8B9A-348C497E2109}" type="presOf" srcId="{DA03C266-EE6B-4E91-B712-C2F5DB1072F6}" destId="{CF413A54-150E-4F2B-8CDF-971E1DA6EB59}" srcOrd="1" destOrd="0" presId="urn:microsoft.com/office/officeart/2005/8/layout/target3"/>
    <dgm:cxn modelId="{B7301985-3FA7-402E-A5BE-BA7D57FAF449}" type="presOf" srcId="{700B8C05-6804-4385-A43E-A5AABD63B626}" destId="{DE0C6A61-C289-41CE-9A37-8AB9417ADB25}" srcOrd="0" destOrd="0" presId="urn:microsoft.com/office/officeart/2005/8/layout/target3"/>
    <dgm:cxn modelId="{0B5DD77C-15F1-4551-84CB-120CF8C72BC8}" srcId="{07B581C7-332E-4802-98C0-C841006059C5}" destId="{700B8C05-6804-4385-A43E-A5AABD63B626}" srcOrd="0" destOrd="0" parTransId="{E5C27BE2-E210-454B-A97A-8A60F1C35535}" sibTransId="{F46474A2-2019-437C-A3E8-46EA1C0602AA}"/>
    <dgm:cxn modelId="{147C4B8E-55B1-4687-825B-DE7CD4B6FE9F}" type="presOf" srcId="{DA03C266-EE6B-4E91-B712-C2F5DB1072F6}" destId="{15FCCB90-54D9-4A13-95DE-4A113AAB1704}" srcOrd="0" destOrd="0" presId="urn:microsoft.com/office/officeart/2005/8/layout/target3"/>
    <dgm:cxn modelId="{8D73B8EE-134A-4CF3-B7DC-9C99A6BF304E}" type="presParOf" srcId="{3A406B49-AE04-4B80-8D3E-D94B544D10B8}" destId="{3CF11AEE-770C-4FC2-9C9E-E07CC663E712}" srcOrd="0" destOrd="0" presId="urn:microsoft.com/office/officeart/2005/8/layout/target3"/>
    <dgm:cxn modelId="{00F4A621-8929-4C86-BFCC-06C6A0AAFE3A}" type="presParOf" srcId="{3A406B49-AE04-4B80-8D3E-D94B544D10B8}" destId="{3E80D10A-157B-4E41-B860-D520F50FAD33}" srcOrd="1" destOrd="0" presId="urn:microsoft.com/office/officeart/2005/8/layout/target3"/>
    <dgm:cxn modelId="{FCC6BD5B-E4D7-4F64-88B5-38EE9947643C}" type="presParOf" srcId="{3A406B49-AE04-4B80-8D3E-D94B544D10B8}" destId="{DE0C6A61-C289-41CE-9A37-8AB9417ADB25}" srcOrd="2" destOrd="0" presId="urn:microsoft.com/office/officeart/2005/8/layout/target3"/>
    <dgm:cxn modelId="{40C0FCD7-4B3E-421C-A7FB-A931D6CA7CEA}" type="presParOf" srcId="{3A406B49-AE04-4B80-8D3E-D94B544D10B8}" destId="{E7F696BC-DA85-4DDB-BD62-618863C482A5}" srcOrd="3" destOrd="0" presId="urn:microsoft.com/office/officeart/2005/8/layout/target3"/>
    <dgm:cxn modelId="{87DD8D5C-5A38-408E-AEBC-2B9DA32300C8}" type="presParOf" srcId="{3A406B49-AE04-4B80-8D3E-D94B544D10B8}" destId="{A0990CA6-187A-498C-874C-9D4856A6AA5E}" srcOrd="4" destOrd="0" presId="urn:microsoft.com/office/officeart/2005/8/layout/target3"/>
    <dgm:cxn modelId="{EF44A142-02CB-4B0B-AB10-1EBD3A8AFE93}" type="presParOf" srcId="{3A406B49-AE04-4B80-8D3E-D94B544D10B8}" destId="{15FCCB90-54D9-4A13-95DE-4A113AAB1704}" srcOrd="5" destOrd="0" presId="urn:microsoft.com/office/officeart/2005/8/layout/target3"/>
    <dgm:cxn modelId="{F4C603A6-D1DA-4075-B5BA-9F814E26C7B3}" type="presParOf" srcId="{3A406B49-AE04-4B80-8D3E-D94B544D10B8}" destId="{67E2AB01-3728-4B5B-81A6-DBC2D71882C2}" srcOrd="6" destOrd="0" presId="urn:microsoft.com/office/officeart/2005/8/layout/target3"/>
    <dgm:cxn modelId="{E5EB38BF-5576-4092-8BAA-A75339F91897}" type="presParOf" srcId="{3A406B49-AE04-4B80-8D3E-D94B544D10B8}" destId="{CF413A54-150E-4F2B-8CDF-971E1DA6EB5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8318A-F7F3-41CD-9473-D587E6C33C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6A4B0D7-E1F8-476E-B931-98DC45F6EAFC}">
      <dgm:prSet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pPr algn="ctr" rtl="0" latinLnBrk="1"/>
          <a:r>
            <a:rPr lang="en-US" altLang="ko-KR" b="1" dirty="0" smtClean="0"/>
            <a:t>2. </a:t>
          </a:r>
          <a:r>
            <a:rPr lang="ko-KR" altLang="en-US" b="1" dirty="0" smtClean="0"/>
            <a:t>국회 </a:t>
          </a:r>
          <a:r>
            <a:rPr lang="ko-KR" b="1" dirty="0" smtClean="0"/>
            <a:t>개설과 </a:t>
          </a:r>
          <a:r>
            <a:rPr lang="en-US" b="1" dirty="0" smtClean="0"/>
            <a:t> </a:t>
          </a:r>
          <a:r>
            <a:rPr lang="ko-KR" b="1" dirty="0" smtClean="0"/>
            <a:t>자유민권운동의 쇠퇴</a:t>
          </a:r>
          <a:endParaRPr lang="ko-KR" b="1" dirty="0"/>
        </a:p>
      </dgm:t>
    </dgm:pt>
    <dgm:pt modelId="{EDD10690-0972-4996-9BFD-4B7DA87BFC60}" type="parTrans" cxnId="{5D02157B-C02F-40CA-9E7F-0F7BA7D157F3}">
      <dgm:prSet/>
      <dgm:spPr/>
      <dgm:t>
        <a:bodyPr/>
        <a:lstStyle/>
        <a:p>
          <a:pPr latinLnBrk="1"/>
          <a:endParaRPr lang="ko-KR" altLang="en-US"/>
        </a:p>
      </dgm:t>
    </dgm:pt>
    <dgm:pt modelId="{79C56FA9-71EC-4FBC-A38A-084B84C6FFAE}" type="sibTrans" cxnId="{5D02157B-C02F-40CA-9E7F-0F7BA7D157F3}">
      <dgm:prSet/>
      <dgm:spPr/>
      <dgm:t>
        <a:bodyPr/>
        <a:lstStyle/>
        <a:p>
          <a:pPr latinLnBrk="1"/>
          <a:endParaRPr lang="ko-KR" altLang="en-US"/>
        </a:p>
      </dgm:t>
    </dgm:pt>
    <dgm:pt modelId="{3C8C03F1-4005-4175-8FF0-1C946C6BA8BC}" type="pres">
      <dgm:prSet presAssocID="{F2B8318A-F7F3-41CD-9473-D587E6C33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A84574-8EC3-42C6-9A9A-CA2204A779D6}" type="pres">
      <dgm:prSet presAssocID="{36A4B0D7-E1F8-476E-B931-98DC45F6EAFC}" presName="parentText" presStyleLbl="node1" presStyleIdx="0" presStyleCnt="1" custLinFactNeighborY="-51957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C282AB5-4352-4EFE-9C72-8DEDCF5F179B}" type="presOf" srcId="{36A4B0D7-E1F8-476E-B931-98DC45F6EAFC}" destId="{4EA84574-8EC3-42C6-9A9A-CA2204A779D6}" srcOrd="0" destOrd="0" presId="urn:microsoft.com/office/officeart/2005/8/layout/vList2"/>
    <dgm:cxn modelId="{5D02157B-C02F-40CA-9E7F-0F7BA7D157F3}" srcId="{F2B8318A-F7F3-41CD-9473-D587E6C33CAC}" destId="{36A4B0D7-E1F8-476E-B931-98DC45F6EAFC}" srcOrd="0" destOrd="0" parTransId="{EDD10690-0972-4996-9BFD-4B7DA87BFC60}" sibTransId="{79C56FA9-71EC-4FBC-A38A-084B84C6FFAE}"/>
    <dgm:cxn modelId="{02A98FBF-5CA2-424F-A46B-8D27522304F5}" type="presOf" srcId="{F2B8318A-F7F3-41CD-9473-D587E6C33CAC}" destId="{3C8C03F1-4005-4175-8FF0-1C946C6BA8BC}" srcOrd="0" destOrd="0" presId="urn:microsoft.com/office/officeart/2005/8/layout/vList2"/>
    <dgm:cxn modelId="{C67E48E2-5C51-487A-A91C-9721CA88D63F}" type="presParOf" srcId="{3C8C03F1-4005-4175-8FF0-1C946C6BA8BC}" destId="{4EA84574-8EC3-42C6-9A9A-CA2204A779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11AEE-770C-4FC2-9C9E-E07CC663E712}">
      <dsp:nvSpPr>
        <dsp:cNvPr id="0" name=""/>
        <dsp:cNvSpPr/>
      </dsp:nvSpPr>
      <dsp:spPr>
        <a:xfrm>
          <a:off x="0" y="0"/>
          <a:ext cx="1752600" cy="17526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6A61-C289-41CE-9A37-8AB9417ADB25}">
      <dsp:nvSpPr>
        <dsp:cNvPr id="0" name=""/>
        <dsp:cNvSpPr/>
      </dsp:nvSpPr>
      <dsp:spPr>
        <a:xfrm>
          <a:off x="648082" y="0"/>
          <a:ext cx="5524500" cy="1752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100" b="1" kern="1200" dirty="0" smtClean="0">
              <a:latin typeface="HY바다L" pitchFamily="18" charset="-127"/>
              <a:ea typeface="HY바다L" pitchFamily="18" charset="-127"/>
            </a:rPr>
            <a:t>자유민권운동의 확산</a:t>
          </a:r>
          <a:endParaRPr lang="ko-KR" sz="2100" b="1" kern="1200" dirty="0">
            <a:latin typeface="HY바다L" pitchFamily="18" charset="-127"/>
            <a:ea typeface="HY바다L" pitchFamily="18" charset="-127"/>
          </a:endParaRPr>
        </a:p>
      </dsp:txBody>
      <dsp:txXfrm>
        <a:off x="648082" y="0"/>
        <a:ext cx="5524500" cy="832484"/>
      </dsp:txXfrm>
    </dsp:sp>
    <dsp:sp modelId="{A0990CA6-187A-498C-874C-9D4856A6AA5E}">
      <dsp:nvSpPr>
        <dsp:cNvPr id="0" name=""/>
        <dsp:cNvSpPr/>
      </dsp:nvSpPr>
      <dsp:spPr>
        <a:xfrm>
          <a:off x="460057" y="832485"/>
          <a:ext cx="832484" cy="832484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CCB90-54D9-4A13-95DE-4A113AAB1704}">
      <dsp:nvSpPr>
        <dsp:cNvPr id="0" name=""/>
        <dsp:cNvSpPr/>
      </dsp:nvSpPr>
      <dsp:spPr>
        <a:xfrm>
          <a:off x="720067" y="816609"/>
          <a:ext cx="5524500" cy="83248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rtl="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sz="2100" b="1" kern="1200" dirty="0" smtClean="0">
              <a:latin typeface="HY바다L" pitchFamily="18" charset="-127"/>
              <a:ea typeface="HY바다L" pitchFamily="18" charset="-127"/>
            </a:rPr>
            <a:t>국회</a:t>
          </a:r>
          <a:r>
            <a:rPr lang="en-US" altLang="ko-KR" sz="2100" b="1" kern="1200" dirty="0" smtClean="0">
              <a:latin typeface="HY바다L" pitchFamily="18" charset="-127"/>
              <a:ea typeface="HY바다L" pitchFamily="18" charset="-127"/>
            </a:rPr>
            <a:t> </a:t>
          </a:r>
          <a:r>
            <a:rPr lang="ko-KR" sz="2100" b="1" kern="1200" dirty="0" smtClean="0">
              <a:latin typeface="HY바다L" pitchFamily="18" charset="-127"/>
              <a:ea typeface="HY바다L" pitchFamily="18" charset="-127"/>
            </a:rPr>
            <a:t>개설</a:t>
          </a:r>
          <a:r>
            <a:rPr lang="ko-KR" altLang="en-US" sz="2100" b="1" kern="1200" dirty="0" smtClean="0">
              <a:latin typeface="HY바다L" pitchFamily="18" charset="-127"/>
              <a:ea typeface="HY바다L" pitchFamily="18" charset="-127"/>
            </a:rPr>
            <a:t>과 </a:t>
          </a:r>
          <a:r>
            <a:rPr lang="en-US" altLang="ko-KR" sz="2100" b="1" kern="1200" dirty="0" smtClean="0">
              <a:latin typeface="HY바다L" pitchFamily="18" charset="-127"/>
              <a:ea typeface="HY바다L" pitchFamily="18" charset="-127"/>
            </a:rPr>
            <a:t> </a:t>
          </a:r>
          <a:r>
            <a:rPr lang="ko-KR" altLang="ko-KR" sz="2100" b="1" kern="1200" dirty="0" smtClean="0">
              <a:latin typeface="HY바다L" pitchFamily="18" charset="-127"/>
              <a:ea typeface="HY바다L" pitchFamily="18" charset="-127"/>
            </a:rPr>
            <a:t>자유민권운동의 쇠퇴</a:t>
          </a:r>
        </a:p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2100" b="1" kern="1200" dirty="0">
            <a:latin typeface="HY바다L" pitchFamily="18" charset="-127"/>
            <a:ea typeface="HY바다L" pitchFamily="18" charset="-127"/>
          </a:endParaRPr>
        </a:p>
      </dsp:txBody>
      <dsp:txXfrm>
        <a:off x="720067" y="816609"/>
        <a:ext cx="5524500" cy="832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4574-8EC3-42C6-9A9A-CA2204A779D6}">
      <dsp:nvSpPr>
        <dsp:cNvPr id="0" name=""/>
        <dsp:cNvSpPr/>
      </dsp:nvSpPr>
      <dsp:spPr>
        <a:xfrm>
          <a:off x="0" y="0"/>
          <a:ext cx="8229600" cy="112554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b="1" kern="1200" dirty="0" smtClean="0"/>
            <a:t>2. </a:t>
          </a:r>
          <a:r>
            <a:rPr lang="ko-KR" altLang="en-US" sz="3700" b="1" kern="1200" dirty="0" smtClean="0"/>
            <a:t>국회 </a:t>
          </a:r>
          <a:r>
            <a:rPr lang="ko-KR" sz="3700" b="1" kern="1200" dirty="0" smtClean="0"/>
            <a:t>개설과 </a:t>
          </a:r>
          <a:r>
            <a:rPr lang="en-US" sz="3700" b="1" kern="1200" dirty="0" smtClean="0"/>
            <a:t> </a:t>
          </a:r>
          <a:r>
            <a:rPr lang="ko-KR" sz="3700" b="1" kern="1200" dirty="0" smtClean="0"/>
            <a:t>자유민권운동의 쇠퇴</a:t>
          </a:r>
          <a:endParaRPr lang="ko-KR" sz="3700" b="1" kern="1200" dirty="0"/>
        </a:p>
      </dsp:txBody>
      <dsp:txXfrm>
        <a:off x="54944" y="54944"/>
        <a:ext cx="8119712" cy="101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62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91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1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60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04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1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45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5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9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D4F5-A7CE-4496-B40C-7160182390E7}" type="datetimeFigureOut">
              <a:rPr lang="ko-KR" altLang="en-US" smtClean="0"/>
              <a:pPr/>
              <a:t>2014-09-30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8FAE9-F111-4FA9-A66D-C9C7772760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9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jojomance?Redirect=Log&amp;logNo=301672616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0717" y="-49755"/>
            <a:ext cx="3543692" cy="64087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22" name="타원 21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 rot="10800000">
            <a:off x="7343799" y="5930231"/>
            <a:ext cx="1800201" cy="1296144"/>
            <a:chOff x="2699791" y="2204864"/>
            <a:chExt cx="1800201" cy="1296144"/>
          </a:xfrm>
        </p:grpSpPr>
        <p:sp>
          <p:nvSpPr>
            <p:cNvPr id="32" name="타원 31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961582" y="618136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</a:rPr>
              <a:t>4</a:t>
            </a:r>
            <a:r>
              <a:rPr lang="ko-KR" altLang="en-US" b="1" dirty="0" smtClean="0">
                <a:latin typeface="+mj-lt"/>
              </a:rPr>
              <a:t>조</a:t>
            </a:r>
            <a:endParaRPr lang="ko-KR" altLang="en-US" b="1" dirty="0">
              <a:latin typeface="+mj-lt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691680" y="2686548"/>
            <a:ext cx="5472607" cy="1678555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메이지시대</a:t>
            </a:r>
            <a:endParaRPr lang="en-US" altLang="ko-KR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</a:rPr>
              <a:t>     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;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일본의 근대화는 어떻게 시작되고 발전했는가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.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endParaRPr lang="en-US" altLang="ko-KR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432495" y="6697353"/>
            <a:ext cx="8424936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6799" y="8369"/>
            <a:ext cx="3911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16" name="TextBox 15"/>
          <p:cNvSpPr txBox="1"/>
          <p:nvPr/>
        </p:nvSpPr>
        <p:spPr>
          <a:xfrm>
            <a:off x="4380039" y="6074712"/>
            <a:ext cx="18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1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16" y="4423002"/>
            <a:ext cx="1789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조장</a:t>
            </a:r>
            <a:r>
              <a:rPr lang="en-US" altLang="ko-KR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:</a:t>
            </a:r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이보라</a:t>
            </a:r>
            <a:endParaRPr lang="en-US" altLang="ko-KR" sz="2400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조원</a:t>
            </a:r>
            <a:r>
              <a:rPr lang="en-US" altLang="ko-KR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:</a:t>
            </a:r>
            <a:r>
              <a:rPr lang="ko-KR" altLang="en-US" sz="24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김현후</a:t>
            </a:r>
            <a:endParaRPr lang="en-US" altLang="ko-KR" sz="2400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4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두명헌</a:t>
            </a:r>
            <a:endParaRPr lang="en-US" altLang="ko-KR" sz="2400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박지수</a:t>
            </a:r>
            <a:endParaRPr lang="en-US" altLang="ko-KR" sz="2400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박제우</a:t>
            </a:r>
            <a:endParaRPr lang="en-US" altLang="ko-KR" sz="2400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r"/>
            <a:r>
              <a:rPr lang="ko-KR" altLang="en-US" sz="2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오연</a:t>
            </a:r>
            <a:r>
              <a:rPr lang="ko-KR" altLang="en-US" sz="2400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수</a:t>
            </a:r>
          </a:p>
        </p:txBody>
      </p:sp>
    </p:spTree>
    <p:extLst>
      <p:ext uri="{BB962C8B-B14F-4D97-AF65-F5344CB8AC3E}">
        <p14:creationId xmlns:p14="http://schemas.microsoft.com/office/powerpoint/2010/main" val="32834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539552" y="2708920"/>
          <a:ext cx="8229600" cy="143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그룹 7"/>
          <p:cNvGrpSpPr/>
          <p:nvPr/>
        </p:nvGrpSpPr>
        <p:grpSpPr>
          <a:xfrm>
            <a:off x="107504" y="1628800"/>
            <a:ext cx="8964488" cy="3744416"/>
            <a:chOff x="72008" y="1484784"/>
            <a:chExt cx="8964488" cy="3744416"/>
          </a:xfrm>
        </p:grpSpPr>
        <p:pic>
          <p:nvPicPr>
            <p:cNvPr id="6" name="그림 5" descr="hf16_203_i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08" y="1484784"/>
              <a:ext cx="8964488" cy="34563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2008" y="4859868"/>
              <a:ext cx="896448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메이지 헌법 </a:t>
              </a:r>
              <a:r>
                <a:rPr lang="ko-KR" altLang="en-US" dirty="0" err="1" smtClean="0">
                  <a:solidFill>
                    <a:schemeClr val="bg1"/>
                  </a:solidFill>
                </a:rPr>
                <a:t>반포식과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 헌법 조문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179512" y="1196752"/>
            <a:ext cx="8784976" cy="3609692"/>
            <a:chOff x="179512" y="548680"/>
            <a:chExt cx="8784976" cy="3609692"/>
          </a:xfrm>
        </p:grpSpPr>
        <p:pic>
          <p:nvPicPr>
            <p:cNvPr id="9" name="그림 8" descr="73_i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12" y="548680"/>
              <a:ext cx="8763000" cy="3251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9512" y="3789040"/>
              <a:ext cx="87849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메이지 초기 의회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13"/>
          <p:cNvGrpSpPr/>
          <p:nvPr/>
        </p:nvGrpSpPr>
        <p:grpSpPr>
          <a:xfrm>
            <a:off x="899592" y="980728"/>
            <a:ext cx="6984776" cy="5040560"/>
            <a:chOff x="971601" y="260648"/>
            <a:chExt cx="6854016" cy="4977844"/>
          </a:xfrm>
        </p:grpSpPr>
        <p:pic>
          <p:nvPicPr>
            <p:cNvPr id="12" name="그림 11" descr="제목 없음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1601" y="260648"/>
              <a:ext cx="6854016" cy="49339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1601" y="4869160"/>
              <a:ext cx="685401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국회의사당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16"/>
          <p:cNvGrpSpPr/>
          <p:nvPr/>
        </p:nvGrpSpPr>
        <p:grpSpPr>
          <a:xfrm>
            <a:off x="2411760" y="548680"/>
            <a:ext cx="3888432" cy="5598532"/>
            <a:chOff x="2411760" y="0"/>
            <a:chExt cx="3888432" cy="5598532"/>
          </a:xfrm>
        </p:grpSpPr>
        <p:pic>
          <p:nvPicPr>
            <p:cNvPr id="15" name="그림 14" descr="024mishimamichitsunenoshozoga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1760" y="0"/>
              <a:ext cx="3888432" cy="55045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11760" y="5229200"/>
              <a:ext cx="388843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미시다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미치쓰네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초상화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)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9"/>
          <p:cNvGrpSpPr/>
          <p:nvPr/>
        </p:nvGrpSpPr>
        <p:grpSpPr>
          <a:xfrm>
            <a:off x="539552" y="764704"/>
            <a:ext cx="7937500" cy="5184576"/>
            <a:chOff x="395536" y="332656"/>
            <a:chExt cx="7937500" cy="5184576"/>
          </a:xfrm>
        </p:grpSpPr>
        <p:pic>
          <p:nvPicPr>
            <p:cNvPr id="18" name="그림 17" descr="2009102122105833c1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536" y="332656"/>
              <a:ext cx="7937500" cy="5181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5536" y="5147900"/>
              <a:ext cx="79208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>
                  <a:solidFill>
                    <a:schemeClr val="bg1"/>
                  </a:solidFill>
                </a:rPr>
                <a:t>사이타마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埼玉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현 </a:t>
              </a:r>
              <a:r>
                <a:rPr lang="ko-KR" altLang="en-US" dirty="0" err="1" smtClean="0">
                  <a:solidFill>
                    <a:schemeClr val="bg1"/>
                  </a:solidFill>
                </a:rPr>
                <a:t>지치부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(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秩父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)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의 농민봉기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53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내용 개체 틀 2"/>
          <p:cNvSpPr>
            <a:spLocks noGrp="1"/>
          </p:cNvSpPr>
          <p:nvPr/>
        </p:nvSpPr>
        <p:spPr>
          <a:xfrm>
            <a:off x="1641360" y="1340768"/>
            <a:ext cx="7045440" cy="435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◆</a:t>
            </a:r>
            <a:r>
              <a:rPr lang="ko-KR" altLang="en-US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:</a:t>
            </a:r>
          </a:p>
          <a:p>
            <a:pPr>
              <a:buNone/>
            </a:pP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 </a:t>
            </a:r>
            <a:endParaRPr lang="en-US" altLang="ko-KR" dirty="0"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메이지유신의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핵심 세력이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참가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하고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수행원과 유학생포함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106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명으로 구성된 대규모 사절단이 미국과 유럽을 둘러보고 근대화 정책의 방향성을 찾기 위해 약 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2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년간에 걸쳐 정부 핵심의 자리를 비우고 서구를 순방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0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3" name="그림 32" descr="이와쿠라사절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97" y="1028986"/>
            <a:ext cx="6707757" cy="368130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202531" y="5164018"/>
            <a:ext cx="4028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800" b="1" dirty="0" err="1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r>
              <a:rPr lang="ko-KR" altLang="en-US" sz="28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지도부 </a:t>
            </a:r>
            <a:endParaRPr lang="ko-KR" altLang="en-US" sz="28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84713" y="1130052"/>
            <a:ext cx="3265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o-KR" altLang="en-US" sz="2400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r>
              <a:rPr lang="ko-KR" altLang="en-US" sz="24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4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임무 </a:t>
            </a:r>
            <a:r>
              <a:rPr lang="en-US" altLang="ko-KR" sz="24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endParaRPr lang="en-US" altLang="ko-KR" sz="24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51720" y="1988840"/>
            <a:ext cx="66967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1. 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미국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/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영국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/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유럽제국과 맺은 불평등 조약 재협상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HY바다L" pitchFamily="18" charset="-127"/>
                <a:ea typeface="HY바다L" pitchFamily="18" charset="-127"/>
              </a:rPr>
              <a:t>2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.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교육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과학기술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문화 </a:t>
            </a: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군사 사회 경제구조 정보수집 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en-US" altLang="ko-KR" sz="2000" b="1" dirty="0">
                <a:latin typeface="HY바다L" pitchFamily="18" charset="-127"/>
                <a:ea typeface="HY바다L" pitchFamily="18" charset="-127"/>
              </a:rPr>
              <a:t>   </a:t>
            </a:r>
            <a:r>
              <a:rPr lang="ko-KR" altLang="en-US" sz="2000" b="1" dirty="0">
                <a:latin typeface="HY바다L" pitchFamily="18" charset="-127"/>
                <a:ea typeface="HY바다L" pitchFamily="18" charset="-127"/>
              </a:rPr>
              <a:t>일본근대화 촉진 </a:t>
            </a:r>
            <a:endParaRPr lang="en-US" altLang="ko-KR" sz="2000" b="1" dirty="0"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endParaRPr lang="en-US" altLang="ko-KR" b="1" dirty="0"/>
          </a:p>
        </p:txBody>
      </p:sp>
      <p:sp>
        <p:nvSpPr>
          <p:cNvPr id="7" name="직사각형 6"/>
          <p:cNvSpPr/>
          <p:nvPr/>
        </p:nvSpPr>
        <p:spPr>
          <a:xfrm>
            <a:off x="2051719" y="3998440"/>
            <a:ext cx="59531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2400" b="1" dirty="0" err="1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r>
              <a:rPr lang="ko-KR" altLang="en-US" sz="24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특징</a:t>
            </a:r>
            <a:r>
              <a:rPr lang="en-US" altLang="ko-KR" sz="24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:</a:t>
            </a:r>
          </a:p>
          <a:p>
            <a:pPr>
              <a:buNone/>
            </a:pPr>
            <a:endParaRPr lang="en-US" altLang="ko-KR" sz="20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-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어린남녀학생</a:t>
            </a:r>
            <a:r>
              <a:rPr lang="ko-KR" altLang="en-US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미국</a:t>
            </a:r>
            <a:r>
              <a:rPr lang="en-US" altLang="ko-KR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유럽 </a:t>
            </a:r>
            <a:r>
              <a:rPr lang="ko-KR" altLang="en-US" sz="20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유학</a:t>
            </a:r>
            <a:endParaRPr lang="en-US" altLang="ko-KR" sz="20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en-US" altLang="ko-KR" sz="20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  </a:t>
            </a:r>
            <a:endParaRPr lang="en-US" altLang="ko-KR" sz="2000" b="1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-</a:t>
            </a:r>
            <a:r>
              <a:rPr lang="ko-KR" altLang="en-US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후일을 </a:t>
            </a:r>
            <a:r>
              <a:rPr lang="ko-KR" altLang="en-US" sz="2000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기약 인재양성 교육</a:t>
            </a:r>
            <a:endParaRPr lang="en-US" altLang="ko-KR" sz="20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37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1" name="내용 개체 틀 3" descr="800px-IwakuraMissionPresidentThiers1873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094" y="1647022"/>
            <a:ext cx="7548905" cy="2271762"/>
          </a:xfrm>
          <a:prstGeom prst="rect">
            <a:avLst/>
          </a:prstGeom>
        </p:spPr>
      </p:pic>
      <p:sp>
        <p:nvSpPr>
          <p:cNvPr id="33" name="TextBox 4"/>
          <p:cNvSpPr txBox="1"/>
          <p:nvPr/>
        </p:nvSpPr>
        <p:spPr>
          <a:xfrm>
            <a:off x="2036218" y="4382768"/>
            <a:ext cx="6668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프랑스 대통령을 만나는 </a:t>
            </a:r>
            <a:r>
              <a:rPr lang="ko-KR" altLang="en-US" sz="2800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endParaRPr lang="ko-KR" altLang="en-US" sz="28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7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1" name="내용 개체 틀 3" descr="hf16_200_i2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60" y="821285"/>
            <a:ext cx="7370845" cy="4119883"/>
          </a:xfrm>
          <a:prstGeom prst="rect">
            <a:avLst/>
          </a:prstGeom>
        </p:spPr>
      </p:pic>
      <p:sp>
        <p:nvSpPr>
          <p:cNvPr id="33" name="TextBox 4"/>
          <p:cNvSpPr txBox="1"/>
          <p:nvPr/>
        </p:nvSpPr>
        <p:spPr>
          <a:xfrm>
            <a:off x="2771800" y="5327675"/>
            <a:ext cx="497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이와쿠라사절단과</a:t>
            </a:r>
            <a:r>
              <a:rPr lang="ko-KR" altLang="en-US" sz="24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일본 유학생</a:t>
            </a:r>
            <a:endParaRPr lang="ko-KR" altLang="en-US" sz="2400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58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김현후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내용 개체 틀 2"/>
          <p:cNvSpPr>
            <a:spLocks noGrp="1"/>
          </p:cNvSpPr>
          <p:nvPr/>
        </p:nvSpPr>
        <p:spPr>
          <a:xfrm>
            <a:off x="1566714" y="1433785"/>
            <a:ext cx="7577286" cy="38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이와쿠라사절단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임무 결과 </a:t>
            </a:r>
            <a:endParaRPr lang="en-US" altLang="ko-KR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>
              <a:buNone/>
            </a:pPr>
            <a:endParaRPr lang="en-US" altLang="ko-KR" sz="2400" dirty="0"/>
          </a:p>
          <a:p>
            <a:pPr>
              <a:buFontTx/>
              <a:buChar char="-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첫째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수행어려움을 겪고 상대국체류기간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길어짐</a:t>
            </a:r>
            <a:endParaRPr lang="en-US" altLang="ko-KR" sz="24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Tx/>
              <a:buChar char="-"/>
            </a:pPr>
            <a:endParaRPr lang="en-US" altLang="ko-KR" sz="24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Tx/>
              <a:buChar char="-"/>
            </a:pPr>
            <a:endParaRPr lang="en-US" altLang="ko-KR" sz="2400" dirty="0">
              <a:latin typeface="HY바다L" pitchFamily="18" charset="-127"/>
              <a:ea typeface="HY바다L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둘째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성공했다고 볼 수 있다</a:t>
            </a:r>
            <a:r>
              <a:rPr lang="en-US" altLang="ko-KR" sz="2400" dirty="0">
                <a:latin typeface="HY바다L" pitchFamily="18" charset="-127"/>
                <a:ea typeface="HY바다L" pitchFamily="18" charset="-127"/>
              </a:rPr>
              <a:t> </a:t>
            </a:r>
            <a:endParaRPr lang="en-US" altLang="ko-KR" sz="2400" dirty="0" smtClean="0"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0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70"/>
            <a:ext cx="3911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/>
              <a:t>PRESENTATION</a:t>
            </a:r>
            <a:endParaRPr lang="ko-KR" altLang="en-US" sz="9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0201" y="64740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HY바다L" pitchFamily="18" charset="-127"/>
                <a:ea typeface="HY바다L" pitchFamily="18" charset="-127"/>
              </a:rPr>
              <a:t>1871</a:t>
            </a:r>
            <a:r>
              <a:rPr lang="ko-KR" altLang="en-US" sz="2400" b="1" dirty="0" smtClean="0">
                <a:latin typeface="HY바다L" pitchFamily="18" charset="-127"/>
                <a:ea typeface="HY바다L" pitchFamily="18" charset="-127"/>
              </a:rPr>
              <a:t>년 </a:t>
            </a:r>
            <a:r>
              <a:rPr lang="en-US" altLang="ko-KR" sz="2400" b="1" dirty="0" smtClean="0">
                <a:latin typeface="HY바다L" pitchFamily="18" charset="-127"/>
                <a:ea typeface="HY바다L" pitchFamily="18" charset="-127"/>
              </a:rPr>
              <a:t>11</a:t>
            </a:r>
            <a:r>
              <a:rPr lang="ko-KR" altLang="en-US" sz="2400" b="1" dirty="0" smtClean="0">
                <a:latin typeface="HY바다L" pitchFamily="18" charset="-127"/>
                <a:ea typeface="HY바다L" pitchFamily="18" charset="-127"/>
              </a:rPr>
              <a:t>월 미국</a:t>
            </a:r>
            <a:r>
              <a:rPr lang="en-US" altLang="ko-KR" sz="2400" b="1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400" b="1" dirty="0" smtClean="0">
                <a:latin typeface="HY바다L" pitchFamily="18" charset="-127"/>
                <a:ea typeface="HY바다L" pitchFamily="18" charset="-127"/>
              </a:rPr>
              <a:t>영국 등 으로 파견</a:t>
            </a:r>
            <a:endParaRPr lang="ko-KR" altLang="en-US" sz="2400" b="1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9" y="1219584"/>
            <a:ext cx="4953000" cy="3914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432" y="5207445"/>
            <a:ext cx="2361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&lt;</a:t>
            </a:r>
            <a:r>
              <a:rPr lang="ko-KR" altLang="en-US" sz="1200" b="1" dirty="0" err="1" smtClean="0"/>
              <a:t>이와쿠라</a:t>
            </a:r>
            <a:r>
              <a:rPr lang="ko-KR" altLang="en-US" sz="1200" b="1" dirty="0" smtClean="0"/>
              <a:t> 사절단의 대표멤버</a:t>
            </a:r>
            <a:r>
              <a:rPr lang="en-US" altLang="ko-KR" sz="1200" b="1" dirty="0" smtClean="0"/>
              <a:t>&gt;</a:t>
            </a:r>
            <a:endParaRPr lang="ko-KR" altLang="en-US" sz="1200" b="1" dirty="0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96370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0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12716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857356" y="1500174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n-ea"/>
              </a:rPr>
              <a:t>Contents</a:t>
            </a:r>
            <a:endParaRPr lang="ko-KR" altLang="en-US" b="1" dirty="0">
              <a:latin typeface="+mn-ea"/>
            </a:endParaRPr>
          </a:p>
        </p:txBody>
      </p:sp>
      <p:sp>
        <p:nvSpPr>
          <p:cNvPr id="2" name="폭발 2 1"/>
          <p:cNvSpPr/>
          <p:nvPr/>
        </p:nvSpPr>
        <p:spPr>
          <a:xfrm rot="1758904">
            <a:off x="1777011" y="207353"/>
            <a:ext cx="2483767" cy="2324717"/>
          </a:xfrm>
          <a:prstGeom prst="irregularSeal2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906750"/>
            <a:ext cx="169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서구열강의 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   일원이 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되어야 한다</a:t>
            </a:r>
            <a:r>
              <a:rPr lang="en-US" altLang="ko-KR" sz="2000" dirty="0" smtClean="0">
                <a:latin typeface="HY바다L" pitchFamily="18" charset="-127"/>
                <a:ea typeface="HY바다L" pitchFamily="18" charset="-127"/>
              </a:rPr>
              <a:t>!!</a:t>
            </a:r>
            <a:endParaRPr lang="ko-KR" altLang="en-US" sz="2000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44" y="598376"/>
            <a:ext cx="3398911" cy="27809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1" y="2774342"/>
            <a:ext cx="2747356" cy="33189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41" y="2961189"/>
            <a:ext cx="3787744" cy="2727176"/>
          </a:xfrm>
          <a:prstGeom prst="rect">
            <a:avLst/>
          </a:prstGeom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86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3182377" cy="1492181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27" y="772547"/>
            <a:ext cx="1945694" cy="2567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8595" y="3356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후쿠자와유키치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084" y="1090771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『서양사적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』,『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학문의권유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』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6688" y="2492896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대표적인 교육 사상가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511" y="3789040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메이로쿠사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설립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941168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여성의 지위향상을 위하여 큰 노력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672" y="5733256"/>
            <a:ext cx="3538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후쿠자와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유키치가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 들어간 일본 만엔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902" y="3505675"/>
            <a:ext cx="28176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그림 12" descr="메인`1.png"/>
          <p:cNvPicPr>
            <a:picLocks noChangeAspect="1"/>
          </p:cNvPicPr>
          <p:nvPr/>
        </p:nvPicPr>
        <p:blipFill rotWithShape="1">
          <a:blip r:embed="rId3" cstate="print"/>
          <a:srcRect b="27485"/>
          <a:stretch/>
        </p:blipFill>
        <p:spPr bwMode="auto">
          <a:xfrm rot="20852076">
            <a:off x="3802552" y="1170494"/>
            <a:ext cx="4378886" cy="53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직선 연결선 45"/>
          <p:cNvCxnSpPr/>
          <p:nvPr/>
        </p:nvCxnSpPr>
        <p:spPr>
          <a:xfrm>
            <a:off x="432495" y="6697353"/>
            <a:ext cx="8424936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 rot="10800000">
            <a:off x="7343799" y="5930231"/>
            <a:ext cx="1800201" cy="1296144"/>
            <a:chOff x="2699791" y="2204864"/>
            <a:chExt cx="1800201" cy="1296144"/>
          </a:xfrm>
        </p:grpSpPr>
        <p:sp>
          <p:nvSpPr>
            <p:cNvPr id="48" name="타원 47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911462" y="62280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latin typeface="+mj-lt"/>
              </a:rPr>
              <a:t>목차</a:t>
            </a:r>
            <a:endParaRPr lang="ko-KR" altLang="en-US" b="1">
              <a:latin typeface="+mj-lt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56799" y="8369"/>
            <a:ext cx="39831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63" name="직사각형 62"/>
          <p:cNvSpPr/>
          <p:nvPr/>
        </p:nvSpPr>
        <p:spPr>
          <a:xfrm>
            <a:off x="4143458" y="1700808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64" name="직사각형 63"/>
          <p:cNvSpPr/>
          <p:nvPr/>
        </p:nvSpPr>
        <p:spPr>
          <a:xfrm>
            <a:off x="4143458" y="2348880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65" name="직사각형 64"/>
          <p:cNvSpPr/>
          <p:nvPr/>
        </p:nvSpPr>
        <p:spPr>
          <a:xfrm>
            <a:off x="4143458" y="2955532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66" name="직사각형 65"/>
          <p:cNvSpPr/>
          <p:nvPr/>
        </p:nvSpPr>
        <p:spPr>
          <a:xfrm>
            <a:off x="4143458" y="3581953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4256101" y="1742227"/>
            <a:ext cx="36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1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4256101" y="2390299"/>
            <a:ext cx="36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2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4251537" y="2996952"/>
            <a:ext cx="36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3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4265491" y="3623373"/>
            <a:ext cx="36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4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38894" y="4221088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5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138894" y="4889708"/>
            <a:ext cx="586280" cy="452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6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2853" y="17836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메이지유신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2853" y="243799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자유민권 운동과 국회개설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2853" y="30104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대외정책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853" y="36647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문명개화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2853" y="430392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자본주의의 발달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2957" y="4972547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학문과 예술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7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357422" y="2000240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n-ea"/>
              </a:rPr>
              <a:t>Contents</a:t>
            </a:r>
            <a:endParaRPr lang="ko-KR" altLang="en-US" b="1" dirty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1360" y="531811"/>
            <a:ext cx="2725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1886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학교령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공포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7813" y="1376779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HY바다L" pitchFamily="18" charset="-127"/>
                <a:ea typeface="HY바다L" pitchFamily="18" charset="-127"/>
              </a:rPr>
              <a:t>심상소학교 </a:t>
            </a:r>
            <a:r>
              <a:rPr lang="en-US" altLang="ko-KR" sz="2000" b="1" dirty="0" smtClean="0">
                <a:latin typeface="HY바다L" pitchFamily="18" charset="-127"/>
                <a:ea typeface="HY바다L" pitchFamily="18" charset="-127"/>
              </a:rPr>
              <a:t>3~4</a:t>
            </a:r>
            <a:r>
              <a:rPr lang="ko-KR" altLang="en-US" sz="2000" b="1" dirty="0" smtClean="0">
                <a:latin typeface="HY바다L" pitchFamily="18" charset="-127"/>
                <a:ea typeface="HY바다L" pitchFamily="18" charset="-127"/>
              </a:rPr>
              <a:t>년 </a:t>
            </a:r>
            <a:endParaRPr lang="ko-KR" altLang="en-US" sz="2000" b="1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423407" y="1520235"/>
            <a:ext cx="57606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88874" y="1427902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바다L" pitchFamily="18" charset="-127"/>
                <a:ea typeface="HY바다L" pitchFamily="18" charset="-127"/>
              </a:rPr>
              <a:t>1907</a:t>
            </a:r>
            <a:r>
              <a:rPr lang="ko-KR" altLang="en-US" b="1" dirty="0" smtClean="0">
                <a:latin typeface="HY바다L" pitchFamily="18" charset="-127"/>
                <a:ea typeface="HY바다L" pitchFamily="18" charset="-127"/>
              </a:rPr>
              <a:t>년</a:t>
            </a:r>
            <a:r>
              <a:rPr lang="en-US" altLang="ko-KR" b="1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b="1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en-US" altLang="ko-KR" b="1" dirty="0" smtClean="0">
                <a:latin typeface="HY바다L" pitchFamily="18" charset="-127"/>
                <a:ea typeface="HY바다L" pitchFamily="18" charset="-127"/>
              </a:rPr>
              <a:t>6</a:t>
            </a:r>
            <a:r>
              <a:rPr lang="ko-KR" altLang="en-US" b="1" dirty="0" smtClean="0">
                <a:latin typeface="HY바다L" pitchFamily="18" charset="-127"/>
                <a:ea typeface="HY바다L" pitchFamily="18" charset="-127"/>
              </a:rPr>
              <a:t>년 연장 확정</a:t>
            </a:r>
            <a:endParaRPr lang="ko-KR" altLang="en-US" b="1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276872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1894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고등학교령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646" y="2987621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중학교 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5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년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1646" y="364502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고등학교 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3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년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6687" y="4293096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대학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3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년제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36" name="그림 35" descr="dhktp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24944"/>
            <a:ext cx="4204060" cy="2808312"/>
          </a:xfrm>
          <a:prstGeom prst="rect">
            <a:avLst/>
          </a:prstGeom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04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06370"/>
            <a:ext cx="2232248" cy="27626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345310" cy="100811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096344" cy="1548172"/>
          </a:xfrm>
          <a:prstGeom prst="rect">
            <a:avLst/>
          </a:prstGeom>
        </p:spPr>
      </p:pic>
      <p:sp>
        <p:nvSpPr>
          <p:cNvPr id="27" name="이등변 삼각형 26"/>
          <p:cNvSpPr/>
          <p:nvPr/>
        </p:nvSpPr>
        <p:spPr>
          <a:xfrm>
            <a:off x="1979712" y="3501008"/>
            <a:ext cx="216024" cy="21602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이등변 삼각형 27"/>
          <p:cNvSpPr/>
          <p:nvPr/>
        </p:nvSpPr>
        <p:spPr>
          <a:xfrm>
            <a:off x="5220072" y="2924944"/>
            <a:ext cx="216024" cy="216024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 rot="5400000">
            <a:off x="5184068" y="4401108"/>
            <a:ext cx="252028" cy="18002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2267744" y="335699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게이오대학</a:t>
            </a:r>
            <a:endParaRPr lang="ko-KR" altLang="en-US" sz="24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112" y="27809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도시샤대학</a:t>
            </a:r>
            <a:endParaRPr lang="ko-KR" altLang="en-US" sz="24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1880" y="42210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와세다대학</a:t>
            </a:r>
            <a:endParaRPr lang="ko-KR" altLang="en-US" sz="24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1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" name="TextBox 1"/>
          <p:cNvSpPr txBox="1"/>
          <p:nvPr/>
        </p:nvSpPr>
        <p:spPr>
          <a:xfrm>
            <a:off x="2123728" y="4437112"/>
            <a:ext cx="631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1918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대학령으로</a:t>
            </a:r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 대학 설립 규정 완화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280314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종교계에 의한 사립학교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16886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많은 외국인 교사 초빙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5587" y="3068960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사범교육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여자교육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산업교육 등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7704" y="6206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그외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…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교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996952"/>
            <a:ext cx="2644378" cy="353333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" name="TextBox 1"/>
          <p:cNvSpPr txBox="1"/>
          <p:nvPr/>
        </p:nvSpPr>
        <p:spPr>
          <a:xfrm>
            <a:off x="1979712" y="692696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1868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신불분리령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93327"/>
            <a:ext cx="2952328" cy="2214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1268760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바다L" pitchFamily="18" charset="-127"/>
                <a:ea typeface="HY바다L" pitchFamily="18" charset="-127"/>
              </a:rPr>
              <a:t>But. </a:t>
            </a:r>
            <a:r>
              <a:rPr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바다L" pitchFamily="18" charset="-127"/>
                <a:ea typeface="HY바다L" pitchFamily="18" charset="-127"/>
              </a:rPr>
              <a:t>불교는 일본의 장례식 때문에 </a:t>
            </a:r>
            <a:endParaRPr lang="en-US" altLang="ko-KR" sz="1400" dirty="0" smtClean="0">
              <a:solidFill>
                <a:schemeClr val="accent2">
                  <a:lumMod val="50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1400" dirty="0" smtClean="0">
                <a:solidFill>
                  <a:schemeClr val="accent2">
                    <a:lumMod val="50000"/>
                  </a:schemeClr>
                </a:solidFill>
                <a:latin typeface="HY바다L" pitchFamily="18" charset="-127"/>
                <a:ea typeface="HY바다L" pitchFamily="18" charset="-127"/>
              </a:rPr>
              <a:t>대중신앙의 중심에 있었다</a:t>
            </a:r>
            <a:r>
              <a:rPr lang="en-US" altLang="ko-KR" sz="1400" dirty="0" smtClean="0">
                <a:solidFill>
                  <a:schemeClr val="accent2">
                    <a:lumMod val="50000"/>
                  </a:schemeClr>
                </a:solidFill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sz="1400" dirty="0">
              <a:solidFill>
                <a:schemeClr val="accent2">
                  <a:lumMod val="50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7704" y="3861048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1873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 기독교 </a:t>
            </a:r>
            <a:r>
              <a:rPr lang="ko-KR" altLang="en-US" sz="2400" dirty="0" err="1" smtClean="0">
                <a:latin typeface="HY바다L" pitchFamily="18" charset="-127"/>
                <a:ea typeface="HY바다L" pitchFamily="18" charset="-127"/>
              </a:rPr>
              <a:t>금교령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폐지</a:t>
            </a:r>
            <a:endParaRPr lang="ko-KR" altLang="en-US" sz="2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2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25" name="그림 24" descr="마이니치신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3294112" cy="4392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80112" y="4941168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메이지시대에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 발행된 </a:t>
            </a:r>
            <a:r>
              <a:rPr lang="ko-KR" altLang="en-US" sz="1600" dirty="0" err="1" smtClean="0">
                <a:latin typeface="HY바다L" pitchFamily="18" charset="-127"/>
                <a:ea typeface="HY바다L" pitchFamily="18" charset="-127"/>
              </a:rPr>
              <a:t>매일신문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3728" y="119675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800" dirty="0" err="1" smtClean="0">
                <a:latin typeface="HY바다L" pitchFamily="18" charset="-127"/>
                <a:ea typeface="HY바다L" pitchFamily="18" charset="-127"/>
              </a:rPr>
              <a:t>자유민권론</a:t>
            </a:r>
            <a:endParaRPr lang="ko-KR" altLang="en-US" sz="28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23728" y="2636912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조약개정문제</a:t>
            </a:r>
            <a:endParaRPr lang="ko-KR" altLang="en-US" sz="28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23728" y="191683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-</a:t>
            </a: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아시아문제</a:t>
            </a:r>
            <a:endParaRPr lang="ko-KR" altLang="en-US" sz="28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1800" y="371703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HY바다L" pitchFamily="18" charset="-127"/>
              </a:rPr>
              <a:t>관심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+mj-lt"/>
              <a:ea typeface="HY바다L" pitchFamily="18" charset="-127"/>
            </a:endParaRPr>
          </a:p>
        </p:txBody>
      </p:sp>
      <p:sp>
        <p:nvSpPr>
          <p:cNvPr id="40" name="위쪽 화살표 39"/>
          <p:cNvSpPr/>
          <p:nvPr/>
        </p:nvSpPr>
        <p:spPr>
          <a:xfrm>
            <a:off x="3995936" y="3645024"/>
            <a:ext cx="504056" cy="720080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위쪽 화살표 40"/>
          <p:cNvSpPr/>
          <p:nvPr/>
        </p:nvSpPr>
        <p:spPr>
          <a:xfrm>
            <a:off x="2267744" y="3645024"/>
            <a:ext cx="504056" cy="720080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25" name="그림 24" descr="모리아리노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1944216" cy="252748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1945694" cy="2520280"/>
          </a:xfrm>
          <a:prstGeom prst="rect">
            <a:avLst/>
          </a:prstGeom>
        </p:spPr>
      </p:pic>
      <p:pic>
        <p:nvPicPr>
          <p:cNvPr id="27" name="그림 26" descr="니시아마네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340768"/>
            <a:ext cx="2016224" cy="25202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84368" y="2276872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등등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..</a:t>
            </a:r>
            <a:endParaRPr lang="ko-KR" altLang="en-US" sz="28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548680"/>
            <a:ext cx="454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‘</a:t>
            </a:r>
            <a:r>
              <a:rPr lang="ko-KR" altLang="en-US" sz="3200" dirty="0" err="1" smtClean="0">
                <a:latin typeface="HY바다L" pitchFamily="18" charset="-127"/>
                <a:ea typeface="HY바다L" pitchFamily="18" charset="-127"/>
              </a:rPr>
              <a:t>메이로쿠사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’(</a:t>
            </a:r>
            <a:r>
              <a:rPr lang="ko-KR" altLang="en-US" sz="3200" dirty="0" err="1" smtClean="0">
                <a:latin typeface="HY바다L" pitchFamily="18" charset="-127"/>
                <a:ea typeface="HY바다L" pitchFamily="18" charset="-127"/>
              </a:rPr>
              <a:t>明六社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)</a:t>
            </a:r>
            <a:endParaRPr lang="ko-KR" altLang="en-US" sz="3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7" name="오른쪽 화살표 36"/>
          <p:cNvSpPr/>
          <p:nvPr/>
        </p:nvSpPr>
        <p:spPr>
          <a:xfrm>
            <a:off x="1907704" y="5301208"/>
            <a:ext cx="1296144" cy="648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339752" y="4509120"/>
            <a:ext cx="47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『</a:t>
            </a:r>
            <a:r>
              <a:rPr lang="ko-KR" altLang="en-US" sz="2800" dirty="0" err="1" smtClean="0">
                <a:latin typeface="HY바다L" pitchFamily="18" charset="-127"/>
                <a:ea typeface="HY바다L" pitchFamily="18" charset="-127"/>
              </a:rPr>
              <a:t>메이로쿠잣시</a:t>
            </a:r>
            <a:r>
              <a:rPr lang="en-US" altLang="ko-KR" sz="2800" dirty="0" smtClean="0">
                <a:latin typeface="HY바다L" pitchFamily="18" charset="-127"/>
                <a:ea typeface="HY바다L" pitchFamily="18" charset="-127"/>
              </a:rPr>
              <a:t>』(</a:t>
            </a: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明六</a:t>
            </a:r>
            <a:r>
              <a:rPr lang="ko-KR" altLang="en-US" sz="2800" dirty="0" smtClean="0"/>
              <a:t>雜誌</a:t>
            </a:r>
            <a:r>
              <a:rPr lang="en-US" altLang="ko-KR" sz="2800" dirty="0" smtClean="0"/>
              <a:t>)</a:t>
            </a:r>
            <a:endParaRPr lang="ko-KR" altLang="en-US" sz="28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7864" y="5445224"/>
            <a:ext cx="4980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인간의 자유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인권</a:t>
            </a:r>
            <a:r>
              <a:rPr lang="en-US" altLang="ko-KR" sz="16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1600" dirty="0" smtClean="0">
                <a:latin typeface="HY바다L" pitchFamily="18" charset="-127"/>
                <a:ea typeface="HY바다L" pitchFamily="18" charset="-127"/>
              </a:rPr>
              <a:t>개인의 자립을 존중하는 사상 소개</a:t>
            </a:r>
            <a:endParaRPr lang="ko-KR" altLang="en-US" sz="16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0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Box 24"/>
          <p:cNvSpPr txBox="1"/>
          <p:nvPr/>
        </p:nvSpPr>
        <p:spPr>
          <a:xfrm>
            <a:off x="1763688" y="548680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1872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년 구력 폐지</a:t>
            </a:r>
            <a:r>
              <a:rPr lang="en-US" altLang="ko-KR" sz="24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태양력 채용</a:t>
            </a:r>
            <a:endParaRPr lang="en-US" altLang="ko-KR" sz="2400" dirty="0" smtClean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26" name="그림 25" descr="344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196752"/>
            <a:ext cx="2928036" cy="19442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148064" y="1916832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1</a:t>
            </a: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 </a:t>
            </a: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24</a:t>
            </a: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시간</a:t>
            </a:r>
          </a:p>
        </p:txBody>
      </p:sp>
      <p:pic>
        <p:nvPicPr>
          <p:cNvPr id="37" name="그림 36" descr="aa8_13_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068960"/>
            <a:ext cx="3175000" cy="2514600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2195736" y="4365104"/>
            <a:ext cx="1493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1</a:t>
            </a: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주일제</a:t>
            </a:r>
            <a:endParaRPr lang="ko-KR" altLang="en-US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36" name="그림 35" descr="%C8%C4%C4%ED%C0ڿ%CD%C0%AFŰġ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76672"/>
            <a:ext cx="1711598" cy="2304256"/>
          </a:xfrm>
          <a:prstGeom prst="rect">
            <a:avLst/>
          </a:prstGeom>
        </p:spPr>
      </p:pic>
      <p:pic>
        <p:nvPicPr>
          <p:cNvPr id="38" name="그림 37" descr="untitled-3_copy_louispoul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2656"/>
            <a:ext cx="3653837" cy="2557686"/>
          </a:xfrm>
          <a:prstGeom prst="rect">
            <a:avLst/>
          </a:prstGeom>
        </p:spPr>
      </p:pic>
      <p:sp>
        <p:nvSpPr>
          <p:cNvPr id="40" name="오른쪽 화살표 39"/>
          <p:cNvSpPr/>
          <p:nvPr/>
        </p:nvSpPr>
        <p:spPr>
          <a:xfrm>
            <a:off x="3779912" y="1124744"/>
            <a:ext cx="1152128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7" descr="http://blogimg.goo.ne.jp/user_image/1b/fa/f71e95ca46d79c2ce473d1028137033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3025193" cy="2223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508104" y="2780928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단발</a:t>
            </a:r>
            <a:r>
              <a:rPr lang="en-US" altLang="ko-KR" sz="20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구두</a:t>
            </a:r>
            <a:r>
              <a:rPr lang="en-US" altLang="ko-KR" sz="2000" dirty="0" smtClean="0"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모자 착용</a:t>
            </a:r>
            <a:endParaRPr lang="ko-KR" altLang="en-US" sz="20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79712" y="53732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바다L" pitchFamily="18" charset="-127"/>
                <a:ea typeface="HY바다L" pitchFamily="18" charset="-127"/>
              </a:rPr>
              <a:t>벽돌집</a:t>
            </a:r>
            <a:endParaRPr lang="ko-KR" altLang="en-US" sz="20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840" y="5733256"/>
            <a:ext cx="339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이외</a:t>
            </a:r>
            <a:endParaRPr lang="en-US" altLang="ko-KR" sz="2000" dirty="0" smtClean="0">
              <a:solidFill>
                <a:schemeClr val="accent1">
                  <a:lumMod val="75000"/>
                </a:schemeClr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 가스등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,</a:t>
            </a:r>
            <a:r>
              <a:rPr lang="ko-KR" altLang="en-US" sz="2000" dirty="0" smtClean="0">
                <a:solidFill>
                  <a:schemeClr val="accent1">
                    <a:lumMod val="75000"/>
                  </a:schemeClr>
                </a:solidFill>
                <a:latin typeface="HY바다L" pitchFamily="18" charset="-127"/>
                <a:ea typeface="HY바다L" pitchFamily="18" charset="-127"/>
              </a:rPr>
              <a:t>인력차도 함께 등장</a:t>
            </a:r>
            <a:endParaRPr lang="ko-KR" altLang="en-US" sz="2000" dirty="0">
              <a:solidFill>
                <a:schemeClr val="accent1">
                  <a:lumMod val="75000"/>
                </a:schemeClr>
              </a:solidFill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45" name="그림 44" descr="movie_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356992"/>
            <a:ext cx="3743127" cy="209952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96136" y="55172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HY바다L" pitchFamily="18" charset="-127"/>
                <a:ea typeface="HY바다L" pitchFamily="18" charset="-127"/>
              </a:rPr>
              <a:t>스키야키</a:t>
            </a:r>
            <a:endParaRPr lang="en-US" altLang="ko-KR" sz="2000" dirty="0" smtClean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타원 24"/>
          <p:cNvSpPr/>
          <p:nvPr/>
        </p:nvSpPr>
        <p:spPr>
          <a:xfrm>
            <a:off x="1835696" y="1052736"/>
            <a:ext cx="936104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관청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5724128" y="1052736"/>
            <a:ext cx="936104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군대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427984" y="1052736"/>
            <a:ext cx="936104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학교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059832" y="1052736"/>
            <a:ext cx="936104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회사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7020272" y="980728"/>
            <a:ext cx="936104" cy="93610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등</a:t>
            </a:r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…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2195736" y="2348880"/>
            <a:ext cx="1944216" cy="21602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355976" y="227687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latin typeface="HY바다L" pitchFamily="18" charset="-127"/>
                <a:ea typeface="HY바다L" pitchFamily="18" charset="-127"/>
              </a:rPr>
              <a:t>서양풍의 생활양식 채용</a:t>
            </a:r>
            <a:endParaRPr lang="ko-KR" altLang="en-US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1680" y="3068960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일반인의 의식주에는 그다지 변화가 없었다</a:t>
            </a:r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.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7744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But.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점차적으로</a:t>
            </a:r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…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pic>
        <p:nvPicPr>
          <p:cNvPr id="42" name="그림 41" descr="images6F6C51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293096"/>
            <a:ext cx="2609850" cy="1752600"/>
          </a:xfrm>
          <a:prstGeom prst="rect">
            <a:avLst/>
          </a:prstGeom>
        </p:spPr>
      </p:pic>
      <p:pic>
        <p:nvPicPr>
          <p:cNvPr id="43" name="그림 42" descr="imagesWV77GY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221088"/>
            <a:ext cx="2733675" cy="1676400"/>
          </a:xfrm>
          <a:prstGeom prst="rect">
            <a:avLst/>
          </a:prstGeom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pic>
        <p:nvPicPr>
          <p:cNvPr id="4" name="Picture 2" descr="http://tv02.search.naver.net/ugc?t=470x180&amp;q=http://blogfiles.naver.net/20131217_119/inb4032_1387218557103mseQV_JPEG/IMG_9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3429006" cy="228600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643174" y="30718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전차개통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000108"/>
            <a:ext cx="3398911" cy="2780927"/>
          </a:xfrm>
          <a:prstGeom prst="rect">
            <a:avLst/>
          </a:prstGeom>
        </p:spPr>
      </p:pic>
      <p:sp>
        <p:nvSpPr>
          <p:cNvPr id="34" name="갈매기형 수장 33"/>
          <p:cNvSpPr/>
          <p:nvPr/>
        </p:nvSpPr>
        <p:spPr>
          <a:xfrm>
            <a:off x="1928794" y="4000504"/>
            <a:ext cx="928694" cy="1285884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0364" y="4286256"/>
            <a:ext cx="5791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국민생활을 근대화로 이끌어감</a:t>
            </a:r>
            <a:endParaRPr lang="ko-KR" altLang="en-US" sz="32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902" y="3505675"/>
            <a:ext cx="28176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그림 12" descr="메인`1.png"/>
          <p:cNvPicPr>
            <a:picLocks noChangeAspect="1"/>
          </p:cNvPicPr>
          <p:nvPr/>
        </p:nvPicPr>
        <p:blipFill rotWithShape="1">
          <a:blip r:embed="rId3" cstate="print"/>
          <a:srcRect b="27485"/>
          <a:stretch/>
        </p:blipFill>
        <p:spPr bwMode="auto">
          <a:xfrm rot="20852076">
            <a:off x="3802552" y="1170494"/>
            <a:ext cx="4378886" cy="53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직선 연결선 45"/>
          <p:cNvCxnSpPr/>
          <p:nvPr/>
        </p:nvCxnSpPr>
        <p:spPr>
          <a:xfrm>
            <a:off x="432495" y="6697353"/>
            <a:ext cx="8424936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 rot="10800000">
            <a:off x="7343799" y="5930231"/>
            <a:ext cx="1800201" cy="1296144"/>
            <a:chOff x="2699791" y="2204864"/>
            <a:chExt cx="1800201" cy="1296144"/>
          </a:xfrm>
        </p:grpSpPr>
        <p:sp>
          <p:nvSpPr>
            <p:cNvPr id="48" name="타원 47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0" name="직선 연결선 49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911462" y="62280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mtClean="0">
                <a:latin typeface="+mj-lt"/>
              </a:rPr>
              <a:t>목차</a:t>
            </a:r>
            <a:endParaRPr lang="ko-KR" altLang="en-US" b="1">
              <a:latin typeface="+mj-lt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56799" y="8369"/>
            <a:ext cx="39831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10" name="TextBox 9"/>
          <p:cNvSpPr txBox="1"/>
          <p:nvPr/>
        </p:nvSpPr>
        <p:spPr>
          <a:xfrm>
            <a:off x="3732113" y="2911999"/>
            <a:ext cx="41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메이지 시대</a:t>
            </a:r>
            <a:r>
              <a:rPr lang="en-US" altLang="ko-KR" sz="54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?</a:t>
            </a:r>
            <a:endParaRPr lang="ko-KR" altLang="en-US" sz="54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0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pic>
        <p:nvPicPr>
          <p:cNvPr id="25" name="Picture 5" descr="오키나와의 슬픈 역사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24744"/>
            <a:ext cx="5184576" cy="388591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763688" y="476672"/>
            <a:ext cx="404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1872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류큐번을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폐하고 오키나와설치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5301208"/>
            <a:ext cx="471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1876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년 </a:t>
            </a:r>
            <a:r>
              <a:rPr lang="ko-KR" altLang="en-US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오가사와라제도를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일본의영토로</a:t>
            </a:r>
            <a:r>
              <a:rPr lang="ko-KR" altLang="en-US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확정</a:t>
            </a:r>
            <a:endParaRPr lang="ko-KR" altLang="en-US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5796136" y="3573016"/>
            <a:ext cx="1656184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pic>
        <p:nvPicPr>
          <p:cNvPr id="1026" name="Picture 2" descr="http://postfiles3.naver.net/data18/2006/9/17/146/inouae-cms1530.jpg?type=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2143140" cy="271911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71670" y="4357694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&lt;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이노우에가오루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&gt;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4429124" y="2214554"/>
            <a:ext cx="857256" cy="171451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929322" y="1643050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구화주의 정책</a:t>
            </a:r>
            <a:endParaRPr lang="ko-KR" altLang="en-US" sz="28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0760" y="2428868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메이로쿠칸</a:t>
            </a:r>
            <a:endParaRPr lang="ko-KR" altLang="en-US" sz="28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2198" y="4071942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일본인종 </a:t>
            </a:r>
            <a:r>
              <a:rPr lang="ko-KR" altLang="en-US" sz="28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개량론</a:t>
            </a:r>
            <a:endParaRPr lang="ko-KR" altLang="en-US" sz="28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72198" y="3214686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로마자 </a:t>
            </a:r>
            <a:r>
              <a:rPr lang="ko-KR" altLang="en-US" sz="28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사용론</a:t>
            </a:r>
            <a:endParaRPr lang="ko-KR" altLang="en-US" sz="28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2500298" y="1643050"/>
            <a:ext cx="5786478" cy="350046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err="1" smtClean="0">
                <a:solidFill>
                  <a:schemeClr val="tx1"/>
                </a:solidFill>
              </a:rPr>
              <a:t>일본정부과</a:t>
            </a:r>
            <a:r>
              <a:rPr lang="ko-KR" altLang="en-US" sz="2800" dirty="0" smtClean="0">
                <a:solidFill>
                  <a:schemeClr val="tx1"/>
                </a:solidFill>
              </a:rPr>
              <a:t> 민간 단체에게 빈축만 키워</a:t>
            </a:r>
            <a:r>
              <a:rPr lang="en-US" altLang="ko-KR" sz="2800" dirty="0" smtClean="0">
                <a:solidFill>
                  <a:schemeClr val="tx1"/>
                </a:solidFill>
              </a:rPr>
              <a:t>,</a:t>
            </a:r>
            <a:r>
              <a:rPr lang="ko-KR" altLang="en-US" sz="2800" dirty="0" smtClean="0">
                <a:solidFill>
                  <a:schemeClr val="tx1"/>
                </a:solidFill>
              </a:rPr>
              <a:t> 개정안 교섭 중지</a:t>
            </a:r>
            <a:r>
              <a:rPr lang="en-US" altLang="ko-KR" sz="2800" dirty="0" smtClean="0">
                <a:solidFill>
                  <a:schemeClr val="tx1"/>
                </a:solidFill>
              </a:rPr>
              <a:t>!!!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이보라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2"/>
                </a:solidFill>
                <a:latin typeface="+mj-lt"/>
              </a:rPr>
              <a:t>두명헌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pic>
        <p:nvPicPr>
          <p:cNvPr id="32" name="Picture 2" descr="C:\Users\WIN8\Desktop\1\_다카하시 유이치상_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928670"/>
            <a:ext cx="41764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부제목 2"/>
          <p:cNvSpPr>
            <a:spLocks noGrp="1"/>
          </p:cNvSpPr>
          <p:nvPr>
            <p:ph type="subTitle" idx="1"/>
          </p:nvPr>
        </p:nvSpPr>
        <p:spPr>
          <a:xfrm>
            <a:off x="1643042" y="4572008"/>
            <a:ext cx="6400800" cy="1143008"/>
          </a:xfrm>
        </p:spPr>
        <p:txBody>
          <a:bodyPr>
            <a:noAutofit/>
          </a:bodyPr>
          <a:lstStyle/>
          <a:p>
            <a:r>
              <a:rPr lang="ko-KR" altLang="en-US" b="1" dirty="0" err="1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다카하시</a:t>
            </a:r>
            <a:r>
              <a:rPr lang="ko-KR" altLang="en-US" b="1" dirty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유이치</a:t>
            </a:r>
            <a:endParaRPr lang="en-US" altLang="ko-KR" b="1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r>
              <a:rPr lang="ko-KR" altLang="en-US" sz="2400" dirty="0" smtClean="0">
                <a:solidFill>
                  <a:schemeClr val="tx1"/>
                </a:solidFill>
                <a:latin typeface="HY바다L" pitchFamily="18" charset="-127"/>
                <a:ea typeface="HY바다L" pitchFamily="18" charset="-127"/>
              </a:rPr>
              <a:t>메이지 초기 대표적인 서양화가</a:t>
            </a:r>
            <a:endParaRPr lang="en-US" altLang="ko-KR" sz="2400" dirty="0">
              <a:solidFill>
                <a:schemeClr val="tx1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박지수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714348" y="214290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그의 대표적 작품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pic>
        <p:nvPicPr>
          <p:cNvPr id="33" name="Picture 2" descr="C:\Users\WIN8\Desktop\1\_오이란_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80047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제목 1"/>
          <p:cNvSpPr txBox="1">
            <a:spLocks/>
          </p:cNvSpPr>
          <p:nvPr/>
        </p:nvSpPr>
        <p:spPr>
          <a:xfrm>
            <a:off x="557237" y="4889798"/>
            <a:ext cx="8229600" cy="148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오이란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/>
            </a:r>
            <a:b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</a:b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에도 시대의 대표적인 유곽지대인 </a:t>
            </a: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/>
            </a:r>
            <a:b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</a:br>
            <a:r>
              <a:rPr kumimoji="0" lang="ko-KR" alt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요시와라의</a:t>
            </a:r>
            <a:r>
              <a:rPr kumimoji="0" lang="ko-KR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 유녀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박지수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pic>
        <p:nvPicPr>
          <p:cNvPr id="32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500042"/>
            <a:ext cx="5956144" cy="4076541"/>
          </a:xfrm>
          <a:prstGeom prst="rect">
            <a:avLst/>
          </a:prstGeom>
        </p:spPr>
      </p:pic>
      <p:sp>
        <p:nvSpPr>
          <p:cNvPr id="33" name="제목 1"/>
          <p:cNvSpPr txBox="1">
            <a:spLocks/>
          </p:cNvSpPr>
          <p:nvPr/>
        </p:nvSpPr>
        <p:spPr>
          <a:xfrm>
            <a:off x="914400" y="4714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시노바즈노이케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pic>
        <p:nvPicPr>
          <p:cNvPr id="34" name="내용 개체 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428604"/>
            <a:ext cx="4000528" cy="5153928"/>
          </a:xfrm>
          <a:prstGeom prst="rect">
            <a:avLst/>
          </a:prstGeom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5220072" y="1412776"/>
            <a:ext cx="36004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일본무장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pic>
        <p:nvPicPr>
          <p:cNvPr id="38" name="Picture 2" descr="C:\Users\WIN8\Desktop\1\도쿄미술대학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0" y="620688"/>
            <a:ext cx="8096151" cy="34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제목 1"/>
          <p:cNvSpPr txBox="1">
            <a:spLocks/>
          </p:cNvSpPr>
          <p:nvPr/>
        </p:nvSpPr>
        <p:spPr>
          <a:xfrm>
            <a:off x="420415" y="4725144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1887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년 도쿄미술학교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박지수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5" grpId="1"/>
      <p:bldP spid="39" grpId="0"/>
      <p:bldP spid="3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pic>
        <p:nvPicPr>
          <p:cNvPr id="32" name="Picture 2" descr="C:\Users\WIN8\Desktop\1\가부키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00042"/>
            <a:ext cx="6726508" cy="33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2571736" y="3786190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latin typeface="HY바다L" pitchFamily="18" charset="-127"/>
                <a:ea typeface="HY바다L" pitchFamily="18" charset="-127"/>
              </a:rPr>
              <a:t>대표적 연극 </a:t>
            </a:r>
            <a:endParaRPr lang="en-US" altLang="ko-KR" sz="3200" b="1" dirty="0" smtClean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ko-KR" altLang="en-US" sz="32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가부키</a:t>
            </a:r>
            <a:endParaRPr lang="en-US" altLang="ko-KR" sz="3200" b="1" dirty="0" smtClean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에도 시대 말기부터 활약하고 있었던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가와타케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</a:t>
            </a:r>
            <a:endParaRPr lang="en-US" altLang="ko-KR" dirty="0" smtClean="0">
              <a:latin typeface="HY바다L" pitchFamily="18" charset="-127"/>
              <a:ea typeface="HY바다L" pitchFamily="18" charset="-127"/>
            </a:endParaRPr>
          </a:p>
          <a:p>
            <a:pPr algn="ctr"/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모쿠아미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잔기리모노</a:t>
            </a:r>
            <a:r>
              <a:rPr lang="en-US" altLang="ko-KR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dirty="0" err="1" smtClean="0">
                <a:latin typeface="HY바다L" pitchFamily="18" charset="-127"/>
                <a:ea typeface="HY바다L" pitchFamily="18" charset="-127"/>
              </a:rPr>
              <a:t>가쓰레키모노를</a:t>
            </a:r>
            <a:r>
              <a:rPr lang="ko-KR" altLang="en-US" dirty="0" smtClean="0">
                <a:latin typeface="HY바다L" pitchFamily="18" charset="-127"/>
                <a:ea typeface="HY바다L" pitchFamily="18" charset="-127"/>
              </a:rPr>
              <a:t> 발표</a:t>
            </a:r>
            <a:endParaRPr lang="ko-KR" altLang="en-US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박지수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42844" y="300037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pic>
        <p:nvPicPr>
          <p:cNvPr id="34" name="Picture 2" descr="C:\Users\WIN8\Desktop\1\도쿄음악학교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00042"/>
            <a:ext cx="6385342" cy="389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제목 1"/>
          <p:cNvSpPr txBox="1">
            <a:spLocks/>
          </p:cNvSpPr>
          <p:nvPr/>
        </p:nvSpPr>
        <p:spPr>
          <a:xfrm>
            <a:off x="914400" y="428625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도쿄음악학교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/>
            </a:r>
            <a:b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</a:br>
            <a:r>
              <a:rPr kumimoji="0" lang="en-US" altLang="ko-KR" sz="4400" b="0" i="0" u="none" strike="noStrike" kern="1000" cap="none" spc="0" normalizeH="0" baseline="-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1887</a:t>
            </a:r>
            <a:r>
              <a:rPr kumimoji="0" lang="ko-KR" altLang="en-US" sz="4400" b="0" i="0" u="none" strike="noStrike" kern="1000" cap="none" spc="0" normalizeH="0" baseline="-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년 설립</a:t>
            </a:r>
            <a:r>
              <a:rPr kumimoji="0" lang="en-US" altLang="ko-KR" sz="4400" b="0" i="0" u="none" strike="noStrike" kern="1000" cap="none" spc="0" normalizeH="0" baseline="-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, </a:t>
            </a:r>
            <a:r>
              <a:rPr kumimoji="0" lang="ko-KR" altLang="en-US" sz="4400" b="0" i="0" u="none" strike="noStrike" kern="1000" cap="none" spc="0" normalizeH="0" baseline="-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전문적인 음악교육 시작</a:t>
            </a:r>
            <a:endParaRPr kumimoji="0" lang="ko-KR" altLang="en-US" sz="4400" b="0" i="0" u="none" strike="noStrike" kern="1000" cap="none" spc="0" normalizeH="0" baseline="-8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4895" y="61007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박지수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0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0717" y="-49755"/>
            <a:ext cx="3543692" cy="64087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20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22" name="타원 21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 rot="10800000">
            <a:off x="7343799" y="5930231"/>
            <a:ext cx="1800201" cy="1296144"/>
            <a:chOff x="2699791" y="2204864"/>
            <a:chExt cx="1800201" cy="1296144"/>
          </a:xfrm>
        </p:grpSpPr>
        <p:sp>
          <p:nvSpPr>
            <p:cNvPr id="32" name="타원 31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연결선 38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961582" y="6181365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</a:rPr>
              <a:t>4</a:t>
            </a:r>
            <a:r>
              <a:rPr lang="ko-KR" altLang="en-US" b="1" dirty="0" smtClean="0">
                <a:latin typeface="+mj-lt"/>
              </a:rPr>
              <a:t>조</a:t>
            </a:r>
            <a:endParaRPr lang="ko-KR" altLang="en-US" b="1" dirty="0">
              <a:latin typeface="+mj-lt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691680" y="2996952"/>
            <a:ext cx="5652119" cy="1026114"/>
          </a:xfrm>
          <a:prstGeom prst="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mtClean="0">
                <a:solidFill>
                  <a:schemeClr val="tx1"/>
                </a:solidFill>
              </a:rPr>
              <a:t>THANK YOU</a:t>
            </a:r>
            <a:endParaRPr lang="ko-KR" altLang="en-US" sz="3200" b="1">
              <a:solidFill>
                <a:schemeClr val="tx1"/>
              </a:solidFill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432495" y="6697353"/>
            <a:ext cx="8424936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6799" y="8369"/>
            <a:ext cx="14845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b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제목을 입력하세요</a:t>
            </a: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</p:spTree>
    <p:extLst>
      <p:ext uri="{BB962C8B-B14F-4D97-AF65-F5344CB8AC3E}">
        <p14:creationId xmlns:p14="http://schemas.microsoft.com/office/powerpoint/2010/main" val="26723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500174"/>
            <a:ext cx="1307902" cy="344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메이지시대</a:t>
            </a:r>
            <a:endParaRPr lang="ko-KR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2711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1" name="TextBox 30"/>
          <p:cNvSpPr txBox="1"/>
          <p:nvPr/>
        </p:nvSpPr>
        <p:spPr>
          <a:xfrm>
            <a:off x="8001024" y="61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1857356" y="3071810"/>
            <a:ext cx="2714644" cy="192882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857356" y="364331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L" pitchFamily="18" charset="-127"/>
                <a:ea typeface="HY바다L" pitchFamily="18" charset="-127"/>
              </a:rPr>
              <a:t>에도</a:t>
            </a:r>
            <a:r>
              <a:rPr lang="ko-KR" altLang="en-US" sz="3600" dirty="0" smtClean="0">
                <a:solidFill>
                  <a:schemeClr val="bg1"/>
                </a:solidFill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L" pitchFamily="18" charset="-127"/>
                <a:ea typeface="HY바다L" pitchFamily="18" charset="-127"/>
              </a:rPr>
              <a:t>막부</a:t>
            </a:r>
            <a:endParaRPr lang="ko-KR" altLang="en-US" sz="3600" dirty="0">
              <a:solidFill>
                <a:schemeClr val="bg1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5715008" y="3071810"/>
            <a:ext cx="2928958" cy="200026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latin typeface="HY바다L" pitchFamily="18" charset="-127"/>
                <a:ea typeface="HY바다L" pitchFamily="18" charset="-127"/>
              </a:rPr>
              <a:t>메이지</a:t>
            </a:r>
            <a:endParaRPr lang="ko-KR" altLang="en-US" sz="44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0" name="아래로 구부러진 화살표 29"/>
          <p:cNvSpPr/>
          <p:nvPr/>
        </p:nvSpPr>
        <p:spPr>
          <a:xfrm>
            <a:off x="4000496" y="2285992"/>
            <a:ext cx="2071702" cy="928694"/>
          </a:xfrm>
          <a:prstGeom prst="curvedDown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ea"/>
              </a:rPr>
              <a:t>자본주의</a:t>
            </a:r>
            <a:endParaRPr lang="ko-KR" alt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32" name="제목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ko-KR" altLang="en-US" sz="4800" b="1" i="0" u="none" strike="noStrike" kern="1200" cap="none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일본의 근대화</a:t>
            </a:r>
            <a:endParaRPr kumimoji="0" lang="ko-KR" altLang="en-US" sz="4800" b="1" i="0" u="none" strike="noStrike" kern="1200" cap="none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85776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2711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1" name="TextBox 30"/>
          <p:cNvSpPr txBox="1"/>
          <p:nvPr/>
        </p:nvSpPr>
        <p:spPr>
          <a:xfrm>
            <a:off x="8001024" y="61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42844" y="1500174"/>
            <a:ext cx="1260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37752" y="2987621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Contents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214414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쿠로후네</a:t>
            </a:r>
            <a:r>
              <a:rPr kumimoji="0" lang="ko-KR" altLang="en-US" sz="4400" b="1" i="0" u="none" strike="noStrike" kern="1200" cap="none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 사건</a:t>
            </a:r>
            <a:endParaRPr kumimoji="0" lang="ko-KR" altLang="en-US" sz="4400" b="1" i="0" u="none" strike="noStrike" kern="1200" cap="none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pic>
        <p:nvPicPr>
          <p:cNvPr id="26" name="그림 25" descr="Commodore_Perry's_second_fl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571612"/>
            <a:ext cx="3929090" cy="25079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43473" y="3643314"/>
            <a:ext cx="400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흑색</a:t>
            </a:r>
            <a:r>
              <a:rPr lang="ko-KR" altLang="en-US" sz="2000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의 철선이기 때문에 </a:t>
            </a:r>
            <a:r>
              <a:rPr lang="ko-KR" altLang="en-US" sz="2000" b="1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쿠로</a:t>
            </a:r>
            <a:r>
              <a:rPr lang="ko-KR" altLang="en-US" sz="2000" dirty="0" err="1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후네</a:t>
            </a:r>
            <a:endParaRPr lang="ko-KR" altLang="en-US" sz="2000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0" name="내용 개체 틀 3"/>
          <p:cNvSpPr txBox="1">
            <a:spLocks/>
          </p:cNvSpPr>
          <p:nvPr/>
        </p:nvSpPr>
        <p:spPr>
          <a:xfrm>
            <a:off x="1571604" y="4357694"/>
            <a:ext cx="732951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1853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년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 미국의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페리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 제독의 해군 전대가 아시아 원정 중에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시모다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 항에 군함들을 몰고 와서 개항을 요구하며 무력 시위를 벌인 사건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바다L" pitchFamily="18" charset="-127"/>
                <a:ea typeface="HY바다L" pitchFamily="18" charset="-127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바다L" pitchFamily="18" charset="-127"/>
              <a:ea typeface="HY바다L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643834" y="5786454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2711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1" name="TextBox 30"/>
          <p:cNvSpPr txBox="1"/>
          <p:nvPr/>
        </p:nvSpPr>
        <p:spPr>
          <a:xfrm>
            <a:off x="8102133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60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pic>
        <p:nvPicPr>
          <p:cNvPr id="25" name="그림 24" descr="30_013c3_detail_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85926"/>
            <a:ext cx="3357586" cy="3259792"/>
          </a:xfrm>
          <a:prstGeom prst="rect">
            <a:avLst/>
          </a:prstGeom>
        </p:spPr>
      </p:pic>
      <p:pic>
        <p:nvPicPr>
          <p:cNvPr id="26" name="그림 25" descr="06_065_AmericanWarsh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643182"/>
            <a:ext cx="3643338" cy="23838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57356" y="571480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당시 </a:t>
            </a:r>
            <a:r>
              <a:rPr lang="ko-KR" altLang="en-US" sz="2800" dirty="0" err="1" smtClean="0">
                <a:latin typeface="HY바다L" pitchFamily="18" charset="-127"/>
                <a:ea typeface="HY바다L" pitchFamily="18" charset="-127"/>
              </a:rPr>
              <a:t>쿠로후네를</a:t>
            </a:r>
            <a:r>
              <a:rPr lang="ko-KR" altLang="en-US" sz="2800" dirty="0" smtClean="0">
                <a:latin typeface="HY바다L" pitchFamily="18" charset="-127"/>
                <a:ea typeface="HY바다L" pitchFamily="18" charset="-127"/>
              </a:rPr>
              <a:t> 묘사한 그림</a:t>
            </a:r>
            <a:endParaRPr lang="en-US" altLang="ko-KR" sz="2800" dirty="0" smtClean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00958" y="5786454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27118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1" name="TextBox 30"/>
          <p:cNvSpPr txBox="1"/>
          <p:nvPr/>
        </p:nvSpPr>
        <p:spPr>
          <a:xfrm>
            <a:off x="7929586" y="60722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603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9144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바다L" pitchFamily="18" charset="-127"/>
                <a:ea typeface="HY바다L" pitchFamily="18" charset="-127"/>
                <a:cs typeface="+mj-cs"/>
              </a:rPr>
              <a:t>메이지 유신 개혁 내용</a:t>
            </a:r>
            <a:endParaRPr kumimoji="0" lang="ko-KR" altLang="en-US" sz="4800" b="1" i="0" u="none" strike="noStrike" kern="1200" cap="none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바다L" pitchFamily="18" charset="-127"/>
              <a:ea typeface="HY바다L" pitchFamily="18" charset="-127"/>
              <a:cs typeface="+mj-cs"/>
            </a:endParaRPr>
          </a:p>
        </p:txBody>
      </p:sp>
      <p:sp>
        <p:nvSpPr>
          <p:cNvPr id="26" name="내용 개체 틀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27" name="내용 개체 틀 3"/>
          <p:cNvSpPr txBox="1">
            <a:spLocks/>
          </p:cNvSpPr>
          <p:nvPr/>
        </p:nvSpPr>
        <p:spPr>
          <a:xfrm>
            <a:off x="1643042" y="1571612"/>
            <a:ext cx="75009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정치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국왕 중심의 중앙 집권 체제</a:t>
            </a:r>
            <a:endParaRPr lang="en-US" altLang="ko-KR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경제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토지와 조세 제도 개혁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공업 육성</a:t>
            </a:r>
            <a:endParaRPr lang="en-US" altLang="ko-KR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사회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신분제 폐지</a:t>
            </a:r>
            <a:endParaRPr lang="en-US" altLang="ko-KR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군사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징병제 실시</a:t>
            </a:r>
            <a:endParaRPr lang="en-US" altLang="ko-KR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3200" dirty="0" smtClean="0">
              <a:latin typeface="HY바다L" pitchFamily="18" charset="-127"/>
              <a:ea typeface="HY바다L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교육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: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의무 교육</a:t>
            </a:r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, </a:t>
            </a:r>
            <a:r>
              <a:rPr lang="ko-KR" altLang="en-US" sz="3200" dirty="0" smtClean="0">
                <a:latin typeface="HY바다L" pitchFamily="18" charset="-127"/>
                <a:ea typeface="HY바다L" pitchFamily="18" charset="-127"/>
              </a:rPr>
              <a:t>신식 교육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16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자유민권운동</a:t>
            </a:r>
            <a:endParaRPr lang="en-US" altLang="ko-KR" sz="120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43309" y="60722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1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5996" y="249289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3431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264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자유민권운동</a:t>
            </a:r>
            <a:r>
              <a:rPr lang="en-US" altLang="ko-KR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7" name="제목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1470025"/>
          </a:xfrm>
        </p:spPr>
        <p:txBody>
          <a:bodyPr/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메이지 시대</a:t>
            </a:r>
            <a:r>
              <a:rPr lang="en-US" altLang="ko-KR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/>
            </a:r>
            <a:br>
              <a:rPr lang="en-US" altLang="ko-KR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</a:br>
            <a:r>
              <a:rPr lang="ko-KR" altLang="en-US" b="1" dirty="0" smtClean="0">
                <a:solidFill>
                  <a:schemeClr val="accent2"/>
                </a:solidFill>
                <a:latin typeface="HY바다L" pitchFamily="18" charset="-127"/>
                <a:ea typeface="HY바다L" pitchFamily="18" charset="-127"/>
              </a:rPr>
              <a:t>자유민권운동과 국회개설</a:t>
            </a:r>
            <a:endParaRPr lang="ko-KR" altLang="en-US" b="1" dirty="0">
              <a:solidFill>
                <a:schemeClr val="accent2"/>
              </a:solidFill>
              <a:latin typeface="HY바다L" pitchFamily="18" charset="-127"/>
              <a:ea typeface="HY바다L" pitchFamily="18" charset="-127"/>
            </a:endParaRPr>
          </a:p>
        </p:txBody>
      </p:sp>
      <p:graphicFrame>
        <p:nvGraphicFramePr>
          <p:cNvPr id="28" name="다이어그램 27"/>
          <p:cNvGraphicFramePr/>
          <p:nvPr>
            <p:extLst>
              <p:ext uri="{D42A27DB-BD31-4B8C-83A1-F6EECF244321}">
                <p14:modId xmlns:p14="http://schemas.microsoft.com/office/powerpoint/2010/main" val="4049669080"/>
              </p:ext>
            </p:extLst>
          </p:nvPr>
        </p:nvGraphicFramePr>
        <p:xfrm>
          <a:off x="2214546" y="3286124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42844" y="4000504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1024" y="61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오연수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직사각형 55"/>
          <p:cNvSpPr/>
          <p:nvPr/>
        </p:nvSpPr>
        <p:spPr>
          <a:xfrm>
            <a:off x="142844" y="3500438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71438" y="3500438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자본주의발달</a:t>
            </a:r>
            <a:endParaRPr lang="ko-KR" altLang="en-US" sz="14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55996" y="2996952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14282" y="3000372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문명개화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42844" y="400050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2844" y="2500306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14282" y="2500306"/>
            <a:ext cx="116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대외정책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-279412"/>
            <a:ext cx="8705031" cy="1296144"/>
            <a:chOff x="2699791" y="2204864"/>
            <a:chExt cx="8705031" cy="1296144"/>
          </a:xfrm>
        </p:grpSpPr>
        <p:sp>
          <p:nvSpPr>
            <p:cNvPr id="6" name="타원 5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979886" y="2718445"/>
              <a:ext cx="8424936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13"/>
          <p:cNvGrpSpPr/>
          <p:nvPr/>
        </p:nvGrpSpPr>
        <p:grpSpPr>
          <a:xfrm rot="10800000">
            <a:off x="7543377" y="5814595"/>
            <a:ext cx="1800201" cy="1296144"/>
            <a:chOff x="2699791" y="2204864"/>
            <a:chExt cx="1800201" cy="1296144"/>
          </a:xfrm>
        </p:grpSpPr>
        <p:sp>
          <p:nvSpPr>
            <p:cNvPr id="15" name="타원 14"/>
            <p:cNvSpPr/>
            <p:nvPr/>
          </p:nvSpPr>
          <p:spPr>
            <a:xfrm>
              <a:off x="3035077" y="2348880"/>
              <a:ext cx="1152128" cy="1152128"/>
            </a:xfrm>
            <a:prstGeom prst="ellipse">
              <a:avLst/>
            </a:prstGeom>
            <a:noFill/>
            <a:ln w="1905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99791" y="2204864"/>
              <a:ext cx="180020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035077" y="2727970"/>
              <a:ext cx="1152128" cy="0"/>
            </a:xfrm>
            <a:prstGeom prst="line">
              <a:avLst/>
            </a:prstGeom>
            <a:ln w="38100"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직선 연결선 18"/>
          <p:cNvCxnSpPr/>
          <p:nvPr/>
        </p:nvCxnSpPr>
        <p:spPr>
          <a:xfrm>
            <a:off x="1566714" y="528219"/>
            <a:ext cx="0" cy="6069133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158229" y="1484784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58229" y="1988840"/>
            <a:ext cx="130790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ttp://postfiles2.naver.net/20100820_161/seskaka_1282290099985OsroN_jpg/%EC%B1%85_seskaka.jpg?type=w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" y="4941168"/>
            <a:ext cx="129650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1566714" y="6597352"/>
            <a:ext cx="6289450" cy="0"/>
          </a:xfrm>
          <a:prstGeom prst="line">
            <a:avLst/>
          </a:prstGeom>
          <a:ln w="127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56799" y="8369"/>
            <a:ext cx="434319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ko-KR" altLang="en-US" sz="105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메이지시대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 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; </a:t>
            </a:r>
            <a:r>
              <a:rPr lang="ko-KR" altLang="en-US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일본의 근대화는 어떻게 시작되고 발전했는가</a:t>
            </a:r>
            <a:r>
              <a:rPr lang="en-US" altLang="ko-KR" sz="105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.</a:t>
            </a:r>
            <a:endParaRPr lang="ko-KR" altLang="en-US" sz="1050" b="1" dirty="0" smtClean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22467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smtClean="0"/>
              <a:t>PRESENTATION</a:t>
            </a:r>
            <a:endParaRPr lang="ko-KR" altLang="en-US" sz="900" b="1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1264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자유민권운동</a:t>
            </a:r>
            <a:r>
              <a:rPr lang="en-US" altLang="ko-KR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, </a:t>
            </a:r>
            <a:r>
              <a:rPr lang="ko-KR" altLang="en-US" sz="1200" b="1" dirty="0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solidFill>
                  <a:srgbClr val="990033"/>
                </a:solidFill>
                <a:latin typeface="+mn-ea"/>
              </a:rPr>
              <a:t>국회개설</a:t>
            </a:r>
            <a:endParaRPr lang="ko-KR" altLang="en-US" sz="12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solidFill>
                <a:srgbClr val="990033"/>
              </a:solidFill>
              <a:latin typeface="+mn-ea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14282" y="1500174"/>
            <a:ext cx="1285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메이지시대</a:t>
            </a:r>
            <a:endParaRPr lang="ko-KR" altLang="en-US" sz="1600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00034" y="2857496"/>
            <a:ext cx="8229600" cy="1125540"/>
            <a:chOff x="0" y="17459"/>
            <a:chExt cx="8229600" cy="1125540"/>
          </a:xfrm>
          <a:solidFill>
            <a:schemeClr val="accent2"/>
          </a:solidFill>
        </p:grpSpPr>
        <p:sp>
          <p:nvSpPr>
            <p:cNvPr id="37" name="모서리가 둥근 직사각형 36"/>
            <p:cNvSpPr/>
            <p:nvPr/>
          </p:nvSpPr>
          <p:spPr>
            <a:xfrm>
              <a:off x="0" y="17459"/>
              <a:ext cx="8229600" cy="112554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모서리가 둥근 직사각형 4"/>
            <p:cNvSpPr/>
            <p:nvPr/>
          </p:nvSpPr>
          <p:spPr>
            <a:xfrm>
              <a:off x="54944" y="72403"/>
              <a:ext cx="8119712" cy="10156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lvl="0" algn="ctr" defTabSz="164465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1. </a:t>
              </a:r>
              <a:r>
                <a:rPr lang="ko-KR" sz="3700" kern="1200" dirty="0" smtClean="0"/>
                <a:t>자유민권운동의 확산</a:t>
              </a:r>
              <a:endParaRPr lang="ko-KR" sz="3700" kern="1200" dirty="0"/>
            </a:p>
          </p:txBody>
        </p:sp>
      </p:grpSp>
      <p:grpSp>
        <p:nvGrpSpPr>
          <p:cNvPr id="39" name="그룹 12"/>
          <p:cNvGrpSpPr/>
          <p:nvPr/>
        </p:nvGrpSpPr>
        <p:grpSpPr>
          <a:xfrm>
            <a:off x="2140677" y="482684"/>
            <a:ext cx="4104456" cy="5460583"/>
            <a:chOff x="7217062" y="562142"/>
            <a:chExt cx="3456999" cy="4381500"/>
          </a:xfrm>
        </p:grpSpPr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062" y="562142"/>
              <a:ext cx="3454400" cy="4381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7217062" y="4574310"/>
              <a:ext cx="345699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</a:rPr>
                <a:t>사이고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다카모리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그룹 16"/>
          <p:cNvGrpSpPr/>
          <p:nvPr/>
        </p:nvGrpSpPr>
        <p:grpSpPr>
          <a:xfrm>
            <a:off x="683568" y="1412776"/>
            <a:ext cx="7632848" cy="3744416"/>
            <a:chOff x="611560" y="620688"/>
            <a:chExt cx="7632848" cy="3744416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620688"/>
              <a:ext cx="7632848" cy="374441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11560" y="3995772"/>
              <a:ext cx="763284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[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자유 민권 운동 지도자였던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이타가키가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습격당했던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사건의 그림</a:t>
              </a:r>
              <a:r>
                <a:rPr lang="en-US" altLang="ko-KR" b="1" dirty="0" smtClean="0">
                  <a:solidFill>
                    <a:schemeClr val="bg1"/>
                  </a:solidFill>
                </a:rPr>
                <a:t>]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20"/>
          <p:cNvGrpSpPr/>
          <p:nvPr/>
        </p:nvGrpSpPr>
        <p:grpSpPr>
          <a:xfrm>
            <a:off x="4355976" y="545567"/>
            <a:ext cx="3362546" cy="4395601"/>
            <a:chOff x="4355976" y="545567"/>
            <a:chExt cx="3362546" cy="4395601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545567"/>
              <a:ext cx="3362546" cy="43956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378422" y="4560848"/>
              <a:ext cx="33401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solidFill>
                    <a:schemeClr val="bg1"/>
                  </a:solidFill>
                </a:rPr>
                <a:t>고토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쇼지</a:t>
              </a:r>
              <a:r>
                <a:rPr lang="ko-KR" altLang="en-US" b="1" dirty="0" err="1">
                  <a:solidFill>
                    <a:schemeClr val="bg1"/>
                  </a:solidFill>
                </a:rPr>
                <a:t>로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그룹 13"/>
          <p:cNvGrpSpPr/>
          <p:nvPr/>
        </p:nvGrpSpPr>
        <p:grpSpPr>
          <a:xfrm>
            <a:off x="827584" y="548680"/>
            <a:ext cx="3340100" cy="4392950"/>
            <a:chOff x="755576" y="224671"/>
            <a:chExt cx="3340100" cy="4392950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24671"/>
              <a:ext cx="3340100" cy="4381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755576" y="4248289"/>
              <a:ext cx="33401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err="1" smtClean="0">
                  <a:solidFill>
                    <a:schemeClr val="bg1"/>
                  </a:solidFill>
                </a:rPr>
                <a:t>이타가키</a:t>
              </a:r>
              <a:r>
                <a:rPr lang="ko-KR" altLang="en-US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b="1" dirty="0" err="1" smtClean="0">
                  <a:solidFill>
                    <a:schemeClr val="bg1"/>
                  </a:solidFill>
                </a:rPr>
                <a:t>다이스케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그룹 22"/>
          <p:cNvGrpSpPr/>
          <p:nvPr/>
        </p:nvGrpSpPr>
        <p:grpSpPr>
          <a:xfrm>
            <a:off x="928662" y="857232"/>
            <a:ext cx="6768752" cy="4401780"/>
            <a:chOff x="971600" y="908720"/>
            <a:chExt cx="6768752" cy="4401780"/>
          </a:xfrm>
        </p:grpSpPr>
        <p:pic>
          <p:nvPicPr>
            <p:cNvPr id="52" name="그림 51" descr="72_i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600" y="908720"/>
              <a:ext cx="6731000" cy="43815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71600" y="4941168"/>
              <a:ext cx="676875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solidFill>
                    <a:schemeClr val="bg1"/>
                  </a:solidFill>
                </a:rPr>
                <a:t>민권운동에 대한 언론탄압을 풍자하는 그림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42844" y="3988362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err="1" smtClean="0">
                <a:ln>
                  <a:solidFill>
                    <a:schemeClr val="bg1">
                      <a:lumMod val="50000"/>
                      <a:alpha val="19000"/>
                    </a:schemeClr>
                  </a:solidFill>
                </a:ln>
                <a:latin typeface="+mn-ea"/>
              </a:rPr>
              <a:t>학문과예술</a:t>
            </a:r>
            <a:endParaRPr lang="ko-KR" altLang="en-US" b="1" dirty="0">
              <a:ln>
                <a:solidFill>
                  <a:schemeClr val="bg1">
                    <a:lumMod val="50000"/>
                    <a:alpha val="19000"/>
                  </a:schemeClr>
                </a:solidFill>
              </a:ln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01024" y="61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2"/>
                </a:solidFill>
                <a:latin typeface="+mj-lt"/>
              </a:rPr>
              <a:t>박제우</a:t>
            </a:r>
            <a:endParaRPr lang="ko-KR" altLang="en-US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981</Words>
  <Application>Microsoft Office PowerPoint</Application>
  <PresentationFormat>화면 슬라이드 쇼(4:3)</PresentationFormat>
  <Paragraphs>496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메이지 시대 자유민권운동과 국회개설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user</cp:lastModifiedBy>
  <cp:revision>50</cp:revision>
  <dcterms:created xsi:type="dcterms:W3CDTF">2012-09-17T18:57:50Z</dcterms:created>
  <dcterms:modified xsi:type="dcterms:W3CDTF">2014-09-30T00:21:15Z</dcterms:modified>
</cp:coreProperties>
</file>