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263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57" r:id="rId30"/>
    <p:sldId id="258" r:id="rId31"/>
    <p:sldId id="259" r:id="rId32"/>
    <p:sldId id="260" r:id="rId33"/>
    <p:sldId id="261" r:id="rId34"/>
    <p:sldId id="262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516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17BD23-F3A3-494B-B680-747F9539A295}" type="datetimeFigureOut">
              <a:rPr lang="ko-KR" altLang="en-US" smtClean="0"/>
              <a:pPr/>
              <a:t>2014-09-30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A1A63E-FC54-4397-9CBB-696E0541919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19321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96F5A-7002-408E-911C-DAFB169924ED}" type="slidenum">
              <a:rPr lang="ko-KR" altLang="en-US" smtClean="0"/>
              <a:pPr/>
              <a:t>12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1EEB6-C680-492F-9682-558A17742B1C}" type="slidenum">
              <a:rPr lang="ko-KR" altLang="en-US" smtClean="0"/>
              <a:pPr/>
              <a:t>27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1A63E-FC54-4397-9CBB-696E0541919E}" type="slidenum">
              <a:rPr lang="ko-KR" altLang="en-US" smtClean="0"/>
              <a:pPr/>
              <a:t>29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1A63E-FC54-4397-9CBB-696E0541919E}" type="slidenum">
              <a:rPr lang="ko-KR" altLang="en-US" smtClean="0"/>
              <a:pPr/>
              <a:t>31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9584D-119B-408C-BDF3-C9D1B5F834BE}" type="slidenum">
              <a:rPr lang="ko-KR" altLang="en-US" smtClean="0"/>
              <a:pPr/>
              <a:t>39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368315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93DF7-1F76-441A-9843-E0C212E253A1}" type="datetimeFigureOut">
              <a:rPr lang="ko-KR" altLang="en-US" smtClean="0"/>
              <a:pPr/>
              <a:t>2014-09-30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DCAFA-5049-4AEB-9995-1E264A07E08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93DF7-1F76-441A-9843-E0C212E253A1}" type="datetimeFigureOut">
              <a:rPr lang="ko-KR" altLang="en-US" smtClean="0"/>
              <a:pPr/>
              <a:t>2014-09-30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DCAFA-5049-4AEB-9995-1E264A07E08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93DF7-1F76-441A-9843-E0C212E253A1}" type="datetimeFigureOut">
              <a:rPr lang="ko-KR" altLang="en-US" smtClean="0"/>
              <a:pPr/>
              <a:t>2014-09-30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DCAFA-5049-4AEB-9995-1E264A07E08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93DF7-1F76-441A-9843-E0C212E253A1}" type="datetimeFigureOut">
              <a:rPr lang="ko-KR" altLang="en-US" smtClean="0"/>
              <a:pPr/>
              <a:t>2014-09-30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DCAFA-5049-4AEB-9995-1E264A07E08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93DF7-1F76-441A-9843-E0C212E253A1}" type="datetimeFigureOut">
              <a:rPr lang="ko-KR" altLang="en-US" smtClean="0"/>
              <a:pPr/>
              <a:t>2014-09-30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DCAFA-5049-4AEB-9995-1E264A07E08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93DF7-1F76-441A-9843-E0C212E253A1}" type="datetimeFigureOut">
              <a:rPr lang="ko-KR" altLang="en-US" smtClean="0"/>
              <a:pPr/>
              <a:t>2014-09-30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DCAFA-5049-4AEB-9995-1E264A07E08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93DF7-1F76-441A-9843-E0C212E253A1}" type="datetimeFigureOut">
              <a:rPr lang="ko-KR" altLang="en-US" smtClean="0"/>
              <a:pPr/>
              <a:t>2014-09-30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DCAFA-5049-4AEB-9995-1E264A07E08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93DF7-1F76-441A-9843-E0C212E253A1}" type="datetimeFigureOut">
              <a:rPr lang="ko-KR" altLang="en-US" smtClean="0"/>
              <a:pPr/>
              <a:t>2014-09-30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DCAFA-5049-4AEB-9995-1E264A07E08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93DF7-1F76-441A-9843-E0C212E253A1}" type="datetimeFigureOut">
              <a:rPr lang="ko-KR" altLang="en-US" smtClean="0"/>
              <a:pPr/>
              <a:t>2014-09-30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DCAFA-5049-4AEB-9995-1E264A07E08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93DF7-1F76-441A-9843-E0C212E253A1}" type="datetimeFigureOut">
              <a:rPr lang="ko-KR" altLang="en-US" smtClean="0"/>
              <a:pPr/>
              <a:t>2014-09-30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DCAFA-5049-4AEB-9995-1E264A07E08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93DF7-1F76-441A-9843-E0C212E253A1}" type="datetimeFigureOut">
              <a:rPr lang="ko-KR" altLang="en-US" smtClean="0"/>
              <a:pPr/>
              <a:t>2014-09-30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DCAFA-5049-4AEB-9995-1E264A07E08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093DF7-1F76-441A-9843-E0C212E253A1}" type="datetimeFigureOut">
              <a:rPr lang="ko-KR" altLang="en-US" smtClean="0"/>
              <a:pPr/>
              <a:t>2014-09-30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EDCAFA-5049-4AEB-9995-1E264A07E08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hyperlink" Target="http://en.wikipedia.org/wiki/Isoroku_Yamamoto" TargetMode="External"/><Relationship Id="rId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kr/url?sa=i&amp;rct=j&amp;q=&amp;esrc=s&amp;frm=1&amp;source=images&amp;cd=&amp;cad=rja&amp;uact=8&amp;docid=JM4MV3Z1-BWn-M&amp;tbnid=7i8z3jCOlLl4xM:&amp;ved=0CAcQjRw&amp;url=http://ask.nate.com/popup/print_qna.html?n=7938671&amp;ei=_IAjVLSIKZLz8gWRsoDgBw&amp;bvm=bv.76247554,d.dGc&amp;psig=AFQjCNFIiDCEEKZW-D10KmXB7dgG4PVP6g&amp;ust=1411699178522483" TargetMode="External"/><Relationship Id="rId7" Type="http://schemas.openxmlformats.org/officeDocument/2006/relationships/image" Target="../media/image98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9.jpeg"/><Relationship Id="rId7" Type="http://schemas.openxmlformats.org/officeDocument/2006/relationships/hyperlink" Target="http://www.google.co.kr/url?sa=i&amp;rct=j&amp;q=&amp;esrc=s&amp;frm=1&amp;source=images&amp;cd=&amp;cad=rja&amp;uact=8&amp;docid=wzXYqIIUZ5n_EM&amp;tbnid=VoZlVqVgrec6VM:&amp;ved=0CAcQjRw&amp;url=http://book.hexun.com/2012-09-21/146096965_24.html&amp;ei=uoIjVL77ENP58AW84IL4Aw&amp;bvm=bv.76247554,d.dGc&amp;psig=AFQjCNFIiDCEEKZW-D10KmXB7dgG4PVP6g&amp;ust=1411699178522483" TargetMode="External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hyperlink" Target="http://www.google.co.kr/url?sa=i&amp;rct=j&amp;q=&amp;esrc=s&amp;frm=1&amp;source=images&amp;cd=&amp;cad=rja&amp;uact=8&amp;docid=9XYIROeYcS5qhM&amp;tbnid=Mmp4yN2biEUefM:&amp;ved=0CAcQjRw&amp;url=http://blog.naver.com/PostView.nhn?blogId=0169543&amp;logNo=140092506082&amp;redirect=Dlog&amp;widgetTypeCall=true&amp;ei=coAjVKD5GZGA8QWZ7oKwBw&amp;bvm=bv.76247554,d.dGc&amp;psig=AFQjCNFIiDCEEKZW-D10KmXB7dgG4PVP6g&amp;ust=1411699178522483" TargetMode="External"/><Relationship Id="rId4" Type="http://schemas.openxmlformats.org/officeDocument/2006/relationships/image" Target="../media/image100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.kr/url?sa=i&amp;rct=j&amp;q=&amp;esrc=s&amp;frm=1&amp;source=images&amp;cd=&amp;cad=rja&amp;uact=8&amp;docid=eNZEQMUyQrK6FM&amp;tbnid=v5lICMURCAw7jM:&amp;ved=0CAcQjRw&amp;url=http://jeonlado.com/v3/detail.php?number=9707&amp;thread=23r05r01&amp;ei=u4AjVOzgOtL_8QXPjoLoBw&amp;bvm=bv.76247554,d.dGc&amp;psig=AFQjCNFIiDCEEKZW-D10KmXB7dgG4PVP6g&amp;ust=1411699178522483" TargetMode="External"/><Relationship Id="rId3" Type="http://schemas.openxmlformats.org/officeDocument/2006/relationships/image" Target="../media/image104.png"/><Relationship Id="rId7" Type="http://schemas.openxmlformats.org/officeDocument/2006/relationships/image" Target="../media/image107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hyperlink" Target="http://www.google.co.kr/url?sa=i&amp;rct=j&amp;q=&amp;esrc=s&amp;frm=1&amp;source=images&amp;cd=&amp;cad=rja&amp;uact=8&amp;docid=cyGgF8hpaZVzyM&amp;tbnid=1ASiLcEE0VJnfM:&amp;ved=0CAcQjRw&amp;url=http://www.tongilnews.com/news/articleView.html?idxno=52543&amp;ei=hIEjVNa5M9a58gXS8IKIDg&amp;bvm=bv.76247554,d.dGc&amp;psig=AFQjCNFIiDCEEKZW-D10KmXB7dgG4PVP6g&amp;ust=1411699178522483" TargetMode="External"/><Relationship Id="rId9" Type="http://schemas.openxmlformats.org/officeDocument/2006/relationships/image" Target="../media/image108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110.gif"/><Relationship Id="rId7" Type="http://schemas.openxmlformats.org/officeDocument/2006/relationships/image" Target="../media/image112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.kr/url?sa=i&amp;rct=j&amp;q=&amp;esrc=s&amp;frm=1&amp;source=images&amp;cd=&amp;cad=rja&amp;uact=8&amp;docid=H3T6ynuDVP7LwM&amp;tbnid=gXewRV40enMUdM:&amp;ved=0CAcQjRw&amp;url=http://blog.naver.com/PostView.nhn?blogId=jiaptng&amp;logNo=150111808897&amp;ei=RLokVIqsB87d8AXuxYDwBg&amp;bvm=bv.76247554,d.dGc&amp;psig=AFQjCNFhPMBq1hzozmU1A5HR_Mitlb9eWQ&amp;ust=1411779223189344" TargetMode="External"/><Relationship Id="rId5" Type="http://schemas.openxmlformats.org/officeDocument/2006/relationships/image" Target="../media/image111.jpeg"/><Relationship Id="rId10" Type="http://schemas.openxmlformats.org/officeDocument/2006/relationships/image" Target="../media/image115.gif"/><Relationship Id="rId4" Type="http://schemas.openxmlformats.org/officeDocument/2006/relationships/hyperlink" Target="http://www.google.co.kr/url?sa=i&amp;rct=j&amp;q=&amp;esrc=s&amp;frm=1&amp;source=images&amp;cd=&amp;cad=rja&amp;uact=8&amp;docid=BEylGkoRyqAg5M&amp;tbnid=3tcu5ZkknBz0CM:&amp;ved=0CAcQjRw&amp;url=http://www.ytn.co.kr/_ln/0104_201308021357451701&amp;ei=zrkkVPIsgoHxBcbkgPgG&amp;bvm=bv.76247554,d.dGc&amp;psig=AFQjCNFhPMBq1hzozmU1A5HR_Mitlb9eWQ&amp;ust=1411779223189344" TargetMode="External"/><Relationship Id="rId9" Type="http://schemas.openxmlformats.org/officeDocument/2006/relationships/image" Target="../media/image11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gif"/><Relationship Id="rId5" Type="http://schemas.openxmlformats.org/officeDocument/2006/relationships/image" Target="../media/image117.gif"/><Relationship Id="rId4" Type="http://schemas.openxmlformats.org/officeDocument/2006/relationships/hyperlink" Target="http://www.megastudy.net/teacher_v2/mega_tcc/main.asp?tt_num=9626&amp;fr=n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13" Type="http://schemas.openxmlformats.org/officeDocument/2006/relationships/hyperlink" Target="http://www.google.co.kr/url?sa=i&amp;rct=j&amp;q=&amp;esrc=s&amp;frm=1&amp;source=images&amp;cd=&amp;cad=rja&amp;uact=8&amp;docid=KFD9yQiOaHG0ZM&amp;tbnid=7uPTyObL3uQEBM:&amp;ved=0CAcQjRw&amp;url=http://www.ohmynews.com/NWS_Web/View/at_pg.aspx?CNTN_CD=A0001897042&amp;ei=1cgkVMeDB4fi8AWJhICQBw&amp;bvm=bv.76247554,d.dGc&amp;psig=AFQjCNFt04_O-7C7KSLxwDB_XsJe2BOYgg&amp;ust=1411783037208784" TargetMode="External"/><Relationship Id="rId3" Type="http://schemas.openxmlformats.org/officeDocument/2006/relationships/hyperlink" Target="http://www.google.co.kr/url?sa=i&amp;rct=j&amp;q=&amp;esrc=s&amp;frm=1&amp;source=images&amp;cd=&amp;cad=rja&amp;uact=8&amp;docid=UjugGk_7Wh3mxM&amp;tbnid=5xfPP8vmNaPXbM:&amp;ved=0CAcQjRw&amp;url=http://www.voakorea.com/content/article/1724571.html&amp;ei=B8gkVJHCEcPU8gWctoH4Bg&amp;bvm=bv.76247554,d.dGc&amp;psig=AFQjCNFt04_O-7C7KSLxwDB_XsJe2BOYgg&amp;ust=1411783037208784" TargetMode="External"/><Relationship Id="rId7" Type="http://schemas.openxmlformats.org/officeDocument/2006/relationships/hyperlink" Target="http://www.google.co.kr/url?sa=i&amp;rct=j&amp;q=&amp;esrc=s&amp;frm=1&amp;source=images&amp;cd=&amp;cad=rja&amp;uact=8&amp;docid=bU7mjvNSZA0dnM&amp;tbnid=_mCZlO-pZEntFM:&amp;ved=0CAcQjRw&amp;url=http://www.koreaherald.com/view.php?ud=20130603000707&amp;ei=UMgkVMf6OMfe8AXqzoGABw&amp;bvm=bv.76247554,d.dGc&amp;psig=AFQjCNFt04_O-7C7KSLxwDB_XsJe2BOYgg&amp;ust=1411783037208784" TargetMode="External"/><Relationship Id="rId12" Type="http://schemas.openxmlformats.org/officeDocument/2006/relationships/image" Target="../media/image124.jpeg"/><Relationship Id="rId2" Type="http://schemas.openxmlformats.org/officeDocument/2006/relationships/image" Target="../media/image119.jpeg"/><Relationship Id="rId16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eg"/><Relationship Id="rId11" Type="http://schemas.openxmlformats.org/officeDocument/2006/relationships/hyperlink" Target="http://www.google.co.kr/url?sa=i&amp;rct=j&amp;q=&amp;esrc=s&amp;frm=1&amp;source=images&amp;cd=&amp;cad=rja&amp;uact=8&amp;docid=KFD9yQiOaHG0ZM&amp;tbnid=7uPTyObL3uQEBM:&amp;ved=0CAcQjRw&amp;url=http://inaroo.tistory.com/76&amp;ei=98gkVKSFDM758QWt4YHoBg&amp;bvm=bv.76247554,d.dGc&amp;psig=AFQjCNFt04_O-7C7KSLxwDB_XsJe2BOYgg&amp;ust=1411783037208784" TargetMode="External"/><Relationship Id="rId5" Type="http://schemas.openxmlformats.org/officeDocument/2006/relationships/hyperlink" Target="http://www.google.co.kr/url?sa=i&amp;rct=j&amp;q=&amp;esrc=s&amp;frm=1&amp;source=images&amp;cd=&amp;cad=rja&amp;uact=8&amp;docid=7lMLIGCWiW0NiM&amp;tbnid=_2zGvUvEyq-5uM:&amp;ved=0CAcQjRw&amp;url=http://www.vop.co.kr/A00000483537.html&amp;ei=GcgkVInlH4vN8gX0-oGABw&amp;bvm=bv.76247554,d.dGc&amp;psig=AFQjCNFt04_O-7C7KSLxwDB_XsJe2BOYgg&amp;ust=1411783037208784" TargetMode="External"/><Relationship Id="rId15" Type="http://schemas.openxmlformats.org/officeDocument/2006/relationships/hyperlink" Target="http://www.google.co.kr/url?sa=i&amp;rct=j&amp;q=&amp;esrc=s&amp;frm=1&amp;source=images&amp;cd=&amp;cad=rja&amp;uact=8&amp;docid=KFD9yQiOaHG0ZM&amp;tbnid=7uPTyObL3uQEBM:&amp;ved=0CAcQjRw&amp;url=http://www.youtube.com/watch?v=mWtOD8u2cx0&amp;ei=NskkVO2oKIuC8gXJnYCIBw&amp;bvm=bv.76247554,d.dGc&amp;psig=AFQjCNFt04_O-7C7KSLxwDB_XsJe2BOYgg&amp;ust=1411783037208784" TargetMode="External"/><Relationship Id="rId10" Type="http://schemas.openxmlformats.org/officeDocument/2006/relationships/image" Target="../media/image123.jpeg"/><Relationship Id="rId4" Type="http://schemas.openxmlformats.org/officeDocument/2006/relationships/image" Target="../media/image120.jpeg"/><Relationship Id="rId9" Type="http://schemas.openxmlformats.org/officeDocument/2006/relationships/hyperlink" Target="http://www.google.co.kr/url?sa=i&amp;rct=j&amp;q=&amp;esrc=s&amp;frm=1&amp;source=images&amp;cd=&amp;cad=rja&amp;uact=8&amp;docid=jXZvzxuBkVJpaM&amp;tbnid=52L6b-S9V1iv6M:&amp;ved=0CAcQjRw&amp;url=http://www.voakorea.com/content/south-korea-12-17-11-135794183/1345353.html&amp;ei=lcgkVK6CCcX_8QXh7YLQBg&amp;bvm=bv.76247554,d.dGc&amp;psig=AFQjCNFt04_O-7C7KSLxwDB_XsJe2BOYgg&amp;ust=1411783037208784" TargetMode="External"/><Relationship Id="rId14" Type="http://schemas.openxmlformats.org/officeDocument/2006/relationships/image" Target="../media/image12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gi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gif"/><Relationship Id="rId5" Type="http://schemas.openxmlformats.org/officeDocument/2006/relationships/image" Target="../media/image36.pn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jpeg"/><Relationship Id="rId7" Type="http://schemas.openxmlformats.org/officeDocument/2006/relationships/image" Target="../media/image18.gi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Relationship Id="rId9" Type="http://schemas.openxmlformats.org/officeDocument/2006/relationships/image" Target="../media/image4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072462" y="4286256"/>
            <a:ext cx="1214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/>
              <a:t>5</a:t>
            </a:r>
            <a:r>
              <a:rPr lang="ko-KR" altLang="en-US" sz="2800" dirty="0" smtClean="0"/>
              <a:t>조</a:t>
            </a:r>
            <a:endParaRPr lang="ko-KR" altLang="en-US" sz="2800" dirty="0"/>
          </a:p>
        </p:txBody>
      </p:sp>
      <p:sp>
        <p:nvSpPr>
          <p:cNvPr id="6" name="직사각형 5"/>
          <p:cNvSpPr/>
          <p:nvPr/>
        </p:nvSpPr>
        <p:spPr>
          <a:xfrm>
            <a:off x="138738" y="285728"/>
            <a:ext cx="903003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일본은 왜 제</a:t>
            </a:r>
            <a:r>
              <a:rPr lang="en-US" altLang="ko-KR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2</a:t>
            </a:r>
            <a:r>
              <a:rPr lang="ko-KR" altLang="en-US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차 세계대전을</a:t>
            </a:r>
            <a:endParaRPr lang="en-US" altLang="ko-KR" sz="54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r>
              <a:rPr lang="ko-KR" altLang="en-US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일으켰을까</a:t>
            </a:r>
            <a:r>
              <a:rPr lang="en-US" altLang="ko-KR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?</a:t>
            </a:r>
            <a:endParaRPr lang="en-US" altLang="ko-KR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1" name="그림 10" descr="무제-1 복사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7620" y="2571744"/>
            <a:ext cx="1214446" cy="1836477"/>
          </a:xfrm>
          <a:prstGeom prst="rect">
            <a:avLst/>
          </a:prstGeom>
        </p:spPr>
      </p:pic>
      <p:pic>
        <p:nvPicPr>
          <p:cNvPr id="8" name="그림 7" descr="naver_com_20140927_2231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768" y="2428868"/>
            <a:ext cx="1643074" cy="192047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그림 8" descr="naver_com_20140927_22104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9256" y="2428868"/>
            <a:ext cx="1571636" cy="192882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그림 9" descr="그림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00232" y="2571744"/>
            <a:ext cx="1471294" cy="1857388"/>
          </a:xfrm>
          <a:prstGeom prst="rect">
            <a:avLst/>
          </a:prstGeom>
        </p:spPr>
      </p:pic>
      <p:pic>
        <p:nvPicPr>
          <p:cNvPr id="12" name="그림 11" descr="마쓰이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4282" y="2571744"/>
            <a:ext cx="1500198" cy="185738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</p:pic>
      <p:sp>
        <p:nvSpPr>
          <p:cNvPr id="13" name="부제목 12"/>
          <p:cNvSpPr>
            <a:spLocks noGrp="1"/>
          </p:cNvSpPr>
          <p:nvPr>
            <p:ph type="subTitle" idx="1"/>
          </p:nvPr>
        </p:nvSpPr>
        <p:spPr>
          <a:xfrm>
            <a:off x="2571736" y="4786322"/>
            <a:ext cx="6400800" cy="1752600"/>
          </a:xfrm>
        </p:spPr>
        <p:txBody>
          <a:bodyPr>
            <a:normAutofit fontScale="85000" lnSpcReduction="20000"/>
          </a:bodyPr>
          <a:lstStyle/>
          <a:p>
            <a:pPr algn="r"/>
            <a:r>
              <a:rPr lang="ko-KR" altLang="en-US" dirty="0" smtClean="0"/>
              <a:t>조장 이정하 일본어일본학과</a:t>
            </a:r>
            <a:endParaRPr lang="en-US" altLang="ko-KR" dirty="0" smtClean="0"/>
          </a:p>
          <a:p>
            <a:pPr algn="r"/>
            <a:r>
              <a:rPr lang="ko-KR" altLang="en-US" dirty="0" smtClean="0"/>
              <a:t>부 조장 김보경 일본어일본학과</a:t>
            </a:r>
            <a:endParaRPr lang="en-US" altLang="ko-KR" dirty="0" smtClean="0"/>
          </a:p>
          <a:p>
            <a:pPr algn="r"/>
            <a:r>
              <a:rPr lang="ko-KR" altLang="en-US" dirty="0" smtClean="0"/>
              <a:t>조원 이현 임경택 일본어일본학과</a:t>
            </a:r>
            <a:endParaRPr lang="en-US" altLang="ko-KR" dirty="0" smtClean="0"/>
          </a:p>
          <a:p>
            <a:pPr algn="r"/>
            <a:r>
              <a:rPr lang="ko-KR" altLang="en-US" dirty="0" smtClean="0"/>
              <a:t> 김태호 김홍덕 도시지역계획학과 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home\Desktop\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643050"/>
            <a:ext cx="3950903" cy="2500330"/>
          </a:xfrm>
          <a:prstGeom prst="rect">
            <a:avLst/>
          </a:prstGeom>
          <a:noFill/>
        </p:spPr>
      </p:pic>
      <p:pic>
        <p:nvPicPr>
          <p:cNvPr id="1028" name="Picture 4" descr="C:\Users\home\Desktop\2-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2" y="1643050"/>
            <a:ext cx="4493877" cy="2428892"/>
          </a:xfrm>
          <a:prstGeom prst="rect">
            <a:avLst/>
          </a:prstGeom>
          <a:noFill/>
        </p:spPr>
      </p:pic>
      <p:sp>
        <p:nvSpPr>
          <p:cNvPr id="7" name="직사각형 6"/>
          <p:cNvSpPr/>
          <p:nvPr/>
        </p:nvSpPr>
        <p:spPr>
          <a:xfrm>
            <a:off x="642910" y="357166"/>
            <a:ext cx="3679213" cy="92333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ko-KR" alt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진주만공습</a:t>
            </a:r>
            <a:endParaRPr lang="en-US" altLang="ko-KR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57752" y="4429132"/>
            <a:ext cx="3921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err="1" smtClean="0"/>
              <a:t>나카지마</a:t>
            </a:r>
            <a:r>
              <a:rPr lang="ko-KR" altLang="en-US" b="1" dirty="0" smtClean="0"/>
              <a:t> </a:t>
            </a:r>
            <a:r>
              <a:rPr lang="en-US" altLang="ko-KR" b="1" dirty="0" smtClean="0"/>
              <a:t>– B5N2 </a:t>
            </a:r>
            <a:r>
              <a:rPr lang="ko-KR" altLang="en-US" b="1" dirty="0" smtClean="0"/>
              <a:t>함상 폭격기</a:t>
            </a:r>
            <a:r>
              <a:rPr lang="en-US" altLang="ko-KR" b="1" dirty="0" smtClean="0"/>
              <a:t>’Kate’</a:t>
            </a:r>
            <a:endParaRPr lang="ko-KR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61371" y="4429132"/>
            <a:ext cx="3967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err="1" smtClean="0"/>
              <a:t>아이치</a:t>
            </a:r>
            <a:r>
              <a:rPr lang="ko-KR" altLang="en-US" b="1" dirty="0" smtClean="0"/>
              <a:t> </a:t>
            </a:r>
            <a:r>
              <a:rPr lang="en-US" altLang="ko-KR" b="1" dirty="0" smtClean="0"/>
              <a:t>– D3A1 99</a:t>
            </a:r>
            <a:r>
              <a:rPr lang="ko-KR" altLang="en-US" b="1" dirty="0" smtClean="0"/>
              <a:t>식 급강하 폭격기 </a:t>
            </a:r>
            <a:endParaRPr lang="ko-KR" altLang="en-US" dirty="0"/>
          </a:p>
        </p:txBody>
      </p:sp>
      <p:pic>
        <p:nvPicPr>
          <p:cNvPr id="12" name="Picture 2" descr="C:\Users\home\Desktop\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357166"/>
            <a:ext cx="3973314" cy="3429024"/>
          </a:xfrm>
          <a:prstGeom prst="rect">
            <a:avLst/>
          </a:prstGeom>
          <a:noFill/>
        </p:spPr>
      </p:pic>
      <p:pic>
        <p:nvPicPr>
          <p:cNvPr id="13" name="Picture 3" descr="C:\Users\home\Desktop\4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40223" y="357166"/>
            <a:ext cx="4516598" cy="3429024"/>
          </a:xfrm>
          <a:prstGeom prst="rect">
            <a:avLst/>
          </a:prstGeom>
          <a:noFill/>
        </p:spPr>
      </p:pic>
      <p:pic>
        <p:nvPicPr>
          <p:cNvPr id="14" name="Picture 4" descr="C:\Users\home\Desktop\5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5720" y="3929067"/>
            <a:ext cx="4859355" cy="2786082"/>
          </a:xfrm>
          <a:prstGeom prst="rect">
            <a:avLst/>
          </a:prstGeom>
          <a:noFill/>
        </p:spPr>
      </p:pic>
      <p:pic>
        <p:nvPicPr>
          <p:cNvPr id="15" name="Picture 5" descr="C:\Users\home\Desktop\6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67342" y="4152904"/>
            <a:ext cx="3692565" cy="26939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73382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9" grpId="1"/>
      <p:bldP spid="10" grpId="0"/>
      <p:bldP spid="1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ome\Desktop\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16530" y="157156"/>
            <a:ext cx="4584626" cy="3557596"/>
          </a:xfrm>
          <a:prstGeom prst="rect">
            <a:avLst/>
          </a:prstGeom>
          <a:noFill/>
        </p:spPr>
      </p:pic>
      <p:pic>
        <p:nvPicPr>
          <p:cNvPr id="3075" name="Picture 3" descr="C:\Users\home\Desktop\8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929065"/>
            <a:ext cx="4500594" cy="2786059"/>
          </a:xfrm>
          <a:prstGeom prst="rect">
            <a:avLst/>
          </a:prstGeom>
          <a:noFill/>
        </p:spPr>
      </p:pic>
      <p:pic>
        <p:nvPicPr>
          <p:cNvPr id="3077" name="Picture 5" descr="C:\Users\home\Desktop\9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214290"/>
            <a:ext cx="4071934" cy="3019425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8" name="TextBox 7"/>
          <p:cNvSpPr txBox="1"/>
          <p:nvPr/>
        </p:nvSpPr>
        <p:spPr>
          <a:xfrm>
            <a:off x="0" y="3201415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dirty="0">
                <a:solidFill>
                  <a:schemeClr val="bg1"/>
                </a:solidFill>
              </a:rPr>
              <a:t> </a:t>
            </a:r>
            <a:r>
              <a:rPr lang="ko-KR" altLang="en-US" sz="1600" b="1" dirty="0" smtClean="0">
                <a:solidFill>
                  <a:schemeClr val="bg1"/>
                </a:solidFill>
              </a:rPr>
              <a:t>진주만 공습을 지휘한 일본장군</a:t>
            </a:r>
            <a:endParaRPr lang="en-US" altLang="ko-KR" sz="1600" b="1" u="sng" dirty="0" smtClean="0">
              <a:solidFill>
                <a:schemeClr val="bg1"/>
              </a:solidFill>
              <a:hlinkClick r:id="rId5"/>
            </a:endParaRPr>
          </a:p>
          <a:p>
            <a:r>
              <a:rPr lang="ko-KR" altLang="en-US" sz="1600" b="1" u="sng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hlinkClick r:id="rId5"/>
              </a:rPr>
              <a:t>야마모토</a:t>
            </a:r>
            <a:r>
              <a:rPr lang="ko-KR" altLang="en-US" sz="1600" b="1" u="sng" dirty="0" smtClean="0">
                <a:solidFill>
                  <a:schemeClr val="accent1">
                    <a:lumMod val="20000"/>
                    <a:lumOff val="80000"/>
                  </a:schemeClr>
                </a:solidFill>
                <a:hlinkClick r:id="rId5"/>
              </a:rPr>
              <a:t> </a:t>
            </a:r>
            <a:r>
              <a:rPr lang="ko-KR" altLang="en-US" sz="1600" b="1" u="sng" dirty="0" err="1">
                <a:solidFill>
                  <a:schemeClr val="accent1">
                    <a:lumMod val="20000"/>
                    <a:lumOff val="80000"/>
                  </a:schemeClr>
                </a:solidFill>
                <a:hlinkClick r:id="rId5"/>
              </a:rPr>
              <a:t>이소로쿠</a:t>
            </a:r>
            <a:r>
              <a:rPr lang="en-US" altLang="ko-KR" sz="1600" b="1" dirty="0">
                <a:solidFill>
                  <a:schemeClr val="bg1"/>
                </a:solidFill>
              </a:rPr>
              <a:t>(</a:t>
            </a:r>
            <a:r>
              <a:rPr lang="ko-KR" altLang="en-US" sz="1600" b="1" dirty="0">
                <a:solidFill>
                  <a:schemeClr val="bg1"/>
                </a:solidFill>
              </a:rPr>
              <a:t>山本 </a:t>
            </a:r>
            <a:r>
              <a:rPr lang="ko-KR" altLang="en-US" sz="1600" b="1" dirty="0" err="1">
                <a:solidFill>
                  <a:schemeClr val="bg1"/>
                </a:solidFill>
              </a:rPr>
              <a:t>五十六</a:t>
            </a:r>
            <a:r>
              <a:rPr lang="en-US" altLang="ko-KR" sz="1600" b="1" dirty="0">
                <a:solidFill>
                  <a:schemeClr val="bg1"/>
                </a:solidFill>
              </a:rPr>
              <a:t>. </a:t>
            </a:r>
            <a:r>
              <a:rPr lang="en-US" altLang="ko-KR" sz="1600" b="1" dirty="0" smtClean="0">
                <a:solidFill>
                  <a:schemeClr val="bg1"/>
                </a:solidFill>
              </a:rPr>
              <a:t>1884-1943)</a:t>
            </a:r>
            <a:endParaRPr lang="ko-KR" altLang="en-US" sz="1600" b="1" dirty="0">
              <a:solidFill>
                <a:schemeClr val="bg1"/>
              </a:solidFill>
            </a:endParaRPr>
          </a:p>
        </p:txBody>
      </p:sp>
      <p:pic>
        <p:nvPicPr>
          <p:cNvPr id="3078" name="Picture 6" descr="C:\Users\home\Desktop\1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39113" y="3857628"/>
            <a:ext cx="4162043" cy="28575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469278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home\Desktop\1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57290" y="1000108"/>
            <a:ext cx="5786478" cy="510656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714876" y="5558869"/>
            <a:ext cx="38576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미드웨이</a:t>
            </a:r>
            <a:r>
              <a:rPr lang="ko-KR" alt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공략도</a:t>
            </a:r>
            <a:endParaRPr lang="ko-KR" altLang="en-US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4291390" y="0"/>
            <a:ext cx="48526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54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미드웨이</a:t>
            </a:r>
            <a:r>
              <a:rPr lang="ko-KR" alt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해전</a:t>
            </a:r>
            <a:endParaRPr lang="ko-KR" alt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4098" name="Picture 2" descr="C:\Users\home\Desktop\1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2976" y="928670"/>
            <a:ext cx="7174461" cy="485778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142976" y="5786454"/>
            <a:ext cx="75793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b="1" dirty="0" smtClean="0"/>
              <a:t>출격준비중인 </a:t>
            </a:r>
            <a:r>
              <a:rPr lang="en-US" altLang="ko-KR" sz="3200" b="1" dirty="0" smtClean="0"/>
              <a:t>TBD </a:t>
            </a:r>
            <a:r>
              <a:rPr lang="ko-KR" altLang="en-US" sz="3200" b="1" dirty="0" err="1" smtClean="0"/>
              <a:t>데버스테이터</a:t>
            </a:r>
            <a:r>
              <a:rPr lang="ko-KR" altLang="en-US" sz="3200" b="1" dirty="0" smtClean="0"/>
              <a:t> </a:t>
            </a:r>
            <a:r>
              <a:rPr lang="ko-KR" altLang="en-US" sz="3200" b="1" dirty="0" err="1" smtClean="0"/>
              <a:t>뇌격기</a:t>
            </a:r>
            <a:endParaRPr lang="ko-KR" altLang="en-US" sz="3200" b="1" dirty="0"/>
          </a:p>
        </p:txBody>
      </p:sp>
    </p:spTree>
    <p:extLst>
      <p:ext uri="{BB962C8B-B14F-4D97-AF65-F5344CB8AC3E}">
        <p14:creationId xmlns="" xmlns:p14="http://schemas.microsoft.com/office/powerpoint/2010/main" val="2497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  <p:bldP spid="10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28860" y="5857892"/>
            <a:ext cx="5715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 smtClean="0">
                <a:solidFill>
                  <a:schemeClr val="bg1"/>
                </a:solidFill>
              </a:rPr>
              <a:t>일본의 </a:t>
            </a:r>
            <a:r>
              <a:rPr lang="ko-KR" altLang="en-US" sz="2800" b="1" dirty="0" err="1" smtClean="0">
                <a:solidFill>
                  <a:schemeClr val="bg1"/>
                </a:solidFill>
              </a:rPr>
              <a:t>항모</a:t>
            </a:r>
            <a:r>
              <a:rPr lang="ko-KR" altLang="en-US" sz="2800" b="1" dirty="0" smtClean="0">
                <a:solidFill>
                  <a:schemeClr val="bg1"/>
                </a:solidFill>
              </a:rPr>
              <a:t> </a:t>
            </a:r>
            <a:r>
              <a:rPr lang="ko-KR" altLang="en-US" sz="2800" b="1" dirty="0" err="1" smtClean="0">
                <a:solidFill>
                  <a:schemeClr val="bg1"/>
                </a:solidFill>
              </a:rPr>
              <a:t>아카기</a:t>
            </a:r>
            <a:r>
              <a:rPr lang="ko-KR" altLang="en-US" sz="2800" b="1" dirty="0" smtClean="0">
                <a:solidFill>
                  <a:schemeClr val="bg1"/>
                </a:solidFill>
              </a:rPr>
              <a:t> 침몰직전 사진</a:t>
            </a:r>
            <a:endParaRPr lang="en-US" altLang="ko-KR" sz="2800" b="1" dirty="0" smtClean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1538" y="5929330"/>
            <a:ext cx="771530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600" b="1" dirty="0" smtClean="0">
                <a:solidFill>
                  <a:schemeClr val="bg1"/>
                </a:solidFill>
              </a:rPr>
              <a:t>일본의 </a:t>
            </a:r>
            <a:r>
              <a:rPr lang="ko-KR" altLang="en-US" sz="2600" b="1" dirty="0" err="1" smtClean="0">
                <a:solidFill>
                  <a:schemeClr val="bg1"/>
                </a:solidFill>
              </a:rPr>
              <a:t>정규항모</a:t>
            </a:r>
            <a:r>
              <a:rPr lang="ko-KR" altLang="en-US" sz="2600" b="1" dirty="0" smtClean="0">
                <a:solidFill>
                  <a:schemeClr val="bg1"/>
                </a:solidFill>
              </a:rPr>
              <a:t> </a:t>
            </a:r>
            <a:r>
              <a:rPr lang="ko-KR" altLang="en-US" sz="2600" b="1" dirty="0" err="1" smtClean="0">
                <a:solidFill>
                  <a:schemeClr val="bg1"/>
                </a:solidFill>
              </a:rPr>
              <a:t>카가를폭격하는</a:t>
            </a:r>
            <a:r>
              <a:rPr lang="ko-KR" altLang="en-US" sz="2600" b="1" dirty="0" smtClean="0">
                <a:solidFill>
                  <a:schemeClr val="bg1"/>
                </a:solidFill>
              </a:rPr>
              <a:t> 미군 함재기</a:t>
            </a:r>
            <a:endParaRPr lang="ko-KR" altLang="en-US" sz="2600" b="1" dirty="0">
              <a:solidFill>
                <a:schemeClr val="bg1"/>
              </a:solidFill>
            </a:endParaRPr>
          </a:p>
        </p:txBody>
      </p:sp>
      <p:pic>
        <p:nvPicPr>
          <p:cNvPr id="5122" name="Picture 2" descr="C:\Users\home\Desktop\1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500042"/>
            <a:ext cx="8164572" cy="5286412"/>
          </a:xfrm>
          <a:prstGeom prst="rect">
            <a:avLst/>
          </a:prstGeom>
          <a:noFill/>
        </p:spPr>
      </p:pic>
      <p:pic>
        <p:nvPicPr>
          <p:cNvPr id="5124" name="Picture 4" descr="C:\Users\home\Desktop\16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500042"/>
            <a:ext cx="8143932" cy="5302712"/>
          </a:xfrm>
          <a:prstGeom prst="rect">
            <a:avLst/>
          </a:prstGeom>
          <a:noFill/>
        </p:spPr>
      </p:pic>
      <p:pic>
        <p:nvPicPr>
          <p:cNvPr id="5123" name="Picture 3" descr="C:\Users\home\Desktop\14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500042"/>
            <a:ext cx="8116860" cy="535785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571604" y="5903893"/>
            <a:ext cx="6286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 smtClean="0">
                <a:solidFill>
                  <a:schemeClr val="bg1"/>
                </a:solidFill>
              </a:rPr>
              <a:t>회피기동중인 일본의 </a:t>
            </a:r>
            <a:r>
              <a:rPr lang="ko-KR" altLang="en-US" sz="2800" b="1" dirty="0" err="1" smtClean="0">
                <a:solidFill>
                  <a:schemeClr val="bg1"/>
                </a:solidFill>
              </a:rPr>
              <a:t>항모</a:t>
            </a:r>
            <a:r>
              <a:rPr lang="ko-KR" altLang="en-US" sz="2800" b="1" dirty="0" smtClean="0">
                <a:solidFill>
                  <a:schemeClr val="bg1"/>
                </a:solidFill>
              </a:rPr>
              <a:t> </a:t>
            </a:r>
            <a:r>
              <a:rPr lang="ko-KR" altLang="en-US" sz="2800" b="1" dirty="0" err="1" smtClean="0">
                <a:solidFill>
                  <a:schemeClr val="bg1"/>
                </a:solidFill>
              </a:rPr>
              <a:t>히류</a:t>
            </a:r>
            <a:endParaRPr lang="ko-KR" alt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51150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12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-0.18993 -0.0842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00" y="-42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512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7.40741E-7 L 0.22049 -0.1905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00" y="-95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51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0.00174 0.2254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1130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  <p:bldP spid="7" grpId="2"/>
      <p:bldP spid="9" grpId="0"/>
      <p:bldP spid="9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home\Desktop\1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142984"/>
            <a:ext cx="2828925" cy="4000528"/>
          </a:xfrm>
          <a:prstGeom prst="rect">
            <a:avLst/>
          </a:prstGeom>
          <a:noFill/>
          <a:ln w="19050" cmpd="sng">
            <a:solidFill>
              <a:schemeClr val="tx2">
                <a:lumMod val="50000"/>
              </a:schemeClr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357554" y="1142984"/>
            <a:ext cx="34419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000" b="1" dirty="0" smtClean="0"/>
              <a:t>◀</a:t>
            </a:r>
            <a:r>
              <a:rPr lang="ko-KR" altLang="en-US" sz="2000" b="1" dirty="0" err="1" smtClean="0"/>
              <a:t>이오지마</a:t>
            </a:r>
            <a:r>
              <a:rPr lang="ko-KR" altLang="en-US" sz="2000" b="1" dirty="0" smtClean="0"/>
              <a:t> 일본군측 사령관</a:t>
            </a:r>
            <a:endParaRPr lang="en-US" altLang="ko-KR" sz="2000" b="1" dirty="0" smtClean="0"/>
          </a:p>
          <a:p>
            <a:r>
              <a:rPr lang="ko-KR" altLang="en-US" sz="2000" b="1" dirty="0" err="1" smtClean="0"/>
              <a:t>쿠리바야시</a:t>
            </a:r>
            <a:r>
              <a:rPr lang="ko-KR" altLang="en-US" sz="2000" b="1" dirty="0" smtClean="0"/>
              <a:t> </a:t>
            </a:r>
            <a:r>
              <a:rPr lang="ko-KR" altLang="en-US" sz="2000" b="1" dirty="0" err="1" smtClean="0"/>
              <a:t>타다미치</a:t>
            </a:r>
            <a:r>
              <a:rPr lang="ko-KR" altLang="en-US" sz="2000" b="1" dirty="0" smtClean="0"/>
              <a:t> 장군</a:t>
            </a:r>
            <a:endParaRPr lang="ko-KR" altLang="en-US" sz="2000" b="1" dirty="0"/>
          </a:p>
        </p:txBody>
      </p:sp>
      <p:pic>
        <p:nvPicPr>
          <p:cNvPr id="6148" name="Picture 4" descr="C:\Users\home\Desktop\20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14678" y="1928802"/>
            <a:ext cx="5688012" cy="4219575"/>
          </a:xfrm>
          <a:prstGeom prst="rect">
            <a:avLst/>
          </a:prstGeom>
          <a:noFill/>
          <a:ln w="19050">
            <a:solidFill>
              <a:schemeClr val="tx2">
                <a:lumMod val="50000"/>
              </a:schemeClr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214810" y="6263366"/>
            <a:ext cx="4357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b="1" dirty="0" smtClean="0"/>
              <a:t>▲</a:t>
            </a:r>
            <a:r>
              <a:rPr lang="ko-KR" altLang="en-US" sz="2400" b="1" dirty="0" err="1" smtClean="0"/>
              <a:t>이오지마에</a:t>
            </a:r>
            <a:r>
              <a:rPr lang="ko-KR" altLang="en-US" sz="2400" b="1" dirty="0" smtClean="0"/>
              <a:t> 상륙중인 미군</a:t>
            </a:r>
            <a:endParaRPr lang="ko-KR" altLang="en-US" sz="2400" b="1" dirty="0"/>
          </a:p>
        </p:txBody>
      </p:sp>
      <p:sp>
        <p:nvSpPr>
          <p:cNvPr id="9" name="직사각형 8"/>
          <p:cNvSpPr/>
          <p:nvPr/>
        </p:nvSpPr>
        <p:spPr>
          <a:xfrm>
            <a:off x="1714480" y="214290"/>
            <a:ext cx="59683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5400" b="1" cap="none" spc="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이오지마</a:t>
            </a:r>
            <a:r>
              <a:rPr lang="ko-KR" altLang="en-US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상륙작전</a:t>
            </a:r>
            <a:endParaRPr lang="en-US" altLang="ko-KR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10" name="Picture 5" descr="C:\Users\home\Desktop\19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214290"/>
            <a:ext cx="8680156" cy="6500858"/>
          </a:xfrm>
          <a:prstGeom prst="rect">
            <a:avLst/>
          </a:prstGeom>
          <a:noFill/>
        </p:spPr>
      </p:pic>
      <p:pic>
        <p:nvPicPr>
          <p:cNvPr id="12" name="Picture 4" descr="C:\Users\home\Desktop\18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20" y="214290"/>
            <a:ext cx="8666239" cy="642942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5429256" y="357166"/>
            <a:ext cx="34435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 b="1" dirty="0" smtClean="0">
                <a:solidFill>
                  <a:schemeClr val="bg1"/>
                </a:solidFill>
              </a:rPr>
              <a:t>상륙중인 미군</a:t>
            </a:r>
            <a:endParaRPr lang="ko-KR" altLang="en-US" sz="4000" b="1" dirty="0">
              <a:solidFill>
                <a:schemeClr val="bg1"/>
              </a:solidFill>
            </a:endParaRPr>
          </a:p>
        </p:txBody>
      </p:sp>
      <p:pic>
        <p:nvPicPr>
          <p:cNvPr id="13" name="Picture 2" descr="C:\Users\home\Desktop\2014-09-24 21;58;09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5720" y="214290"/>
            <a:ext cx="8691235" cy="642942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3143240" y="1214422"/>
            <a:ext cx="5786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b="1" dirty="0" err="1" smtClean="0">
                <a:solidFill>
                  <a:schemeClr val="tx2">
                    <a:lumMod val="50000"/>
                  </a:schemeClr>
                </a:solidFill>
              </a:rPr>
              <a:t>수바라치산에</a:t>
            </a:r>
            <a:r>
              <a:rPr lang="ko-KR" altLang="en-US" sz="2400" b="1" dirty="0" smtClean="0">
                <a:solidFill>
                  <a:schemeClr val="tx2">
                    <a:lumMod val="50000"/>
                  </a:schemeClr>
                </a:solidFill>
              </a:rPr>
              <a:t> 성조기를 </a:t>
            </a:r>
            <a:r>
              <a:rPr lang="ko-KR" altLang="en-US" sz="2400" b="1" dirty="0" err="1" smtClean="0">
                <a:solidFill>
                  <a:schemeClr val="tx2">
                    <a:lumMod val="50000"/>
                  </a:schemeClr>
                </a:solidFill>
              </a:rPr>
              <a:t>계양하는</a:t>
            </a:r>
            <a:r>
              <a:rPr lang="ko-KR" altLang="en-US" sz="2400" b="1" dirty="0" smtClean="0">
                <a:solidFill>
                  <a:schemeClr val="tx2">
                    <a:lumMod val="50000"/>
                  </a:schemeClr>
                </a:solidFill>
              </a:rPr>
              <a:t> 미군</a:t>
            </a:r>
            <a:endParaRPr lang="en-US" altLang="ko-KR" sz="2400" b="1" dirty="0" smtClean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87430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1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home\Desktop\2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357298"/>
            <a:ext cx="4520770" cy="4286280"/>
          </a:xfrm>
          <a:prstGeom prst="rect">
            <a:avLst/>
          </a:prstGeom>
          <a:noFill/>
        </p:spPr>
      </p:pic>
      <p:pic>
        <p:nvPicPr>
          <p:cNvPr id="10243" name="Picture 3" descr="C:\Users\home\Desktop\2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2285992"/>
            <a:ext cx="4214810" cy="4324368"/>
          </a:xfrm>
          <a:prstGeom prst="rect">
            <a:avLst/>
          </a:prstGeom>
          <a:noFill/>
        </p:spPr>
      </p:pic>
      <p:sp>
        <p:nvSpPr>
          <p:cNvPr id="6" name="직사각형 5"/>
          <p:cNvSpPr/>
          <p:nvPr/>
        </p:nvSpPr>
        <p:spPr>
          <a:xfrm>
            <a:off x="3286116" y="214290"/>
            <a:ext cx="2980304" cy="923330"/>
          </a:xfrm>
          <a:prstGeom prst="rect">
            <a:avLst/>
          </a:prstGeom>
          <a:noFill/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5400" b="1" cap="none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카미카제</a:t>
            </a:r>
            <a:endParaRPr lang="en-US" altLang="ko-KR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7" name="Picture 2" descr="C:\Users\home\Desktop\2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1214422"/>
            <a:ext cx="5442993" cy="3786214"/>
          </a:xfrm>
          <a:prstGeom prst="rect">
            <a:avLst/>
          </a:prstGeom>
          <a:noFill/>
        </p:spPr>
      </p:pic>
      <p:pic>
        <p:nvPicPr>
          <p:cNvPr id="8" name="Picture 3" descr="C:\Users\home\Desktop\24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14809" y="2500306"/>
            <a:ext cx="4872439" cy="400052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785786" y="1619896"/>
            <a:ext cx="77867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b="1" dirty="0" err="1" smtClean="0">
                <a:solidFill>
                  <a:schemeClr val="bg1"/>
                </a:solidFill>
              </a:rPr>
              <a:t>키미카제</a:t>
            </a:r>
            <a:r>
              <a:rPr lang="ko-KR" alt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의</a:t>
            </a:r>
            <a:r>
              <a:rPr lang="ko-KR" alt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테러로 침몰중인 미군 </a:t>
            </a:r>
            <a:r>
              <a:rPr lang="ko-KR" alt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항모</a:t>
            </a:r>
            <a:endParaRPr lang="ko-KR" alt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45901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k2003\Desktop\도조 히데키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86512" y="1928802"/>
            <a:ext cx="2383906" cy="3643338"/>
          </a:xfrm>
          <a:prstGeom prst="rect">
            <a:avLst/>
          </a:prstGeom>
          <a:noFill/>
        </p:spPr>
      </p:pic>
      <p:pic>
        <p:nvPicPr>
          <p:cNvPr id="1027" name="Picture 3" descr="C:\Users\tk2003\Desktop\도조 히데키와 천황의 시대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2" y="1967380"/>
            <a:ext cx="2428892" cy="3604760"/>
          </a:xfrm>
          <a:prstGeom prst="rect">
            <a:avLst/>
          </a:prstGeom>
          <a:noFill/>
        </p:spPr>
      </p:pic>
      <p:pic>
        <p:nvPicPr>
          <p:cNvPr id="1029" name="Picture 5" descr="C:\Users\tk2003\Desktop\히로히토 천황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2000240"/>
            <a:ext cx="2357454" cy="359005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85720" y="1405582"/>
            <a:ext cx="35004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 smtClean="0">
                <a:solidFill>
                  <a:schemeClr val="bg1"/>
                </a:solidFill>
              </a:rPr>
              <a:t>천황의 절대적 지위</a:t>
            </a:r>
            <a:endParaRPr lang="ko-KR" altLang="en-US" sz="28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1472" y="5809466"/>
            <a:ext cx="235745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500" b="1" dirty="0" err="1" smtClean="0">
                <a:solidFill>
                  <a:schemeClr val="bg1"/>
                </a:solidFill>
              </a:rPr>
              <a:t>히로히토</a:t>
            </a:r>
            <a:r>
              <a:rPr lang="ko-KR" altLang="en-US" sz="2500" b="1" dirty="0" smtClean="0">
                <a:solidFill>
                  <a:schemeClr val="bg1"/>
                </a:solidFill>
              </a:rPr>
              <a:t> 천황</a:t>
            </a:r>
            <a:endParaRPr lang="ko-KR" altLang="en-US" sz="25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14678" y="5715016"/>
            <a:ext cx="30003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dirty="0" smtClean="0">
                <a:solidFill>
                  <a:schemeClr val="bg1"/>
                </a:solidFill>
              </a:rPr>
              <a:t>그 당시 천황과 도조 </a:t>
            </a:r>
            <a:r>
              <a:rPr lang="ko-KR" altLang="en-US" sz="1600" b="1" dirty="0" err="1" smtClean="0">
                <a:solidFill>
                  <a:schemeClr val="bg1"/>
                </a:solidFill>
              </a:rPr>
              <a:t>히데키의</a:t>
            </a:r>
            <a:r>
              <a:rPr lang="ko-KR" altLang="en-US" sz="1600" b="1" dirty="0" smtClean="0">
                <a:solidFill>
                  <a:schemeClr val="bg1"/>
                </a:solidFill>
              </a:rPr>
              <a:t> 지위를 알 수 있는 책</a:t>
            </a:r>
            <a:endParaRPr lang="ko-KR" altLang="en-US" sz="16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72264" y="5738028"/>
            <a:ext cx="207170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500" b="1" dirty="0" smtClean="0">
                <a:solidFill>
                  <a:schemeClr val="bg1"/>
                </a:solidFill>
              </a:rPr>
              <a:t>도조 </a:t>
            </a:r>
            <a:r>
              <a:rPr lang="ko-KR" altLang="en-US" sz="2500" b="1" dirty="0" err="1" smtClean="0">
                <a:solidFill>
                  <a:schemeClr val="bg1"/>
                </a:solidFill>
              </a:rPr>
              <a:t>히데키</a:t>
            </a:r>
            <a:endParaRPr lang="ko-KR" altLang="en-US" sz="2500" b="1" dirty="0">
              <a:solidFill>
                <a:schemeClr val="bg1"/>
              </a:solidFill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1367756" y="142852"/>
            <a:ext cx="62760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ko-KR" alt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전시하의 국민 생활</a:t>
            </a:r>
            <a:endParaRPr lang="en-US" altLang="ko-KR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98654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71514" y="631828"/>
            <a:ext cx="3328982" cy="725470"/>
          </a:xfrm>
        </p:spPr>
        <p:txBody>
          <a:bodyPr>
            <a:noAutofit/>
          </a:bodyPr>
          <a:lstStyle/>
          <a:p>
            <a:r>
              <a:rPr lang="ko-KR" altLang="en-US" sz="3500" b="1" dirty="0" smtClean="0"/>
              <a:t>국민 </a:t>
            </a:r>
            <a:r>
              <a:rPr lang="ko-KR" altLang="en-US" sz="3500" b="1" dirty="0" err="1" smtClean="0"/>
              <a:t>총동원법</a:t>
            </a:r>
            <a:endParaRPr lang="ko-KR" altLang="en-US" sz="3500" b="1" dirty="0"/>
          </a:p>
        </p:txBody>
      </p:sp>
      <p:pic>
        <p:nvPicPr>
          <p:cNvPr id="2050" name="Picture 2" descr="C:\Users\tk2003\Desktop\IMG_20140921_225149-1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1" y="1493260"/>
            <a:ext cx="4357719" cy="3936004"/>
          </a:xfrm>
          <a:prstGeom prst="rect">
            <a:avLst/>
          </a:prstGeom>
          <a:noFill/>
        </p:spPr>
      </p:pic>
      <p:pic>
        <p:nvPicPr>
          <p:cNvPr id="2051" name="Picture 3" descr="C:\Users\tk2003\Desktop\돌_종을_운반하는_행렬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7614" y="1500174"/>
            <a:ext cx="4213542" cy="385539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57158" y="5523714"/>
            <a:ext cx="4429156" cy="477054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ko-KR" altLang="en-US" sz="2500" b="1" dirty="0" smtClean="0"/>
              <a:t>군수 공장에서 일하는 여성들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43504" y="5384085"/>
            <a:ext cx="3786214" cy="830997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ko-KR" altLang="en-US" sz="2400" b="1" dirty="0" smtClean="0"/>
              <a:t>쇠 공출을 위한 범종 </a:t>
            </a:r>
            <a:endParaRPr lang="en-US" altLang="ko-KR" sz="2400" b="1" dirty="0" smtClean="0"/>
          </a:p>
          <a:p>
            <a:pPr algn="ctr"/>
            <a:r>
              <a:rPr lang="ko-KR" altLang="en-US" sz="2400" b="1" dirty="0" smtClean="0"/>
              <a:t>운반 모습</a:t>
            </a:r>
            <a:endParaRPr lang="ko-KR" altLang="en-US" sz="2400" b="1" dirty="0"/>
          </a:p>
        </p:txBody>
      </p:sp>
    </p:spTree>
    <p:extLst>
      <p:ext uri="{BB962C8B-B14F-4D97-AF65-F5344CB8AC3E}">
        <p14:creationId xmlns="" xmlns:p14="http://schemas.microsoft.com/office/powerpoint/2010/main" val="3072320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28596" y="714356"/>
            <a:ext cx="3328982" cy="857256"/>
          </a:xfrm>
        </p:spPr>
        <p:txBody>
          <a:bodyPr>
            <a:noAutofit/>
          </a:bodyPr>
          <a:lstStyle/>
          <a:p>
            <a:r>
              <a:rPr lang="ko-KR" altLang="en-US" sz="3500" b="1" dirty="0" smtClean="0"/>
              <a:t>생활물자 배급</a:t>
            </a:r>
            <a:endParaRPr lang="ko-KR" altLang="en-US" sz="35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71472" y="5214950"/>
            <a:ext cx="3571900" cy="430887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ko-KR" altLang="en-US" sz="2200" b="1" dirty="0" smtClean="0"/>
              <a:t>물자 배급 모습</a:t>
            </a:r>
            <a:endParaRPr lang="ko-KR" altLang="en-US" sz="2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143504" y="5214950"/>
            <a:ext cx="3571900" cy="430887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ko-KR" altLang="en-US" sz="2200" b="1" dirty="0" smtClean="0"/>
              <a:t>시기별 배급 물품</a:t>
            </a:r>
            <a:endParaRPr lang="ko-KR" altLang="en-US" sz="2200" b="1" dirty="0"/>
          </a:p>
        </p:txBody>
      </p:sp>
      <p:pic>
        <p:nvPicPr>
          <p:cNvPr id="3074" name="Picture 2" descr="C:\Users\tk2003\Desktop\물자 배급 모습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6188" y="1643050"/>
            <a:ext cx="4417250" cy="3500462"/>
          </a:xfrm>
          <a:prstGeom prst="rect">
            <a:avLst/>
          </a:prstGeom>
          <a:noFill/>
        </p:spPr>
      </p:pic>
      <p:pic>
        <p:nvPicPr>
          <p:cNvPr id="3075" name="Picture 3" descr="C:\Users\tk2003\Desktop\시기별 배급 물품.bm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1630766"/>
            <a:ext cx="4190643" cy="35127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65002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00034" y="417514"/>
            <a:ext cx="2686040" cy="725470"/>
          </a:xfrm>
        </p:spPr>
        <p:txBody>
          <a:bodyPr>
            <a:noAutofit/>
          </a:bodyPr>
          <a:lstStyle/>
          <a:p>
            <a:r>
              <a:rPr lang="ko-KR" altLang="en-US" sz="3000" b="1" dirty="0" smtClean="0"/>
              <a:t>국민들의 복장</a:t>
            </a:r>
            <a:endParaRPr lang="ko-KR" altLang="en-US" sz="3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42910" y="5529220"/>
            <a:ext cx="3571900" cy="477054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ko-KR" altLang="en-US" sz="2500" b="1" dirty="0" smtClean="0"/>
              <a:t>남성 복장</a:t>
            </a:r>
            <a:endParaRPr lang="ko-KR" altLang="en-US" sz="25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143504" y="5559998"/>
            <a:ext cx="3571900" cy="477054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ko-KR" altLang="en-US" sz="2500" b="1" dirty="0" smtClean="0"/>
              <a:t>여성 복장</a:t>
            </a:r>
            <a:endParaRPr lang="ko-KR" altLang="en-US" sz="2500" b="1" dirty="0"/>
          </a:p>
        </p:txBody>
      </p:sp>
      <p:pic>
        <p:nvPicPr>
          <p:cNvPr id="4098" name="Picture 2" descr="C:\Users\tk2003\Desktop\여성 복장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57955" y="1099911"/>
            <a:ext cx="3574546" cy="4257915"/>
          </a:xfrm>
          <a:prstGeom prst="rect">
            <a:avLst/>
          </a:prstGeom>
          <a:noFill/>
        </p:spPr>
      </p:pic>
      <p:pic>
        <p:nvPicPr>
          <p:cNvPr id="4099" name="Picture 3" descr="C:\Users\tk2003\Desktop\남성 복장.bm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1142984"/>
            <a:ext cx="3786214" cy="42148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9985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430" y="285728"/>
            <a:ext cx="3393728" cy="178595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4813196"/>
            <a:ext cx="1901952" cy="1901952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299">
            <a:off x="6008075" y="3972949"/>
            <a:ext cx="1650181" cy="7026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5720" y="1142984"/>
            <a:ext cx="36038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000" b="1" dirty="0" smtClean="0"/>
              <a:t>1929</a:t>
            </a:r>
            <a:r>
              <a:rPr lang="ko-KR" altLang="en-US" sz="3000" b="1" dirty="0" smtClean="0"/>
              <a:t>년 </a:t>
            </a:r>
            <a:r>
              <a:rPr lang="en-US" altLang="ko-KR" sz="3000" b="1" dirty="0" smtClean="0"/>
              <a:t>10</a:t>
            </a:r>
            <a:r>
              <a:rPr lang="ko-KR" altLang="en-US" sz="3000" b="1" dirty="0" smtClean="0"/>
              <a:t>월 </a:t>
            </a:r>
            <a:r>
              <a:rPr lang="en-US" altLang="ko-KR" sz="3000" b="1" dirty="0" smtClean="0"/>
              <a:t>24</a:t>
            </a:r>
            <a:r>
              <a:rPr lang="ko-KR" altLang="en-US" sz="3000" b="1" dirty="0" smtClean="0"/>
              <a:t>일</a:t>
            </a:r>
            <a:endParaRPr lang="ko-KR" altLang="en-US" sz="3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42844" y="2729867"/>
            <a:ext cx="892975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b="1" dirty="0" smtClean="0"/>
              <a:t>뉴욕의 월가에서 주식의 대폭락이 일어나 이것을 </a:t>
            </a:r>
            <a:endParaRPr lang="en-US" altLang="ko-KR" sz="2800" b="1" dirty="0" smtClean="0"/>
          </a:p>
          <a:p>
            <a:pPr algn="ctr"/>
            <a:r>
              <a:rPr lang="ko-KR" altLang="en-US" sz="2800" b="1" dirty="0" smtClean="0"/>
              <a:t>계기로 세계를 사상 최대의 경제 공황으로 몰아 넣었다</a:t>
            </a:r>
            <a:r>
              <a:rPr lang="en-US" altLang="ko-KR" sz="3000" b="1" dirty="0" smtClean="0"/>
              <a:t>.</a:t>
            </a:r>
            <a:endParaRPr lang="ko-KR" altLang="en-US" sz="3000" b="1" dirty="0"/>
          </a:p>
        </p:txBody>
      </p:sp>
    </p:spTree>
    <p:extLst>
      <p:ext uri="{BB962C8B-B14F-4D97-AF65-F5344CB8AC3E}">
        <p14:creationId xmlns="" xmlns:p14="http://schemas.microsoft.com/office/powerpoint/2010/main" val="179144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-257180" y="500042"/>
            <a:ext cx="5114932" cy="725470"/>
          </a:xfrm>
        </p:spPr>
        <p:txBody>
          <a:bodyPr>
            <a:noAutofit/>
          </a:bodyPr>
          <a:lstStyle/>
          <a:p>
            <a:r>
              <a:rPr lang="ko-KR" altLang="en-US" sz="3000" b="1" dirty="0" smtClean="0">
                <a:solidFill>
                  <a:schemeClr val="bg1"/>
                </a:solidFill>
              </a:rPr>
              <a:t>식량부족 및 언론통제</a:t>
            </a:r>
            <a:endParaRPr lang="ko-KR" altLang="en-US" sz="30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5786" y="5214950"/>
            <a:ext cx="3071834" cy="707886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ko-KR" altLang="en-US" sz="2000" b="1" dirty="0" smtClean="0">
                <a:solidFill>
                  <a:schemeClr val="bg1"/>
                </a:solidFill>
              </a:rPr>
              <a:t>식량부족으로 직접 </a:t>
            </a:r>
            <a:endParaRPr lang="en-US" altLang="ko-KR" sz="2000" b="1" dirty="0" smtClean="0">
              <a:solidFill>
                <a:schemeClr val="bg1"/>
              </a:solidFill>
            </a:endParaRPr>
          </a:p>
          <a:p>
            <a:pPr algn="ctr"/>
            <a:r>
              <a:rPr lang="ko-KR" altLang="en-US" sz="2000" b="1" dirty="0" smtClean="0">
                <a:solidFill>
                  <a:schemeClr val="bg1"/>
                </a:solidFill>
              </a:rPr>
              <a:t>농사짓는 일본군 모습</a:t>
            </a:r>
            <a:endParaRPr lang="ko-KR" altLang="en-US" sz="2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00628" y="5214950"/>
            <a:ext cx="3714776" cy="400110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ko-KR" altLang="en-US" sz="2000" b="1" dirty="0" smtClean="0">
                <a:solidFill>
                  <a:schemeClr val="bg1"/>
                </a:solidFill>
              </a:rPr>
              <a:t>언론통제를 통한 전쟁선전잡지</a:t>
            </a:r>
            <a:endParaRPr lang="ko-KR" altLang="en-US" sz="2000" b="1" dirty="0">
              <a:solidFill>
                <a:schemeClr val="bg1"/>
              </a:solidFill>
            </a:endParaRPr>
          </a:p>
        </p:txBody>
      </p:sp>
      <p:pic>
        <p:nvPicPr>
          <p:cNvPr id="5122" name="Picture 2" descr="C:\Users\tk2003\Desktop\식량부족으로 직접 농사 짓는 일본군 모습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500174"/>
            <a:ext cx="4429156" cy="3429024"/>
          </a:xfrm>
          <a:prstGeom prst="rect">
            <a:avLst/>
          </a:prstGeom>
          <a:noFill/>
        </p:spPr>
      </p:pic>
      <p:pic>
        <p:nvPicPr>
          <p:cNvPr id="5124" name="Picture 4" descr="C:\Users\tk2003\Desktop\대동아전쟁 선전잡지 표지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1500174"/>
            <a:ext cx="4143404" cy="34290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01599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385894" y="417514"/>
            <a:ext cx="6472254" cy="725470"/>
          </a:xfrm>
        </p:spPr>
        <p:txBody>
          <a:bodyPr>
            <a:noAutofit/>
          </a:bodyPr>
          <a:lstStyle/>
          <a:p>
            <a:r>
              <a:rPr lang="ko-KR" altLang="en-US" sz="2500" b="1" dirty="0" smtClean="0"/>
              <a:t>그 당시 국민생활을 </a:t>
            </a:r>
            <a:r>
              <a:rPr lang="en-US" altLang="ko-KR" sz="2500" b="1" dirty="0" smtClean="0"/>
              <a:t/>
            </a:r>
            <a:br>
              <a:rPr lang="en-US" altLang="ko-KR" sz="2500" b="1" dirty="0" smtClean="0"/>
            </a:br>
            <a:r>
              <a:rPr lang="ko-KR" altLang="en-US" sz="2500" b="1" dirty="0" smtClean="0"/>
              <a:t>알 수 있는 영화 및 소설</a:t>
            </a:r>
            <a:endParaRPr lang="ko-KR" altLang="en-US" sz="25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85786" y="5214950"/>
            <a:ext cx="3071834" cy="769441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ko-KR" altLang="en-US" sz="2200" b="1" dirty="0" smtClean="0"/>
              <a:t>애니메이션</a:t>
            </a:r>
            <a:endParaRPr lang="en-US" altLang="ko-KR" sz="2200" b="1" dirty="0" smtClean="0"/>
          </a:p>
          <a:p>
            <a:pPr algn="ctr"/>
            <a:r>
              <a:rPr lang="ko-KR" altLang="en-US" sz="2200" b="1" dirty="0" smtClean="0"/>
              <a:t> </a:t>
            </a:r>
            <a:r>
              <a:rPr lang="en-US" altLang="ko-KR" sz="2200" b="1" dirty="0" smtClean="0"/>
              <a:t>‘</a:t>
            </a:r>
            <a:r>
              <a:rPr lang="ko-KR" altLang="en-US" sz="2200" b="1" dirty="0" smtClean="0"/>
              <a:t>반딧불의 묘</a:t>
            </a:r>
            <a:r>
              <a:rPr lang="en-US" altLang="ko-KR" sz="2200" b="1" dirty="0" smtClean="0"/>
              <a:t>’</a:t>
            </a:r>
            <a:endParaRPr lang="ko-KR" altLang="en-US" sz="2200" b="1" dirty="0"/>
          </a:p>
        </p:txBody>
      </p:sp>
      <p:pic>
        <p:nvPicPr>
          <p:cNvPr id="1026" name="Picture 2" descr="C:\Users\tk2003\Desktop\반딧불의 묘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428736"/>
            <a:ext cx="3357586" cy="3571900"/>
          </a:xfrm>
          <a:prstGeom prst="rect">
            <a:avLst/>
          </a:prstGeom>
          <a:noFill/>
        </p:spPr>
      </p:pic>
      <p:sp>
        <p:nvSpPr>
          <p:cNvPr id="9" name="직사각형 8"/>
          <p:cNvSpPr/>
          <p:nvPr/>
        </p:nvSpPr>
        <p:spPr>
          <a:xfrm>
            <a:off x="5742072" y="5214950"/>
            <a:ext cx="22589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 err="1" smtClean="0"/>
              <a:t>노사카</a:t>
            </a:r>
            <a:r>
              <a:rPr lang="ko-KR" altLang="en-US" sz="2200" b="1" dirty="0" smtClean="0"/>
              <a:t> </a:t>
            </a:r>
            <a:r>
              <a:rPr lang="ko-KR" altLang="en-US" sz="2200" b="1" dirty="0" err="1" smtClean="0"/>
              <a:t>아키유키</a:t>
            </a:r>
            <a:endParaRPr lang="en-US" altLang="ko-KR" sz="2200" b="1" dirty="0" smtClean="0"/>
          </a:p>
          <a:p>
            <a:r>
              <a:rPr lang="ko-KR" altLang="en-US" sz="2200" b="1" dirty="0" smtClean="0"/>
              <a:t>반딧불이의 무덤</a:t>
            </a:r>
            <a:endParaRPr lang="ko-KR" altLang="en-US" sz="2200" b="1" dirty="0"/>
          </a:p>
        </p:txBody>
      </p:sp>
      <p:pic>
        <p:nvPicPr>
          <p:cNvPr id="1027" name="Picture 3" descr="C:\Users\tk2003\Desktop\반딧불이의 무덤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4" y="1433524"/>
            <a:ext cx="3357586" cy="36385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47362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3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4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ostfiles5.naver.net/20140214_36/2lwbipxz_1392369460029wG7lH_JPEG/%C0%CF%BA%BB1.jpg?type=w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764" y="2857496"/>
            <a:ext cx="5400706" cy="32289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타원 11"/>
          <p:cNvSpPr/>
          <p:nvPr/>
        </p:nvSpPr>
        <p:spPr>
          <a:xfrm>
            <a:off x="4643438" y="2285992"/>
            <a:ext cx="3786214" cy="1071570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25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  <a:p>
            <a:pPr algn="ctr"/>
            <a:r>
              <a:rPr lang="en-US" altLang="ko-KR" sz="25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1930</a:t>
            </a:r>
            <a:r>
              <a:rPr lang="ko-KR" altLang="en-US" sz="25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년대 이후</a:t>
            </a:r>
            <a:endParaRPr lang="en-US" altLang="ko-KR" sz="25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  <a:p>
            <a:pPr algn="ctr"/>
            <a:r>
              <a:rPr lang="ko-KR" altLang="en-US" sz="25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민족말살정책</a:t>
            </a:r>
            <a:endParaRPr lang="en-US" altLang="ko-KR" sz="25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  <a:p>
            <a:pPr algn="ctr"/>
            <a:endParaRPr lang="ko-KR" altLang="en-US" sz="25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0" name="오른쪽 화살표 9"/>
          <p:cNvSpPr/>
          <p:nvPr/>
        </p:nvSpPr>
        <p:spPr>
          <a:xfrm rot="5400000">
            <a:off x="1729188" y="3916640"/>
            <a:ext cx="831260" cy="432048"/>
          </a:xfrm>
          <a:prstGeom prst="rightArrow">
            <a:avLst/>
          </a:prstGeom>
          <a:solidFill>
            <a:srgbClr val="FF0000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오른쪽 화살표 12"/>
          <p:cNvSpPr/>
          <p:nvPr/>
        </p:nvSpPr>
        <p:spPr>
          <a:xfrm rot="19223788">
            <a:off x="2703375" y="3666858"/>
            <a:ext cx="1780164" cy="381577"/>
          </a:xfrm>
          <a:prstGeom prst="rightArrow">
            <a:avLst/>
          </a:prstGeom>
          <a:solidFill>
            <a:srgbClr val="FF0000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타원 15"/>
          <p:cNvSpPr/>
          <p:nvPr/>
        </p:nvSpPr>
        <p:spPr>
          <a:xfrm>
            <a:off x="500034" y="2428868"/>
            <a:ext cx="3269057" cy="107157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25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  <a:p>
            <a:pPr algn="ctr"/>
            <a:r>
              <a:rPr lang="en-US" altLang="ko-KR" sz="25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1910</a:t>
            </a:r>
            <a:r>
              <a:rPr lang="ko-KR" altLang="en-US" sz="25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년대 </a:t>
            </a:r>
            <a:endParaRPr lang="en-US" altLang="ko-KR" sz="25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  <a:p>
            <a:r>
              <a:rPr lang="ko-KR" altLang="en-US" sz="25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무단통치시대</a:t>
            </a:r>
            <a:endParaRPr lang="ko-KR" altLang="en-US" sz="2500" i="1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  <a:p>
            <a:pPr algn="ctr"/>
            <a:endParaRPr lang="ko-KR" altLang="en-US" sz="25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7" name="타원 16"/>
          <p:cNvSpPr/>
          <p:nvPr/>
        </p:nvSpPr>
        <p:spPr>
          <a:xfrm>
            <a:off x="480876" y="4714884"/>
            <a:ext cx="3162430" cy="1217548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25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  <a:p>
            <a:pPr algn="ctr"/>
            <a:r>
              <a:rPr lang="en-US" altLang="ko-KR" sz="25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1920</a:t>
            </a:r>
            <a:r>
              <a:rPr lang="ko-KR" altLang="en-US" sz="25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년대</a:t>
            </a:r>
            <a:endParaRPr lang="en-US" altLang="ko-KR" sz="25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  <a:p>
            <a:r>
              <a:rPr lang="ko-KR" altLang="en-US" sz="25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문화통치 시대</a:t>
            </a:r>
          </a:p>
          <a:p>
            <a:pPr algn="ctr"/>
            <a:endParaRPr lang="en-US" altLang="ko-KR" sz="25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8" name="모서리가 둥근 직사각형 17"/>
          <p:cNvSpPr/>
          <p:nvPr/>
        </p:nvSpPr>
        <p:spPr>
          <a:xfrm>
            <a:off x="587286" y="1428736"/>
            <a:ext cx="5342035" cy="427660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2200" b="1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  <a:p>
            <a:r>
              <a:rPr lang="ko-KR" altLang="en-US" sz="22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이 당시의 한국</a:t>
            </a:r>
            <a:r>
              <a:rPr lang="en-US" altLang="ko-KR" sz="22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?    -</a:t>
            </a:r>
            <a:r>
              <a:rPr lang="ko-KR" altLang="en-US" sz="22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일본의 식민지</a:t>
            </a:r>
          </a:p>
          <a:p>
            <a:pPr algn="ctr"/>
            <a:endParaRPr lang="ko-KR" altLang="en-US" sz="22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571472" y="357166"/>
            <a:ext cx="69044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5400" b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한국과 일본과의 관계</a:t>
            </a:r>
            <a:endParaRPr lang="en-US" altLang="ko-KR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73053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animBg="1"/>
      <p:bldP spid="13" grpId="0" animBg="1"/>
      <p:bldP spid="16" grpId="0" animBg="1"/>
      <p:bldP spid="17" grpId="0" animBg="1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식민지 교육에 사용되었던 교과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658516"/>
            <a:ext cx="2739054" cy="17481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encrypted-tbn3.gstatic.com/images?q=tbn:ANd9GcQ9O_HMJ2gvEagEH4Nb1geKpG79OWMZescVqWnojpAMjtpVdI3EiA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806" y="4485832"/>
            <a:ext cx="2738450" cy="18256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모서리가 둥근 직사각형 3"/>
          <p:cNvSpPr/>
          <p:nvPr/>
        </p:nvSpPr>
        <p:spPr>
          <a:xfrm>
            <a:off x="467544" y="142852"/>
            <a:ext cx="4533084" cy="642942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황국 신민화 정책 </a:t>
            </a:r>
            <a:endParaRPr lang="ko-KR" altLang="en-US" sz="30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2050" name="Picture 2" descr="신사 참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21" y="1285860"/>
            <a:ext cx="5592167" cy="27855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황국 신민의 서사 암송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848095"/>
            <a:ext cx="2703814" cy="32133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_x186605856" descr="EMB0000150406f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04" y="4214818"/>
            <a:ext cx="1769529" cy="24285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모서리가 둥근 직사각형 5"/>
          <p:cNvSpPr/>
          <p:nvPr/>
        </p:nvSpPr>
        <p:spPr>
          <a:xfrm>
            <a:off x="1714480" y="928670"/>
            <a:ext cx="1823727" cy="3600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 smtClean="0">
                <a:ln>
                  <a:solidFill>
                    <a:srgbClr val="00FFFF"/>
                  </a:solidFill>
                </a:ln>
                <a:solidFill>
                  <a:srgbClr val="00FFFF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신사참배</a:t>
            </a:r>
            <a:endParaRPr lang="ko-KR" altLang="en-US" sz="2000" dirty="0">
              <a:ln>
                <a:solidFill>
                  <a:srgbClr val="00FFFF"/>
                </a:solidFill>
              </a:ln>
              <a:solidFill>
                <a:srgbClr val="00FFFF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6520676" y="4071942"/>
            <a:ext cx="2623324" cy="27312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 smtClean="0">
                <a:ln>
                  <a:solidFill>
                    <a:srgbClr val="00FFFF"/>
                  </a:solidFill>
                </a:ln>
                <a:solidFill>
                  <a:srgbClr val="00FFFF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황국신민 서사암송</a:t>
            </a:r>
            <a:endParaRPr lang="ko-KR" altLang="en-US" sz="2000" dirty="0">
              <a:ln>
                <a:solidFill>
                  <a:srgbClr val="00FFFF"/>
                </a:solidFill>
              </a:ln>
              <a:solidFill>
                <a:srgbClr val="00FFFF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모서리가 둥근 직사각형 12"/>
          <p:cNvSpPr/>
          <p:nvPr/>
        </p:nvSpPr>
        <p:spPr>
          <a:xfrm>
            <a:off x="357158" y="5357826"/>
            <a:ext cx="2299269" cy="27312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 smtClean="0">
                <a:ln>
                  <a:solidFill>
                    <a:srgbClr val="00FFFF"/>
                  </a:solidFill>
                </a:ln>
                <a:solidFill>
                  <a:srgbClr val="00FFFF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내선일체 포스트</a:t>
            </a:r>
            <a:endParaRPr lang="ko-KR" altLang="en-US" sz="2000" dirty="0">
              <a:ln>
                <a:solidFill>
                  <a:srgbClr val="00FFFF"/>
                </a:solidFill>
              </a:ln>
              <a:solidFill>
                <a:srgbClr val="00FFFF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4" name="모서리가 둥근 직사각형 13"/>
          <p:cNvSpPr/>
          <p:nvPr/>
        </p:nvSpPr>
        <p:spPr>
          <a:xfrm>
            <a:off x="3929058" y="6286520"/>
            <a:ext cx="2631973" cy="3469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 smtClean="0">
                <a:ln>
                  <a:solidFill>
                    <a:srgbClr val="00FFFF"/>
                  </a:solidFill>
                </a:ln>
                <a:solidFill>
                  <a:srgbClr val="00FFFF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우민화 교육론</a:t>
            </a:r>
            <a:endParaRPr lang="ko-KR" altLang="en-US" sz="2000" dirty="0">
              <a:ln>
                <a:solidFill>
                  <a:srgbClr val="00FFFF"/>
                </a:solidFill>
              </a:ln>
              <a:solidFill>
                <a:srgbClr val="00FFFF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8954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5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5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12" grpId="0"/>
      <p:bldP spid="13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347953" y="404664"/>
            <a:ext cx="4320480" cy="576064"/>
          </a:xfrm>
          <a:prstGeom prst="round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5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병참기진화 작전</a:t>
            </a:r>
            <a:endParaRPr lang="ko-KR" altLang="en-US" sz="25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034" y="3286124"/>
            <a:ext cx="1149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 smtClean="0">
                <a:ln>
                  <a:solidFill>
                    <a:srgbClr val="00FFFF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공출</a:t>
            </a:r>
            <a:endParaRPr lang="ko-KR" altLang="en-US" sz="2800" b="1" dirty="0">
              <a:ln>
                <a:solidFill>
                  <a:srgbClr val="00FFFF"/>
                </a:solidFill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71470" y="1142984"/>
            <a:ext cx="2714644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500" b="1" dirty="0" smtClean="0">
                <a:ln>
                  <a:solidFill>
                    <a:srgbClr val="00FFFF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산미증식계획</a:t>
            </a:r>
          </a:p>
          <a:p>
            <a:endParaRPr lang="ko-KR" altLang="en-US" dirty="0"/>
          </a:p>
        </p:txBody>
      </p:sp>
      <p:pic>
        <p:nvPicPr>
          <p:cNvPr id="3074" name="Picture 2" descr="http://tv02.search.naver.net/ugc?t=470x180&amp;q=http://blogfiles.naver.net/20110921_260/naruluiha_1316568762227OdtJt_JPEG/20101227000035_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56" y="1142984"/>
            <a:ext cx="3635204" cy="24506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쌀 생산량과 공출량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46" y="642918"/>
            <a:ext cx="2722674" cy="28872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Picture 4" descr="https://encrypted-tbn0.gstatic.com/images?q=tbn:ANd9GcQh_-BkRn9ws-xAcE3RwYXUWWXYNkVQuq_aMNuci0OYd7dEvyNOI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3779207"/>
            <a:ext cx="3954085" cy="29359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s://encrypted-tbn1.gstatic.com/images?q=tbn:ANd9GcQV7-j60658iDqPN8T4ezY7Dznos6kW-hQeHo0y4JTs2vb5dslW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4" y="3714752"/>
            <a:ext cx="4094045" cy="29477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992081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5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5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_x186605536" descr="EMB0000150406f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2" y="2285992"/>
            <a:ext cx="5112568" cy="38203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s://encrypted-tbn1.gstatic.com/images?q=tbn:ANd9GcTYlEmSUsKH0AiK9UyyqnhPuDlmpwuNkp8Y-tlRWKHc7pCB75hp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4032448" cy="27178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모서리가 둥근 직사각형 7"/>
          <p:cNvSpPr/>
          <p:nvPr/>
        </p:nvSpPr>
        <p:spPr>
          <a:xfrm>
            <a:off x="494518" y="280358"/>
            <a:ext cx="3024336" cy="504056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500" dirty="0" smtClean="0">
                <a:solidFill>
                  <a:schemeClr val="bg1"/>
                </a:solidFill>
              </a:rPr>
              <a:t>강제 징병</a:t>
            </a:r>
            <a:endParaRPr lang="ko-KR" altLang="en-US" sz="2500" dirty="0">
              <a:solidFill>
                <a:schemeClr val="bg1"/>
              </a:solidFill>
            </a:endParaRPr>
          </a:p>
        </p:txBody>
      </p:sp>
      <p:pic>
        <p:nvPicPr>
          <p:cNvPr id="4102" name="Picture 6" descr="http://postfiles8.naver.net/20140214_167/2lwbipxz_13923694609436d7WL_JPEG/%C0%CF%BA%BB3.jpg?type=w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744" y="659564"/>
            <a:ext cx="3888432" cy="28466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일제에 의해 강제 동원된 한인 수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14" y="1428736"/>
            <a:ext cx="3852337" cy="33749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429124" y="1571612"/>
            <a:ext cx="4071966" cy="36933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 anchor="b" anchorCtr="0">
            <a:spAutoFit/>
          </a:bodyPr>
          <a:lstStyle/>
          <a:p>
            <a:r>
              <a:rPr lang="ko-KR" altLang="en-US" b="1" dirty="0" smtClean="0">
                <a:solidFill>
                  <a:schemeClr val="bg1"/>
                </a:solidFill>
              </a:rPr>
              <a:t>일제에 의해 강제 동원된 한인의 수</a:t>
            </a:r>
            <a:endParaRPr lang="ko-KR" altLang="en-US" b="1" dirty="0"/>
          </a:p>
        </p:txBody>
      </p:sp>
      <p:pic>
        <p:nvPicPr>
          <p:cNvPr id="7" name="Picture 6" descr="https://encrypted-tbn0.gstatic.com/images?q=tbn:ANd9GcTI2imntJtGn9i0YVgBlTYOETjTIOYvI0RsYxluY8vAvKwvZuDkew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52452"/>
            <a:ext cx="4034728" cy="296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004689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0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6" name="Picture 32" descr="http://www.nanum.org/img/sub/sub2-img14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1000108"/>
            <a:ext cx="3434221" cy="27916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encrypted-tbn3.gstatic.com/images?q=tbn:ANd9GcRFmV5w572tJ7I7yRkyawGcHBpqKjNAbxFyU5mO2tAEWkkx6Emf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48" y="3929066"/>
            <a:ext cx="4572000" cy="25717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모서리가 둥근 직사각형 3"/>
          <p:cNvSpPr/>
          <p:nvPr/>
        </p:nvSpPr>
        <p:spPr>
          <a:xfrm>
            <a:off x="571472" y="214290"/>
            <a:ext cx="2601103" cy="576064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5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위안부</a:t>
            </a:r>
            <a:endParaRPr lang="ko-KR" altLang="en-US" sz="25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8" name="Control 13"/>
          <p:cNvSpPr>
            <a:spLocks noChangeArrowheads="1" noChangeShapeType="1"/>
          </p:cNvSpPr>
          <p:nvPr/>
        </p:nvSpPr>
        <p:spPr bwMode="auto">
          <a:xfrm>
            <a:off x="0" y="0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9" name="Control 14"/>
          <p:cNvSpPr>
            <a:spLocks noChangeArrowheads="1" noChangeShapeType="1"/>
          </p:cNvSpPr>
          <p:nvPr/>
        </p:nvSpPr>
        <p:spPr bwMode="auto">
          <a:xfrm>
            <a:off x="0" y="0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0" name="Control 15"/>
          <p:cNvSpPr>
            <a:spLocks noChangeArrowheads="1" noChangeShapeType="1"/>
          </p:cNvSpPr>
          <p:nvPr/>
        </p:nvSpPr>
        <p:spPr bwMode="auto">
          <a:xfrm>
            <a:off x="0" y="0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" name="Control 16"/>
          <p:cNvSpPr>
            <a:spLocks noChangeArrowheads="1" noChangeShapeType="1"/>
          </p:cNvSpPr>
          <p:nvPr/>
        </p:nvSpPr>
        <p:spPr bwMode="auto">
          <a:xfrm>
            <a:off x="0" y="0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2" name="Control 17"/>
          <p:cNvSpPr>
            <a:spLocks noChangeArrowheads="1" noChangeShapeType="1"/>
          </p:cNvSpPr>
          <p:nvPr/>
        </p:nvSpPr>
        <p:spPr bwMode="auto">
          <a:xfrm>
            <a:off x="0" y="0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3" name="Control 18"/>
          <p:cNvSpPr>
            <a:spLocks noChangeArrowheads="1" noChangeShapeType="1"/>
          </p:cNvSpPr>
          <p:nvPr/>
        </p:nvSpPr>
        <p:spPr bwMode="auto">
          <a:xfrm>
            <a:off x="0" y="0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4" name="Control 19"/>
          <p:cNvSpPr>
            <a:spLocks noChangeArrowheads="1" noChangeShapeType="1"/>
          </p:cNvSpPr>
          <p:nvPr/>
        </p:nvSpPr>
        <p:spPr bwMode="auto">
          <a:xfrm>
            <a:off x="0" y="0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5" name="Control 20"/>
          <p:cNvSpPr>
            <a:spLocks noChangeArrowheads="1" noChangeShapeType="1"/>
          </p:cNvSpPr>
          <p:nvPr/>
        </p:nvSpPr>
        <p:spPr bwMode="auto">
          <a:xfrm>
            <a:off x="0" y="0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1048" name="Picture 24" descr="https://encrypted-tbn0.gstatic.com/images?q=tbn:ANd9GcRA3uTjxSjkaFnddNQASS1Bo3alz3w12iTs3GfuFwRN-uRtrKvl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809" y="1112016"/>
            <a:ext cx="3807609" cy="25684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://www.ohmynews.com/down/inarticle/020222_kimd0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3786190"/>
            <a:ext cx="3809617" cy="2844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2차 대전 당시의 일본군 위안부 사진. 내달 토론토에서 한국 김동원 감독의 위안부 다큐멘터리 ‘끝나지 않은 전쟁’ 시사회가 열린다.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113884"/>
            <a:ext cx="3591074" cy="29163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http://www.nanum.org/img/sub/sub2-img2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267" y="2144093"/>
            <a:ext cx="3431952" cy="31330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9465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10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10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10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모서리가 둥근 직사각형 6"/>
          <p:cNvSpPr/>
          <p:nvPr/>
        </p:nvSpPr>
        <p:spPr>
          <a:xfrm>
            <a:off x="500034" y="357166"/>
            <a:ext cx="3533522" cy="606918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위안부동영상 </a:t>
            </a:r>
            <a:endParaRPr lang="ko-KR" altLang="en-US" sz="30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2050" name="Picture 2" descr="http://www.nanum.org/img/sub/sub2-img22.gif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502" y="490515"/>
            <a:ext cx="3281588" cy="6010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nanum.org/img/sub/sub2-img28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1826520"/>
            <a:ext cx="4226937" cy="36027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06460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/>
          <p:cNvSpPr/>
          <p:nvPr/>
        </p:nvSpPr>
        <p:spPr>
          <a:xfrm>
            <a:off x="321818" y="357166"/>
            <a:ext cx="4464496" cy="729372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반성하지 않는 일본정부</a:t>
            </a:r>
            <a:endParaRPr lang="ko-KR" altLang="en-US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3074" name="Picture 2" descr="https://encrypted-tbn3.gstatic.com/images?q=tbn:ANd9GcQq-YB33P6K0WoI1ie5kqGd63YRfmXprTgCDB6jQJ-9sjHtvL9W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08" y="1700808"/>
            <a:ext cx="3841302" cy="21607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encrypted-tbn2.gstatic.com/images?q=tbn:ANd9GcT0vcNCfT5MtuWWWpunGDX-3uW7htNWAyEWuRpih4hArtfcPDfR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449852"/>
            <a:ext cx="3960440" cy="24770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encrypted-tbn1.gstatic.com/images?q=tbn:ANd9GcS8arcrKftQE2Ogf8X640W3a1bWGONpsi4OQ5BGDxjPTjlXqipW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28934"/>
            <a:ext cx="4833695" cy="32199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encrypted-tbn2.gstatic.com/images?q=tbn:ANd9GcR2YBPVP-4CMpwtGbAJieSXTyeuoHahWxydLJZ0HzuLUS-A7jTWfg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4" y="2143116"/>
            <a:ext cx="4726528" cy="36433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s://encrypted-tbn3.gstatic.com/images?q=tbn:ANd9GcRDht2csqXYLbHs7lKk6WVd6491XnWbO4g57ulfgxEdR75pqJpY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356992"/>
            <a:ext cx="4680520" cy="26692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encrypted-tbn3.gstatic.com/images?q=tbn:ANd9GcTmznQ84Q0Jxl-a8odb2lLuywoiRJikGLM-yHWefmAz42Y2mXE83g">
            <a:hlinkClick r:id="rId13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1357298"/>
            <a:ext cx="6715172" cy="33820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s://encrypted-tbn0.gstatic.com/images?q=tbn:ANd9GcQAXe_T3u6RGVhx0AU7NOrujevUIPAiEr3np3V4E9goZsUYFsqw">
            <a:hlinkClick r:id="rId15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2" y="2178835"/>
            <a:ext cx="4305044" cy="32287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14369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 descr="드뎌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오른쪽으로 구부러진 화살표 13"/>
          <p:cNvSpPr/>
          <p:nvPr/>
        </p:nvSpPr>
        <p:spPr>
          <a:xfrm rot="1902888" flipH="1">
            <a:off x="5239893" y="3470259"/>
            <a:ext cx="932736" cy="3687871"/>
          </a:xfrm>
          <a:prstGeom prst="curvedRightArrow">
            <a:avLst>
              <a:gd name="adj1" fmla="val 4445"/>
              <a:gd name="adj2" fmla="val 43203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5" name="오른쪽으로 구부러진 화살표 14"/>
          <p:cNvSpPr/>
          <p:nvPr/>
        </p:nvSpPr>
        <p:spPr>
          <a:xfrm rot="4619725">
            <a:off x="5254494" y="2403226"/>
            <a:ext cx="320876" cy="106958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6" name="오른쪽으로 구부러진 화살표 15"/>
          <p:cNvSpPr/>
          <p:nvPr/>
        </p:nvSpPr>
        <p:spPr>
          <a:xfrm rot="7845071">
            <a:off x="4428279" y="-902932"/>
            <a:ext cx="834022" cy="4535963"/>
          </a:xfrm>
          <a:prstGeom prst="curvedRightArrow">
            <a:avLst>
              <a:gd name="adj1" fmla="val 11532"/>
              <a:gd name="adj2" fmla="val 50000"/>
              <a:gd name="adj3" fmla="val 298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7" name="오른쪽으로 구부러진 화살표 16"/>
          <p:cNvSpPr/>
          <p:nvPr/>
        </p:nvSpPr>
        <p:spPr>
          <a:xfrm rot="4809272">
            <a:off x="3900876" y="914506"/>
            <a:ext cx="862836" cy="3472484"/>
          </a:xfrm>
          <a:prstGeom prst="curvedRightArrow">
            <a:avLst>
              <a:gd name="adj1" fmla="val 9470"/>
              <a:gd name="adj2" fmla="val 50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8" name="오른쪽으로 구부러진 화살표 17"/>
          <p:cNvSpPr/>
          <p:nvPr/>
        </p:nvSpPr>
        <p:spPr>
          <a:xfrm rot="2745121">
            <a:off x="3792725" y="2241769"/>
            <a:ext cx="701295" cy="4303290"/>
          </a:xfrm>
          <a:prstGeom prst="curvedRightArrow">
            <a:avLst>
              <a:gd name="adj1" fmla="val 13305"/>
              <a:gd name="adj2" fmla="val 43922"/>
              <a:gd name="adj3" fmla="val 2335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7715272" y="1690375"/>
            <a:ext cx="861774" cy="4596145"/>
          </a:xfrm>
          <a:prstGeom prst="rect">
            <a:avLst/>
          </a:prstGeom>
          <a:noFill/>
        </p:spPr>
        <p:txBody>
          <a:bodyPr vert="eaVert" wrap="square" lIns="91440" tIns="45720" rIns="91440" bIns="45720">
            <a:spAutoFit/>
          </a:bodyPr>
          <a:lstStyle/>
          <a:p>
            <a:pPr algn="ctr"/>
            <a:r>
              <a:rPr lang="ko-KR" altLang="en-US" sz="4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일본과 피해국가</a:t>
            </a:r>
            <a:endParaRPr lang="en-US" altLang="ko-KR" sz="4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3357554" y="3071810"/>
            <a:ext cx="1857388" cy="50006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 err="1" smtClean="0"/>
              <a:t>난징대학살</a:t>
            </a:r>
            <a:endParaRPr lang="ko-KR" altLang="en-US" sz="2000" b="1" dirty="0"/>
          </a:p>
        </p:txBody>
      </p:sp>
      <p:sp>
        <p:nvSpPr>
          <p:cNvPr id="10" name="타원 9"/>
          <p:cNvSpPr/>
          <p:nvPr/>
        </p:nvSpPr>
        <p:spPr>
          <a:xfrm>
            <a:off x="4214810" y="3714752"/>
            <a:ext cx="142876" cy="14287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타원 10"/>
          <p:cNvSpPr/>
          <p:nvPr/>
        </p:nvSpPr>
        <p:spPr>
          <a:xfrm>
            <a:off x="4786314" y="2357430"/>
            <a:ext cx="142876" cy="14287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3857620" y="1785926"/>
            <a:ext cx="1857388" cy="50006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 smtClean="0"/>
              <a:t>731</a:t>
            </a:r>
            <a:r>
              <a:rPr lang="ko-KR" altLang="en-US" sz="2000" b="1" dirty="0" smtClean="0"/>
              <a:t>부대</a:t>
            </a:r>
            <a:endParaRPr lang="ko-KR" altLang="en-US" sz="2000" b="1" dirty="0"/>
          </a:p>
        </p:txBody>
      </p:sp>
      <p:sp>
        <p:nvSpPr>
          <p:cNvPr id="19" name="타원 18"/>
          <p:cNvSpPr/>
          <p:nvPr/>
        </p:nvSpPr>
        <p:spPr>
          <a:xfrm>
            <a:off x="4429124" y="5357826"/>
            <a:ext cx="142876" cy="14287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/>
          <p:cNvSpPr/>
          <p:nvPr/>
        </p:nvSpPr>
        <p:spPr>
          <a:xfrm>
            <a:off x="3500430" y="4786322"/>
            <a:ext cx="1857388" cy="50006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 smtClean="0"/>
              <a:t>마닐라대학살</a:t>
            </a:r>
            <a:endParaRPr lang="ko-KR" altLang="en-US" sz="2000" b="1" dirty="0"/>
          </a:p>
        </p:txBody>
      </p:sp>
      <p:sp>
        <p:nvSpPr>
          <p:cNvPr id="22" name="타원 21"/>
          <p:cNvSpPr/>
          <p:nvPr/>
        </p:nvSpPr>
        <p:spPr>
          <a:xfrm>
            <a:off x="4071934" y="5643578"/>
            <a:ext cx="142876" cy="14287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직사각형 23"/>
          <p:cNvSpPr/>
          <p:nvPr/>
        </p:nvSpPr>
        <p:spPr>
          <a:xfrm>
            <a:off x="3214678" y="5857892"/>
            <a:ext cx="1857388" cy="50006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 err="1" smtClean="0"/>
              <a:t>죽음의행진</a:t>
            </a:r>
            <a:endParaRPr lang="ko-KR" altLang="en-US" sz="20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285720" y="269346"/>
            <a:ext cx="2857520" cy="1172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b="1" dirty="0" err="1" smtClean="0"/>
              <a:t>난징</a:t>
            </a:r>
            <a:r>
              <a:rPr lang="ko-KR" altLang="en-US" b="1" dirty="0" smtClean="0"/>
              <a:t> 대학살 </a:t>
            </a:r>
          </a:p>
          <a:p>
            <a:pPr>
              <a:lnSpc>
                <a:spcPct val="200000"/>
              </a:lnSpc>
            </a:pPr>
            <a:r>
              <a:rPr lang="en-US" altLang="ko-KR" b="1" dirty="0" smtClean="0"/>
              <a:t>100</a:t>
            </a:r>
            <a:r>
              <a:rPr lang="ko-KR" altLang="en-US" b="1" dirty="0" smtClean="0"/>
              <a:t>인 참수 경쟁 </a:t>
            </a:r>
          </a:p>
          <a:p>
            <a:pPr>
              <a:lnSpc>
                <a:spcPct val="200000"/>
              </a:lnSpc>
            </a:pPr>
            <a:r>
              <a:rPr lang="ko-KR" altLang="en-US" b="1" dirty="0" err="1" smtClean="0"/>
              <a:t>우키시마호</a:t>
            </a:r>
            <a:r>
              <a:rPr lang="ko-KR" altLang="en-US" b="1" dirty="0" smtClean="0"/>
              <a:t> </a:t>
            </a:r>
            <a:r>
              <a:rPr lang="ko-KR" altLang="en-US" b="1" dirty="0" err="1" smtClean="0"/>
              <a:t>폭침</a:t>
            </a:r>
            <a:r>
              <a:rPr lang="ko-KR" altLang="en-US" b="1" dirty="0" smtClean="0"/>
              <a:t> 사건 </a:t>
            </a:r>
          </a:p>
          <a:p>
            <a:pPr>
              <a:lnSpc>
                <a:spcPct val="200000"/>
              </a:lnSpc>
            </a:pPr>
            <a:r>
              <a:rPr lang="ko-KR" altLang="en-US" b="1" dirty="0" err="1" smtClean="0"/>
              <a:t>라하</a:t>
            </a:r>
            <a:r>
              <a:rPr lang="ko-KR" altLang="en-US" b="1" dirty="0" smtClean="0"/>
              <a:t> 대학살</a:t>
            </a:r>
          </a:p>
          <a:p>
            <a:pPr>
              <a:lnSpc>
                <a:spcPct val="200000"/>
              </a:lnSpc>
            </a:pPr>
            <a:r>
              <a:rPr lang="ko-KR" altLang="en-US" b="1" dirty="0" err="1" smtClean="0"/>
              <a:t>알렉산드라</a:t>
            </a:r>
            <a:r>
              <a:rPr lang="ko-KR" altLang="en-US" b="1" dirty="0" smtClean="0"/>
              <a:t> 병원 대학살</a:t>
            </a:r>
          </a:p>
          <a:p>
            <a:pPr>
              <a:lnSpc>
                <a:spcPct val="200000"/>
              </a:lnSpc>
            </a:pPr>
            <a:r>
              <a:rPr lang="ko-KR" altLang="en-US" b="1" dirty="0" err="1" smtClean="0"/>
              <a:t>숙칭</a:t>
            </a:r>
            <a:r>
              <a:rPr lang="ko-KR" altLang="en-US" b="1" dirty="0" smtClean="0"/>
              <a:t> 대학살</a:t>
            </a:r>
          </a:p>
          <a:p>
            <a:pPr>
              <a:lnSpc>
                <a:spcPct val="200000"/>
              </a:lnSpc>
            </a:pPr>
            <a:r>
              <a:rPr lang="ko-KR" altLang="en-US" b="1" dirty="0" err="1" smtClean="0"/>
              <a:t>바탄</a:t>
            </a:r>
            <a:r>
              <a:rPr lang="ko-KR" altLang="en-US" b="1" dirty="0" smtClean="0"/>
              <a:t> 죽음의 행진</a:t>
            </a:r>
          </a:p>
          <a:p>
            <a:pPr>
              <a:lnSpc>
                <a:spcPct val="200000"/>
              </a:lnSpc>
            </a:pPr>
            <a:r>
              <a:rPr lang="ko-KR" altLang="en-US" b="1" dirty="0" smtClean="0"/>
              <a:t>마닐라 대학살</a:t>
            </a:r>
          </a:p>
          <a:p>
            <a:pPr>
              <a:lnSpc>
                <a:spcPct val="200000"/>
              </a:lnSpc>
            </a:pPr>
            <a:r>
              <a:rPr lang="en-US" altLang="ko-KR" b="1" dirty="0" smtClean="0"/>
              <a:t>731 </a:t>
            </a:r>
            <a:r>
              <a:rPr lang="ko-KR" altLang="en-US" b="1" dirty="0" smtClean="0"/>
              <a:t>부대</a:t>
            </a:r>
          </a:p>
          <a:p>
            <a:pPr>
              <a:lnSpc>
                <a:spcPct val="200000"/>
              </a:lnSpc>
            </a:pPr>
            <a:r>
              <a:rPr lang="en-US" altLang="ko-KR" b="1" dirty="0" smtClean="0"/>
              <a:t>516 </a:t>
            </a:r>
            <a:r>
              <a:rPr lang="ko-KR" altLang="en-US" b="1" dirty="0" smtClean="0"/>
              <a:t>부대</a:t>
            </a:r>
            <a:endParaRPr lang="en-US" altLang="ko-KR" b="1" dirty="0" smtClean="0"/>
          </a:p>
          <a:p>
            <a:pPr>
              <a:lnSpc>
                <a:spcPct val="200000"/>
              </a:lnSpc>
            </a:pPr>
            <a:r>
              <a:rPr lang="ko-KR" altLang="en-US" b="1" dirty="0" err="1" smtClean="0"/>
              <a:t>산다칸</a:t>
            </a:r>
            <a:r>
              <a:rPr lang="ko-KR" altLang="en-US" b="1" dirty="0" smtClean="0"/>
              <a:t> 죽음의 행진</a:t>
            </a:r>
          </a:p>
          <a:p>
            <a:pPr>
              <a:lnSpc>
                <a:spcPct val="200000"/>
              </a:lnSpc>
            </a:pPr>
            <a:r>
              <a:rPr lang="ko-KR" altLang="en-US" b="1" dirty="0" err="1" smtClean="0"/>
              <a:t>카이밍</a:t>
            </a:r>
            <a:r>
              <a:rPr lang="ko-KR" altLang="en-US" b="1" dirty="0" smtClean="0"/>
              <a:t> 세균 무기 공격</a:t>
            </a:r>
          </a:p>
          <a:p>
            <a:pPr>
              <a:lnSpc>
                <a:spcPct val="200000"/>
              </a:lnSpc>
            </a:pPr>
            <a:r>
              <a:rPr lang="ko-KR" altLang="en-US" b="1" dirty="0" err="1" smtClean="0"/>
              <a:t>창더</a:t>
            </a:r>
            <a:r>
              <a:rPr lang="ko-KR" altLang="en-US" b="1" dirty="0" smtClean="0"/>
              <a:t> 화학 무기 공격</a:t>
            </a:r>
          </a:p>
          <a:p>
            <a:pPr>
              <a:lnSpc>
                <a:spcPct val="200000"/>
              </a:lnSpc>
            </a:pPr>
            <a:r>
              <a:rPr lang="ko-KR" altLang="en-US" b="1" dirty="0" err="1" smtClean="0"/>
              <a:t>산둥</a:t>
            </a:r>
            <a:r>
              <a:rPr lang="ko-KR" altLang="en-US" b="1" dirty="0" smtClean="0"/>
              <a:t> 학살</a:t>
            </a:r>
          </a:p>
          <a:p>
            <a:pPr>
              <a:lnSpc>
                <a:spcPct val="200000"/>
              </a:lnSpc>
            </a:pPr>
            <a:r>
              <a:rPr lang="ko-KR" altLang="en-US" b="1" dirty="0" err="1" smtClean="0"/>
              <a:t>황민화정책</a:t>
            </a:r>
            <a:r>
              <a:rPr lang="ko-KR" altLang="en-US" b="1" dirty="0" smtClean="0"/>
              <a:t> </a:t>
            </a:r>
          </a:p>
          <a:p>
            <a:pPr>
              <a:lnSpc>
                <a:spcPct val="200000"/>
              </a:lnSpc>
            </a:pPr>
            <a:r>
              <a:rPr lang="ko-KR" altLang="en-US" b="1" dirty="0" smtClean="0"/>
              <a:t>삼광 작전 </a:t>
            </a:r>
          </a:p>
          <a:p>
            <a:pPr>
              <a:lnSpc>
                <a:spcPct val="200000"/>
              </a:lnSpc>
            </a:pPr>
            <a:r>
              <a:rPr lang="ko-KR" altLang="en-US" b="1" dirty="0" err="1" smtClean="0"/>
              <a:t>평정산</a:t>
            </a:r>
            <a:r>
              <a:rPr lang="ko-KR" altLang="en-US" b="1" dirty="0" smtClean="0"/>
              <a:t> 사건</a:t>
            </a:r>
            <a:endParaRPr lang="en-US" altLang="ko-KR" b="1" dirty="0" smtClean="0"/>
          </a:p>
          <a:p>
            <a:pPr>
              <a:lnSpc>
                <a:spcPct val="200000"/>
              </a:lnSpc>
            </a:pPr>
            <a:r>
              <a:rPr lang="ko-KR" altLang="en-US" b="1" dirty="0" err="1" smtClean="0"/>
              <a:t>웨이크</a:t>
            </a:r>
            <a:r>
              <a:rPr lang="ko-KR" altLang="en-US" b="1" dirty="0" smtClean="0"/>
              <a:t> 섬 대학살 </a:t>
            </a:r>
          </a:p>
          <a:p>
            <a:pPr>
              <a:lnSpc>
                <a:spcPct val="200000"/>
              </a:lnSpc>
            </a:pPr>
            <a:r>
              <a:rPr lang="ko-KR" altLang="en-US" dirty="0" smtClean="0"/>
              <a:t> </a:t>
            </a:r>
          </a:p>
          <a:p>
            <a:pPr>
              <a:lnSpc>
                <a:spcPct val="200000"/>
              </a:lnSpc>
            </a:pPr>
            <a:r>
              <a:rPr lang="ko-KR" altLang="en-US" dirty="0" smtClean="0"/>
              <a:t> </a:t>
            </a:r>
          </a:p>
          <a:p>
            <a:endParaRPr lang="ko-KR" altLang="en-US" dirty="0" smtClean="0"/>
          </a:p>
          <a:p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8 0.89639 L -0.00243 -0.4778 " pathEditMode="relative" rAng="0" ptsTypes="AA">
                                      <p:cBhvr>
                                        <p:cTn id="2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" y="-68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 animBg="1"/>
      <p:bldP spid="10" grpId="0" animBg="1"/>
      <p:bldP spid="11" grpId="0" animBg="1"/>
      <p:bldP spid="12" grpId="0" animBg="1"/>
      <p:bldP spid="19" grpId="0" animBg="1"/>
      <p:bldP spid="20" grpId="0" animBg="1"/>
      <p:bldP spid="22" grpId="0" animBg="1"/>
      <p:bldP spid="24" grpId="0" animBg="1"/>
      <p:bldP spid="25" grpId="0"/>
      <p:bldP spid="2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75000"/>
              </a:schemeClr>
            </a:gs>
            <a:gs pos="39999">
              <a:schemeClr val="bg1"/>
            </a:gs>
            <a:gs pos="70000">
              <a:schemeClr val="bg1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10" y="2994115"/>
            <a:ext cx="2013474" cy="2139316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488" y="3300359"/>
            <a:ext cx="2428775" cy="1771715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05" y="182635"/>
            <a:ext cx="3619919" cy="2714939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993" y="214290"/>
            <a:ext cx="3592345" cy="2658055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418" y="2994114"/>
            <a:ext cx="1649912" cy="218116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04248" y="2706664"/>
            <a:ext cx="2513208" cy="4437112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TextBox 2"/>
          <p:cNvSpPr txBox="1"/>
          <p:nvPr/>
        </p:nvSpPr>
        <p:spPr>
          <a:xfrm>
            <a:off x="214282" y="5801281"/>
            <a:ext cx="8429684" cy="485239"/>
          </a:xfrm>
          <a:prstGeom prst="roundRect">
            <a:avLst>
              <a:gd name="adj" fmla="val 30356"/>
            </a:avLst>
          </a:prstGeom>
          <a:solidFill>
            <a:schemeClr val="accent5">
              <a:lumMod val="50000"/>
            </a:schemeClr>
          </a:solidFill>
          <a:ln cap="rnd" cmpd="sng">
            <a:solidFill>
              <a:schemeClr val="tx1"/>
            </a:solidFill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ko-KR" altLang="en-US" sz="20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대륙에 진출하여 국내 경제의 위기를 타개해야 한다는 의견이 강했다</a:t>
            </a:r>
            <a:r>
              <a:rPr lang="en-US" altLang="ko-KR" sz="2000" b="1" dirty="0" smtClean="0">
                <a:ln w="11430">
                  <a:solidFill>
                    <a:schemeClr val="bg1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ko-KR" altLang="en-US" sz="2000" b="1" dirty="0" smtClean="0">
              <a:ln w="11430">
                <a:solidFill>
                  <a:schemeClr val="bg1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9512" y="5243468"/>
            <a:ext cx="53211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극심한 경제공황은 사회불안을 야기 시켯고</a:t>
            </a:r>
            <a:endParaRPr lang="ko-KR" altLang="en-US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051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 rot="20936134">
            <a:off x="-127318" y="173034"/>
            <a:ext cx="3397846" cy="123604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000" b="1" dirty="0" err="1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</a:rPr>
              <a:t>난징대학살</a:t>
            </a:r>
            <a:endParaRPr lang="ko-KR" altLang="en-US" sz="4000" b="1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reflection blurRad="6350" stA="50000" endA="300" endPos="50000" dist="29997" dir="5400000" sy="-100000" algn="bl" rotWithShape="0"/>
              </a:effectLst>
            </a:endParaRPr>
          </a:p>
        </p:txBody>
      </p:sp>
      <p:pic>
        <p:nvPicPr>
          <p:cNvPr id="3" name="그림 2" descr="마쓰이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1571612"/>
            <a:ext cx="2881057" cy="389258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00034" y="5786454"/>
            <a:ext cx="2715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err="1" smtClean="0">
                <a:solidFill>
                  <a:schemeClr val="bg1"/>
                </a:solidFill>
              </a:rPr>
              <a:t>마쓰이</a:t>
            </a:r>
            <a:r>
              <a:rPr lang="ko-KR" altLang="en-US" b="1" dirty="0" smtClean="0">
                <a:solidFill>
                  <a:schemeClr val="bg1"/>
                </a:solidFill>
              </a:rPr>
              <a:t> </a:t>
            </a:r>
            <a:r>
              <a:rPr lang="ko-KR" altLang="en-US" b="1" dirty="0" err="1" smtClean="0">
                <a:solidFill>
                  <a:schemeClr val="bg1"/>
                </a:solidFill>
              </a:rPr>
              <a:t>이와네</a:t>
            </a:r>
            <a:r>
              <a:rPr lang="en-US" altLang="ko-KR" b="1" dirty="0" smtClean="0">
                <a:solidFill>
                  <a:schemeClr val="bg1"/>
                </a:solidFill>
              </a:rPr>
              <a:t>[</a:t>
            </a:r>
            <a:r>
              <a:rPr lang="ko-KR" altLang="en-US" b="1" dirty="0" err="1" smtClean="0">
                <a:solidFill>
                  <a:schemeClr val="bg1"/>
                </a:solidFill>
              </a:rPr>
              <a:t>松井石根</a:t>
            </a:r>
            <a:r>
              <a:rPr lang="en-US" altLang="ko-KR" b="1" dirty="0" smtClean="0">
                <a:solidFill>
                  <a:schemeClr val="bg1"/>
                </a:solidFill>
              </a:rPr>
              <a:t>]</a:t>
            </a:r>
          </a:p>
        </p:txBody>
      </p:sp>
      <p:pic>
        <p:nvPicPr>
          <p:cNvPr id="6" name="그림 5" descr="산채로 묻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41090" y="1285860"/>
            <a:ext cx="4860000" cy="4602929"/>
          </a:xfrm>
          <a:prstGeom prst="rect">
            <a:avLst/>
          </a:prstGeom>
        </p:spPr>
      </p:pic>
      <p:pic>
        <p:nvPicPr>
          <p:cNvPr id="7" name="그림 6" descr="ㅠㅠ나쁜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43306" y="1214422"/>
            <a:ext cx="4860000" cy="47611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86248" y="857232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u="sng" dirty="0" smtClean="0">
                <a:solidFill>
                  <a:schemeClr val="bg1">
                    <a:lumMod val="85000"/>
                  </a:schemeClr>
                </a:solidFill>
              </a:rPr>
              <a:t>산채로 묻기</a:t>
            </a:r>
            <a:endParaRPr lang="ko-KR" altLang="en-US" b="1" u="sng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29454" y="857232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u="sng" dirty="0" smtClean="0">
                <a:solidFill>
                  <a:schemeClr val="bg1">
                    <a:lumMod val="85000"/>
                  </a:schemeClr>
                </a:solidFill>
              </a:rPr>
              <a:t>사지절단</a:t>
            </a:r>
            <a:endParaRPr lang="ko-KR" altLang="en-US" b="1" u="sng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5" name="_x107692728" descr="EMB0000145858d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7620" y="1500174"/>
            <a:ext cx="4874771" cy="4214842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4143372" y="3782801"/>
            <a:ext cx="40559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>
                <a:solidFill>
                  <a:schemeClr val="bg1"/>
                </a:solidFill>
              </a:rPr>
              <a:t>누가 더 빨리 </a:t>
            </a:r>
            <a:r>
              <a:rPr lang="en-US" altLang="ko-KR" b="1" dirty="0" smtClean="0">
                <a:solidFill>
                  <a:schemeClr val="bg1"/>
                </a:solidFill>
              </a:rPr>
              <a:t>100</a:t>
            </a:r>
            <a:r>
              <a:rPr lang="ko-KR" altLang="en-US" b="1" dirty="0" smtClean="0">
                <a:solidFill>
                  <a:schemeClr val="bg1"/>
                </a:solidFill>
              </a:rPr>
              <a:t>명의 목을 베나 시합</a:t>
            </a:r>
          </a:p>
          <a:p>
            <a:r>
              <a:rPr lang="ko-KR" altLang="en-US" b="1" dirty="0" smtClean="0">
                <a:solidFill>
                  <a:schemeClr val="bg1"/>
                </a:solidFill>
              </a:rPr>
              <a:t>실제 신문 기사</a:t>
            </a:r>
            <a:endParaRPr lang="ko-KR" alt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2.93247E-6 L -0.14392 -0.1697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" y="-85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02 7.30805E-7 L 0.16841 -0.17091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" y="-8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102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5.92044E-7 L 0.00069 0.27821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8" grpId="0"/>
      <p:bldP spid="9" grpId="0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 descr="naver_com_20140925_2144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151" y="928670"/>
            <a:ext cx="3604973" cy="2396820"/>
          </a:xfrm>
          <a:prstGeom prst="rect">
            <a:avLst/>
          </a:prstGeom>
        </p:spPr>
      </p:pic>
      <p:pic>
        <p:nvPicPr>
          <p:cNvPr id="14" name="그림 13" descr="이시이시로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3438" y="261767"/>
            <a:ext cx="4214252" cy="3167233"/>
          </a:xfrm>
          <a:prstGeom prst="rect">
            <a:avLst/>
          </a:prstGeom>
        </p:spPr>
      </p:pic>
      <p:pic>
        <p:nvPicPr>
          <p:cNvPr id="7" name="그림 6" descr="36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7158" y="3956823"/>
            <a:ext cx="3695700" cy="2476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0034" y="3504365"/>
            <a:ext cx="3368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731 </a:t>
            </a:r>
            <a:r>
              <a:rPr lang="ko-KR" altLang="en-US" b="1" dirty="0" smtClean="0"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부대의 실험내용의 일부분</a:t>
            </a:r>
            <a:endParaRPr lang="ko-KR" altLang="en-US" b="1" dirty="0">
              <a:solidFill>
                <a:srgbClr val="FFFF0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57686" y="3718679"/>
            <a:ext cx="442915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dirty="0" smtClean="0">
                <a:solidFill>
                  <a:schemeClr val="bg1"/>
                </a:solidFill>
              </a:rPr>
              <a:t>세균주사</a:t>
            </a:r>
            <a:r>
              <a:rPr lang="en-US" altLang="ko-KR" dirty="0" smtClean="0">
                <a:solidFill>
                  <a:schemeClr val="bg1"/>
                </a:solidFill>
              </a:rPr>
              <a:t>        </a:t>
            </a:r>
            <a:r>
              <a:rPr lang="ko-KR" altLang="en-US" dirty="0" smtClean="0">
                <a:solidFill>
                  <a:schemeClr val="bg1"/>
                </a:solidFill>
              </a:rPr>
              <a:t>   진공             전기충격</a:t>
            </a:r>
            <a:endParaRPr lang="en-US" altLang="ko-KR" dirty="0" smtClean="0">
              <a:solidFill>
                <a:schemeClr val="bg1"/>
              </a:solidFill>
            </a:endParaRPr>
          </a:p>
          <a:p>
            <a:pPr>
              <a:lnSpc>
                <a:spcPct val="200000"/>
              </a:lnSpc>
            </a:pPr>
            <a:r>
              <a:rPr lang="ko-KR" altLang="en-US" dirty="0" smtClean="0">
                <a:solidFill>
                  <a:schemeClr val="bg1"/>
                </a:solidFill>
              </a:rPr>
              <a:t>세균음식물전염   거꾸로 매달기      화상</a:t>
            </a:r>
            <a:endParaRPr lang="en-US" altLang="ko-KR" dirty="0" smtClean="0">
              <a:solidFill>
                <a:schemeClr val="bg1"/>
              </a:solidFill>
            </a:endParaRPr>
          </a:p>
          <a:p>
            <a:pPr>
              <a:lnSpc>
                <a:spcPct val="200000"/>
              </a:lnSpc>
            </a:pPr>
            <a:r>
              <a:rPr lang="ko-KR" altLang="en-US" dirty="0" err="1" smtClean="0">
                <a:solidFill>
                  <a:schemeClr val="bg1"/>
                </a:solidFill>
              </a:rPr>
              <a:t>세균집체감염</a:t>
            </a:r>
            <a:r>
              <a:rPr lang="ko-KR" altLang="en-US" dirty="0" smtClean="0">
                <a:solidFill>
                  <a:schemeClr val="bg1"/>
                </a:solidFill>
              </a:rPr>
              <a:t>      기아                  단수</a:t>
            </a:r>
            <a:endParaRPr lang="en-US" altLang="ko-KR" dirty="0" smtClean="0">
              <a:solidFill>
                <a:schemeClr val="bg1"/>
              </a:solidFill>
            </a:endParaRPr>
          </a:p>
          <a:p>
            <a:pPr>
              <a:lnSpc>
                <a:spcPct val="200000"/>
              </a:lnSpc>
            </a:pPr>
            <a:r>
              <a:rPr lang="ko-KR" altLang="en-US" dirty="0" smtClean="0">
                <a:solidFill>
                  <a:schemeClr val="bg1"/>
                </a:solidFill>
              </a:rPr>
              <a:t>매독                 단수               물고문 </a:t>
            </a:r>
            <a:endParaRPr lang="en-US" altLang="ko-KR" dirty="0" smtClean="0">
              <a:solidFill>
                <a:schemeClr val="bg1"/>
              </a:solidFill>
            </a:endParaRPr>
          </a:p>
          <a:p>
            <a:pPr>
              <a:lnSpc>
                <a:spcPct val="200000"/>
              </a:lnSpc>
            </a:pPr>
            <a:r>
              <a:rPr lang="ko-KR" altLang="en-US" dirty="0" smtClean="0">
                <a:solidFill>
                  <a:schemeClr val="bg1"/>
                </a:solidFill>
              </a:rPr>
              <a:t>동상                 건조               독가스               </a:t>
            </a:r>
            <a:endParaRPr lang="en-US" altLang="ko-KR" dirty="0" smtClean="0">
              <a:solidFill>
                <a:schemeClr val="bg1"/>
              </a:solidFill>
            </a:endParaRPr>
          </a:p>
          <a:p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6" name="직사각형 15"/>
          <p:cNvSpPr/>
          <p:nvPr/>
        </p:nvSpPr>
        <p:spPr>
          <a:xfrm rot="20636253">
            <a:off x="2159" y="282831"/>
            <a:ext cx="27719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731</a:t>
            </a:r>
            <a:r>
              <a:rPr lang="ko-KR" altLang="en-US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부대</a:t>
            </a:r>
            <a:endParaRPr lang="en-US" altLang="ko-KR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cxnSp>
        <p:nvCxnSpPr>
          <p:cNvPr id="18" name="직선 연결선 17"/>
          <p:cNvCxnSpPr/>
          <p:nvPr/>
        </p:nvCxnSpPr>
        <p:spPr>
          <a:xfrm>
            <a:off x="4429124" y="4357694"/>
            <a:ext cx="421484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연결선 18"/>
          <p:cNvCxnSpPr/>
          <p:nvPr/>
        </p:nvCxnSpPr>
        <p:spPr>
          <a:xfrm>
            <a:off x="4429124" y="4929198"/>
            <a:ext cx="421484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연결선 19"/>
          <p:cNvCxnSpPr/>
          <p:nvPr/>
        </p:nvCxnSpPr>
        <p:spPr>
          <a:xfrm>
            <a:off x="4429124" y="5429264"/>
            <a:ext cx="421484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연결선 20"/>
          <p:cNvCxnSpPr/>
          <p:nvPr/>
        </p:nvCxnSpPr>
        <p:spPr>
          <a:xfrm>
            <a:off x="4429124" y="6000768"/>
            <a:ext cx="421484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6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힝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0"/>
            <a:ext cx="4058641" cy="285749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TextBox 2"/>
          <p:cNvSpPr txBox="1"/>
          <p:nvPr/>
        </p:nvSpPr>
        <p:spPr>
          <a:xfrm>
            <a:off x="4429124" y="191982"/>
            <a:ext cx="38576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ko-KR" altLang="en-US" dirty="0" smtClean="0">
                <a:solidFill>
                  <a:schemeClr val="bg1"/>
                </a:solidFill>
              </a:rPr>
              <a:t>세균주사 방법 </a:t>
            </a:r>
            <a:r>
              <a:rPr lang="en-US" altLang="ko-KR" dirty="0" smtClean="0">
                <a:solidFill>
                  <a:schemeClr val="bg1"/>
                </a:solidFill>
              </a:rPr>
              <a:t>3</a:t>
            </a:r>
            <a:r>
              <a:rPr lang="ko-KR" altLang="en-US" dirty="0" smtClean="0">
                <a:solidFill>
                  <a:schemeClr val="bg1"/>
                </a:solidFill>
              </a:rPr>
              <a:t>가지</a:t>
            </a:r>
            <a:endParaRPr lang="en-US" altLang="ko-KR" dirty="0" smtClean="0">
              <a:solidFill>
                <a:schemeClr val="bg1"/>
              </a:solidFill>
            </a:endParaRPr>
          </a:p>
          <a:p>
            <a:endParaRPr lang="en-US" altLang="ko-KR" dirty="0" smtClean="0">
              <a:solidFill>
                <a:schemeClr val="bg1"/>
              </a:solidFill>
            </a:endParaRPr>
          </a:p>
          <a:p>
            <a:pPr marL="342900" indent="-342900">
              <a:buFont typeface="+mj-ea"/>
              <a:buAutoNum type="circleNumDbPlain"/>
            </a:pPr>
            <a:r>
              <a:rPr lang="ko-KR" altLang="en-US" dirty="0" smtClean="0">
                <a:solidFill>
                  <a:schemeClr val="bg1"/>
                </a:solidFill>
              </a:rPr>
              <a:t>주사로 세균을 주입</a:t>
            </a:r>
            <a:endParaRPr lang="en-US" altLang="ko-KR" dirty="0" smtClean="0">
              <a:solidFill>
                <a:schemeClr val="bg1"/>
              </a:solidFill>
            </a:endParaRPr>
          </a:p>
          <a:p>
            <a:pPr marL="342900" indent="-342900">
              <a:buFont typeface="+mj-ea"/>
              <a:buAutoNum type="circleNumDbPlain"/>
            </a:pPr>
            <a:r>
              <a:rPr lang="ko-KR" altLang="en-US" dirty="0" smtClean="0">
                <a:solidFill>
                  <a:schemeClr val="bg1"/>
                </a:solidFill>
              </a:rPr>
              <a:t>마취 없이 근육을 잘라 세균을 넣고 봉합하는 방법</a:t>
            </a:r>
            <a:endParaRPr lang="en-US" altLang="ko-KR" dirty="0" smtClean="0">
              <a:solidFill>
                <a:schemeClr val="bg1"/>
              </a:solidFill>
            </a:endParaRPr>
          </a:p>
          <a:p>
            <a:pPr marL="342900" indent="-342900">
              <a:buFont typeface="+mj-ea"/>
              <a:buAutoNum type="circleNumDbPlain"/>
            </a:pPr>
            <a:r>
              <a:rPr lang="ko-KR" altLang="en-US" dirty="0" smtClean="0">
                <a:solidFill>
                  <a:schemeClr val="bg1"/>
                </a:solidFill>
              </a:rPr>
              <a:t>음식 속에 세균을 넣어 먹게 </a:t>
            </a:r>
            <a:endParaRPr lang="en-US" altLang="ko-KR" dirty="0" smtClean="0">
              <a:solidFill>
                <a:schemeClr val="bg1"/>
              </a:solidFill>
            </a:endParaRPr>
          </a:p>
          <a:p>
            <a:pPr marL="342900" indent="-342900"/>
            <a:r>
              <a:rPr lang="en-US" altLang="ko-KR" dirty="0" smtClean="0">
                <a:solidFill>
                  <a:schemeClr val="bg1"/>
                </a:solidFill>
              </a:rPr>
              <a:t>    </a:t>
            </a:r>
            <a:r>
              <a:rPr lang="ko-KR" altLang="en-US" dirty="0" smtClean="0">
                <a:solidFill>
                  <a:schemeClr val="bg1"/>
                </a:solidFill>
              </a:rPr>
              <a:t>하는 방법</a:t>
            </a:r>
            <a:endParaRPr lang="en-US" altLang="ko-KR" dirty="0" smtClean="0">
              <a:solidFill>
                <a:schemeClr val="bg1"/>
              </a:solidFill>
            </a:endParaRPr>
          </a:p>
          <a:p>
            <a:pPr marL="342900" indent="-342900">
              <a:buFont typeface="+mj-ea"/>
              <a:buAutoNum type="circleNumDbPlain"/>
            </a:pPr>
            <a:endParaRPr lang="en-US" altLang="ko-KR" dirty="0" smtClean="0"/>
          </a:p>
        </p:txBody>
      </p:sp>
      <p:pic>
        <p:nvPicPr>
          <p:cNvPr id="4" name="그림 3" descr="naver_com_20140925_2153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2500306"/>
            <a:ext cx="4077626" cy="3143272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TextBox 4"/>
          <p:cNvSpPr txBox="1"/>
          <p:nvPr/>
        </p:nvSpPr>
        <p:spPr>
          <a:xfrm>
            <a:off x="4572000" y="2692312"/>
            <a:ext cx="37862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bg1"/>
                </a:solidFill>
              </a:rPr>
              <a:t>◁◁진공 실험</a:t>
            </a:r>
            <a:endParaRPr lang="en-US" altLang="ko-KR" dirty="0" smtClean="0">
              <a:solidFill>
                <a:schemeClr val="bg1"/>
              </a:solidFill>
            </a:endParaRPr>
          </a:p>
          <a:p>
            <a:endParaRPr lang="en-US" altLang="ko-KR" dirty="0" smtClean="0">
              <a:solidFill>
                <a:schemeClr val="bg1"/>
              </a:solidFill>
            </a:endParaRPr>
          </a:p>
          <a:p>
            <a:r>
              <a:rPr lang="ko-KR" altLang="en-US" dirty="0" smtClean="0">
                <a:solidFill>
                  <a:schemeClr val="bg1"/>
                </a:solidFill>
              </a:rPr>
              <a:t>발가벗긴 채 진공관에 넣고 기압이 </a:t>
            </a:r>
            <a:r>
              <a:rPr lang="en-US" altLang="ko-KR" dirty="0" smtClean="0">
                <a:solidFill>
                  <a:schemeClr val="bg1"/>
                </a:solidFill>
              </a:rPr>
              <a:t>0</a:t>
            </a:r>
            <a:r>
              <a:rPr lang="ko-KR" altLang="en-US" dirty="0" smtClean="0">
                <a:solidFill>
                  <a:schemeClr val="bg1"/>
                </a:solidFill>
              </a:rPr>
              <a:t>이 될 때 까지 실험 </a:t>
            </a:r>
            <a:endParaRPr lang="en-US" altLang="ko-KR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ko-KR" alt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altLang="ko-KR" dirty="0" smtClean="0">
              <a:solidFill>
                <a:schemeClr val="bg1"/>
              </a:solidFill>
            </a:endParaRPr>
          </a:p>
          <a:p>
            <a:endParaRPr lang="en-US" altLang="ko-KR" dirty="0" smtClean="0">
              <a:solidFill>
                <a:schemeClr val="bg1"/>
              </a:solidFill>
            </a:endParaRPr>
          </a:p>
          <a:p>
            <a:endParaRPr lang="en-US" altLang="ko-KR" dirty="0" smtClean="0">
              <a:solidFill>
                <a:schemeClr val="bg1"/>
              </a:solidFill>
            </a:endParaRPr>
          </a:p>
        </p:txBody>
      </p:sp>
      <p:pic>
        <p:nvPicPr>
          <p:cNvPr id="6" name="그림 5" descr="naver_com_20140925_2201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4071942"/>
            <a:ext cx="4357718" cy="264320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7" name="TextBox 6"/>
          <p:cNvSpPr txBox="1"/>
          <p:nvPr/>
        </p:nvSpPr>
        <p:spPr>
          <a:xfrm>
            <a:off x="714348" y="5452134"/>
            <a:ext cx="35719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dirty="0" smtClean="0">
                <a:solidFill>
                  <a:schemeClr val="bg1"/>
                </a:solidFill>
              </a:rPr>
              <a:t>생체실험▷▷</a:t>
            </a:r>
            <a:endParaRPr lang="en-US" altLang="ko-KR" dirty="0" smtClean="0">
              <a:solidFill>
                <a:schemeClr val="bg1"/>
              </a:solidFill>
            </a:endParaRPr>
          </a:p>
          <a:p>
            <a:pPr algn="r"/>
            <a:endParaRPr lang="en-US" altLang="ko-KR" dirty="0" smtClean="0">
              <a:solidFill>
                <a:schemeClr val="bg1"/>
              </a:solidFill>
            </a:endParaRPr>
          </a:p>
          <a:p>
            <a:pPr algn="r"/>
            <a:r>
              <a:rPr lang="ko-KR" altLang="en-US" dirty="0" smtClean="0">
                <a:solidFill>
                  <a:schemeClr val="bg1"/>
                </a:solidFill>
              </a:rPr>
              <a:t>실험에 필요한 사람의 장기를 </a:t>
            </a:r>
            <a:endParaRPr lang="en-US" altLang="ko-KR" dirty="0" smtClean="0">
              <a:solidFill>
                <a:schemeClr val="bg1"/>
              </a:solidFill>
            </a:endParaRPr>
          </a:p>
          <a:p>
            <a:pPr algn="r"/>
            <a:r>
              <a:rPr lang="ko-KR" altLang="en-US" dirty="0" smtClean="0">
                <a:solidFill>
                  <a:schemeClr val="bg1"/>
                </a:solidFill>
              </a:rPr>
              <a:t>떼어내어 실험</a:t>
            </a:r>
          </a:p>
          <a:p>
            <a:pPr algn="r"/>
            <a:endParaRPr lang="ko-KR" altLang="en-US" dirty="0">
              <a:solidFill>
                <a:schemeClr val="bg1"/>
              </a:solidFill>
            </a:endParaRPr>
          </a:p>
        </p:txBody>
      </p:sp>
      <p:cxnSp>
        <p:nvCxnSpPr>
          <p:cNvPr id="9" name="직선 연결선 8"/>
          <p:cNvCxnSpPr/>
          <p:nvPr/>
        </p:nvCxnSpPr>
        <p:spPr>
          <a:xfrm>
            <a:off x="4643438" y="3143248"/>
            <a:ext cx="4357718" cy="1588"/>
          </a:xfrm>
          <a:prstGeom prst="line">
            <a:avLst/>
          </a:prstGeom>
          <a:ln w="25400">
            <a:solidFill>
              <a:srgbClr val="FFFF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/>
          <p:cNvCxnSpPr/>
          <p:nvPr/>
        </p:nvCxnSpPr>
        <p:spPr>
          <a:xfrm>
            <a:off x="0" y="5929330"/>
            <a:ext cx="4357718" cy="1588"/>
          </a:xfrm>
          <a:prstGeom prst="line">
            <a:avLst/>
          </a:prstGeom>
          <a:ln w="25400">
            <a:solidFill>
              <a:srgbClr val="FFFF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>
            <a:off x="4572000" y="642918"/>
            <a:ext cx="4357718" cy="1588"/>
          </a:xfrm>
          <a:prstGeom prst="line">
            <a:avLst/>
          </a:prstGeom>
          <a:ln w="25400">
            <a:solidFill>
              <a:srgbClr val="FFFF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3251504" y="3216630"/>
            <a:ext cx="3262432" cy="70788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ko-KR" altLang="en-US" sz="4000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마닐라대학살</a:t>
            </a:r>
            <a:endParaRPr lang="en-US" altLang="ko-KR" sz="4000" b="1" dirty="0">
              <a:ln/>
              <a:solidFill>
                <a:schemeClr val="accent5">
                  <a:tint val="50000"/>
                  <a:satMod val="180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5" name="그림 4" descr="마닐라 전경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72132" y="224828"/>
            <a:ext cx="3339455" cy="220404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그림 5" descr="마닐라 희생가족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36290" y="4797948"/>
            <a:ext cx="2736304" cy="184576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그림 6" descr="팔을 뮦은채 살해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9065" y="3286124"/>
            <a:ext cx="2954175" cy="230425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그림 7" descr="성장에 피신한 피난민들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142852"/>
            <a:ext cx="4806702" cy="286654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9" name="TextBox 8"/>
          <p:cNvSpPr txBox="1"/>
          <p:nvPr/>
        </p:nvSpPr>
        <p:spPr>
          <a:xfrm>
            <a:off x="3214678" y="4077306"/>
            <a:ext cx="47149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solidFill>
                  <a:schemeClr val="bg1"/>
                </a:solidFill>
              </a:rPr>
              <a:t>1945</a:t>
            </a:r>
            <a:r>
              <a:rPr lang="ko-KR" altLang="en-US" b="1" dirty="0" smtClean="0">
                <a:solidFill>
                  <a:schemeClr val="bg1"/>
                </a:solidFill>
              </a:rPr>
              <a:t>년 </a:t>
            </a:r>
            <a:r>
              <a:rPr lang="en-US" altLang="ko-KR" b="1" dirty="0" smtClean="0">
                <a:solidFill>
                  <a:schemeClr val="bg1"/>
                </a:solidFill>
              </a:rPr>
              <a:t>2</a:t>
            </a:r>
            <a:r>
              <a:rPr lang="ko-KR" altLang="en-US" b="1" dirty="0" smtClean="0">
                <a:solidFill>
                  <a:schemeClr val="bg1"/>
                </a:solidFill>
              </a:rPr>
              <a:t>월</a:t>
            </a:r>
            <a:r>
              <a:rPr lang="en-US" altLang="ko-KR" b="1" dirty="0" smtClean="0">
                <a:solidFill>
                  <a:schemeClr val="bg1"/>
                </a:solidFill>
              </a:rPr>
              <a:t> </a:t>
            </a:r>
            <a:r>
              <a:rPr lang="ko-KR" altLang="en-US" b="1" dirty="0" smtClean="0">
                <a:solidFill>
                  <a:schemeClr val="bg1"/>
                </a:solidFill>
              </a:rPr>
              <a:t>일본군이 필리핀 마닐라의</a:t>
            </a:r>
            <a:endParaRPr lang="en-US" altLang="ko-KR" b="1" dirty="0" smtClean="0">
              <a:solidFill>
                <a:schemeClr val="bg1"/>
              </a:solidFill>
            </a:endParaRPr>
          </a:p>
          <a:p>
            <a:r>
              <a:rPr lang="ko-KR" altLang="en-US" b="1" dirty="0" smtClean="0">
                <a:solidFill>
                  <a:schemeClr val="bg1"/>
                </a:solidFill>
              </a:rPr>
              <a:t>민간인에게 자행한 약탈</a:t>
            </a:r>
            <a:r>
              <a:rPr lang="en-US" altLang="ko-KR" b="1" dirty="0" smtClean="0">
                <a:solidFill>
                  <a:schemeClr val="bg1"/>
                </a:solidFill>
              </a:rPr>
              <a:t>, </a:t>
            </a:r>
            <a:r>
              <a:rPr lang="ko-KR" altLang="en-US" b="1" dirty="0" smtClean="0">
                <a:solidFill>
                  <a:schemeClr val="bg1"/>
                </a:solidFill>
              </a:rPr>
              <a:t>강간 및 학살 사건</a:t>
            </a:r>
          </a:p>
          <a:p>
            <a:endParaRPr lang="ko-KR" altLang="en-US" b="1" dirty="0" smtClean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65538" y="6202940"/>
            <a:ext cx="3892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일본군에 살해당한 필리핀 시민들▷</a:t>
            </a:r>
            <a:endParaRPr lang="ko-KR" alt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43570" y="2571744"/>
            <a:ext cx="2425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△파괴된 마닐라 도시</a:t>
            </a:r>
            <a:endParaRPr lang="ko-KR" alt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3" name="직선 연결선 12"/>
          <p:cNvCxnSpPr/>
          <p:nvPr/>
        </p:nvCxnSpPr>
        <p:spPr>
          <a:xfrm>
            <a:off x="3357554" y="3998997"/>
            <a:ext cx="3143272" cy="1507"/>
          </a:xfrm>
          <a:prstGeom prst="line">
            <a:avLst/>
          </a:prstGeom>
          <a:ln w="25400">
            <a:solidFill>
              <a:schemeClr val="accent5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1" grpId="0"/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6581" y="5949280"/>
            <a:ext cx="4195379" cy="70788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40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바탄</a:t>
            </a:r>
            <a:r>
              <a:rPr lang="ko-KR" altLang="en-US" sz="4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죽음의 행진</a:t>
            </a:r>
            <a:endParaRPr lang="en-US" altLang="ko-KR" sz="4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3" name="그림 2" descr="죽음의행진경로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214290"/>
            <a:ext cx="5256584" cy="54852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57884" y="3943183"/>
            <a:ext cx="2249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b="1" dirty="0" err="1" smtClean="0">
                <a:solidFill>
                  <a:schemeClr val="bg2"/>
                </a:solidFill>
              </a:rPr>
              <a:t>바탄</a:t>
            </a:r>
            <a:r>
              <a:rPr lang="ko-KR" altLang="en-US" sz="2000" b="1" dirty="0" smtClean="0">
                <a:solidFill>
                  <a:schemeClr val="bg2"/>
                </a:solidFill>
              </a:rPr>
              <a:t> 죽음의 행진 </a:t>
            </a:r>
            <a:endParaRPr lang="ko-KR" altLang="en-US" sz="2000" b="1" dirty="0">
              <a:solidFill>
                <a:schemeClr val="bg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86446" y="4443249"/>
            <a:ext cx="30718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solidFill>
                  <a:schemeClr val="bg1"/>
                </a:solidFill>
              </a:rPr>
              <a:t>1942</a:t>
            </a:r>
            <a:r>
              <a:rPr lang="ko-KR" altLang="en-US" b="1" dirty="0" smtClean="0">
                <a:solidFill>
                  <a:schemeClr val="bg1"/>
                </a:solidFill>
              </a:rPr>
              <a:t>년 </a:t>
            </a:r>
            <a:r>
              <a:rPr lang="en-US" altLang="ko-KR" b="1" dirty="0" smtClean="0">
                <a:solidFill>
                  <a:schemeClr val="bg1"/>
                </a:solidFill>
              </a:rPr>
              <a:t>4</a:t>
            </a:r>
            <a:r>
              <a:rPr lang="ko-KR" altLang="en-US" b="1" dirty="0" smtClean="0">
                <a:solidFill>
                  <a:schemeClr val="bg1"/>
                </a:solidFill>
              </a:rPr>
              <a:t>월 </a:t>
            </a:r>
            <a:r>
              <a:rPr lang="en-US" altLang="ko-KR" b="1" dirty="0" smtClean="0">
                <a:solidFill>
                  <a:schemeClr val="bg1"/>
                </a:solidFill>
              </a:rPr>
              <a:t>9</a:t>
            </a:r>
            <a:r>
              <a:rPr lang="ko-KR" altLang="en-US" b="1" dirty="0" smtClean="0">
                <a:solidFill>
                  <a:schemeClr val="bg1"/>
                </a:solidFill>
              </a:rPr>
              <a:t>일 필리핀</a:t>
            </a:r>
            <a:endParaRPr lang="en-US" altLang="ko-KR" b="1" dirty="0" smtClean="0">
              <a:solidFill>
                <a:schemeClr val="bg1"/>
              </a:solidFill>
            </a:endParaRPr>
          </a:p>
          <a:p>
            <a:r>
              <a:rPr lang="ko-KR" altLang="en-US" b="1" dirty="0" err="1" smtClean="0">
                <a:solidFill>
                  <a:schemeClr val="bg1"/>
                </a:solidFill>
              </a:rPr>
              <a:t>바탄</a:t>
            </a:r>
            <a:r>
              <a:rPr lang="ko-KR" altLang="en-US" b="1" dirty="0" smtClean="0">
                <a:solidFill>
                  <a:schemeClr val="bg1"/>
                </a:solidFill>
              </a:rPr>
              <a:t> 반도</a:t>
            </a:r>
            <a:r>
              <a:rPr lang="en-US" altLang="ko-KR" b="1" dirty="0" smtClean="0">
                <a:solidFill>
                  <a:schemeClr val="bg1"/>
                </a:solidFill>
              </a:rPr>
              <a:t> </a:t>
            </a:r>
            <a:r>
              <a:rPr lang="ko-KR" altLang="en-US" b="1" dirty="0" smtClean="0">
                <a:solidFill>
                  <a:schemeClr val="bg1"/>
                </a:solidFill>
              </a:rPr>
              <a:t>남쪽 끝 </a:t>
            </a:r>
            <a:r>
              <a:rPr lang="ko-KR" altLang="en-US" b="1" dirty="0" err="1" smtClean="0">
                <a:solidFill>
                  <a:schemeClr val="bg1"/>
                </a:solidFill>
              </a:rPr>
              <a:t>마리벨레스에서</a:t>
            </a:r>
            <a:r>
              <a:rPr lang="ko-KR" altLang="en-US" b="1" dirty="0" smtClean="0">
                <a:solidFill>
                  <a:schemeClr val="bg1"/>
                </a:solidFill>
              </a:rPr>
              <a:t> </a:t>
            </a:r>
            <a:r>
              <a:rPr lang="en-US" altLang="ko-KR" b="1" dirty="0" smtClean="0">
                <a:solidFill>
                  <a:schemeClr val="bg1"/>
                </a:solidFill>
              </a:rPr>
              <a:t> </a:t>
            </a:r>
            <a:r>
              <a:rPr lang="ko-KR" altLang="en-US" b="1" dirty="0" err="1" smtClean="0">
                <a:solidFill>
                  <a:schemeClr val="bg1"/>
                </a:solidFill>
              </a:rPr>
              <a:t>산페르난도</a:t>
            </a:r>
            <a:r>
              <a:rPr lang="ko-KR" altLang="en-US" b="1" dirty="0" smtClean="0">
                <a:solidFill>
                  <a:schemeClr val="bg1"/>
                </a:solidFill>
              </a:rPr>
              <a:t> 까지</a:t>
            </a:r>
            <a:r>
              <a:rPr lang="en-US" altLang="ko-KR" b="1" dirty="0" smtClean="0">
                <a:solidFill>
                  <a:schemeClr val="bg1"/>
                </a:solidFill>
              </a:rPr>
              <a:t>88km</a:t>
            </a:r>
            <a:r>
              <a:rPr lang="ko-KR" altLang="en-US" b="1" dirty="0" smtClean="0">
                <a:solidFill>
                  <a:schemeClr val="bg1"/>
                </a:solidFill>
              </a:rPr>
              <a:t>를 강제적으로</a:t>
            </a:r>
            <a:r>
              <a:rPr lang="en-US" altLang="ko-KR" b="1" dirty="0" smtClean="0">
                <a:solidFill>
                  <a:schemeClr val="bg1"/>
                </a:solidFill>
              </a:rPr>
              <a:t> </a:t>
            </a:r>
            <a:r>
              <a:rPr lang="ko-KR" altLang="en-US" b="1" dirty="0" smtClean="0">
                <a:solidFill>
                  <a:schemeClr val="bg1"/>
                </a:solidFill>
              </a:rPr>
              <a:t>행진</a:t>
            </a:r>
            <a:r>
              <a:rPr lang="en-US" altLang="ko-KR" b="1" dirty="0" smtClean="0">
                <a:solidFill>
                  <a:schemeClr val="bg1"/>
                </a:solidFill>
              </a:rPr>
              <a:t>.</a:t>
            </a:r>
            <a:endParaRPr lang="ko-KR" altLang="en-US" b="1" dirty="0" smtClean="0">
              <a:solidFill>
                <a:schemeClr val="bg1"/>
              </a:solidFill>
            </a:endParaRPr>
          </a:p>
        </p:txBody>
      </p:sp>
      <p:pic>
        <p:nvPicPr>
          <p:cNvPr id="7" name="그림 6" descr="daum_net_20140926_19440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142852"/>
            <a:ext cx="8709769" cy="5715040"/>
          </a:xfrm>
          <a:prstGeom prst="rect">
            <a:avLst/>
          </a:prstGeom>
        </p:spPr>
      </p:pic>
      <p:pic>
        <p:nvPicPr>
          <p:cNvPr id="9" name="그림 8" descr="daum_net_20140926_19442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2" y="106040"/>
            <a:ext cx="8677550" cy="57518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35000" y="3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0.01064 L 0.29966 -0.2523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35000" y="3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7.40056E-8 L 0.30139 0.05481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0" y="2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1"/>
      <p:bldP spid="4" grpId="2"/>
      <p:bldP spid="6" grpId="1"/>
      <p:bldP spid="6" grpId="2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o-KR" altLang="en-US" sz="4000" b="1" dirty="0" smtClean="0">
                <a:solidFill>
                  <a:schemeClr val="tx2">
                    <a:lumMod val="50000"/>
                  </a:schemeClr>
                </a:solidFill>
              </a:rPr>
              <a:t>히로시마</a:t>
            </a:r>
            <a:r>
              <a:rPr lang="en-US" altLang="ko-KR" sz="4000" b="1" dirty="0" smtClean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ko-KR" altLang="en-US" sz="4000" b="1" dirty="0" err="1" smtClean="0">
                <a:solidFill>
                  <a:schemeClr val="tx2">
                    <a:lumMod val="50000"/>
                  </a:schemeClr>
                </a:solidFill>
              </a:rPr>
              <a:t>나가사키</a:t>
            </a:r>
            <a:r>
              <a:rPr lang="ko-KR" altLang="en-US" sz="4000" b="1" dirty="0" smtClean="0">
                <a:solidFill>
                  <a:schemeClr val="tx2">
                    <a:lumMod val="50000"/>
                  </a:schemeClr>
                </a:solidFill>
              </a:rPr>
              <a:t> 원자폭탄 투하 </a:t>
            </a:r>
            <a:r>
              <a:rPr lang="en-US" altLang="ko-KR" sz="4000" b="1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en-US" altLang="ko-KR" sz="4000" b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en-US" altLang="ko-KR" b="1" dirty="0" smtClean="0">
                <a:solidFill>
                  <a:schemeClr val="tx2">
                    <a:lumMod val="50000"/>
                  </a:schemeClr>
                </a:solidFill>
              </a:rPr>
              <a:t>1945</a:t>
            </a:r>
            <a:r>
              <a:rPr lang="ko-KR" altLang="en-US" b="1" dirty="0" smtClean="0">
                <a:solidFill>
                  <a:schemeClr val="tx2">
                    <a:lumMod val="50000"/>
                  </a:schemeClr>
                </a:solidFill>
              </a:rPr>
              <a:t>년 </a:t>
            </a:r>
            <a:r>
              <a:rPr lang="en-US" altLang="ko-KR" b="1" dirty="0" smtClean="0">
                <a:solidFill>
                  <a:schemeClr val="tx2">
                    <a:lumMod val="50000"/>
                  </a:schemeClr>
                </a:solidFill>
              </a:rPr>
              <a:t>8.6~8.9</a:t>
            </a:r>
            <a:endParaRPr lang="ko-KR" altLang="en-US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그림 3" descr="naver_com_20140927_2220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1509194"/>
            <a:ext cx="5286380" cy="5205954"/>
          </a:xfrm>
          <a:prstGeom prst="rect">
            <a:avLst/>
          </a:prstGeom>
        </p:spPr>
      </p:pic>
      <p:pic>
        <p:nvPicPr>
          <p:cNvPr id="5" name="그림 4" descr="naver_com_20140927_22211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094" y="1500174"/>
            <a:ext cx="3492500" cy="2730500"/>
          </a:xfrm>
          <a:prstGeom prst="rect">
            <a:avLst/>
          </a:prstGeom>
        </p:spPr>
      </p:pic>
      <p:pic>
        <p:nvPicPr>
          <p:cNvPr id="6" name="그림 5" descr="naver_com_20140927_22220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0094" y="4375909"/>
            <a:ext cx="3563938" cy="233923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504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07036" y="5568751"/>
            <a:ext cx="8679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smtClean="0"/>
              <a:t>폭발지점을 중심으로 반경 </a:t>
            </a:r>
            <a:r>
              <a:rPr lang="en-US" altLang="ko-KR" b="1" dirty="0" smtClean="0"/>
              <a:t>1.6km</a:t>
            </a:r>
            <a:r>
              <a:rPr lang="ko-KR" altLang="en-US" b="1" dirty="0" smtClean="0"/>
              <a:t>이내 모든 것이 파괴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총 </a:t>
            </a:r>
            <a:r>
              <a:rPr lang="en-US" altLang="ko-KR" b="1" dirty="0" smtClean="0"/>
              <a:t>11㎢</a:t>
            </a:r>
            <a:r>
              <a:rPr lang="ko-KR" altLang="en-US" b="1" dirty="0" smtClean="0"/>
              <a:t>가 피해를 입거나 </a:t>
            </a:r>
            <a:endParaRPr lang="en-US" altLang="ko-KR" b="1" dirty="0" smtClean="0"/>
          </a:p>
          <a:p>
            <a:r>
              <a:rPr lang="ko-KR" altLang="en-US" b="1" dirty="0" smtClean="0"/>
              <a:t>화재가 발생하였고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모든 건물의 </a:t>
            </a:r>
            <a:r>
              <a:rPr lang="en-US" altLang="ko-KR" b="1" dirty="0" smtClean="0"/>
              <a:t>90</a:t>
            </a:r>
            <a:r>
              <a:rPr lang="ko-KR" altLang="en-US" b="1" dirty="0" smtClean="0"/>
              <a:t>퍼센트가 파괴 되었음</a:t>
            </a:r>
            <a:r>
              <a:rPr lang="en-US" altLang="ko-KR" b="1" dirty="0" smtClean="0"/>
              <a:t>. </a:t>
            </a:r>
            <a:endParaRPr lang="ko-KR" altLang="en-US" b="1" dirty="0"/>
          </a:p>
        </p:txBody>
      </p:sp>
      <p:pic>
        <p:nvPicPr>
          <p:cNvPr id="11" name="그림 10" descr="투하지점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6" y="1928802"/>
            <a:ext cx="4000496" cy="3178376"/>
          </a:xfrm>
          <a:prstGeom prst="rect">
            <a:avLst/>
          </a:prstGeom>
        </p:spPr>
      </p:pic>
      <p:sp>
        <p:nvSpPr>
          <p:cNvPr id="12" name="제목 11"/>
          <p:cNvSpPr>
            <a:spLocks noGrp="1"/>
          </p:cNvSpPr>
          <p:nvPr>
            <p:ph type="ctrTitle"/>
          </p:nvPr>
        </p:nvSpPr>
        <p:spPr>
          <a:xfrm>
            <a:off x="642910" y="214290"/>
            <a:ext cx="7772400" cy="1470025"/>
          </a:xfrm>
        </p:spPr>
        <p:txBody>
          <a:bodyPr/>
          <a:lstStyle/>
          <a:p>
            <a:r>
              <a:rPr lang="ko-KR" altLang="en-US" b="1" dirty="0" smtClean="0">
                <a:solidFill>
                  <a:schemeClr val="tx2">
                    <a:lumMod val="50000"/>
                  </a:schemeClr>
                </a:solidFill>
              </a:rPr>
              <a:t>히로시마 원자폭탄 투하 </a:t>
            </a:r>
            <a:r>
              <a:rPr lang="en-US" altLang="ko-KR" b="1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en-US" altLang="ko-KR" b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en-US" altLang="ko-KR" b="1" dirty="0" smtClean="0">
                <a:solidFill>
                  <a:schemeClr val="tx2">
                    <a:lumMod val="50000"/>
                  </a:schemeClr>
                </a:solidFill>
              </a:rPr>
              <a:t>1945</a:t>
            </a:r>
            <a:r>
              <a:rPr lang="ko-KR" altLang="en-US" b="1" dirty="0" smtClean="0">
                <a:solidFill>
                  <a:schemeClr val="tx2">
                    <a:lumMod val="50000"/>
                  </a:schemeClr>
                </a:solidFill>
              </a:rPr>
              <a:t>년 </a:t>
            </a:r>
            <a:r>
              <a:rPr lang="en-US" altLang="ko-KR" b="1" dirty="0" smtClean="0">
                <a:solidFill>
                  <a:schemeClr val="tx2">
                    <a:lumMod val="50000"/>
                  </a:schemeClr>
                </a:solidFill>
              </a:rPr>
              <a:t>8.6</a:t>
            </a:r>
            <a:r>
              <a:rPr lang="ko-KR" altLang="en-US" b="1" dirty="0" smtClean="0">
                <a:solidFill>
                  <a:schemeClr val="tx2">
                    <a:lumMod val="50000"/>
                  </a:schemeClr>
                </a:solidFill>
              </a:rPr>
              <a:t>일</a:t>
            </a:r>
            <a:endParaRPr lang="ko-KR" alt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3" name="그림 12" descr="naver_com_20140927_2227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9156" y="1857364"/>
            <a:ext cx="4590562" cy="32861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88625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5"/>
          <p:cNvSpPr>
            <a:spLocks noGrp="1"/>
          </p:cNvSpPr>
          <p:nvPr>
            <p:ph type="ctrTitle"/>
          </p:nvPr>
        </p:nvSpPr>
        <p:spPr>
          <a:xfrm>
            <a:off x="714348" y="101587"/>
            <a:ext cx="7772400" cy="1470025"/>
          </a:xfrm>
        </p:spPr>
        <p:txBody>
          <a:bodyPr/>
          <a:lstStyle/>
          <a:p>
            <a:r>
              <a:rPr lang="ko-KR" altLang="en-US" b="1" dirty="0" err="1" smtClean="0"/>
              <a:t>나가사키</a:t>
            </a:r>
            <a:r>
              <a:rPr lang="ko-KR" altLang="en-US" b="1" dirty="0" smtClean="0"/>
              <a:t> 원자폭탄 투하</a:t>
            </a:r>
            <a:r>
              <a:rPr lang="en-US" altLang="ko-KR" b="1" dirty="0" smtClean="0"/>
              <a:t/>
            </a:r>
            <a:br>
              <a:rPr lang="en-US" altLang="ko-KR" b="1" dirty="0" smtClean="0"/>
            </a:br>
            <a:r>
              <a:rPr lang="en-US" altLang="ko-KR" b="1" dirty="0" smtClean="0"/>
              <a:t> 1945</a:t>
            </a:r>
            <a:r>
              <a:rPr lang="ko-KR" altLang="en-US" b="1" dirty="0" smtClean="0"/>
              <a:t>년 </a:t>
            </a:r>
            <a:r>
              <a:rPr lang="en-US" altLang="ko-KR" b="1" dirty="0" smtClean="0"/>
              <a:t>8.9</a:t>
            </a:r>
            <a:endParaRPr lang="ko-KR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342294" y="1571612"/>
            <a:ext cx="3873176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altLang="ko-KR" sz="2000" b="1" dirty="0" smtClean="0"/>
          </a:p>
          <a:p>
            <a:r>
              <a:rPr lang="en-US" altLang="ko-KR" sz="2000" b="1" dirty="0" smtClean="0"/>
              <a:t>3</a:t>
            </a:r>
            <a:r>
              <a:rPr lang="ko-KR" altLang="en-US" sz="2000" b="1" dirty="0" smtClean="0"/>
              <a:t>만</a:t>
            </a:r>
            <a:r>
              <a:rPr lang="en-US" altLang="ko-KR" sz="2000" b="1" dirty="0" smtClean="0"/>
              <a:t>5000</a:t>
            </a:r>
            <a:r>
              <a:rPr lang="ko-KR" altLang="en-US" sz="2000" b="1" dirty="0" smtClean="0"/>
              <a:t>명이 사망하고 </a:t>
            </a:r>
            <a:r>
              <a:rPr lang="en-US" altLang="ko-KR" sz="2000" b="1" dirty="0" smtClean="0"/>
              <a:t>1.8 </a:t>
            </a:r>
            <a:r>
              <a:rPr lang="ko-KR" altLang="en-US" sz="2000" b="1" dirty="0" smtClean="0"/>
              <a:t>평방</a:t>
            </a:r>
            <a:endParaRPr lang="en-US" altLang="ko-KR" sz="2000" b="1" dirty="0" smtClean="0"/>
          </a:p>
          <a:p>
            <a:r>
              <a:rPr lang="ko-KR" altLang="en-US" sz="2000" b="1" dirty="0" smtClean="0"/>
              <a:t>마일의 구역을</a:t>
            </a:r>
            <a:r>
              <a:rPr lang="en-US" altLang="ko-KR" sz="2000" b="1" dirty="0" smtClean="0"/>
              <a:t> </a:t>
            </a:r>
            <a:r>
              <a:rPr lang="ko-KR" altLang="en-US" sz="2000" b="1" dirty="0" smtClean="0"/>
              <a:t>초토로 만들었음</a:t>
            </a:r>
            <a:r>
              <a:rPr lang="en-US" altLang="ko-KR" dirty="0" smtClean="0"/>
              <a:t>.</a:t>
            </a:r>
          </a:p>
          <a:p>
            <a:endParaRPr lang="ko-KR" altLang="en-US" dirty="0"/>
          </a:p>
        </p:txBody>
      </p:sp>
      <p:pic>
        <p:nvPicPr>
          <p:cNvPr id="9" name="그림 8" descr="투하당시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4846" y="3143248"/>
            <a:ext cx="4321524" cy="35719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6" y="1571612"/>
            <a:ext cx="5072098" cy="381822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969981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1214422"/>
            <a:ext cx="8786874" cy="5304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42910" y="142852"/>
            <a:ext cx="8229600" cy="1143000"/>
          </a:xfrm>
        </p:spPr>
        <p:txBody>
          <a:bodyPr>
            <a:normAutofit/>
          </a:bodyPr>
          <a:lstStyle/>
          <a:p>
            <a:r>
              <a:rPr lang="ko-KR" altLang="en-US" sz="3200" b="1" dirty="0" smtClean="0"/>
              <a:t>원폭 이후의 천황의 항복과 문서서명</a:t>
            </a:r>
            <a:endParaRPr lang="ko-KR" altLang="en-US" sz="3200" b="1" dirty="0"/>
          </a:p>
        </p:txBody>
      </p:sp>
    </p:spTree>
    <p:extLst>
      <p:ext uri="{BB962C8B-B14F-4D97-AF65-F5344CB8AC3E}">
        <p14:creationId xmlns="" xmlns:p14="http://schemas.microsoft.com/office/powerpoint/2010/main" val="124341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0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59711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248" y="1462726"/>
            <a:ext cx="2257976" cy="2253460"/>
          </a:xfrm>
          <a:prstGeom prst="rect">
            <a:avLst/>
          </a:prstGeom>
          <a:ln w="28575">
            <a:solidFill>
              <a:schemeClr val="bg1"/>
            </a:solidFill>
          </a:ln>
          <a:effectLst/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9796">
            <a:off x="85533" y="4296144"/>
            <a:ext cx="1040940" cy="69396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4156645" cy="2808312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767" y="2132856"/>
            <a:ext cx="2729880" cy="3166661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4643438" y="428604"/>
            <a:ext cx="41764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 smtClean="0"/>
              <a:t>1931</a:t>
            </a:r>
            <a:r>
              <a:rPr lang="ko-KR" altLang="en-US" sz="2000" b="1" dirty="0" smtClean="0"/>
              <a:t>년 </a:t>
            </a:r>
            <a:r>
              <a:rPr lang="en-US" altLang="ko-KR" sz="2000" b="1" dirty="0" smtClean="0"/>
              <a:t>9</a:t>
            </a:r>
            <a:r>
              <a:rPr lang="ko-KR" altLang="en-US" sz="2000" b="1" dirty="0" smtClean="0"/>
              <a:t>월 일본군은 </a:t>
            </a:r>
            <a:r>
              <a:rPr lang="ko-KR" altLang="en-US" sz="2000" b="1" dirty="0" err="1" smtClean="0"/>
              <a:t>유조구에서</a:t>
            </a:r>
            <a:r>
              <a:rPr lang="ko-KR" altLang="en-US" sz="2000" b="1" dirty="0" smtClean="0"/>
              <a:t> </a:t>
            </a:r>
            <a:endParaRPr lang="en-US" altLang="ko-KR" sz="2000" b="1" dirty="0" smtClean="0"/>
          </a:p>
          <a:p>
            <a:pPr algn="ctr"/>
            <a:r>
              <a:rPr lang="ko-KR" altLang="en-US" sz="2000" b="1" dirty="0" smtClean="0"/>
              <a:t>남만주철도폭파사건을 일으켜 이를 </a:t>
            </a:r>
            <a:endParaRPr lang="en-US" altLang="ko-KR" sz="2000" b="1" dirty="0" smtClean="0"/>
          </a:p>
          <a:p>
            <a:pPr algn="ctr"/>
            <a:r>
              <a:rPr lang="ko-KR" altLang="en-US" sz="2000" b="1" dirty="0" smtClean="0"/>
              <a:t>빌미로 </a:t>
            </a:r>
            <a:r>
              <a:rPr lang="ko-KR" altLang="en-US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군사행동</a:t>
            </a:r>
            <a:r>
              <a:rPr lang="ko-KR" altLang="en-US" sz="2000" b="1" dirty="0" smtClean="0"/>
              <a:t>을 개시하였다</a:t>
            </a:r>
            <a:r>
              <a:rPr lang="en-US" altLang="ko-KR" sz="2000" b="1" dirty="0" smtClean="0"/>
              <a:t>.</a:t>
            </a:r>
            <a:endParaRPr lang="ko-KR" altLang="en-US" sz="2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12679" y="3792684"/>
            <a:ext cx="59310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 smtClean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1932</a:t>
            </a:r>
            <a:r>
              <a:rPr lang="ko-KR" altLang="en-US" sz="2000" dirty="0" smtClean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년 </a:t>
            </a:r>
            <a:r>
              <a:rPr lang="en-US" altLang="ko-KR" sz="2000" dirty="0" smtClean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3</a:t>
            </a:r>
            <a:r>
              <a:rPr lang="ko-KR" altLang="en-US" sz="2000" dirty="0" smtClean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월 청의 폐제였던 부의를 황제로 </a:t>
            </a:r>
            <a:endParaRPr lang="en-US" altLang="ko-KR" sz="2000" dirty="0" smtClean="0">
              <a:solidFill>
                <a:schemeClr val="accent2">
                  <a:lumMod val="50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r>
              <a:rPr lang="ko-KR" altLang="en-US" sz="2000" dirty="0" err="1" smtClean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만주국의</a:t>
            </a:r>
            <a:r>
              <a:rPr lang="ko-KR" altLang="en-US" sz="2000" dirty="0" smtClean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독립을 선언하였다</a:t>
            </a:r>
            <a:r>
              <a:rPr lang="en-US" altLang="ko-KR" sz="2000" dirty="0" smtClean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776" y="5037907"/>
            <a:ext cx="7105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중국</a:t>
            </a:r>
            <a:r>
              <a:rPr lang="ko-KR" altLang="en-US" b="1" dirty="0"/>
              <a:t> 국민당 정부는 일본의 만주 침략을 </a:t>
            </a:r>
            <a:r>
              <a:rPr lang="ko-KR" altLang="en-US" b="1" dirty="0" smtClean="0"/>
              <a:t>국제연맹에</a:t>
            </a:r>
            <a:endParaRPr lang="en-US" altLang="ko-KR" b="1" dirty="0" smtClean="0"/>
          </a:p>
          <a:p>
            <a:r>
              <a:rPr lang="ko-KR" altLang="en-US" b="1" dirty="0" smtClean="0"/>
              <a:t>제소하였고 </a:t>
            </a:r>
            <a:r>
              <a:rPr lang="ko-KR" altLang="en-US" b="1" dirty="0"/>
              <a:t>국제연맹은 총회 결의로 일본의 철군을 권고했으나</a:t>
            </a:r>
            <a:r>
              <a:rPr lang="en-US" altLang="ko-KR" sz="1400" b="1" dirty="0" smtClean="0"/>
              <a:t>,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5752" y="5857892"/>
            <a:ext cx="8643966" cy="514231"/>
          </a:xfrm>
          <a:prstGeom prst="roundRect">
            <a:avLst>
              <a:gd name="adj" fmla="val 28618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ko-KR" altLang="en-US" sz="22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일본</a:t>
            </a:r>
            <a:r>
              <a:rPr lang="ko-KR" altLang="en-US" sz="2200" dirty="0"/>
              <a:t>은 이에 대해 </a:t>
            </a:r>
            <a:r>
              <a:rPr lang="en-US" altLang="ko-KR" sz="2200" dirty="0"/>
              <a:t>1933</a:t>
            </a:r>
            <a:r>
              <a:rPr lang="ko-KR" altLang="en-US" sz="2200" dirty="0"/>
              <a:t>년 국제연맹에서 탈퇴하는 것으로 응수했다</a:t>
            </a:r>
            <a:r>
              <a:rPr lang="en-US" altLang="ko-KR" sz="2200" dirty="0" smtClean="0"/>
              <a:t>.</a:t>
            </a:r>
            <a:endParaRPr lang="ko-KR" altLang="en-US" sz="2200" dirty="0"/>
          </a:p>
        </p:txBody>
      </p:sp>
    </p:spTree>
    <p:extLst>
      <p:ext uri="{BB962C8B-B14F-4D97-AF65-F5344CB8AC3E}">
        <p14:creationId xmlns="" xmlns:p14="http://schemas.microsoft.com/office/powerpoint/2010/main" val="984632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374" y="0"/>
            <a:ext cx="917937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53427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80" y="0"/>
            <a:ext cx="9366042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294541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452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495655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38977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26812" cy="7075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946960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21" y="-22330"/>
            <a:ext cx="9167421" cy="6880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347529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560954"/>
            <a:ext cx="2470584" cy="3294112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3052"/>
            <a:ext cx="4648200" cy="3175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95736" y="299344"/>
            <a:ext cx="6840760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en-US" altLang="ko-KR" sz="1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1931</a:t>
            </a:r>
            <a:r>
              <a:rPr lang="ko-KR" altLang="en-US" sz="1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년 </a:t>
            </a:r>
            <a:r>
              <a:rPr lang="en-US" altLang="ko-KR" sz="1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5</a:t>
            </a:r>
            <a:r>
              <a:rPr lang="ko-KR" altLang="en-US" sz="1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월 </a:t>
            </a:r>
            <a:r>
              <a:rPr lang="en-US" altLang="ko-KR" sz="1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15</a:t>
            </a:r>
            <a:r>
              <a:rPr lang="ko-KR" altLang="en-US" sz="1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일에는 해군 청년장교를 중심으로 하는 세력이 수상 </a:t>
            </a:r>
            <a:endParaRPr lang="en-US" altLang="ko-KR" sz="16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r"/>
            <a:r>
              <a:rPr lang="ko-KR" altLang="en-US" sz="1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이누카이 </a:t>
            </a:r>
            <a:r>
              <a:rPr lang="ko-KR" altLang="en-US" sz="1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쓰요시를 암살하는 사건이 일어났다</a:t>
            </a:r>
            <a:r>
              <a:rPr lang="en-US" altLang="ko-KR" sz="1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.(5.15</a:t>
            </a:r>
            <a:r>
              <a:rPr lang="ko-KR" altLang="en-US" sz="1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사건</a:t>
            </a:r>
            <a:r>
              <a:rPr lang="en-US" altLang="ko-KR" sz="1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)</a:t>
            </a:r>
            <a:endParaRPr lang="ko-KR" altLang="en-US" sz="1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3" y="2872899"/>
            <a:ext cx="612068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ko-KR" alt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이 사건 후 </a:t>
            </a:r>
            <a:r>
              <a:rPr lang="ko-KR" alt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사이토 </a:t>
            </a:r>
            <a:r>
              <a:rPr lang="ko-KR" alt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마코토는 </a:t>
            </a:r>
            <a:r>
              <a:rPr lang="en-US" altLang="ko-KR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1932</a:t>
            </a:r>
            <a:r>
              <a:rPr lang="ko-KR" alt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년 </a:t>
            </a:r>
            <a:r>
              <a:rPr lang="en-US" altLang="ko-KR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5</a:t>
            </a:r>
            <a:r>
              <a:rPr lang="ko-KR" alt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월에 </a:t>
            </a:r>
            <a:endParaRPr lang="en-US" altLang="ko-KR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ko-KR" alt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군부</a:t>
            </a:r>
            <a:r>
              <a:rPr lang="en-US" altLang="ko-KR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r>
              <a:rPr lang="ko-KR" alt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정당</a:t>
            </a:r>
            <a:r>
              <a:rPr lang="en-US" altLang="ko-KR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r>
              <a:rPr lang="ko-KR" alt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관료의 타협에 의한 거국일치 내각을 </a:t>
            </a:r>
            <a:r>
              <a:rPr lang="ko-KR" alt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조직</a:t>
            </a:r>
            <a:endParaRPr lang="ko-KR" alt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6" y="3645024"/>
            <a:ext cx="5112570" cy="2323896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3933056"/>
            <a:ext cx="3019305" cy="231882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18697" y="4966946"/>
            <a:ext cx="6768752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en-US" altLang="ko-KR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1936</a:t>
            </a:r>
            <a:r>
              <a:rPr lang="ko-KR" alt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년 </a:t>
            </a:r>
            <a:r>
              <a:rPr lang="en-US" altLang="ko-KR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r>
              <a:rPr lang="ko-KR" alt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월 </a:t>
            </a:r>
            <a:r>
              <a:rPr lang="en-US" altLang="ko-KR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26</a:t>
            </a:r>
            <a:r>
              <a:rPr lang="ko-KR" alt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일 일부 </a:t>
            </a:r>
            <a:r>
              <a:rPr lang="ko-KR" alt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청년장교들이 우익과 </a:t>
            </a:r>
            <a:r>
              <a:rPr lang="ko-KR" alt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결탁</a:t>
            </a:r>
            <a:r>
              <a:rPr lang="en-US" altLang="ko-KR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r>
              <a:rPr lang="ko-KR" alt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군사정권의 </a:t>
            </a:r>
            <a:r>
              <a:rPr lang="ko-KR" alt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수립을 주장하며 </a:t>
            </a:r>
            <a:r>
              <a:rPr lang="ko-KR" alt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쿠데타를 일으켰다</a:t>
            </a:r>
            <a:r>
              <a:rPr lang="en-US" altLang="ko-KR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4484" y="6060064"/>
            <a:ext cx="828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spc="50" dirty="0">
                <a:ln w="11430"/>
                <a:solidFill>
                  <a:srgbClr val="C0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60000" endA="900" endPos="60000" dist="60007" dir="5400000" sy="-100000" algn="bl" rotWithShape="0"/>
                </a:effectLst>
                <a:latin typeface="HY궁서" pitchFamily="18" charset="-127"/>
                <a:ea typeface="HY궁서" pitchFamily="18" charset="-127"/>
              </a:rPr>
              <a:t>이 반란은 진압되었지만 이를 계기로 군부의 정치세력은 한층 더 </a:t>
            </a:r>
            <a:r>
              <a:rPr lang="ko-KR" altLang="en-US" b="1" spc="50" dirty="0" smtClean="0">
                <a:ln w="11430"/>
                <a:solidFill>
                  <a:srgbClr val="C0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60000" endA="900" endPos="60000" dist="60007" dir="5400000" sy="-100000" algn="bl" rotWithShape="0"/>
                </a:effectLst>
                <a:latin typeface="HY궁서" pitchFamily="18" charset="-127"/>
                <a:ea typeface="HY궁서" pitchFamily="18" charset="-127"/>
              </a:rPr>
              <a:t>강화되었다</a:t>
            </a:r>
            <a:r>
              <a:rPr lang="en-US" altLang="ko-KR" b="1" spc="50" dirty="0" smtClean="0">
                <a:ln w="11430"/>
                <a:solidFill>
                  <a:srgbClr val="C0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60000" endA="900" endPos="60000" dist="60007" dir="5400000" sy="-100000" algn="bl" rotWithShape="0"/>
                </a:effectLst>
                <a:latin typeface="HY궁서" pitchFamily="18" charset="-127"/>
                <a:ea typeface="HY궁서" pitchFamily="18" charset="-127"/>
              </a:rPr>
              <a:t>.</a:t>
            </a:r>
            <a:endParaRPr lang="ko-KR" altLang="en-US" b="1" spc="50" dirty="0">
              <a:ln w="11430"/>
              <a:solidFill>
                <a:srgbClr val="C0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  <a:reflection blurRad="6350" stA="60000" endA="900" endPos="60000" dist="60007" dir="5400000" sy="-100000" algn="bl" rotWithShape="0"/>
              </a:effectLst>
              <a:latin typeface="HY궁서" pitchFamily="18" charset="-127"/>
              <a:ea typeface="HY궁서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86220"/>
            <a:ext cx="3887872" cy="545017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34612" y="715163"/>
            <a:ext cx="4248472" cy="5392292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="" xmlns:p14="http://schemas.microsoft.com/office/powerpoint/2010/main" val="432185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54" y="2013398"/>
            <a:ext cx="2986303" cy="426444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16632"/>
            <a:ext cx="2378479" cy="1557904"/>
          </a:xfrm>
          <a:prstGeom prst="round2Diag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52" y="357166"/>
            <a:ext cx="3312368" cy="220824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TextBox 5"/>
          <p:cNvSpPr txBox="1"/>
          <p:nvPr/>
        </p:nvSpPr>
        <p:spPr>
          <a:xfrm>
            <a:off x="2921060" y="714356"/>
            <a:ext cx="6151534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ko-KR" altLang="en-US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일본군은 </a:t>
            </a:r>
            <a:r>
              <a:rPr lang="ko-KR" altLang="en-US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북경 교외에서 중국군의 발포를 받았다고 해서 군사행동을 </a:t>
            </a:r>
            <a:r>
              <a:rPr lang="ko-KR" altLang="en-US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개시하게 되고</a:t>
            </a:r>
            <a:r>
              <a:rPr lang="en-US" altLang="ko-KR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en-US" altLang="ko-KR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ko-KR" altLang="en-US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양국군은 </a:t>
            </a:r>
            <a:r>
              <a:rPr lang="ko-KR" altLang="en-US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전면적인 전쟁에 </a:t>
            </a:r>
            <a:r>
              <a:rPr lang="ko-KR" altLang="en-US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돌입하게됨</a:t>
            </a:r>
            <a:endParaRPr lang="ko-KR" altLang="en-US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57990" y="2643182"/>
            <a:ext cx="65860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중국은 </a:t>
            </a:r>
            <a:r>
              <a:rPr lang="ko-KR" altLang="en-U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국민당과 모택동이 지도하는 공산당과 </a:t>
            </a:r>
            <a:r>
              <a:rPr lang="ko-KR" altLang="en-US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제휴하여</a:t>
            </a:r>
            <a:endParaRPr lang="en-US" altLang="ko-KR" sz="2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r"/>
            <a:r>
              <a:rPr lang="ko-KR" altLang="en-US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항일민족 </a:t>
            </a:r>
            <a:r>
              <a:rPr lang="ko-KR" altLang="en-U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통일전선을 결성해 일본의 침략에 </a:t>
            </a:r>
            <a:r>
              <a:rPr lang="ko-KR" altLang="en-US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대항함</a:t>
            </a:r>
            <a:endParaRPr lang="ko-KR" altLang="en-US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57686" y="5357826"/>
            <a:ext cx="4643470" cy="1053465"/>
          </a:xfrm>
          <a:prstGeom prst="roundRect">
            <a:avLst>
              <a:gd name="adj" fmla="val 32074"/>
            </a:avLst>
          </a:prstGeom>
          <a:solidFill>
            <a:schemeClr val="tx2">
              <a:lumMod val="50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ko-KR" altLang="en-US" sz="2500" dirty="0" smtClean="0">
                <a:solidFill>
                  <a:schemeClr val="bg1"/>
                </a:solidFill>
              </a:rPr>
              <a:t>●</a:t>
            </a:r>
            <a:r>
              <a:rPr lang="ko-KR" altLang="en-US" sz="2500" b="1" dirty="0" smtClean="0">
                <a:solidFill>
                  <a:schemeClr val="bg1"/>
                </a:solidFill>
              </a:rPr>
              <a:t>일본의 국가총동원법 제정</a:t>
            </a:r>
            <a:endParaRPr lang="en-US" altLang="ko-KR" sz="2500" b="1" dirty="0" smtClean="0">
              <a:solidFill>
                <a:schemeClr val="bg1"/>
              </a:solidFill>
            </a:endParaRPr>
          </a:p>
          <a:p>
            <a:pPr algn="ctr"/>
            <a:r>
              <a:rPr lang="ko-KR" altLang="en-US" sz="2500" b="1" dirty="0" smtClean="0">
                <a:solidFill>
                  <a:schemeClr val="bg1"/>
                </a:solidFill>
              </a:rPr>
              <a:t>●국민 징용령 제정</a:t>
            </a:r>
            <a:endParaRPr lang="ko-KR" altLang="en-US" sz="25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59906" y="181253"/>
            <a:ext cx="188340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altLang="ko-KR" sz="24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1937</a:t>
            </a:r>
            <a:r>
              <a:rPr lang="ko-KR" altLang="en-US" sz="24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년 </a:t>
            </a:r>
            <a:r>
              <a:rPr lang="en-US" altLang="ko-KR" sz="24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7</a:t>
            </a:r>
            <a:r>
              <a:rPr lang="ko-KR" altLang="en-US" sz="24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월</a:t>
            </a:r>
            <a:endParaRPr lang="ko-KR" altLang="en-US" sz="24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636065"/>
            <a:ext cx="1145704" cy="602927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600655"/>
            <a:ext cx="1080120" cy="638337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71876"/>
            <a:ext cx="1262301" cy="667116"/>
          </a:xfrm>
          <a:prstGeom prst="rect">
            <a:avLst/>
          </a:prstGeom>
        </p:spPr>
      </p:pic>
      <p:sp>
        <p:nvSpPr>
          <p:cNvPr id="16" name="줄무늬가 있는 오른쪽 화살표 15"/>
          <p:cNvSpPr/>
          <p:nvPr/>
        </p:nvSpPr>
        <p:spPr>
          <a:xfrm>
            <a:off x="6012160" y="3812623"/>
            <a:ext cx="1296144" cy="360040"/>
          </a:xfrm>
          <a:prstGeom prst="striped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TextBox 17"/>
          <p:cNvSpPr txBox="1"/>
          <p:nvPr/>
        </p:nvSpPr>
        <p:spPr>
          <a:xfrm>
            <a:off x="4214810" y="4786322"/>
            <a:ext cx="36433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일본내에서는</a:t>
            </a:r>
            <a:endParaRPr lang="ko-KR" altLang="en-US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43570" y="4204719"/>
            <a:ext cx="2194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smtClean="0"/>
              <a:t>미국과 영국의 지원</a:t>
            </a:r>
            <a:endParaRPr lang="ko-KR" altLang="en-US" b="1"/>
          </a:p>
        </p:txBody>
      </p:sp>
    </p:spTree>
    <p:extLst>
      <p:ext uri="{BB962C8B-B14F-4D97-AF65-F5344CB8AC3E}">
        <p14:creationId xmlns="" xmlns:p14="http://schemas.microsoft.com/office/powerpoint/2010/main" val="206655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97" y="164671"/>
            <a:ext cx="1987711" cy="1192627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08" y="428604"/>
            <a:ext cx="2486498" cy="169579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4059">
            <a:off x="4506014" y="719476"/>
            <a:ext cx="1300522" cy="810537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415" y="2708920"/>
            <a:ext cx="1414974" cy="943316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83" y="2708920"/>
            <a:ext cx="1414975" cy="9433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63688" y="1124744"/>
            <a:ext cx="6808840" cy="4308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altLang="ko-KR" sz="2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1939</a:t>
            </a:r>
            <a:r>
              <a:rPr lang="ko-KR" altLang="en-US" sz="2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년 </a:t>
            </a:r>
            <a:r>
              <a:rPr lang="en-US" altLang="ko-KR" sz="2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9</a:t>
            </a:r>
            <a:r>
              <a:rPr lang="ko-KR" altLang="en-US" sz="2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월 </a:t>
            </a:r>
            <a:r>
              <a:rPr lang="en-US" altLang="ko-KR" sz="2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ko-KR" altLang="en-US" sz="2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일 독일의 폴란드 침공이 시작되었다</a:t>
            </a:r>
            <a:r>
              <a:rPr lang="en-US" altLang="ko-KR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</a:t>
            </a:r>
            <a:endParaRPr lang="ko-KR" altLang="en-US" b="1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줄무늬가 있는 오른쪽 화살표 10"/>
          <p:cNvSpPr/>
          <p:nvPr/>
        </p:nvSpPr>
        <p:spPr>
          <a:xfrm rot="19080762">
            <a:off x="1997490" y="2050565"/>
            <a:ext cx="2062824" cy="432048"/>
          </a:xfrm>
          <a:prstGeom prst="stripedRightArrow">
            <a:avLst>
              <a:gd name="adj1" fmla="val 47941"/>
              <a:gd name="adj2" fmla="val 50000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4788024" y="2385754"/>
            <a:ext cx="4199887" cy="92333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ko-KR" altLang="en-US" b="1" dirty="0"/>
              <a:t>여기에 이르러 </a:t>
            </a:r>
            <a:r>
              <a:rPr lang="ko-KR" altLang="en-US" b="1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영국</a:t>
            </a:r>
            <a:r>
              <a:rPr lang="ko-KR" altLang="en-US" b="1" dirty="0"/>
              <a:t>과 </a:t>
            </a:r>
            <a:r>
              <a:rPr lang="ko-KR" altLang="en-US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프랑스</a:t>
            </a:r>
            <a:r>
              <a:rPr lang="ko-KR" altLang="en-US" b="1" dirty="0"/>
              <a:t>가 독일에 </a:t>
            </a:r>
            <a:endParaRPr lang="en-US" altLang="ko-KR" b="1" dirty="0" smtClean="0"/>
          </a:p>
          <a:p>
            <a:pPr algn="r"/>
            <a:r>
              <a:rPr lang="ko-KR" altLang="en-US" b="1" dirty="0" smtClean="0"/>
              <a:t>선전포고를 </a:t>
            </a:r>
            <a:r>
              <a:rPr lang="ko-KR" altLang="en-US" b="1" dirty="0"/>
              <a:t>하여 제 </a:t>
            </a:r>
            <a:r>
              <a:rPr lang="en-US" altLang="ko-KR" b="1" dirty="0"/>
              <a:t>2</a:t>
            </a:r>
            <a:r>
              <a:rPr lang="ko-KR" altLang="en-US" b="1" dirty="0"/>
              <a:t>차 세계대전이 </a:t>
            </a:r>
            <a:endParaRPr lang="en-US" altLang="ko-KR" b="1" dirty="0" smtClean="0"/>
          </a:p>
          <a:p>
            <a:pPr algn="r"/>
            <a:r>
              <a:rPr lang="ko-KR" altLang="en-US" b="1" dirty="0" smtClean="0"/>
              <a:t>시작되었다</a:t>
            </a:r>
            <a:r>
              <a:rPr lang="en-US" altLang="ko-KR" b="1" dirty="0"/>
              <a:t>.</a:t>
            </a:r>
            <a:endParaRPr lang="ko-KR" altLang="en-US" b="1" dirty="0"/>
          </a:p>
        </p:txBody>
      </p:sp>
      <p:sp>
        <p:nvSpPr>
          <p:cNvPr id="13" name="직사각형 12"/>
          <p:cNvSpPr/>
          <p:nvPr/>
        </p:nvSpPr>
        <p:spPr>
          <a:xfrm rot="19095533">
            <a:off x="1909898" y="1974201"/>
            <a:ext cx="155369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ko-KR" altLang="en-US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공격</a:t>
            </a:r>
            <a:endParaRPr lang="en-US" altLang="ko-KR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3857628"/>
            <a:ext cx="1737224" cy="287510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789040"/>
            <a:ext cx="1502977" cy="2068060"/>
          </a:xfrm>
          <a:prstGeom prst="round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998207" y="3933056"/>
            <a:ext cx="55741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smtClean="0"/>
              <a:t>한편</a:t>
            </a:r>
            <a:r>
              <a:rPr lang="en-US" altLang="ko-KR" sz="2000" dirty="0" smtClean="0"/>
              <a:t>, 2</a:t>
            </a:r>
            <a:r>
              <a:rPr lang="ko-KR" altLang="en-US" sz="2000" dirty="0" smtClean="0"/>
              <a:t>차 고노에 내각은 장기화한 중일전쟁에 대체하기 위해 신체제운동을 추진하였다</a:t>
            </a:r>
            <a:r>
              <a:rPr lang="en-US" altLang="ko-KR" sz="2000" dirty="0" smtClean="0"/>
              <a:t>.</a:t>
            </a:r>
            <a:endParaRPr lang="ko-KR" alt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2306537" y="4684570"/>
            <a:ext cx="49801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500" b="1" dirty="0" smtClean="0"/>
              <a:t>기성의 각 정당은 해체 되고 그 대신에 </a:t>
            </a:r>
            <a:endParaRPr lang="en-US" altLang="ko-KR" sz="1500" b="1" dirty="0" smtClean="0"/>
          </a:p>
          <a:p>
            <a:pPr algn="r"/>
            <a:r>
              <a:rPr lang="ko-KR" altLang="en-US" sz="1500" b="1" dirty="0" err="1" smtClean="0"/>
              <a:t>대정익찬회가</a:t>
            </a:r>
            <a:r>
              <a:rPr lang="en-US" altLang="ko-KR" sz="1500" b="1" dirty="0" smtClean="0"/>
              <a:t> </a:t>
            </a:r>
            <a:r>
              <a:rPr lang="ko-KR" altLang="en-US" sz="1500" b="1" dirty="0" smtClean="0"/>
              <a:t>출현하였다</a:t>
            </a:r>
            <a:r>
              <a:rPr lang="en-US" altLang="ko-KR" sz="1500" b="1" dirty="0" smtClean="0"/>
              <a:t>.</a:t>
            </a:r>
            <a:endParaRPr lang="ko-KR" altLang="en-US" sz="15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500034" y="5695517"/>
            <a:ext cx="8271385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ko-KR" altLang="en-US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이리하여 군부를 중심으로 하는 독재적 정치체제가 확고히 </a:t>
            </a:r>
            <a:endParaRPr lang="en-US" altLang="ko-KR" sz="2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ko-KR" altLang="en-US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갖추어져 </a:t>
            </a:r>
            <a:r>
              <a:rPr lang="ko-KR" altLang="en-US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의회는 무력화되었다</a:t>
            </a:r>
            <a:r>
              <a:rPr lang="en-US" altLang="ko-KR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</a:t>
            </a:r>
            <a:endParaRPr lang="ko-KR" altLang="en-US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1" name="도넛 20"/>
          <p:cNvSpPr/>
          <p:nvPr/>
        </p:nvSpPr>
        <p:spPr>
          <a:xfrm>
            <a:off x="395534" y="5749088"/>
            <a:ext cx="216023" cy="216024"/>
          </a:xfrm>
          <a:prstGeom prst="donu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5380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-10000" t="-10000" r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445" y="1590760"/>
            <a:ext cx="3378711" cy="419569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TextBox 4"/>
          <p:cNvSpPr txBox="1"/>
          <p:nvPr/>
        </p:nvSpPr>
        <p:spPr>
          <a:xfrm>
            <a:off x="500034" y="357166"/>
            <a:ext cx="800105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5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일본은 미국을 </a:t>
            </a:r>
            <a:r>
              <a:rPr lang="ko-KR" altLang="en-US" sz="25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견제하기 위해 일본</a:t>
            </a:r>
            <a:r>
              <a:rPr lang="en-US" altLang="ko-KR" sz="25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</a:t>
            </a:r>
            <a:r>
              <a:rPr lang="ko-KR" altLang="en-US" sz="25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독일</a:t>
            </a:r>
            <a:r>
              <a:rPr lang="en-US" altLang="ko-KR" sz="25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</a:t>
            </a:r>
            <a:r>
              <a:rPr lang="ko-KR" altLang="en-US" sz="25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이탈리아 </a:t>
            </a:r>
            <a:r>
              <a:rPr lang="en-US" altLang="ko-KR" sz="25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3</a:t>
            </a:r>
            <a:r>
              <a:rPr lang="ko-KR" altLang="en-US" sz="25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국동맹을 맺었으며</a:t>
            </a:r>
            <a:r>
              <a:rPr lang="en-US" altLang="ko-KR" sz="25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</a:t>
            </a:r>
            <a:r>
              <a:rPr lang="ko-KR" altLang="en-US" sz="25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북방 소련의 위협을 피하기 위해 이듬해 </a:t>
            </a:r>
            <a:r>
              <a:rPr lang="en-US" altLang="ko-KR" sz="25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4</a:t>
            </a:r>
            <a:r>
              <a:rPr lang="ko-KR" altLang="en-US" sz="25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월에는 일소중립조약을 체결하였다</a:t>
            </a:r>
            <a:r>
              <a:rPr lang="en-US" altLang="ko-KR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</a:t>
            </a:r>
            <a:endParaRPr lang="ko-KR" altLang="en-US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604" y="1930507"/>
            <a:ext cx="3429024" cy="3429024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36" y="3139253"/>
            <a:ext cx="1643073" cy="109538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72" y="1996245"/>
            <a:ext cx="1520665" cy="80025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24" y="4639451"/>
            <a:ext cx="1399034" cy="93268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686" y="1853369"/>
            <a:ext cx="1398645" cy="93243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48" y="4568013"/>
            <a:ext cx="1525884" cy="100334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2" name="TextBox 11"/>
          <p:cNvSpPr txBox="1"/>
          <p:nvPr/>
        </p:nvSpPr>
        <p:spPr>
          <a:xfrm>
            <a:off x="83185" y="5839114"/>
            <a:ext cx="8846533" cy="6617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ko-KR" altLang="en-US" sz="17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일본의 </a:t>
            </a:r>
            <a:r>
              <a:rPr lang="ko-KR" altLang="en-US" sz="17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진출과 외교정책에 대해 미국</a:t>
            </a:r>
            <a:r>
              <a:rPr lang="en-US" altLang="ko-KR" sz="17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r>
              <a:rPr lang="ko-KR" altLang="en-US" sz="17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영국</a:t>
            </a:r>
            <a:r>
              <a:rPr lang="en-US" altLang="ko-KR" sz="17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r>
              <a:rPr lang="ko-KR" altLang="en-US" sz="17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중국</a:t>
            </a:r>
            <a:r>
              <a:rPr lang="en-US" altLang="ko-KR" sz="17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r>
              <a:rPr lang="ko-KR" altLang="en-US" sz="17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네덜란드 등 </a:t>
            </a:r>
            <a:r>
              <a:rPr lang="en-US" altLang="ko-KR" sz="17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</a:t>
            </a:r>
            <a:r>
              <a:rPr lang="ko-KR" altLang="en-US" sz="17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개국은 이른바 </a:t>
            </a:r>
            <a:r>
              <a:rPr lang="en-US" altLang="ko-KR" sz="17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ABCD </a:t>
            </a:r>
            <a:r>
              <a:rPr lang="ko-KR" altLang="en-US" sz="17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라인을 결성하여 중국을 원조하는 한편</a:t>
            </a:r>
            <a:r>
              <a:rPr lang="en-US" altLang="ko-KR" sz="17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r>
              <a:rPr lang="ko-KR" altLang="en-US" sz="17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일본에 </a:t>
            </a:r>
            <a:r>
              <a:rPr lang="ko-KR" altLang="en-US" sz="17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대한 경제 봉쇄를 강화하였다</a:t>
            </a:r>
            <a:r>
              <a:rPr lang="en-US" altLang="ko-KR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</a:t>
            </a:r>
            <a:endParaRPr lang="ko-KR" altLang="en-US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7101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8"/>
          <p:cNvGrpSpPr/>
          <p:nvPr/>
        </p:nvGrpSpPr>
        <p:grpSpPr>
          <a:xfrm>
            <a:off x="4500562" y="2000240"/>
            <a:ext cx="3934992" cy="3605221"/>
            <a:chOff x="4500562" y="2000240"/>
            <a:chExt cx="3934992" cy="3605221"/>
          </a:xfrm>
        </p:grpSpPr>
        <p:sp>
          <p:nvSpPr>
            <p:cNvPr id="7" name="직사각형 6"/>
            <p:cNvSpPr/>
            <p:nvPr/>
          </p:nvSpPr>
          <p:spPr>
            <a:xfrm>
              <a:off x="4500562" y="2000240"/>
              <a:ext cx="39292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ko-KR" altLang="en-US" sz="54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태평양 전쟁</a:t>
              </a:r>
              <a:endParaRPr lang="en-US" altLang="ko-KR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215074" y="3143248"/>
              <a:ext cx="2220480" cy="24622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진주만 전투</a:t>
              </a:r>
              <a:endParaRPr lang="en-US" altLang="ko-KR" sz="2500" b="1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endParaRPr lang="en-US" altLang="ko-KR" b="1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r>
                <a:rPr lang="ko-KR" altLang="en-US" sz="2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미드웨이</a:t>
              </a:r>
              <a:r>
                <a:rPr lang="ko-KR" altLang="en-US" sz="2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해전</a:t>
              </a:r>
              <a:endParaRPr lang="en-US" altLang="ko-KR" sz="2500" b="1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endParaRPr lang="en-US" altLang="ko-KR" b="1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r>
                <a:rPr lang="ko-KR" altLang="en-US" sz="2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이오지마</a:t>
              </a:r>
              <a:r>
                <a:rPr lang="ko-KR" altLang="en-US" sz="2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전투</a:t>
              </a:r>
              <a:endParaRPr lang="en-US" altLang="ko-KR" sz="2500" b="1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endParaRPr lang="en-US" altLang="ko-KR" b="1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r>
                <a:rPr lang="ko-KR" altLang="en-US" sz="2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카미카제</a:t>
              </a:r>
              <a:endParaRPr lang="ko-KR" altLang="en-US" sz="25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213345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</TotalTime>
  <Words>766</Words>
  <Application>Microsoft Office PowerPoint</Application>
  <PresentationFormat>화면 슬라이드 쇼(4:3)</PresentationFormat>
  <Paragraphs>198</Paragraphs>
  <Slides>45</Slides>
  <Notes>5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45</vt:i4>
      </vt:variant>
    </vt:vector>
  </HeadingPairs>
  <TitlesOfParts>
    <vt:vector size="46" baseType="lpstr">
      <vt:lpstr>Office 테마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국민 총동원법</vt:lpstr>
      <vt:lpstr>생활물자 배급</vt:lpstr>
      <vt:lpstr>국민들의 복장</vt:lpstr>
      <vt:lpstr>식량부족 및 언론통제</vt:lpstr>
      <vt:lpstr>그 당시 국민생활을  알 수 있는 영화 및 소설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  <vt:lpstr>슬라이드 30</vt:lpstr>
      <vt:lpstr>슬라이드 31</vt:lpstr>
      <vt:lpstr>슬라이드 32</vt:lpstr>
      <vt:lpstr>슬라이드 33</vt:lpstr>
      <vt:lpstr>슬라이드 34</vt:lpstr>
      <vt:lpstr>히로시마, 나가사키 원자폭탄 투하  1945년 8.6~8.9</vt:lpstr>
      <vt:lpstr>히로시마 원자폭탄 투하  1945년 8.6일</vt:lpstr>
      <vt:lpstr>나가사키 원자폭탄 투하  1945년 8.9</vt:lpstr>
      <vt:lpstr>원폭 이후의 천황의 항복과 문서서명</vt:lpstr>
      <vt:lpstr>슬라이드 39</vt:lpstr>
      <vt:lpstr>슬라이드 40</vt:lpstr>
      <vt:lpstr>슬라이드 41</vt:lpstr>
      <vt:lpstr>슬라이드 42</vt:lpstr>
      <vt:lpstr>슬라이드 43</vt:lpstr>
      <vt:lpstr>슬라이드 44</vt:lpstr>
      <vt:lpstr>슬라이드 45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일본은 왜 제2차 세계대전을 일으켰을까?</dc:title>
  <dc:creator>이정하</dc:creator>
  <cp:lastModifiedBy>snoopy</cp:lastModifiedBy>
  <cp:revision>108</cp:revision>
  <dcterms:created xsi:type="dcterms:W3CDTF">2014-09-23T12:27:32Z</dcterms:created>
  <dcterms:modified xsi:type="dcterms:W3CDTF">2014-09-30T07:30:51Z</dcterms:modified>
</cp:coreProperties>
</file>