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5"/>
  </p:notesMasterIdLst>
  <p:sldIdLst>
    <p:sldId id="273" r:id="rId3"/>
    <p:sldId id="361" r:id="rId4"/>
    <p:sldId id="256" r:id="rId5"/>
    <p:sldId id="365" r:id="rId6"/>
    <p:sldId id="366" r:id="rId7"/>
    <p:sldId id="374" r:id="rId8"/>
    <p:sldId id="257" r:id="rId9"/>
    <p:sldId id="367" r:id="rId10"/>
    <p:sldId id="274" r:id="rId11"/>
    <p:sldId id="368" r:id="rId12"/>
    <p:sldId id="260" r:id="rId13"/>
    <p:sldId id="261" r:id="rId14"/>
    <p:sldId id="262" r:id="rId15"/>
    <p:sldId id="263" r:id="rId16"/>
    <p:sldId id="259" r:id="rId17"/>
    <p:sldId id="369" r:id="rId18"/>
    <p:sldId id="275" r:id="rId19"/>
    <p:sldId id="370" r:id="rId20"/>
    <p:sldId id="264" r:id="rId21"/>
    <p:sldId id="372" r:id="rId22"/>
    <p:sldId id="265" r:id="rId23"/>
    <p:sldId id="348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37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75" r:id="rId56"/>
    <p:sldId id="376" r:id="rId57"/>
    <p:sldId id="341" r:id="rId58"/>
    <p:sldId id="349" r:id="rId59"/>
    <p:sldId id="342" r:id="rId60"/>
    <p:sldId id="343" r:id="rId61"/>
    <p:sldId id="344" r:id="rId62"/>
    <p:sldId id="345" r:id="rId63"/>
    <p:sldId id="346" r:id="rId64"/>
    <p:sldId id="347" r:id="rId65"/>
    <p:sldId id="317" r:id="rId66"/>
    <p:sldId id="283" r:id="rId67"/>
    <p:sldId id="284" r:id="rId68"/>
    <p:sldId id="285" r:id="rId69"/>
    <p:sldId id="286" r:id="rId70"/>
    <p:sldId id="350" r:id="rId71"/>
    <p:sldId id="351" r:id="rId72"/>
    <p:sldId id="352" r:id="rId73"/>
    <p:sldId id="353" r:id="rId74"/>
    <p:sldId id="354" r:id="rId75"/>
    <p:sldId id="355" r:id="rId76"/>
    <p:sldId id="364" r:id="rId77"/>
    <p:sldId id="356" r:id="rId78"/>
    <p:sldId id="357" r:id="rId79"/>
    <p:sldId id="358" r:id="rId80"/>
    <p:sldId id="359" r:id="rId81"/>
    <p:sldId id="360" r:id="rId82"/>
    <p:sldId id="363" r:id="rId83"/>
    <p:sldId id="362" r:id="rId8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7" autoAdjust="0"/>
    <p:restoredTop sz="94660"/>
  </p:normalViewPr>
  <p:slideViewPr>
    <p:cSldViewPr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456B8-B28A-4D5E-9F08-50BA3FBEE5B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4D66-ACC8-4C73-8812-C9D19BBB1B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87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4D66-ACC8-4C73-8812-C9D19BBB1B9B}" type="slidenum">
              <a:rPr lang="ko-KR" altLang="en-US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4D66-ACC8-4C73-8812-C9D19BBB1B9B}" type="slidenum">
              <a:rPr lang="ko-KR" altLang="en-US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1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84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1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73BD-D03F-44B1-8BE1-022D0B074D7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5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2893-9D1C-4DDE-85C1-8A412EBAAF5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8E95-BD02-4AC4-BF4A-0997AF8F4A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3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AA81-B824-41B3-9388-F2CBC8F8978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C25E-6B61-4B5E-B1EE-08B005EFBBA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4507-8C97-4E85-8DC2-1306F4E85F8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34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5106-97E8-41A6-AC10-E858D180ABA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2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7D5-32E4-45F3-A17D-DF2BB24ED99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8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2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B681-9DA2-4CD4-B17A-C44AC4E2CE5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3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F627-A632-410D-A461-CF34260169E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3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CC87-0272-4AF3-81F5-2F1F3916734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03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90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58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5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78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24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82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EF29-43E0-41E8-93DB-9F72CFA6F7DC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61A0-3404-4112-9296-BD8D35D49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25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0FA3-BEE0-4E16-931D-6F676ABE0E7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.kr/url?sa=i&amp;rct=j&amp;q=&amp;esrc=s&amp;source=images&amp;cd=&amp;cad=rja&amp;uact=8&amp;docid=xO_csMzhwowXMM&amp;tbnid=wFCj1cosgMMoaM:&amp;ved=0CAcQjRw&amp;url=http://jeay88.tistory.com/entry/%EC%9D%BC%EB%B3%B8%EC%9D%98-%EC%9C%A0%EB%AA%85%ED%95%9C-%EC%8B%A0%EC%82%AC%EB%93%A4%EC%97%90-%EB%8C%80%ED%95%B4-%EC%95%8C%EC%95%84%EB%B3%B4%EC%9E%90&amp;ei=ksYoVJ-lB4y68gXs_IGIDw&amp;bvm=bv.76247554,d.dGc&amp;psig=AFQjCNFwVaPLcX6yWtLs5Llrzrgt65MdLQ&amp;ust=141204470894754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www.youtube.com/watch?v=vL6DBCL-wMs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youtube.com/watch?v=vL6DBCL-wMs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www.youtube.com/watch?v=EP5BtCt8fU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MJk8omqxJI" TargetMode="External"/><Relationship Id="rId2" Type="http://schemas.openxmlformats.org/officeDocument/2006/relationships/hyperlink" Target="http://www.youtube.com/watch?v=hB24mmtldI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076056" y="4785734"/>
            <a:ext cx="792088" cy="7386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16016" y="18448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일본사회와 역사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고대시대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01453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김준현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문슬기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박혜령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배승진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이수민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최현지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32040" y="4929751"/>
            <a:ext cx="14401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3333" y1="2500" x2="47500" y2="26042"/>
                        <a14:foregroundMark x1="47500" y1="26458" x2="44792" y2="54792"/>
                        <a14:foregroundMark x1="51875" y1="47708" x2="58333" y2="59583"/>
                        <a14:backgroundMark x1="48542" y1="30417" x2="47917" y2="49375"/>
                        <a14:backgroundMark x1="46250" y1="49375" x2="47292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63843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76064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초기 일본을 뒷받침하는 근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거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1026" name="Picture 2" descr="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9"/>
            <a:ext cx="4026024" cy="20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후곳페동굴：1500년-2000년전의 속조몬시대 때 그려진 약 800개나 되는 벽화가 남아 있는 일본 최대급 동굴유적입니다. 유구한 고대의 역사를 느낄 수 있습니다. 일본 지정사적. (9:00a.m.～4:30p.m.  월요일 휴관, 입장료 어른 300엔/어린이 100엔, 동계 휴관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1950"/>
            <a:ext cx="3891000" cy="409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-dkh3gRJWFQes9YCJAEnI0caWM6ZtHpQRolIvZbJfUTG1nvZ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91818"/>
            <a:ext cx="4026024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94" y="5739530"/>
            <a:ext cx="23161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주거와 무덤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2029" y="1591536"/>
            <a:ext cx="8496944" cy="4666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구석기 시대 유적은 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구릉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고원과 같은 전망이 좋은 대지 연변에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대다수가 있음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구석기 시대의 사람들은 대부분 동굴과 바위그늘을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주거지로 알려져 있으나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움막 주거지도 적지 않게 발견되고 있다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726584"/>
            <a:ext cx="9144000" cy="11314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이는 선사시대 역사성에 의구심이 들 정도로 확실성이 없다</a:t>
            </a: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409933"/>
            <a:ext cx="6552728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후지무라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신이치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신의 손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368896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사건의 개요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5024" y="2060848"/>
            <a:ext cx="8638976" cy="120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유적지에다 석기를 미리 묻어놓고 허위로 발굴 했다는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의구심을 언론이 제시 하면서 조사가 시작됨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5358" y="3441536"/>
            <a:ext cx="641290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주변 학자들의 의문 제기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05024" y="4005064"/>
            <a:ext cx="849694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출토 형태가 부자연스럽다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동시대의생활 흔적이 전혀 발견되지 않는다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석기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파편물이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주변에 전혀 없다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석재가 주변과 전혀 다르다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2766833" cy="47810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3" y="1556791"/>
            <a:ext cx="4898107" cy="3320751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409933"/>
            <a:ext cx="6552728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후지무라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신이치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신의 손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78973" y="5027944"/>
            <a:ext cx="4898107" cy="13099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결국 그는 역사 조작을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스스로 인정 하였다</a:t>
            </a:r>
            <a:endParaRPr lang="en-US" altLang="ko-K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95536" y="409933"/>
            <a:ext cx="6552728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후지무라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신이치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신의 손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178496"/>
            <a:ext cx="2808312" cy="73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사건의 결말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484784"/>
            <a:ext cx="8750448" cy="5086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그러나 일본은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후지무라의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사태에 대하여 개인 소행으로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돌리는 등 책임 회피에 혈안이 되어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조작된 과거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’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에 집착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지방자치단체 일부는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재발굴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비용 지원을 요구하는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고고학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협회측에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학계가 알아서 하라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”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 수수방관함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가장 많은 날조가 확인된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미야기현의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문화재보호와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같은 곳은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아직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후지무라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신이치의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고백만 있을 뿐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”</a:t>
            </a:r>
          </a:p>
          <a:p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날조된 유물과 유적에 관한 미련을 버리지 못함</a:t>
            </a:r>
            <a:endParaRPr lang="en-US" altLang="ko-K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1278632"/>
            <a:ext cx="813690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조몬시대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縄文時代 じょうもんじだい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승문시대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2178417"/>
            <a:ext cx="8606432" cy="132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일본의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신석기시대 중 기원전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만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천 년 경부터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기원전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만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천 년 전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 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천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백 년 전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까지를 말함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3501008"/>
            <a:ext cx="6662216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3613544"/>
            <a:ext cx="8496944" cy="1975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한반도를 통해 왔을 것으로 추정 되는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몽골계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인종과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시베리아 지역을 통해 왔다고 추정되는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아이누족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남방 폴리네시아 지역에서 온 민족들이 일본 열도로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이주하여 오늘날의 일본인의 조상이 된 것으로 추정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58785" y="5445224"/>
            <a:ext cx="6662216" cy="109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이 사람들은 다른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지역에서 건너온 사람이라 하여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  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도래인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渡來人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이라고도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한다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932040" cy="54028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211960" cy="537321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조몬 토기</a:t>
            </a:r>
            <a:endParaRPr lang="en-US" altLang="ko-K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토기 표면의 승문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새끼줄 문양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)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이 특징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0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1206624"/>
            <a:ext cx="2808312" cy="71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5024" y="1916832"/>
            <a:ext cx="8496944" cy="132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도래인들은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기원전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경부터 일본 열도 각지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특히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유래지와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인접한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규슈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지역에 씨족 단위 촌락 형성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3501008"/>
            <a:ext cx="6662216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3568" y="2729632"/>
            <a:ext cx="7848872" cy="11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중국을 비롯한 대륙 지역 문화를 일본으로 전파</a:t>
            </a:r>
          </a:p>
          <a:p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43608" y="3092884"/>
            <a:ext cx="8100392" cy="1128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금속기의 병용 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수도경작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관개용수 통제 등을 통한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기본 계급의 분화와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각지의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사제자를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왕으로 한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소국가의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성립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문화가 일본 열도에 전래되던 시기에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규슈에서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시작된 벼농사 또한 기원전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이후 주부지방에 보급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1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전까지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간토와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도호쿠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남부에 전파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954960"/>
            <a:ext cx="83380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최종적으로 </a:t>
            </a:r>
            <a:r>
              <a:rPr lang="en-US" altLang="ko-K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3</a:t>
            </a: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세기 이후 </a:t>
            </a:r>
            <a:r>
              <a:rPr lang="ko-KR" alt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훗카이도를</a:t>
            </a: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제외한</a:t>
            </a:r>
            <a:endParaRPr lang="en-US" altLang="ko-K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고대 일본은 본격적으로 농경생활이 행해지기 시작</a:t>
            </a:r>
            <a:endParaRPr lang="en-US" altLang="ko-K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야요이 토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6082016" cy="4714908"/>
          </a:xfrm>
        </p:spPr>
      </p:pic>
      <p:pic>
        <p:nvPicPr>
          <p:cNvPr id="5" name="그림 4" descr="야요이토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339" y="1628800"/>
            <a:ext cx="3251661" cy="471490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</a:t>
            </a:r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토기</a:t>
            </a:r>
            <a:endParaRPr lang="en-US" altLang="ko-K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주둥이가 자루 모양이고 표면에 붉은 칠이 특징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1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127863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고분시대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(300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~710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05024" y="1988840"/>
            <a:ext cx="8496944" cy="2042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야요이시대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말기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(3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중반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지방을 중심으로 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기나이나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서일본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각지의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씨족은 그 수장을 매장하기 위해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작은 산 모양의 분묘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를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만들었는데 이를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고분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이라 한다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658360"/>
            <a:ext cx="4176464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</a:t>
            </a:r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지방의 최초의 </a:t>
            </a: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유력 </a:t>
            </a:r>
            <a:r>
              <a:rPr lang="ko-KR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왕조로서 </a:t>
            </a:r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이후</a:t>
            </a:r>
            <a:r>
              <a:rPr lang="en-US" altLang="ko-K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국가 </a:t>
            </a:r>
            <a:r>
              <a:rPr lang="ko-KR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통일을 이룩한 </a:t>
            </a:r>
            <a:endParaRPr lang="en-US" altLang="ko-KR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야마토조정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수장의 분묘</a:t>
            </a:r>
            <a:endParaRPr lang="en-US" altLang="ko-K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0" y="4234879"/>
            <a:ext cx="3657500" cy="2362473"/>
          </a:xfrm>
          <a:prstGeom prst="rect">
            <a:avLst/>
          </a:prstGeom>
        </p:spPr>
      </p:pic>
      <p:cxnSp>
        <p:nvCxnSpPr>
          <p:cNvPr id="11" name="꺾인 연결선 10"/>
          <p:cNvCxnSpPr>
            <a:stCxn id="9" idx="3"/>
            <a:endCxn id="7" idx="0"/>
          </p:cNvCxnSpPr>
          <p:nvPr/>
        </p:nvCxnSpPr>
        <p:spPr>
          <a:xfrm flipV="1">
            <a:off x="4211960" y="4658360"/>
            <a:ext cx="2376264" cy="757756"/>
          </a:xfrm>
          <a:prstGeom prst="bentConnector4">
            <a:avLst>
              <a:gd name="adj1" fmla="val 6061"/>
              <a:gd name="adj2" fmla="val 141288"/>
            </a:avLst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16016" y="18448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일본사회와 역사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고대시대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3333" y1="2500" x2="47500" y2="26042"/>
                        <a14:foregroundMark x1="47500" y1="26458" x2="44792" y2="54792"/>
                        <a14:foregroundMark x1="51875" y1="47708" x2="58333" y2="59583"/>
                        <a14:backgroundMark x1="48542" y1="30417" x2="47917" y2="49375"/>
                        <a14:backgroundMark x1="46250" y1="49375" x2="47292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63843"/>
            <a:ext cx="6096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0052" y="1705303"/>
            <a:ext cx="3384376" cy="64698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목차</a:t>
            </a:r>
            <a:r>
              <a:rPr lang="ko-KR" altLang="en-US" sz="3200" b="1" u="sng" dirty="0" smtClean="0"/>
              <a:t> </a:t>
            </a:r>
            <a:endParaRPr lang="ko-KR" altLang="en-US" sz="3600" b="1" u="sng" dirty="0"/>
          </a:p>
        </p:txBody>
      </p:sp>
      <p:sp>
        <p:nvSpPr>
          <p:cNvPr id="9" name="직사각형 8"/>
          <p:cNvSpPr/>
          <p:nvPr/>
        </p:nvSpPr>
        <p:spPr>
          <a:xfrm>
            <a:off x="4536504" y="2316828"/>
            <a:ext cx="4572000" cy="4352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선사시대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시기구</a:t>
            </a:r>
            <a:r>
              <a:rPr lang="ko-KR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분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국가의 발생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구석기 시대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–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후지무라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신이치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‘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신의 손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’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조몬시대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야요이시대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일본의 원사시대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고분시대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–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야마토시대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개신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고대시대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– Key Point,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대외관계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헤이안시대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문학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헤이안신궁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출</a:t>
            </a:r>
            <a:r>
              <a:rPr lang="ko-KR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처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16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-0.2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다이센 고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5520930" cy="4536504"/>
          </a:xfrm>
        </p:spPr>
      </p:pic>
      <p:pic>
        <p:nvPicPr>
          <p:cNvPr id="5" name="그림 4" descr="모리장군총 고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484" y="1772816"/>
            <a:ext cx="3815516" cy="453650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39552" y="188640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거대 고분</a:t>
            </a:r>
            <a:endParaRPr lang="en-US" altLang="ko-K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열쇠구멍의 형태가 특징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당시 정치권력을 상징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.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49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18457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(300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593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5024" y="2060849"/>
            <a:ext cx="84969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야마토정권은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대륙문화 도입을 적극적으로 추진함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공예품들이 고분 속에서 지속적으로 발견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3586" y="3212976"/>
            <a:ext cx="864041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5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무렵 부터 철의 생산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금속공예 기술의 도입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나아가 중국의 한자가 들어와 일본에서도 글자를 사용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599" y="4725144"/>
            <a:ext cx="8035419" cy="54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백제에서도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왕인으로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부터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논어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천자문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등을 전래 받았으며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54860" y="4581128"/>
            <a:ext cx="818163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성명왕으로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부터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불교와 경륜을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전해받음으로서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(538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불교가 왕권내부에 급속히 전달됨과 동시에 사원건립이 활발해짐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1196752"/>
            <a:ext cx="518457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(593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710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7544" y="1988840"/>
            <a:ext cx="8676456" cy="150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세기말 한반도에서 불교가 전래되어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전반의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시대에 </a:t>
            </a:r>
            <a:r>
              <a:rPr lang="ko-KR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최초로 불교 </a:t>
            </a:r>
            <a:endParaRPr lang="en-US" altLang="ko-KR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문화가 생김</a:t>
            </a:r>
            <a:r>
              <a:rPr lang="en-US" altLang="ko-K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(538</a:t>
            </a:r>
            <a:r>
              <a:rPr lang="ko-KR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61710" y="3645024"/>
            <a:ext cx="849694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681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덴무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황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최초로 율령 반포를 준비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8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세기에 접어들어서 당나라의 율령을 기반으로 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일본식 율령의 본격적인 시작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701</a:t>
            </a:r>
            <a:r>
              <a:rPr lang="ko-KR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년 </a:t>
            </a:r>
            <a:r>
              <a:rPr lang="ko-KR" altLang="en-US" sz="2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다이호</a:t>
            </a:r>
            <a:r>
              <a:rPr lang="ko-KR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 율령 반포하여 첫 결실 이룸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5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18457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(574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622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528" y="1916832"/>
            <a:ext cx="655272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세기말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(593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야마토정권에서는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여황제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스이코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천황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推古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치세에서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쇼토쿠태자가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섭정을 맡아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권력을 장악함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89" y="1340768"/>
            <a:ext cx="1905000" cy="453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6021446"/>
            <a:ext cx="19068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쇼토쿠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태자상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4293096"/>
            <a:ext cx="6579443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중국을 비롯한 대륙문화를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적극적으로 배우기 위해 많은 사신들을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중국대륙으로 보냄 </a:t>
            </a:r>
            <a:r>
              <a:rPr lang="en-US" altLang="ko-K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견수사</a:t>
            </a:r>
            <a:r>
              <a:rPr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</a:t>
            </a:r>
            <a:endParaRPr lang="en-US" altLang="ko-K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528" y="3249384"/>
            <a:ext cx="6552728" cy="82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1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1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지방호족들의 분쟁을 없애 강한 국가를 만들려고 함</a:t>
            </a:r>
            <a:endParaRPr lang="en-US" altLang="ko-KR" sz="21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8" y="1772816"/>
            <a:ext cx="5048373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/>
            </a:pP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12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계습의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관위제도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(603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31738" y="2348880"/>
            <a:ext cx="8072709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관리들의 위계를 표시하기 위해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12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색의 관으로 꽃 모양의 장식물이 부착되어있는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관위를 만들어 제도를 시행하게 되었다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599" y="3861048"/>
            <a:ext cx="803541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관위가 생기기전에는 호족이나 귀족의 자제면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누구나 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높은 직위로 승진할 수 있었다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하지만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관위제도 이후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이러한 문벌에 관계없이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각자의 능력과 실적에 따라 정해지게 되었다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772816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2"/>
            </a:pP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조의 헌법제정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(604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31738" y="2132856"/>
            <a:ext cx="836074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호족세력을 견제하고 조정의 힘을 강화시키려고 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604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처음으로 헌법을 제정하게 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0873" y="4869160"/>
            <a:ext cx="838160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천황이란 존재를 모든 것의 상위에 군림 시켜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호족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조정관들이 모두 천황의 명령에 복종해야 한다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5029" y="3573016"/>
            <a:ext cx="8263435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당시의 헌법은 조정관리들의 마음가짐과 누구나 지켜야만 하는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도덕들을 표시하였다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.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하지만 이 내용 속엔 국가의 관리자인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천황에 대한 마음가짐이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들어있었다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808820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3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견수사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파견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1738" y="2553204"/>
            <a:ext cx="807270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중국과의 정치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문화를 배우도록 보낸 사신으로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당나라 때는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견당사란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이름으로도 활동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599" y="3561316"/>
            <a:ext cx="832088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중국과 외교에 필요한 것은 군사력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재력이 아닌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정치제도의 확립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이라는 사실을 깨닫게 됨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2953" y="4425412"/>
            <a:ext cx="8072709" cy="1235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607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제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회 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견수사로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오노노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이모코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小野妹子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파견 하면서 중국의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수양제에게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국서를 바침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5661248"/>
            <a:ext cx="9144000" cy="11967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아침 해가 떠오르는 동쪽나라 천황이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 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해가 지는 서쪽나라 황제에게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”</a:t>
            </a:r>
            <a:endParaRPr lang="en-US" altLang="ko-KR" sz="27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2648" y="6237312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수나라와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대등한 외교관계를 </a:t>
            </a:r>
            <a:endPara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맺으려는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쇼토쿠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태자의 전략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772816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4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호류사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건립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1738" y="2348880"/>
            <a:ext cx="836074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태자는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17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조 헌법에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깊이 삼보를 받들라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’</a:t>
            </a:r>
          </a:p>
          <a:p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첫째가 부처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둘째가 부처의 가르침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셋째가 불법승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이라는 말로 할 정도로 불교에 대해 신앙심이 깊음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1738" y="3933056"/>
            <a:ext cx="803541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이후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시테오사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四天王寺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와 자신의 사재를 털어 세웠다는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호류사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法隆寺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41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개로 추정되는 절을 건립했다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9" y="1772816"/>
            <a:ext cx="4616326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4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호류사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건립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64" y="2708920"/>
            <a:ext cx="6321796" cy="373541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1738" y="1772816"/>
            <a:ext cx="7208613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circleNumDbPlain" startAt="5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이이토코토리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良いとこ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取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り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 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1738" y="2276872"/>
            <a:ext cx="850475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조화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調和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를 귀하게 여겨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다투지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마라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”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라는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말을 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쇼토쿠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태자는 스스로 만든 틀에 얽매이지 말고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자신에게 이로운 것은 자유롭게 받아들여라 라고 말함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679703"/>
            <a:ext cx="8784976" cy="183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이는 자신에게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맞도록 다시 만들어내는 일본인의 특성이 되었고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이이토코토리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정신으로 일본인은 메이지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유신 이후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새 나라를 건설하면서 서양을 모델로 하여 정치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경제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 등 모든 분야에서 자신들에게 필요한 것은 주저 없이 베끼기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시작하게 되었다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196752"/>
            <a:ext cx="3672408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쇼토쿠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태자의 업적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589240"/>
            <a:ext cx="9144000" cy="9364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이는 </a:t>
            </a:r>
            <a:r>
              <a:rPr lang="ko-KR" altLang="en-US" sz="23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산업에서 유감없이 발휘되었고 </a:t>
            </a:r>
            <a:r>
              <a:rPr lang="ko-KR" altLang="en-US" sz="2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현재의 </a:t>
            </a:r>
            <a:r>
              <a:rPr lang="ko-KR" alt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일본을 </a:t>
            </a:r>
            <a:r>
              <a:rPr lang="ko-KR" alt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만들었다</a:t>
            </a:r>
            <a:endParaRPr lang="ko-KR" altLang="en-US" sz="3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42139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고대사 시기 구분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2492896"/>
            <a:ext cx="2042244" cy="526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선사시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57748" y="2515344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</a:t>
            </a:r>
            <a:r>
              <a:rPr lang="ko-KR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3528" y="3839504"/>
            <a:ext cx="2042244" cy="525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원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716016" y="2515344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죠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몬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457748" y="3861952"/>
            <a:ext cx="2042244" cy="481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</a:t>
            </a:r>
            <a:r>
              <a:rPr lang="ko-KR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분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16016" y="3595464"/>
            <a:ext cx="2042244" cy="481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야마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토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716016" y="4243536"/>
            <a:ext cx="2042244" cy="481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카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23528" y="5279664"/>
            <a:ext cx="2042244" cy="525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483768" y="5315396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</a:t>
            </a:r>
            <a:r>
              <a:rPr lang="ko-KR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라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62004" y="5323656"/>
            <a:ext cx="2042244" cy="48160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안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922244" y="2515344"/>
            <a:ext cx="2042244" cy="48160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야요</a:t>
            </a:r>
            <a:r>
              <a:rPr lang="ko-KR" alt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78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원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119675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개신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大化改新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31738" y="1916832"/>
            <a:ext cx="836074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정치 개혁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당의 율령제도 도입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독자적 연호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大化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사용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⇒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645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다이카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원년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모든 토지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사람은 천황소유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지방행정 개편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4653136"/>
            <a:ext cx="803541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강력한 중앙집권체제 형성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70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1" y="1278632"/>
            <a:ext cx="3968413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奈良時代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8032" y="2060848"/>
            <a:ext cx="882047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당나라의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수도 장안을 본 떠 만든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헤이죠쿄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平城京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 도읍이 놓여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졌던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710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ko-KR" alt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겐메이천황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元明天皇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 의해 </a:t>
            </a:r>
            <a:r>
              <a:rPr lang="ko-KR" alt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헤이죠쿄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平城京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로 천도하고 나서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794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간무천황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桓武天皇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 의해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헤이안쿄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平安京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로 도읍이 옮겨질 때까지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84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년간을 말함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4869160"/>
            <a:ext cx="8035419" cy="108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당시 일본은 문화 면이나 기술면에서 중국과 백제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신라의     직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간접적인 영향을 받았다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unhyun\Desktop\일본사회와역사\나라시대 관련 사진\나라시대 관련 사진\헤이죠쿄 궁전 대문 '' 헤이죠큐스자쿠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2" y="0"/>
            <a:ext cx="9166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054903" y="5029191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prstClr val="white"/>
                </a:solidFill>
              </a:rPr>
              <a:t>헤이죠큐</a:t>
            </a:r>
            <a:r>
              <a:rPr lang="ko-KR" altLang="en-US" sz="2800" b="1" dirty="0">
                <a:solidFill>
                  <a:prstClr val="white"/>
                </a:solidFill>
              </a:rPr>
              <a:t> </a:t>
            </a:r>
            <a:r>
              <a:rPr lang="ko-KR" altLang="en-US" sz="2800" b="1" dirty="0" err="1" smtClean="0">
                <a:solidFill>
                  <a:prstClr val="white"/>
                </a:solidFill>
              </a:rPr>
              <a:t>스자쿠몬</a:t>
            </a:r>
            <a:endParaRPr lang="en-US" altLang="ko-KR" sz="2800" b="1" dirty="0" smtClean="0">
              <a:solidFill>
                <a:prstClr val="white"/>
              </a:solidFill>
            </a:endParaRPr>
          </a:p>
          <a:p>
            <a:pPr algn="ctr"/>
            <a:r>
              <a:rPr lang="en-US" altLang="ko-KR" sz="2800" dirty="0" smtClean="0">
                <a:solidFill>
                  <a:prstClr val="white"/>
                </a:solidFill>
              </a:rPr>
              <a:t>(</a:t>
            </a:r>
            <a:r>
              <a:rPr lang="ko-KR" altLang="en-US" sz="2800" dirty="0" err="1">
                <a:solidFill>
                  <a:prstClr val="white"/>
                </a:solidFill>
              </a:rPr>
              <a:t>平城宮朱雀門</a:t>
            </a:r>
            <a:r>
              <a:rPr lang="en-US" altLang="ko-KR" sz="2800" dirty="0" smtClean="0">
                <a:solidFill>
                  <a:prstClr val="white"/>
                </a:solidFill>
              </a:rPr>
              <a:t>)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nhyun\Desktop\일본사회와역사\나라시대 관련 사진\나라시대 관련 사진\헤이죠쿄궁전 복원모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헤이죠쿄궁전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복원 모형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2060848"/>
            <a:ext cx="849694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① 천황의 중앙 집권화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② 불교 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140439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Key – Point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junhyun\Desktop\일본사회와역사\나라시대 관련 사진\나라시대 관련 사진\후지와라 후히토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00" y="3194107"/>
            <a:ext cx="2991811" cy="34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844824"/>
            <a:ext cx="8496944" cy="2717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타이호율령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大宝律令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 701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후지와라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후히토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藤原 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不比等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중심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이것을 기본법으로 천황 중심의 중앙 집권을 목표로 함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ko-KR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공지공민제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itchFamily="50" charset="-127"/>
                <a:sym typeface="Wingdings" pitchFamily="2" charset="2"/>
              </a:rPr>
              <a:t>반전수수법</a:t>
            </a:r>
            <a:endParaRPr lang="en-US" altLang="ko-K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4274096"/>
            <a:ext cx="8035419" cy="87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율령제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국가의 완성이 이루어짐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278632"/>
            <a:ext cx="468052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① 천황 중심의 중앙 집권화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4460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후지와라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후히토</a:t>
            </a:r>
            <a:r>
              <a:rPr lang="ko-KR" altLang="en-US" sz="44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332384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② 불교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844824"/>
            <a:ext cx="8496944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쇼무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천황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聖武天皇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과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코묘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천황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光明天皇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    활발한 불교 정책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승려들의 정치 참여 활발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간진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鑑真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나라의 번영을 기원하기 위해 국가 주도로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쿠니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国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별로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코쿠분지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国分寺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741)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를 세움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>
            <a:hlinkClick r:id="rId2"/>
          </p:cNvPr>
          <p:cNvSpPr/>
          <p:nvPr/>
        </p:nvSpPr>
        <p:spPr>
          <a:xfrm>
            <a:off x="539552" y="127863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도다이지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東大寺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90256" y="1628800"/>
            <a:ext cx="849694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수도였던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헤이죠쿄에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세워진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코쿠분지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743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승려 간진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鑑真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주도로 건립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현재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세계 최대의 불상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 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3621360"/>
            <a:ext cx="3048000" cy="304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195736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간</a:t>
            </a:r>
            <a:r>
              <a:rPr lang="ko-KR" altLang="en-US" sz="44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3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44"/>
            <a:ext cx="9185448" cy="685874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798" y="5007906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도다이지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77" y="-243407"/>
            <a:ext cx="9452277" cy="710140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59888" y="47667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도다이지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창건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당시 모형</a:t>
            </a:r>
            <a:endParaRPr lang="en-US" altLang="ko-KR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54461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일본은 어디에서 왔는가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?</a:t>
            </a:r>
          </a:p>
        </p:txBody>
      </p:sp>
      <p:pic>
        <p:nvPicPr>
          <p:cNvPr id="1026" name="Picture 2" descr="http://www.segye.com/content/image/2009/10/28/2009102800163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5" y="2420887"/>
            <a:ext cx="7933085" cy="346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5724128" y="3766562"/>
            <a:ext cx="614091" cy="53647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915816" y="3768108"/>
            <a:ext cx="648072" cy="53647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83" y="5884069"/>
            <a:ext cx="68103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도다이지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대불상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40439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사회 제도 변화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1738" y="1700808"/>
            <a:ext cx="843275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농민들의 유랑과 도망이 급격히 증가함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3970566"/>
            <a:ext cx="8424936" cy="233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삼세일신법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三世一身法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723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자신이 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새롭게 개척한 땅은 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대에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이를 때까지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개인 재산으로 인정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342900" indent="-342900">
              <a:buFont typeface="Wingdings"/>
              <a:buChar char="è"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간전영년사재법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墾田永年私財法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743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기한없이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사유재산을 인정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1738" y="2151112"/>
            <a:ext cx="8432750" cy="214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토지제도 변화</a:t>
            </a:r>
            <a:endParaRPr lang="en-US" altLang="ko-KR" sz="2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공유지반급제 </a:t>
            </a:r>
            <a:r>
              <a: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公有地班給制</a:t>
            </a:r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 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삼세일신법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三世一身法</a:t>
            </a:r>
            <a:r>
              <a:rPr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723</a:t>
            </a:r>
            <a:r>
              <a:rPr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                       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간전영년사재법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墾田永年私財法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743</a:t>
            </a:r>
            <a:r>
              <a:rPr lang="ko-KR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zh-TW" alt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0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2060848"/>
            <a:ext cx="8496944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① 기기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記紀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)</a:t>
            </a: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1)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고지키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古事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 2)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니혼쇼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키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日本書紀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endParaRPr lang="en-US" altLang="ja-JP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② 문학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3)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가이후소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懐風藻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   4)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만요슈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万葉集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  <a:p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5)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풍토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風土記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③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의복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127863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문화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04" y="3554685"/>
            <a:ext cx="30480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278632"/>
            <a:ext cx="525658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1)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고지키</a:t>
            </a: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古事記</a:t>
            </a: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こじ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:712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916832"/>
            <a:ext cx="849694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겐메이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천황의 부름을 받아 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오노야스마로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太安麻呂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 완성함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신화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전설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을 기록한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가장 오래된 역사서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한국의 신화연구에 도움이 되고 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후로코토부미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古事記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ふることふみ</a:t>
            </a:r>
            <a:r>
              <a:rPr lang="en-US" altLang="ja-JP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라고도 부름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4077072"/>
            <a:ext cx="803541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근세기 학자들이 만든 역사서라는 </a:t>
            </a:r>
            <a:r>
              <a:rPr lang="ko-KR" altLang="en-US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위서설도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제시됨</a:t>
            </a:r>
            <a:endParaRPr lang="en-US" altLang="ko-KR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3568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오노야스마</a:t>
            </a:r>
            <a:r>
              <a:rPr lang="ko-KR" altLang="en-US" sz="4400" b="1" dirty="0" err="1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6" b="188"/>
          <a:stretch/>
        </p:blipFill>
        <p:spPr>
          <a:xfrm>
            <a:off x="7236296" y="2636912"/>
            <a:ext cx="1800200" cy="4074881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1" y="1278632"/>
            <a:ext cx="7986123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니혼쇼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키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日本書紀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ほんしょ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720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ja-JP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0256" y="1700808"/>
            <a:ext cx="849694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덴무천황의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명으로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도네리친왕</a:t>
            </a:r>
            <a:r>
              <a:rPr lang="ko-KR" altLang="en-US" sz="2700" dirty="0">
                <a:solidFill>
                  <a:prstClr val="white"/>
                </a:solidFill>
              </a:rPr>
              <a:t> 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舍人親王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 중심이 되어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680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년경 착수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720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년에 완성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일본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국사 중 첫 번째로 꼽히는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정사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正史</a:t>
            </a:r>
            <a:r>
              <a:rPr lang="en-US" altLang="ko-KR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비교적 </a:t>
            </a:r>
            <a:r>
              <a:rPr lang="ko-KR" alt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객관적인 역사서</a:t>
            </a:r>
            <a:endParaRPr lang="en-US" altLang="ko-KR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0256" y="3645024"/>
            <a:ext cx="803541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è"/>
            </a:pPr>
            <a:r>
              <a:rPr lang="ko-KR" altLang="en-US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일본에서는 고지키가 아닌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니혼쇼키를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정사로 간주함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67744" y="5064396"/>
            <a:ext cx="6041913" cy="142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도네리친</a:t>
            </a:r>
            <a:r>
              <a:rPr lang="ko-KR" altLang="en-US" sz="4400" b="1" dirty="0" err="1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왕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124744"/>
            <a:ext cx="417646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고지키 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VS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니혼쇼키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913"/>
              </p:ext>
            </p:extLst>
          </p:nvPr>
        </p:nvGraphicFramePr>
        <p:xfrm>
          <a:off x="179512" y="1988839"/>
          <a:ext cx="8856984" cy="4330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115"/>
                <a:gridCol w="3906006"/>
                <a:gridCol w="4224863"/>
              </a:tblGrid>
              <a:tr h="51463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고지키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古事記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)』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니혼쇼키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日本書紀</a:t>
                      </a:r>
                      <a:r>
                        <a:rPr lang="en-US" altLang="ko-KR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)』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514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목적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일본 국내적으로 사상 통일 도모</a:t>
                      </a:r>
                      <a:endParaRPr lang="ko-KR" alt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    대외적으로 일본의 우세 나타냄</a:t>
                      </a:r>
                      <a:endParaRPr lang="en-US" altLang="ko-KR" sz="200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42900" indent="-342900" algn="ctr" latinLnBrk="1">
                        <a:buFont typeface="Wingdings" pitchFamily="2" charset="2"/>
                        <a:buChar char="§"/>
                      </a:pP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책 이름에 일본이라는 국호 사용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5146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구성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상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중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하 총 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권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30</a:t>
                      </a: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권 외 계도 </a:t>
                      </a:r>
                      <a:r>
                        <a:rPr lang="en-US" altLang="ko-K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권</a:t>
                      </a:r>
                      <a:endParaRPr lang="en-US" altLang="ko-KR" sz="20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17426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내용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신화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전설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Tx/>
                        <a:buChar char="-"/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백제와 중국의 사서를 사용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하여 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     객관적임 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정사로 간주하는 이유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왕실을 중심으로 하여   </a:t>
                      </a:r>
                      <a:r>
                        <a:rPr lang="en-US" altLang="ko-K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              </a:t>
                      </a:r>
                      <a:r>
                        <a:rPr lang="ko-KR" altLang="en-US" sz="2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황실 권력의 존엄성 강조</a:t>
                      </a:r>
                      <a:r>
                        <a:rPr lang="ko-KR" alt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함</a:t>
                      </a:r>
                      <a:endParaRPr lang="en-US" altLang="ko-KR" sz="20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  <a:tr h="8577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표기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국문체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한자의 음과 훈 사용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기전체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전기 중심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순수 </a:t>
                      </a:r>
                      <a:r>
                        <a:rPr lang="ko-KR" alt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한문체</a:t>
                      </a:r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latinLnBrk="1"/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편년체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연대 중심</a:t>
                      </a: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4400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0"/>
            <a:ext cx="4499992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51520" y="479715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고지</a:t>
            </a:r>
            <a:r>
              <a:rPr lang="ko-KR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키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79902" y="479715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니혼쇼</a:t>
            </a:r>
            <a:r>
              <a:rPr lang="ko-KR" alt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키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3068960"/>
            <a:ext cx="482453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만요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슈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万葉集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759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6" y="2060848"/>
            <a:ext cx="84969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현존하는 가장 오래된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와카집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세기 후반의 한시가 담겨있음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0256" y="4760016"/>
            <a:ext cx="84969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0256" y="3573016"/>
            <a:ext cx="849694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노래 약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4,500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수를 수록한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가집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歌集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아스카시대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나라시대의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와카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私歌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 담겨 있음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저명한 궁정인의 작품뿐만 아니라 지방 농민의 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소박한 감정을 나타낸 작품도 많음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만요가나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万葉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仮名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39552" y="1184672"/>
            <a:ext cx="482453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가이후소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懐風藻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: 751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3402" cy="36750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74051"/>
            <a:ext cx="5205293" cy="388394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92024" y="458112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가이후</a:t>
            </a:r>
            <a:r>
              <a:rPr lang="ko-KR" alt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소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1124744"/>
            <a:ext cx="8496944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麗錦 紐解き放けて 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寝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るが上に あどせろとかも あやにかなしき</a:t>
            </a:r>
          </a:p>
          <a:p>
            <a:pPr fontAlgn="base"/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こまにしき ひもときさけて ぬるがへに あどせろとかも あやにかなしき</a:t>
            </a:r>
          </a:p>
          <a:p>
            <a:pPr fontAlgn="base"/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高麗錦の 紐を解いて 共寝をしたが、この上にどうしろというのか。たまらなく愛しい。</a:t>
            </a: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고마 비단옷 띠를 풀어 내리고 자 버린 이상 어찌하란 말인가 더없이 그립구나</a:t>
            </a:r>
          </a:p>
          <a:p>
            <a:pPr fontAlgn="base"/>
            <a:r>
              <a:rPr lang="ko-KR" alt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아즈마우타</a:t>
            </a:r>
            <a:r>
              <a:rPr lang="en-US" altLang="ko-K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</a:t>
            </a:r>
            <a:r>
              <a:rPr lang="ja-JP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歌</a:t>
            </a:r>
            <a:r>
              <a:rPr lang="en-US" altLang="ja-JP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巻十四、</a:t>
            </a:r>
            <a:r>
              <a:rPr lang="en-US" altLang="ja-JP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3465</a:t>
            </a:r>
            <a:r>
              <a:rPr lang="ja-JP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番歌</a:t>
            </a:r>
            <a:r>
              <a:rPr lang="en-US" altLang="ja-JP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))</a:t>
            </a:r>
            <a:endParaRPr lang="ja-JP" alt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위로 구부러진 화살표 5"/>
          <p:cNvSpPr/>
          <p:nvPr/>
        </p:nvSpPr>
        <p:spPr>
          <a:xfrm rot="337107">
            <a:off x="3245094" y="4028892"/>
            <a:ext cx="3861727" cy="1314818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아래로 구부러진 화살표 6"/>
          <p:cNvSpPr/>
          <p:nvPr/>
        </p:nvSpPr>
        <p:spPr>
          <a:xfrm rot="2310212">
            <a:off x="5695898" y="957093"/>
            <a:ext cx="2915816" cy="86128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51" y="1987705"/>
            <a:ext cx="34988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96" y="3861048"/>
            <a:ext cx="32432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3087"/>
            <a:ext cx="316388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7" y="0"/>
            <a:ext cx="9178117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만요</a:t>
            </a:r>
            <a:r>
              <a:rPr lang="ko-KR" alt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슈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6" y="1844825"/>
            <a:ext cx="8496944" cy="2304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향토의 산물이나 산천 등의 자연 혹은 유래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노인의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전언 등을 모아 편집한 것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고대의 지방의 양상을 나타내는 귀중한 문헌 자료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이즈모노쿠니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후도키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出雲国風土記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2" y="1260376"/>
            <a:ext cx="482453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5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후도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키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風土記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0772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41490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40216"/>
            <a:ext cx="4644009" cy="41177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92024" y="458112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이즈모노쿠니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후도키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" y="0"/>
            <a:ext cx="9145205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79512" y="137596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후도키에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 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수록된</a:t>
            </a:r>
            <a:r>
              <a:rPr lang="en-US" altLang="ko-KR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 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지도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2" y="3384376"/>
            <a:ext cx="5715000" cy="35010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4E8"/>
              </a:clrFrom>
              <a:clrTo>
                <a:srgbClr val="F8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1"/>
            <a:ext cx="5715000" cy="34290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1680" cy="3573016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410052"/>
            <a:ext cx="5768958" cy="34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68863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나라시대의 대외 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8726" y="1844824"/>
            <a:ext cx="8496944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①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  <a:sym typeface="Wingdings" pitchFamily="2" charset="2"/>
              </a:rPr>
              <a:t>당</a:t>
            </a:r>
            <a:endParaRPr lang="en-US" altLang="ja-JP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endParaRPr lang="en-US" altLang="ja-JP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② 신라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/>
              </a:rPr>
              <a:t>③ 발해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64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64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92701" y="4141418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나라시대 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  <a:p>
            <a:pPr algn="ctr"/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대외교류 지도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7653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① 당과의 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1268760"/>
            <a:ext cx="864096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base">
              <a:buFontTx/>
              <a:buChar char="-"/>
            </a:pP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630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년에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이누가미노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미타스키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犬上御田鍬</a:t>
            </a:r>
            <a:r>
              <a:rPr lang="en-US" altLang="ko-K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</a:t>
            </a:r>
            <a:r>
              <a:rPr lang="ko-K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いぬがみのみたすき</a:t>
            </a:r>
            <a:r>
              <a:rPr lang="en-US" altLang="ko-K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대사파견으로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견당사가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시작됨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당의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선진적인 정치 제도나 외래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문화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문물 수용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서적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직물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은기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도기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악기 등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지식을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몸에 익힌 유학생이나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유학승은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일본에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돌아와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지도적인 역할을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맡아 정치계에서 활약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기비노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마키비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吉備真備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),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겐보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玄昉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일본을 나타내는 일러스트 이미지입니다.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" t="7529" r="6945" b="28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992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53" y="3181164"/>
            <a:ext cx="896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84401"/>
            <a:ext cx="1030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30" y="4005064"/>
            <a:ext cx="1122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타원 15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9552" y="1278632"/>
            <a:ext cx="554461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지금의 일본의 모습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73706" y="5652120"/>
            <a:ext cx="7163320" cy="120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개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큰 섬과 </a:t>
            </a:r>
            <a:r>
              <a:rPr lang="en-US" altLang="ko-K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6000</a:t>
            </a:r>
            <a:r>
              <a:rPr lang="ko-KR" alt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여개</a:t>
            </a:r>
            <a:r>
              <a:rPr lang="ko-KR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의 작은 섬으로 형성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9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5" b="313"/>
          <a:stretch/>
        </p:blipFill>
        <p:spPr>
          <a:xfrm>
            <a:off x="4452011" y="0"/>
            <a:ext cx="4698204" cy="68580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" y="0"/>
            <a:ext cx="4457699" cy="68579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43141" y="443711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겐보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1481" y="4437112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기비노</a:t>
            </a:r>
            <a:r>
              <a:rPr lang="ko-KR" alt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 </a:t>
            </a:r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마키비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"/>
            <a:ext cx="4716003" cy="449803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95192"/>
            <a:ext cx="5213887" cy="346280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51520" y="4869160"/>
            <a:ext cx="3456384" cy="158417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/>
              </a:rPr>
              <a:t>견당사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504" y="1625715"/>
            <a:ext cx="8892480" cy="4683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견신라사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등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많은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사절이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왕래</a:t>
            </a: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- 7C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말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~ 8C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신라를 종속국으로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취급</a:t>
            </a:r>
          </a:p>
          <a:p>
            <a:pPr fontAlgn="base"/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 ⇒ 양국의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관계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악화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737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신라정벌 논의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762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 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후지와라노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나카마로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藤原仲麻呂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를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중심으로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신라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정벌 계획</a:t>
            </a:r>
          </a:p>
          <a:p>
            <a:pPr fontAlgn="base"/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⇒ 발해의 거부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후지와라노의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사망으로 무산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779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년  양국은 적대적인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관계가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되어 국교가 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끊어지게 됨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196752"/>
            <a:ext cx="381642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② 신라와의 대외관계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7504" y="5880959"/>
            <a:ext cx="8892480" cy="860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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하지만 이후에도 신라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상인의 활동은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활발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832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96752"/>
            <a:ext cx="388843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③ 발해와의 대외관계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988840"/>
            <a:ext cx="914400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727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발해는 당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신라와의 대항하기 위해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일본에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발해사를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파견해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국교 요구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         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⇒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견발해사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파견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발해가 속국의 위치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 fontAlgn="base"/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발해의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국력 성장으로 국교보다 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교역에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비중을 두게 됨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21302265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이수민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352839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</a:t>
            </a:r>
            <a:r>
              <a:rPr lang="ko-KR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안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1988840"/>
            <a:ext cx="86537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794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간무천황이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헤이안쿄로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천도한 때부터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가마쿠라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막부가 세워지기까지 약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400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 간을 말함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3336471"/>
            <a:ext cx="86537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대륙의 문화를 받아들여 우아한 궁정문화가 꽃핀 시대로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정치적으로는 귀족 출신은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후지와라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가문이 조정을 지배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4420497"/>
            <a:ext cx="865374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고대 말기에 해당하는 시기로서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期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로 나눠진다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37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24744"/>
            <a:ext cx="46085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율령정치의 변화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2040327"/>
            <a:ext cx="8964488" cy="2108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- 781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년에 즉위한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간무천황은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도호쿠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東北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지방의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에조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蝦夷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족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정벌을 함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도읍을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헤이안으로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옮기고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새 궁궐의 창건과 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도시 조성을 위한 대사업을 일으킴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 후 지방관리의 숙정을 도모하고 군사조직을 재정비함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6" y="4052358"/>
            <a:ext cx="8035419" cy="232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사가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嵯峨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 때에는 국내가 평정되고 당나라의 문화가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전파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조정의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의식과 조복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朝服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 당풍을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따르게 되었다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율령격식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律令格式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수정과 정비를 단행하는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한편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의식의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개량과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국사 편찬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화폐 주조 등이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행해졌다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46085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엔기덴랴쿠의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치세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0256" y="1988840"/>
            <a:ext cx="8496944" cy="2646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정치적으로 잘 다스린 시대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왕들이 몸소 율령정치의 실행에 앞장섬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≪일본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대실록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≫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엔기격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延喜格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·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엔기식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式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편집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엔기통보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延喜通寶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],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간겐대보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幹元大寶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등 왕조로서는 최후가 되는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십이전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十二錢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 주조됨</a:t>
            </a:r>
            <a:endParaRPr lang="ko-KR" alt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6" y="3933056"/>
            <a:ext cx="8035419" cy="232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당풍에서 탈피하려는 이른바 국풍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國風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문화가 발달하면서      일본의 문자인 가나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假名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 크게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보급됨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셋쇼간파쿠의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정치 전단 시기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1935088"/>
            <a:ext cx="8892480" cy="2213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정치의 문란으로 </a:t>
            </a:r>
            <a:r>
              <a:rPr lang="ko-KR" alt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후지와라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요리미치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藤原賴通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같은 사람은 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50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 동안이나 그 직위에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있었음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지방의 장원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莊園</a:t>
            </a:r>
            <a:r>
              <a:rPr lang="en-US" altLang="ko-K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은 대부분 </a:t>
            </a:r>
            <a:r>
              <a:rPr lang="ko-KR" alt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셋쇼간파쿠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집안의 소유가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되었음</a:t>
            </a:r>
            <a:endParaRPr lang="ko-KR" alt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0255" y="3620310"/>
            <a:ext cx="8035419" cy="232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 면에서는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궁정을 중심으로 크게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융성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가나의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발달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와카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和歌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문학의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발전이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이루어짐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무라사키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시키부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紫式部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《</a:t>
            </a: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겐지모노가타리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源氏物語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세이쇼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나곤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靑少納言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《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마쿠라노소시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枕草子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]》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제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4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인세이가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행해진 시기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0741" y="1287016"/>
            <a:ext cx="8653744" cy="387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왕의 아버지와 할아버지 같은 직계존속이 상왕이 되어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정권을 잡은 정치체제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국</a:t>
            </a:r>
            <a:r>
              <a:rPr lang="ko-KR" alt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에는 </a:t>
            </a:r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명의 주권자가 있게 되었고 그로 인한</a:t>
            </a:r>
            <a:endParaRPr lang="en-US" altLang="ko-KR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대립과 마찰이 빈번했음</a:t>
            </a:r>
            <a:endParaRPr lang="en-US" altLang="ko-KR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상왕들은 많은 불당을 건립하는 등 국고를 낭비함</a:t>
            </a:r>
            <a:endParaRPr lang="ko-KR" alt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4075" y="4509120"/>
            <a:ext cx="803541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호겐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保元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난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(1156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년</a:t>
            </a:r>
            <a:r>
              <a:rPr lang="en-US" altLang="ko-K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도바상왕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鳥羽上王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죽자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귀족들 사이에 싸움이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벌어짐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결국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무사들이 무력으로 이 싸움을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해결하여 이 때부터 무사정치가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싹트기 </a:t>
            </a:r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시작함</a:t>
            </a:r>
            <a:endParaRPr lang="en-US" altLang="ko-K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헤이안시대의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문학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504" y="1916832"/>
            <a:ext cx="9145016" cy="415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헤이안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시대에 기록된 문학을 중고문학이라고 하며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대륙의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문화를 받아들여 우아한 궁정문화가 꽃핀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시대임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귀족이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섭정으로 정치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경제를 장악하면서 귀족중심의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문화가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발달하게 되었고 부귀영화를 누린 귀족들의 생활을 잘 반영하고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있음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또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 시기를 귀족 문학 혹은 왕조 문학의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시대라고도 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7644" y="5373216"/>
            <a:ext cx="803541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06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196752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구석기 시대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1988840"/>
            <a:ext cx="8748464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열도 최초의 주민은 대륙에서 건너온 수렵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채집민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2585616"/>
            <a:ext cx="7647012" cy="11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정교한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돌칼을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사용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지속적 이동 생활</a:t>
            </a:r>
          </a:p>
          <a:p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7974" y="2996952"/>
            <a:ext cx="6924426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하지만 토기를 생산하지 못하고 농경생활도 하지 못함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3718880"/>
            <a:ext cx="86064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이러한 구석기 시대는 약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1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3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 년 전의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홍적세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洪積世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말까지 지속되었다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75058" y="4653136"/>
            <a:ext cx="7973406" cy="11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홍적세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시대가 끝날 무렵 일본의 기후는 온난화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ko-KR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94160" y="5157192"/>
            <a:ext cx="6662216" cy="109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기후 조건의 변화에 따라 구석기 문화를 능가하는 </a:t>
            </a:r>
            <a:endParaRPr lang="en-US" altLang="ko-KR" sz="2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새로운 문화가 널리 퍼지기 시작함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anose="05000000000000000000" pitchFamily="2" charset="2"/>
              </a:rPr>
              <a:t>조몬문화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 useBgFill="1">
        <p:nvSpPr>
          <p:cNvPr id="14" name="직사각형 13"/>
          <p:cNvSpPr/>
          <p:nvPr/>
        </p:nvSpPr>
        <p:spPr>
          <a:xfrm>
            <a:off x="42255" y="5064396"/>
            <a:ext cx="6041913" cy="1421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뗀석</a:t>
            </a:r>
            <a:r>
              <a:rPr lang="ko-KR" altLang="en-US" sz="4400" b="1" dirty="0" err="1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 descr="구석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5940" y="2593974"/>
            <a:ext cx="428628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19" y="1844824"/>
            <a:ext cx="8734403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당시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한시문이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유행했으나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견당사가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폐지되어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점차 가나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문학이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보급되었고 국풍화가 진행됨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sym typeface="Wingdings" pitchFamily="2" charset="2"/>
              </a:rPr>
              <a:t>   </a:t>
            </a:r>
            <a:r>
              <a:rPr lang="ko-KR" altLang="en-U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모노가타리</a:t>
            </a:r>
            <a:r>
              <a:rPr lang="ko-KR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문학이 등장했으며 </a:t>
            </a:r>
            <a:r>
              <a:rPr lang="ko-KR" altLang="en-U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와카도</a:t>
            </a:r>
            <a:r>
              <a:rPr lang="ko-KR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부흥함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귀족들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사이에서는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우타아와세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[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歌合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]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 행해졌고 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자신의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이야기를 글로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남기기 위해 일기 문학이 발생 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최초의 가나일기로 쓰여진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기노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쓰라유키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紀貫之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『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도사닛키</a:t>
            </a:r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土佐日記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7644" y="5373216"/>
            <a:ext cx="803541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5013176"/>
            <a:ext cx="8035419" cy="159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일기는 원래 귀족 계급의 남성이 공무상 필요에 따라                   한문으로 적은 비망록이며 문학과는 거리가 멀었음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한시문에서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가나 문학으로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전기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1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782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여류 문학의 전성기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중기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20" y="1556792"/>
            <a:ext cx="8784976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궁정에 종사하고 있던 교양 있는 여성들에 의해             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작품이 탄생했으며 여류 문학의 전성기가 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가나 문자를 사용하여 한자로는 표현할 수 없는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세세한 감정을 여성의 풍부한 감성으로 표현함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세이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쇼나곤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清少納言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마쿠라노소시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枕草子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무라사키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시키부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紫式部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겐지모노가타리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源氏物語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4797152"/>
            <a:ext cx="866425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마쿠라노소시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오카시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おかし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이지적이고 밝은 정취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문학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겐지모노가타리</a:t>
            </a:r>
            <a:r>
              <a:rPr lang="en-US" altLang="ko-KR" sz="22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아와레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あはれ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마음에 스미는 절절한 정취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문학</a:t>
            </a:r>
            <a:endParaRPr lang="en-US" altLang="ko-KR" sz="22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오카시와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아와레는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당시의 미의식을 상징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02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7504" y="2132856"/>
            <a:ext cx="8892480" cy="475252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내용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당대의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이상적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남성상을 가지고 있는 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주인공 </a:t>
            </a:r>
            <a:r>
              <a:rPr lang="ko-KR" alt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히카루겐지</a:t>
            </a: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光源氏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출생과 연애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시련</a:t>
            </a: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죽음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주인공 사후에 후세들의 이야기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구성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정편과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속편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⇒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정편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주인공 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히카루겐지의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일생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⇒속편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사후의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이야기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ko-KR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 fontAlgn="base">
              <a:buNone/>
            </a:pP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‘</a:t>
            </a:r>
            <a:r>
              <a:rPr lang="ko-KR" alt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아와레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ja-JP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あ</a:t>
            </a:r>
            <a:r>
              <a:rPr lang="ja-JP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はれ</a:t>
            </a:r>
            <a:r>
              <a:rPr lang="en-US" altLang="ja-JP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’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문학의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백미 </a:t>
            </a:r>
            <a:r>
              <a:rPr lang="en-US" altLang="ko-K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자연과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인간의 심리를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결합</a:t>
            </a:r>
            <a:endParaRPr lang="en-US" altLang="ko-K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>
              <a:buFontTx/>
              <a:buChar char="-"/>
            </a:pP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영화로 </a:t>
            </a:r>
            <a:r>
              <a:rPr lang="ko-KR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리메이크 되었고 다양한 언어로 번역되어 외국에서도 </a:t>
            </a:r>
            <a:r>
              <a:rPr lang="ko-KR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호평</a:t>
            </a:r>
            <a:endParaRPr lang="ko-KR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13" name="타원 12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39552" y="1278632"/>
            <a:ext cx="741682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겐지모노가타리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源氏物語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/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겐지 이야기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 useBgFill="1">
        <p:nvSpPr>
          <p:cNvPr id="8" name="직사각형 7"/>
          <p:cNvSpPr/>
          <p:nvPr/>
        </p:nvSpPr>
        <p:spPr>
          <a:xfrm>
            <a:off x="42255" y="5064396"/>
            <a:ext cx="6041913" cy="1421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영화 포스터 </a:t>
            </a:r>
            <a:r>
              <a:rPr lang="en-US" altLang="ko-KR" sz="44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</a:t>
            </a:r>
            <a:endParaRPr lang="en-US" altLang="ko-KR" sz="4400" b="1" dirty="0" smtClean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75" y="1053122"/>
            <a:ext cx="3898205" cy="53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09" y="3789040"/>
            <a:ext cx="4996816" cy="2376264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251520" y="1916832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-『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겐지모노가타리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에마키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絵卷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 있는 그림을 삽입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지폐의 왼쪽에서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등을 돌리고 있는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것은 주인공인 겐지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오른쪽에 있는 사람은 작자인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무라사키시키부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9" name="타원 8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1" name="타원 10"/>
          <p:cNvSpPr/>
          <p:nvPr/>
        </p:nvSpPr>
        <p:spPr>
          <a:xfrm>
            <a:off x="3275856" y="3997071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708604" y="4825163"/>
            <a:ext cx="1296145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7544" y="1044352"/>
            <a:ext cx="7704856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일본의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2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천엔 지폐에 삽입된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겐지모노가타리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02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51520" y="2151112"/>
            <a:ext cx="8640960" cy="459025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내용 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천황비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데이시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定子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의 후궁으로 들어간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뇨보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女房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신분의 궁녀가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경험한 궁중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생활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>
              <a:buFontTx/>
              <a:buChar char="-"/>
            </a:pP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당시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귀족들의 생활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연중행사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,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자연관 등이 개성적인 문체로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엮어져 있음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수필문학의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시초이자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걸작이고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후세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수필문학에 큰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영향을 줌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12" name="타원 11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39552" y="1278632"/>
            <a:ext cx="705678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마쿠라노소시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枕草子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 /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베갯머리 서책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45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-108520" y="2151112"/>
            <a:ext cx="9289032" cy="4590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⇒ </a:t>
            </a:r>
            <a:r>
              <a:rPr lang="ko-KR" alt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겐지모노가타리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: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심오하고 난해하여 국민적 정서가 </a:t>
            </a:r>
            <a:endParaRPr lang="en-US" altLang="ko-KR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         </a:t>
            </a: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다른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우리는 이해하기가 어려움 </a:t>
            </a:r>
            <a:endParaRPr lang="en-US" altLang="ko-K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⇒ </a:t>
            </a:r>
            <a:r>
              <a:rPr lang="ko-KR" alt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마쿠라노소시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:</a:t>
            </a: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밝고 지적인 감흥에 의해 자연과 인간을 </a:t>
            </a:r>
            <a:endParaRPr lang="en-US" altLang="ko-KR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                </a:t>
            </a:r>
            <a:r>
              <a:rPr lang="ko-KR" alt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감각적이고 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간결하게 표현해서 쉽고 재미있음</a:t>
            </a:r>
            <a:endParaRPr lang="en-US" altLang="ko-K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39552" y="373979"/>
            <a:ext cx="3240360" cy="904653"/>
            <a:chOff x="539552" y="373979"/>
            <a:chExt cx="3240360" cy="904653"/>
          </a:xfrm>
        </p:grpSpPr>
        <p:sp>
          <p:nvSpPr>
            <p:cNvPr id="12" name="타원 11"/>
            <p:cNvSpPr/>
            <p:nvPr/>
          </p:nvSpPr>
          <p:spPr>
            <a:xfrm>
              <a:off x="554460" y="373979"/>
              <a:ext cx="792088" cy="73868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9552" y="404664"/>
              <a:ext cx="3240360" cy="87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일본</a:t>
              </a:r>
              <a:r>
                <a:rPr lang="ko-KR" alt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itchFamily="50" charset="-127"/>
                  <a:ea typeface="나눔고딕" pitchFamily="50" charset="-127"/>
                </a:rPr>
                <a:t>의 고대시대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39552" y="1278632"/>
            <a:ext cx="705678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ko-KR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겐지모노가타리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VS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마쿠라노소시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4906"/>
            <a:ext cx="3888432" cy="25205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16" y="4149080"/>
            <a:ext cx="1948463" cy="27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모노가타리의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쇠퇴 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후기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916832"/>
            <a:ext cx="8784976" cy="40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무사세력의 확장으로 힘이 약해지면서 귀족 문학 쇠퇴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귀족들은 지위가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흔들리는 것을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느끼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고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과거의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영화를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그리워하게 됨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-『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에이가모노가타리</a:t>
            </a:r>
            <a:r>
              <a:rPr lang="en-US" altLang="ko-KR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栄華物語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)』,『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오카가미</a:t>
            </a:r>
            <a:r>
              <a:rPr lang="en-US" altLang="ko-KR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大鏡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 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같은 역사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수필 등장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몰락해 </a:t>
            </a:r>
            <a:r>
              <a:rPr lang="ko-KR" altLang="en-US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가는 과정에서 귀족들이 민중의 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세계에 관심을 드러냄</a:t>
            </a:r>
            <a:endParaRPr lang="en-US" altLang="ko-KR" sz="265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-『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곤쟈쿠모노가타리슈</a:t>
            </a:r>
            <a:r>
              <a:rPr lang="en-US" altLang="ko-KR" sz="2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(</a:t>
            </a:r>
            <a:r>
              <a:rPr lang="ko-KR" altLang="en-US" sz="26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今昔物語集</a:t>
            </a:r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)』</a:t>
            </a:r>
            <a:r>
              <a:rPr lang="ko-KR" altLang="en-US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와 설화 문학</a:t>
            </a:r>
          </a:p>
          <a:p>
            <a:pPr fontAlgn="base"/>
            <a:r>
              <a:rPr lang="en-US" altLang="ko-KR" sz="26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endParaRPr lang="en-US" altLang="ko-KR" sz="26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5301208"/>
            <a:ext cx="8035419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민중의 가요를 수록한 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『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료진히쇼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梁塵秘抄</a:t>
            </a:r>
            <a:r>
              <a:rPr lang="en-US" altLang="ko-KR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)』</a:t>
            </a:r>
            <a:r>
              <a:rPr lang="ko-KR" altLang="en-US" sz="2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가 편찬되었음 </a:t>
            </a:r>
            <a:endParaRPr lang="en-US" altLang="ko-KR" sz="22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8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고대시대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6696744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헤이안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신궁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(1895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년</a:t>
            </a:r>
            <a:r>
              <a:rPr lang="en-US" altLang="ko-K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)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844824"/>
            <a:ext cx="8892480" cy="40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간무천황의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천도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1,100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주년을 기념하여 건립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에도시대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때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실질적인 정치적 중심이 도쿄로 옮겨져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교토는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상징성을 상실하게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됨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교토의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교육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문화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산업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생활을 부흥시키기 위해 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이 궁을 설립함</a:t>
            </a:r>
            <a:endParaRPr lang="en-US" altLang="ko-KR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특징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신전이 넓은 신사 경치에 둘러싸여 있음</a:t>
            </a:r>
            <a:endParaRPr lang="en-US" altLang="ko-KR" sz="2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sz="2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헤이안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시대 왕궁의 형식을 본떠 만듦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en-US" altLang="ko-K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          </a:t>
            </a:r>
            <a:r>
              <a:rPr lang="ko-KR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⇒ 붉은 옻칠을 한 기둥과 초록색의 기와</a:t>
            </a:r>
            <a:endParaRPr lang="ko-KR" alt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2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131"/>
            <a:ext cx="9180512" cy="59341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97" y="1"/>
            <a:ext cx="9203390" cy="59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054903" y="5029191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헤이안신궁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 문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64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" y="72008"/>
            <a:ext cx="9168341" cy="57332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5" y="144016"/>
            <a:ext cx="9168342" cy="57332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6" y="72008"/>
            <a:ext cx="9154695" cy="58052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054903" y="5029191"/>
            <a:ext cx="4115943" cy="185009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헤이안신궁</a:t>
            </a:r>
            <a:endParaRPr lang="en-US" altLang="ko-K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</a:t>
            </a:r>
            <a:r>
              <a:rPr lang="ko-KR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</a:t>
            </a:r>
            <a:endParaRPr lang="en-US" altLang="ko-K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1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5760640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초기 일본을 뒷받침하는 근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거</a:t>
            </a:r>
            <a:endParaRPr lang="en-US" altLang="ko-K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pic>
        <p:nvPicPr>
          <p:cNvPr id="1033" name="Picture 9" descr="http://cfile7.uf.tistory.com/image/272D7F35528CD6FF1C1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112"/>
            <a:ext cx="9144000" cy="405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" t="29427" r="54733"/>
          <a:stretch/>
        </p:blipFill>
        <p:spPr bwMode="auto">
          <a:xfrm rot="2522901">
            <a:off x="2978302" y="4850226"/>
            <a:ext cx="478129" cy="10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871" b="22866"/>
          <a:stretch/>
        </p:blipFill>
        <p:spPr bwMode="auto">
          <a:xfrm rot="2253443">
            <a:off x="3903438" y="4859242"/>
            <a:ext cx="558746" cy="99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" t="29427" r="54733"/>
          <a:stretch/>
        </p:blipFill>
        <p:spPr bwMode="auto">
          <a:xfrm rot="3002657">
            <a:off x="4995242" y="4179716"/>
            <a:ext cx="478129" cy="10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439" y1="56853" x2="27439" y2="56853"/>
                        <a14:foregroundMark x1="16159" y1="42386" x2="16159" y2="42386"/>
                        <a14:foregroundMark x1="22561" y1="39086" x2="22561" y2="39086"/>
                        <a14:foregroundMark x1="25915" y1="36548" x2="25915" y2="36548"/>
                        <a14:foregroundMark x1="33232" y1="37563" x2="33232" y2="37563"/>
                        <a14:foregroundMark x1="65549" y1="14721" x2="65549" y2="14721"/>
                        <a14:foregroundMark x1="72561" y1="13959" x2="72561" y2="13959"/>
                        <a14:foregroundMark x1="79268" y1="15736" x2="79268" y2="15736"/>
                        <a14:foregroundMark x1="84146" y1="19797" x2="84146" y2="19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871" b="22866"/>
          <a:stretch/>
        </p:blipFill>
        <p:spPr bwMode="auto">
          <a:xfrm rot="2253443">
            <a:off x="5754232" y="4188731"/>
            <a:ext cx="558746" cy="99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72" y="6205190"/>
            <a:ext cx="48228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97" y="5336435"/>
            <a:ext cx="2389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관련 영상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에사시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후지와라노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사토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-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역사 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테마파크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2"/>
              </a:rPr>
              <a:t>http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2"/>
              </a:rPr>
              <a:t>://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2"/>
              </a:rPr>
              <a:t>www.youtube.com/watch?v=hB24mmtldIM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</a:t>
            </a:r>
            <a:r>
              <a:rPr lang="ko-KR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헤이안쿄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</a:rPr>
              <a:t> 전경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  <a:p>
            <a:pPr marL="0" indent="0">
              <a:buNone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/>
                <a:hlinkClick r:id="rId3"/>
              </a:rPr>
              <a:t>http://www.youtube.com/watch?v=jMJk8omqxJI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/>
            </a:endParaRPr>
          </a:p>
        </p:txBody>
      </p:sp>
      <p:pic>
        <p:nvPicPr>
          <p:cNvPr id="4" name="그림 3" descr="헤이안시대의복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869160"/>
            <a:ext cx="248376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96044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고대시대 출처</a:t>
            </a:r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340768"/>
            <a:ext cx="864096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餓狼</a:t>
            </a:r>
            <a:r>
              <a:rPr lang="ko-KR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の夢幻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ko-KR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六文銭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youtube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위키백과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글쓰는나무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일본문학사</a:t>
            </a: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구글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이미지 </a:t>
            </a:r>
            <a:r>
              <a:rPr lang="ko-KR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검색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야후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!</a:t>
            </a:r>
            <a:r>
              <a:rPr lang="ko-KR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재팬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Ｅｇｉ Ｓｈｕｎ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,s 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ＢＬＯＧ～</a:t>
            </a:r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歴史教科書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から探るほんとうの朝鮮半島史～</a:t>
            </a:r>
          </a:p>
          <a:p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구마모토시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홈페이지</a:t>
            </a:r>
          </a:p>
          <a:p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http://www.city.kumamoto.jp.k.fm.hp.transer.com/html/kyouikuiinnkai/bunka/index.htm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ホーム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古事記おじさんの日本のはじまり探し</a:t>
            </a: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先　賢　故　實</a:t>
            </a: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日本刺繍 </a:t>
            </a:r>
            <a:r>
              <a:rPr lang="ko-KR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石黒陽子</a:t>
            </a:r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の江戸刺繍</a:t>
            </a:r>
          </a:p>
          <a:p>
            <a:r>
              <a:rPr lang="ko-KR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｢教育再生｣加害者に応分の償いを！証拠を集めて刑事告訴を！ </a:t>
            </a:r>
          </a:p>
          <a:p>
            <a:r>
              <a:rPr lang="en-US" altLang="ko-K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subkorea</a:t>
            </a:r>
            <a:endParaRPr lang="ko-KR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4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5076056" y="4785734"/>
            <a:ext cx="792088" cy="7386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16016" y="18448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일본사회와 역사</a:t>
            </a:r>
            <a:endParaRPr lang="en-US" altLang="ko-KR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고대시대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01453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김준현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문슬기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박혜령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배승진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이수민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최현지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32040" y="4929751"/>
            <a:ext cx="14401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조</a:t>
            </a:r>
            <a:endParaRPr lang="ko-KR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3333" y1="2500" x2="47500" y2="26042"/>
                        <a14:foregroundMark x1="47500" y1="26458" x2="44792" y2="54792"/>
                        <a14:foregroundMark x1="51875" y1="47708" x2="58333" y2="59583"/>
                        <a14:backgroundMark x1="48542" y1="30417" x2="47917" y2="49375"/>
                        <a14:backgroundMark x1="46250" y1="49375" x2="47292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63843"/>
            <a:ext cx="6096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48" y="63093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감사합니다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2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554460" y="373979"/>
            <a:ext cx="792088" cy="7386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39552" y="404664"/>
            <a:ext cx="3240360" cy="87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일본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의 선사시대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278632"/>
            <a:ext cx="2808312" cy="8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유적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2029" y="1714872"/>
            <a:ext cx="8496944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 열도에서 인류의 족적은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이와테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현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도노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시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가네토리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유적에 의해 </a:t>
            </a:r>
            <a:r>
              <a:rPr lang="en-US" altLang="ko-K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8 ~ 10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만년 전으로 추정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흑요석의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채굴이 계속 되어 온 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다카하라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산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흑요석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원산지 </a:t>
            </a:r>
            <a:r>
              <a:rPr lang="ko-KR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유적군</a:t>
            </a:r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에서는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지적으로 효율적인 작업의 흔적도 확인되었음</a:t>
            </a:r>
            <a:endParaRPr lang="en-US" altLang="ko-K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556" y="4934729"/>
            <a:ext cx="7647012" cy="11314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후기 구석기 고증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일본인의 기원 고증에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큰 단서를 제공</a:t>
            </a:r>
          </a:p>
        </p:txBody>
      </p:sp>
    </p:spTree>
    <p:extLst>
      <p:ext uri="{BB962C8B-B14F-4D97-AF65-F5344CB8AC3E}">
        <p14:creationId xmlns:p14="http://schemas.microsoft.com/office/powerpoint/2010/main" val="2224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3210</Words>
  <Application>Microsoft Office PowerPoint</Application>
  <PresentationFormat>화면 슬라이드 쇼(4:3)</PresentationFormat>
  <Paragraphs>589</Paragraphs>
  <Slides>82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82</vt:i4>
      </vt:variant>
    </vt:vector>
  </HeadingPairs>
  <TitlesOfParts>
    <vt:vector size="84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관련 영상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Junhyun Kim</dc:creator>
  <cp:lastModifiedBy>sumin</cp:lastModifiedBy>
  <cp:revision>147</cp:revision>
  <dcterms:created xsi:type="dcterms:W3CDTF">2014-08-31T22:18:24Z</dcterms:created>
  <dcterms:modified xsi:type="dcterms:W3CDTF">2014-09-30T10:50:45Z</dcterms:modified>
</cp:coreProperties>
</file>