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34"/>
  </p:notesMasterIdLst>
  <p:sldIdLst>
    <p:sldId id="266" r:id="rId2"/>
    <p:sldId id="271" r:id="rId3"/>
    <p:sldId id="282" r:id="rId4"/>
    <p:sldId id="280" r:id="rId5"/>
    <p:sldId id="284" r:id="rId6"/>
    <p:sldId id="286" r:id="rId7"/>
    <p:sldId id="281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308" r:id="rId17"/>
    <p:sldId id="309" r:id="rId18"/>
    <p:sldId id="310" r:id="rId19"/>
    <p:sldId id="311" r:id="rId20"/>
    <p:sldId id="312" r:id="rId21"/>
    <p:sldId id="320" r:id="rId22"/>
    <p:sldId id="321" r:id="rId23"/>
    <p:sldId id="322" r:id="rId24"/>
    <p:sldId id="323" r:id="rId25"/>
    <p:sldId id="324" r:id="rId26"/>
    <p:sldId id="325" r:id="rId27"/>
    <p:sldId id="300" r:id="rId28"/>
    <p:sldId id="301" r:id="rId29"/>
    <p:sldId id="302" r:id="rId30"/>
    <p:sldId id="303" r:id="rId31"/>
    <p:sldId id="304" r:id="rId32"/>
    <p:sldId id="283" r:id="rId33"/>
  </p:sldIdLst>
  <p:sldSz cx="9144000" cy="6858000" type="screen4x3"/>
  <p:notesSz cx="6858000" cy="9144000"/>
  <p:embeddedFontLst>
    <p:embeddedFont>
      <p:font typeface="배달의민족 주아" panose="020B0600000101010101" charset="-127"/>
      <p:regular r:id="rId35"/>
    </p:embeddedFont>
    <p:embeddedFont>
      <p:font typeface="나눔바른고딕" panose="020B0600000101010101" charset="-127"/>
      <p:regular r:id="rId36"/>
      <p:bold r:id="rId37"/>
    </p:embeddedFont>
    <p:embeddedFont>
      <p:font typeface="나눔고딕 ExtraBold" panose="020B0600000101010101" charset="-127"/>
      <p:bold r:id="rId38"/>
    </p:embeddedFont>
    <p:embeddedFont>
      <p:font typeface="HY엽서M" panose="02030600000101010101" pitchFamily="18" charset="-127"/>
      <p:regular r:id="rId39"/>
    </p:embeddedFont>
    <p:embeddedFont>
      <p:font typeface="나눔고딕" panose="020B0600000101010101" charset="-127"/>
      <p:bold r:id="rId40"/>
    </p:embeddedFont>
    <p:embeddedFont>
      <p:font typeface="맑은 고딕" panose="020B0503020000020004" pitchFamily="50" charset="-127"/>
      <p:regular r:id="rId41"/>
      <p:bold r:id="rId42"/>
    </p:embeddedFont>
    <p:embeddedFont>
      <p:font typeface="HY견고딕" panose="02030600000101010101" pitchFamily="18" charset="-127"/>
      <p:regular r:id="rId43"/>
    </p:embeddedFont>
    <p:embeddedFont>
      <p:font typeface="HY엽서L" panose="02030600000101010101" pitchFamily="18" charset="-127"/>
      <p:regular r:id="rId44"/>
    </p:embeddedFont>
    <p:embeddedFont>
      <p:font typeface="HY강B" panose="02030600000101010101" pitchFamily="18" charset="-127"/>
      <p:regular r:id="rId45"/>
    </p:embeddedFont>
    <p:embeddedFont>
      <p:font typeface="배달의민족 한나" panose="020B0600000101010101" charset="-127"/>
      <p:regular r:id="rId46"/>
    </p:embeddedFont>
    <p:embeddedFont>
      <p:font typeface="HY궁서" panose="02030600000101010101" pitchFamily="18" charset="-127"/>
      <p:regular r:id="rId47"/>
    </p:embeddedFont>
    <p:embeddedFont>
      <p:font typeface="HY견명조" panose="02030600000101010101" pitchFamily="18" charset="-127"/>
      <p:regular r:id="rId4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767"/>
    <a:srgbClr val="CCFF33"/>
    <a:srgbClr val="FF6699"/>
    <a:srgbClr val="F7536A"/>
    <a:srgbClr val="DE9AE0"/>
    <a:srgbClr val="69C8F3"/>
    <a:srgbClr val="EB215B"/>
    <a:srgbClr val="3B589E"/>
    <a:srgbClr val="B5F36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1" autoAdjust="0"/>
    <p:restoredTop sz="95503" autoAdjust="0"/>
  </p:normalViewPr>
  <p:slideViewPr>
    <p:cSldViewPr>
      <p:cViewPr>
        <p:scale>
          <a:sx n="77" d="100"/>
          <a:sy n="77" d="100"/>
        </p:scale>
        <p:origin x="-142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0B71-3964-44A1-8A74-A54F3C5F0AEA}" type="datetimeFigureOut">
              <a:rPr lang="ko-KR" altLang="en-US" smtClean="0"/>
              <a:pPr/>
              <a:t>2014-12-03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479D4-3D93-4132-8360-6E83625207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3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479D4-3D93-4132-8360-6E83625207D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84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4C75-152D-461D-82F1-E6414E1483D1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2014-12-03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2014-12-03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2014-12-03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03C6-1A05-41EC-BC19-02EE946D372F}" type="datetimeFigureOut">
              <a:rPr lang="ko-KR" altLang="en-US" smtClean="0"/>
              <a:pPr/>
              <a:t>2014-12-03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7092280" y="6490544"/>
            <a:ext cx="1928826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algn="r">
              <a:defRPr/>
            </a:pPr>
            <a:fld id="{EC0BB0C5-6955-4F9B-BA60-58E2367A55EF}" type="slidenum">
              <a:rPr lang="ko-KR" altLang="en-US" sz="85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>
                <a:defRPr/>
              </a:pPr>
              <a:t>‹#›</a:t>
            </a:fld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B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200" dirty="0">
              <a:latin typeface="배달의민족 한나" pitchFamily="2" charset="-127"/>
              <a:ea typeface="배달의민족 한나" pitchFamily="2" charset="-127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4283968" y="1268760"/>
            <a:ext cx="576064" cy="576064"/>
            <a:chOff x="4499992" y="2204864"/>
            <a:chExt cx="1584176" cy="1584176"/>
          </a:xfrm>
        </p:grpSpPr>
        <p:sp>
          <p:nvSpPr>
            <p:cNvPr id="53" name="타원 52"/>
            <p:cNvSpPr/>
            <p:nvPr/>
          </p:nvSpPr>
          <p:spPr>
            <a:xfrm>
              <a:off x="4499992" y="2204864"/>
              <a:ext cx="1584176" cy="15841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4644007" y="2375073"/>
              <a:ext cx="1296144" cy="129614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grpSp>
          <p:nvGrpSpPr>
            <p:cNvPr id="55" name="그룹 24"/>
            <p:cNvGrpSpPr/>
            <p:nvPr/>
          </p:nvGrpSpPr>
          <p:grpSpPr>
            <a:xfrm>
              <a:off x="4644008" y="2375074"/>
              <a:ext cx="1296144" cy="1296144"/>
              <a:chOff x="4644008" y="2375074"/>
              <a:chExt cx="1296144" cy="1296144"/>
            </a:xfrm>
          </p:grpSpPr>
          <p:cxnSp>
            <p:nvCxnSpPr>
              <p:cNvPr id="59" name="직선 연결선 58"/>
              <p:cNvCxnSpPr>
                <a:stCxn id="54" idx="0"/>
              </p:cNvCxnSpPr>
              <p:nvPr/>
            </p:nvCxnSpPr>
            <p:spPr>
              <a:xfrm>
                <a:off x="5292081" y="2375074"/>
                <a:ext cx="0" cy="1296144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>
                <a:stCxn id="54" idx="2"/>
                <a:endCxn id="54" idx="6"/>
              </p:cNvCxnSpPr>
              <p:nvPr/>
            </p:nvCxnSpPr>
            <p:spPr>
              <a:xfrm>
                <a:off x="4644008" y="3023145"/>
                <a:ext cx="1296144" cy="0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그룹 25"/>
            <p:cNvGrpSpPr/>
            <p:nvPr/>
          </p:nvGrpSpPr>
          <p:grpSpPr>
            <a:xfrm rot="2700000">
              <a:off x="4644008" y="2348880"/>
              <a:ext cx="1296144" cy="1296144"/>
              <a:chOff x="4644008" y="2348880"/>
              <a:chExt cx="1296144" cy="129614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5292080" y="2348880"/>
                <a:ext cx="0" cy="1296144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>
                <a:off x="4644008" y="2996952"/>
                <a:ext cx="1296144" cy="0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그룹 81"/>
          <p:cNvGrpSpPr/>
          <p:nvPr/>
        </p:nvGrpSpPr>
        <p:grpSpPr>
          <a:xfrm>
            <a:off x="179512" y="188640"/>
            <a:ext cx="8856984" cy="72008"/>
            <a:chOff x="179512" y="188640"/>
            <a:chExt cx="8856984" cy="72008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179512" y="18864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9512" y="260648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그룹 80"/>
          <p:cNvGrpSpPr/>
          <p:nvPr/>
        </p:nvGrpSpPr>
        <p:grpSpPr>
          <a:xfrm>
            <a:off x="179512" y="6597352"/>
            <a:ext cx="8856984" cy="72008"/>
            <a:chOff x="179512" y="6597352"/>
            <a:chExt cx="8856984" cy="72008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79512" y="666936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179512" y="6597352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67544" y="2084655"/>
            <a:ext cx="8372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일</a:t>
            </a:r>
            <a:r>
              <a:rPr lang="ko-KR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</a:t>
            </a:r>
            <a:r>
              <a:rPr lang="ko-KR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정당의 변화과정</a:t>
            </a:r>
            <a:endParaRPr lang="ko-KR" altLang="en-US" sz="7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8144" y="5858108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21201751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조유진</a:t>
            </a:r>
            <a:endParaRPr lang="en-US" altLang="ko-K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8144" y="5354052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21201832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박다빈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8877" y="1988840"/>
            <a:ext cx="8504335" cy="1360257"/>
          </a:xfrm>
          <a:custGeom>
            <a:avLst/>
            <a:gdLst>
              <a:gd name="connsiteX0" fmla="*/ 0 w 8630717"/>
              <a:gd name="connsiteY0" fmla="*/ 741503 h 1483005"/>
              <a:gd name="connsiteX1" fmla="*/ 4315359 w 8630717"/>
              <a:gd name="connsiteY1" fmla="*/ 0 h 1483005"/>
              <a:gd name="connsiteX2" fmla="*/ 8630718 w 8630717"/>
              <a:gd name="connsiteY2" fmla="*/ 741503 h 1483005"/>
              <a:gd name="connsiteX3" fmla="*/ 4315359 w 8630717"/>
              <a:gd name="connsiteY3" fmla="*/ 1483006 h 1483005"/>
              <a:gd name="connsiteX4" fmla="*/ 0 w 8630717"/>
              <a:gd name="connsiteY4" fmla="*/ 741503 h 1483005"/>
              <a:gd name="connsiteX0" fmla="*/ 180352 w 8811070"/>
              <a:gd name="connsiteY0" fmla="*/ 778846 h 1520349"/>
              <a:gd name="connsiteX1" fmla="*/ 1176577 w 8811070"/>
              <a:gd name="connsiteY1" fmla="*/ 179663 h 1520349"/>
              <a:gd name="connsiteX2" fmla="*/ 4495711 w 8811070"/>
              <a:gd name="connsiteY2" fmla="*/ 37343 h 1520349"/>
              <a:gd name="connsiteX3" fmla="*/ 8811070 w 8811070"/>
              <a:gd name="connsiteY3" fmla="*/ 778846 h 1520349"/>
              <a:gd name="connsiteX4" fmla="*/ 4495711 w 8811070"/>
              <a:gd name="connsiteY4" fmla="*/ 1520349 h 1520349"/>
              <a:gd name="connsiteX5" fmla="*/ 180352 w 8811070"/>
              <a:gd name="connsiteY5" fmla="*/ 778846 h 1520349"/>
              <a:gd name="connsiteX0" fmla="*/ 186791 w 8770375"/>
              <a:gd name="connsiteY0" fmla="*/ 1165345 h 1532782"/>
              <a:gd name="connsiteX1" fmla="*/ 1135882 w 8770375"/>
              <a:gd name="connsiteY1" fmla="*/ 179663 h 1532782"/>
              <a:gd name="connsiteX2" fmla="*/ 4455016 w 8770375"/>
              <a:gd name="connsiteY2" fmla="*/ 37343 h 1532782"/>
              <a:gd name="connsiteX3" fmla="*/ 8770375 w 8770375"/>
              <a:gd name="connsiteY3" fmla="*/ 778846 h 1532782"/>
              <a:gd name="connsiteX4" fmla="*/ 4455016 w 8770375"/>
              <a:gd name="connsiteY4" fmla="*/ 1520349 h 1532782"/>
              <a:gd name="connsiteX5" fmla="*/ 186791 w 8770375"/>
              <a:gd name="connsiteY5" fmla="*/ 1165345 h 1532782"/>
              <a:gd name="connsiteX0" fmla="*/ 186791 w 8817509"/>
              <a:gd name="connsiteY0" fmla="*/ 1180936 h 1539183"/>
              <a:gd name="connsiteX1" fmla="*/ 1135882 w 8817509"/>
              <a:gd name="connsiteY1" fmla="*/ 195254 h 1539183"/>
              <a:gd name="connsiteX2" fmla="*/ 4455016 w 8817509"/>
              <a:gd name="connsiteY2" fmla="*/ 52934 h 1539183"/>
              <a:gd name="connsiteX3" fmla="*/ 8817509 w 8817509"/>
              <a:gd name="connsiteY3" fmla="*/ 1011254 h 1539183"/>
              <a:gd name="connsiteX4" fmla="*/ 4455016 w 8817509"/>
              <a:gd name="connsiteY4" fmla="*/ 1535940 h 1539183"/>
              <a:gd name="connsiteX5" fmla="*/ 186791 w 8817509"/>
              <a:gd name="connsiteY5" fmla="*/ 1180936 h 1539183"/>
              <a:gd name="connsiteX0" fmla="*/ 186791 w 9046945"/>
              <a:gd name="connsiteY0" fmla="*/ 1132929 h 1491176"/>
              <a:gd name="connsiteX1" fmla="*/ 1135882 w 9046945"/>
              <a:gd name="connsiteY1" fmla="*/ 147247 h 1491176"/>
              <a:gd name="connsiteX2" fmla="*/ 4455016 w 9046945"/>
              <a:gd name="connsiteY2" fmla="*/ 4927 h 1491176"/>
              <a:gd name="connsiteX3" fmla="*/ 8092862 w 9046945"/>
              <a:gd name="connsiteY3" fmla="*/ 128394 h 1491176"/>
              <a:gd name="connsiteX4" fmla="*/ 8817509 w 9046945"/>
              <a:gd name="connsiteY4" fmla="*/ 963247 h 1491176"/>
              <a:gd name="connsiteX5" fmla="*/ 4455016 w 9046945"/>
              <a:gd name="connsiteY5" fmla="*/ 1487933 h 1491176"/>
              <a:gd name="connsiteX6" fmla="*/ 186791 w 9046945"/>
              <a:gd name="connsiteY6" fmla="*/ 1132929 h 1491176"/>
              <a:gd name="connsiteX0" fmla="*/ 186791 w 8867209"/>
              <a:gd name="connsiteY0" fmla="*/ 1132929 h 1489022"/>
              <a:gd name="connsiteX1" fmla="*/ 1135882 w 8867209"/>
              <a:gd name="connsiteY1" fmla="*/ 147247 h 1489022"/>
              <a:gd name="connsiteX2" fmla="*/ 4455016 w 8867209"/>
              <a:gd name="connsiteY2" fmla="*/ 4927 h 1489022"/>
              <a:gd name="connsiteX3" fmla="*/ 8092862 w 8867209"/>
              <a:gd name="connsiteY3" fmla="*/ 128394 h 1489022"/>
              <a:gd name="connsiteX4" fmla="*/ 8581839 w 8867209"/>
              <a:gd name="connsiteY4" fmla="*/ 1217771 h 1489022"/>
              <a:gd name="connsiteX5" fmla="*/ 4455016 w 8867209"/>
              <a:gd name="connsiteY5" fmla="*/ 1487933 h 1489022"/>
              <a:gd name="connsiteX6" fmla="*/ 186791 w 8867209"/>
              <a:gd name="connsiteY6" fmla="*/ 1132929 h 1489022"/>
              <a:gd name="connsiteX0" fmla="*/ 223952 w 8904370"/>
              <a:gd name="connsiteY0" fmla="*/ 1131700 h 1487793"/>
              <a:gd name="connsiteX1" fmla="*/ 1011679 w 8904370"/>
              <a:gd name="connsiteY1" fmla="*/ 102987 h 1487793"/>
              <a:gd name="connsiteX2" fmla="*/ 4492177 w 8904370"/>
              <a:gd name="connsiteY2" fmla="*/ 3698 h 1487793"/>
              <a:gd name="connsiteX3" fmla="*/ 8130023 w 8904370"/>
              <a:gd name="connsiteY3" fmla="*/ 127165 h 1487793"/>
              <a:gd name="connsiteX4" fmla="*/ 8619000 w 8904370"/>
              <a:gd name="connsiteY4" fmla="*/ 1216542 h 1487793"/>
              <a:gd name="connsiteX5" fmla="*/ 4492177 w 8904370"/>
              <a:gd name="connsiteY5" fmla="*/ 1486704 h 1487793"/>
              <a:gd name="connsiteX6" fmla="*/ 223952 w 8904370"/>
              <a:gd name="connsiteY6" fmla="*/ 1131700 h 1487793"/>
              <a:gd name="connsiteX0" fmla="*/ 54356 w 8734774"/>
              <a:gd name="connsiteY0" fmla="*/ 1131700 h 1487988"/>
              <a:gd name="connsiteX1" fmla="*/ 842083 w 8734774"/>
              <a:gd name="connsiteY1" fmla="*/ 102987 h 1487988"/>
              <a:gd name="connsiteX2" fmla="*/ 4322581 w 8734774"/>
              <a:gd name="connsiteY2" fmla="*/ 3698 h 1487988"/>
              <a:gd name="connsiteX3" fmla="*/ 7960427 w 8734774"/>
              <a:gd name="connsiteY3" fmla="*/ 127165 h 1487988"/>
              <a:gd name="connsiteX4" fmla="*/ 8449404 w 8734774"/>
              <a:gd name="connsiteY4" fmla="*/ 1216542 h 1487988"/>
              <a:gd name="connsiteX5" fmla="*/ 4322581 w 8734774"/>
              <a:gd name="connsiteY5" fmla="*/ 1486704 h 1487988"/>
              <a:gd name="connsiteX6" fmla="*/ 544305 w 8734774"/>
              <a:gd name="connsiteY6" fmla="*/ 1310787 h 1487988"/>
              <a:gd name="connsiteX7" fmla="*/ 54356 w 8734774"/>
              <a:gd name="connsiteY7" fmla="*/ 1131700 h 1487988"/>
              <a:gd name="connsiteX0" fmla="*/ 57831 w 8727492"/>
              <a:gd name="connsiteY0" fmla="*/ 561545 h 1487988"/>
              <a:gd name="connsiteX1" fmla="*/ 834801 w 8727492"/>
              <a:gd name="connsiteY1" fmla="*/ 102987 h 1487988"/>
              <a:gd name="connsiteX2" fmla="*/ 4315299 w 8727492"/>
              <a:gd name="connsiteY2" fmla="*/ 3698 h 1487988"/>
              <a:gd name="connsiteX3" fmla="*/ 7953145 w 8727492"/>
              <a:gd name="connsiteY3" fmla="*/ 127165 h 1487988"/>
              <a:gd name="connsiteX4" fmla="*/ 8442122 w 8727492"/>
              <a:gd name="connsiteY4" fmla="*/ 1216542 h 1487988"/>
              <a:gd name="connsiteX5" fmla="*/ 4315299 w 8727492"/>
              <a:gd name="connsiteY5" fmla="*/ 1486704 h 1487988"/>
              <a:gd name="connsiteX6" fmla="*/ 537023 w 8727492"/>
              <a:gd name="connsiteY6" fmla="*/ 1310787 h 1487988"/>
              <a:gd name="connsiteX7" fmla="*/ 57831 w 8727492"/>
              <a:gd name="connsiteY7" fmla="*/ 561545 h 1487988"/>
              <a:gd name="connsiteX0" fmla="*/ 57831 w 8471432"/>
              <a:gd name="connsiteY0" fmla="*/ 561545 h 1486715"/>
              <a:gd name="connsiteX1" fmla="*/ 834801 w 8471432"/>
              <a:gd name="connsiteY1" fmla="*/ 102987 h 1486715"/>
              <a:gd name="connsiteX2" fmla="*/ 4315299 w 8471432"/>
              <a:gd name="connsiteY2" fmla="*/ 3698 h 1486715"/>
              <a:gd name="connsiteX3" fmla="*/ 7953145 w 8471432"/>
              <a:gd name="connsiteY3" fmla="*/ 127165 h 1486715"/>
              <a:gd name="connsiteX4" fmla="*/ 8022574 w 8471432"/>
              <a:gd name="connsiteY4" fmla="*/ 1302603 h 1486715"/>
              <a:gd name="connsiteX5" fmla="*/ 4315299 w 8471432"/>
              <a:gd name="connsiteY5" fmla="*/ 1486704 h 1486715"/>
              <a:gd name="connsiteX6" fmla="*/ 537023 w 8471432"/>
              <a:gd name="connsiteY6" fmla="*/ 1310787 h 1486715"/>
              <a:gd name="connsiteX7" fmla="*/ 57831 w 8471432"/>
              <a:gd name="connsiteY7" fmla="*/ 561545 h 1486715"/>
              <a:gd name="connsiteX0" fmla="*/ 57831 w 8466006"/>
              <a:gd name="connsiteY0" fmla="*/ 564698 h 1489868"/>
              <a:gd name="connsiteX1" fmla="*/ 834801 w 8466006"/>
              <a:gd name="connsiteY1" fmla="*/ 106140 h 1489868"/>
              <a:gd name="connsiteX2" fmla="*/ 4315299 w 8466006"/>
              <a:gd name="connsiteY2" fmla="*/ 6851 h 1489868"/>
              <a:gd name="connsiteX3" fmla="*/ 7942387 w 8466006"/>
              <a:gd name="connsiteY3" fmla="*/ 173349 h 1489868"/>
              <a:gd name="connsiteX4" fmla="*/ 8022574 w 8466006"/>
              <a:gd name="connsiteY4" fmla="*/ 1305756 h 1489868"/>
              <a:gd name="connsiteX5" fmla="*/ 4315299 w 8466006"/>
              <a:gd name="connsiteY5" fmla="*/ 1489857 h 1489868"/>
              <a:gd name="connsiteX6" fmla="*/ 537023 w 8466006"/>
              <a:gd name="connsiteY6" fmla="*/ 1313940 h 1489868"/>
              <a:gd name="connsiteX7" fmla="*/ 57831 w 8466006"/>
              <a:gd name="connsiteY7" fmla="*/ 564698 h 1489868"/>
              <a:gd name="connsiteX0" fmla="*/ 57831 w 8466006"/>
              <a:gd name="connsiteY0" fmla="*/ 511163 h 1436333"/>
              <a:gd name="connsiteX1" fmla="*/ 834801 w 8466006"/>
              <a:gd name="connsiteY1" fmla="*/ 52605 h 1436333"/>
              <a:gd name="connsiteX2" fmla="*/ 4315299 w 8466006"/>
              <a:gd name="connsiteY2" fmla="*/ 71650 h 1436333"/>
              <a:gd name="connsiteX3" fmla="*/ 7942387 w 8466006"/>
              <a:gd name="connsiteY3" fmla="*/ 119814 h 1436333"/>
              <a:gd name="connsiteX4" fmla="*/ 8022574 w 8466006"/>
              <a:gd name="connsiteY4" fmla="*/ 1252221 h 1436333"/>
              <a:gd name="connsiteX5" fmla="*/ 4315299 w 8466006"/>
              <a:gd name="connsiteY5" fmla="*/ 1436322 h 1436333"/>
              <a:gd name="connsiteX6" fmla="*/ 537023 w 8466006"/>
              <a:gd name="connsiteY6" fmla="*/ 1260405 h 1436333"/>
              <a:gd name="connsiteX7" fmla="*/ 57831 w 8466006"/>
              <a:gd name="connsiteY7" fmla="*/ 511163 h 1436333"/>
              <a:gd name="connsiteX0" fmla="*/ 57831 w 8466006"/>
              <a:gd name="connsiteY0" fmla="*/ 511163 h 1328969"/>
              <a:gd name="connsiteX1" fmla="*/ 834801 w 8466006"/>
              <a:gd name="connsiteY1" fmla="*/ 52605 h 1328969"/>
              <a:gd name="connsiteX2" fmla="*/ 4315299 w 8466006"/>
              <a:gd name="connsiteY2" fmla="*/ 71650 h 1328969"/>
              <a:gd name="connsiteX3" fmla="*/ 7942387 w 8466006"/>
              <a:gd name="connsiteY3" fmla="*/ 119814 h 1328969"/>
              <a:gd name="connsiteX4" fmla="*/ 8022574 w 8466006"/>
              <a:gd name="connsiteY4" fmla="*/ 1252221 h 1328969"/>
              <a:gd name="connsiteX5" fmla="*/ 4336815 w 8466006"/>
              <a:gd name="connsiteY5" fmla="*/ 1274957 h 1328969"/>
              <a:gd name="connsiteX6" fmla="*/ 537023 w 8466006"/>
              <a:gd name="connsiteY6" fmla="*/ 1260405 h 1328969"/>
              <a:gd name="connsiteX7" fmla="*/ 57831 w 8466006"/>
              <a:gd name="connsiteY7" fmla="*/ 511163 h 1328969"/>
              <a:gd name="connsiteX0" fmla="*/ 57831 w 8466006"/>
              <a:gd name="connsiteY0" fmla="*/ 511163 h 1322914"/>
              <a:gd name="connsiteX1" fmla="*/ 834801 w 8466006"/>
              <a:gd name="connsiteY1" fmla="*/ 52605 h 1322914"/>
              <a:gd name="connsiteX2" fmla="*/ 4315299 w 8466006"/>
              <a:gd name="connsiteY2" fmla="*/ 71650 h 1322914"/>
              <a:gd name="connsiteX3" fmla="*/ 7942387 w 8466006"/>
              <a:gd name="connsiteY3" fmla="*/ 119814 h 1322914"/>
              <a:gd name="connsiteX4" fmla="*/ 8022574 w 8466006"/>
              <a:gd name="connsiteY4" fmla="*/ 1252221 h 1322914"/>
              <a:gd name="connsiteX5" fmla="*/ 4336815 w 8466006"/>
              <a:gd name="connsiteY5" fmla="*/ 1253441 h 1322914"/>
              <a:gd name="connsiteX6" fmla="*/ 537023 w 8466006"/>
              <a:gd name="connsiteY6" fmla="*/ 1260405 h 1322914"/>
              <a:gd name="connsiteX7" fmla="*/ 57831 w 8466006"/>
              <a:gd name="connsiteY7" fmla="*/ 511163 h 1322914"/>
              <a:gd name="connsiteX0" fmla="*/ 57831 w 8499624"/>
              <a:gd name="connsiteY0" fmla="*/ 509927 h 1321678"/>
              <a:gd name="connsiteX1" fmla="*/ 834801 w 8499624"/>
              <a:gd name="connsiteY1" fmla="*/ 51369 h 1321678"/>
              <a:gd name="connsiteX2" fmla="*/ 4315299 w 8499624"/>
              <a:gd name="connsiteY2" fmla="*/ 70414 h 1321678"/>
              <a:gd name="connsiteX3" fmla="*/ 8007042 w 8499624"/>
              <a:gd name="connsiteY3" fmla="*/ 81632 h 1321678"/>
              <a:gd name="connsiteX4" fmla="*/ 8022574 w 8499624"/>
              <a:gd name="connsiteY4" fmla="*/ 1250985 h 1321678"/>
              <a:gd name="connsiteX5" fmla="*/ 4336815 w 8499624"/>
              <a:gd name="connsiteY5" fmla="*/ 1252205 h 1321678"/>
              <a:gd name="connsiteX6" fmla="*/ 537023 w 8499624"/>
              <a:gd name="connsiteY6" fmla="*/ 1259169 h 1321678"/>
              <a:gd name="connsiteX7" fmla="*/ 57831 w 8499624"/>
              <a:gd name="connsiteY7" fmla="*/ 509927 h 1321678"/>
              <a:gd name="connsiteX0" fmla="*/ 62542 w 8504335"/>
              <a:gd name="connsiteY0" fmla="*/ 548506 h 1360257"/>
              <a:gd name="connsiteX1" fmla="*/ 904167 w 8504335"/>
              <a:gd name="connsiteY1" fmla="*/ 43766 h 1360257"/>
              <a:gd name="connsiteX2" fmla="*/ 4320010 w 8504335"/>
              <a:gd name="connsiteY2" fmla="*/ 108993 h 1360257"/>
              <a:gd name="connsiteX3" fmla="*/ 8011753 w 8504335"/>
              <a:gd name="connsiteY3" fmla="*/ 120211 h 1360257"/>
              <a:gd name="connsiteX4" fmla="*/ 8027285 w 8504335"/>
              <a:gd name="connsiteY4" fmla="*/ 1289564 h 1360257"/>
              <a:gd name="connsiteX5" fmla="*/ 4341526 w 8504335"/>
              <a:gd name="connsiteY5" fmla="*/ 1290784 h 1360257"/>
              <a:gd name="connsiteX6" fmla="*/ 541734 w 8504335"/>
              <a:gd name="connsiteY6" fmla="*/ 1297748 h 1360257"/>
              <a:gd name="connsiteX7" fmla="*/ 62542 w 8504335"/>
              <a:gd name="connsiteY7" fmla="*/ 548506 h 136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4335" h="1360257">
                <a:moveTo>
                  <a:pt x="62542" y="548506"/>
                </a:moveTo>
                <a:cubicBezTo>
                  <a:pt x="122948" y="339509"/>
                  <a:pt x="184941" y="167350"/>
                  <a:pt x="904167" y="43766"/>
                </a:cubicBezTo>
                <a:cubicBezTo>
                  <a:pt x="1623394" y="-79818"/>
                  <a:pt x="3135412" y="96252"/>
                  <a:pt x="4320010" y="108993"/>
                </a:cubicBezTo>
                <a:cubicBezTo>
                  <a:pt x="5504608" y="121734"/>
                  <a:pt x="7284671" y="-39509"/>
                  <a:pt x="8011753" y="120211"/>
                </a:cubicBezTo>
                <a:cubicBezTo>
                  <a:pt x="8738835" y="279931"/>
                  <a:pt x="8589601" y="1130533"/>
                  <a:pt x="8027285" y="1289564"/>
                </a:cubicBezTo>
                <a:cubicBezTo>
                  <a:pt x="7464969" y="1448595"/>
                  <a:pt x="5589118" y="1289420"/>
                  <a:pt x="4341526" y="1290784"/>
                </a:cubicBezTo>
                <a:cubicBezTo>
                  <a:pt x="3093934" y="1292148"/>
                  <a:pt x="1253105" y="1356915"/>
                  <a:pt x="541734" y="1297748"/>
                </a:cubicBezTo>
                <a:cubicBezTo>
                  <a:pt x="-169637" y="1238581"/>
                  <a:pt x="2136" y="757503"/>
                  <a:pt x="62542" y="548506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/>
        </p:nvSpPr>
        <p:spPr>
          <a:xfrm>
            <a:off x="5868144" y="3861048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20900930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정찬희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144" y="4365104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20901191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김재영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8387" y="4849996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20901120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B0600000101010101" charset="-127"/>
                <a:ea typeface="나눔고딕 ExtraBold" panose="020B0600000101010101" charset="-127"/>
              </a:rPr>
              <a:t>오현석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5613865" y="3943079"/>
            <a:ext cx="286922" cy="2869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5613864" y="4459684"/>
            <a:ext cx="286922" cy="2869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5613864" y="4951244"/>
            <a:ext cx="286922" cy="2869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5613864" y="5461823"/>
            <a:ext cx="286922" cy="2869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5613864" y="5962330"/>
            <a:ext cx="286922" cy="28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459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5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2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년</a:t>
            </a:r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,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국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권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회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복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이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후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초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기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정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당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활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동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기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21" name="가로로 말린 두루마리 모양 20"/>
          <p:cNvSpPr/>
          <p:nvPr/>
        </p:nvSpPr>
        <p:spPr>
          <a:xfrm>
            <a:off x="214282" y="1071546"/>
            <a:ext cx="2286016" cy="928694"/>
          </a:xfrm>
          <a:prstGeom prst="horizontalScroll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bg1"/>
                </a:solidFill>
                <a:latin typeface="HY엽서L" pitchFamily="18" charset="-127"/>
                <a:ea typeface="HY엽서L" pitchFamily="18" charset="-127"/>
              </a:rPr>
              <a:t>1945</a:t>
            </a:r>
            <a:r>
              <a:rPr lang="ko-KR" altLang="en-US" b="1" dirty="0" smtClean="0">
                <a:solidFill>
                  <a:schemeClr val="bg1"/>
                </a:solidFill>
                <a:latin typeface="HY엽서L" pitchFamily="18" charset="-127"/>
                <a:ea typeface="HY엽서L" pitchFamily="18" charset="-127"/>
              </a:rPr>
              <a:t>년 패전 이후 </a:t>
            </a:r>
            <a:endParaRPr lang="en-US" altLang="ko-KR" b="1" dirty="0" smtClean="0">
              <a:solidFill>
                <a:schemeClr val="bg1"/>
              </a:solidFill>
              <a:latin typeface="HY엽서L" pitchFamily="18" charset="-127"/>
              <a:ea typeface="HY엽서L" pitchFamily="18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1428728" y="2071678"/>
          <a:ext cx="6429420" cy="1376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14710"/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latin typeface="HY엽서L" pitchFamily="18" charset="-127"/>
                          <a:ea typeface="HY엽서L" pitchFamily="18" charset="-127"/>
                        </a:rPr>
                        <a:t>자민당</a:t>
                      </a:r>
                      <a:endParaRPr lang="ko-KR" altLang="en-US" sz="1800" b="0" dirty="0">
                        <a:latin typeface="HY엽서L" pitchFamily="18" charset="-127"/>
                        <a:ea typeface="HY엽서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사회당</a:t>
                      </a:r>
                      <a:r>
                        <a:rPr lang="en-US" altLang="ko-KR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, </a:t>
                      </a:r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공산당</a:t>
                      </a:r>
                      <a:endParaRPr lang="ko-KR" altLang="en-US" sz="1800" b="0" dirty="0">
                        <a:latin typeface="HY엽서L" pitchFamily="18" charset="-127"/>
                        <a:ea typeface="HY엽서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패배는 굴욕적</a:t>
                      </a:r>
                      <a:endParaRPr lang="en-US" altLang="ko-KR" sz="1800" b="0" baseline="0" dirty="0" smtClean="0">
                        <a:latin typeface="HY엽서L" pitchFamily="18" charset="-127"/>
                        <a:ea typeface="HY엽서L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→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엽서L" pitchFamily="18" charset="-127"/>
                          <a:ea typeface="HY엽서L" pitchFamily="18" charset="-127"/>
                        </a:rPr>
                        <a:t>대일본제국헌법</a:t>
                      </a:r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으로 바꾸자</a:t>
                      </a:r>
                      <a:r>
                        <a:rPr lang="en-US" altLang="ko-KR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!</a:t>
                      </a:r>
                      <a:endParaRPr lang="ko-KR" altLang="en-US" sz="1800" b="0" dirty="0">
                        <a:latin typeface="HY엽서L" pitchFamily="18" charset="-127"/>
                        <a:ea typeface="HY엽서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패배는 일본의 평화를 가져다 준</a:t>
                      </a:r>
                      <a:r>
                        <a:rPr lang="ko-KR" altLang="en-US" sz="1800" b="0" baseline="0" dirty="0" smtClean="0">
                          <a:latin typeface="HY엽서L" pitchFamily="18" charset="-127"/>
                          <a:ea typeface="HY엽서L" pitchFamily="18" charset="-127"/>
                        </a:rPr>
                        <a:t> 것</a:t>
                      </a:r>
                      <a:endParaRPr lang="en-US" altLang="ko-KR" sz="1800" b="0" baseline="0" dirty="0" smtClean="0">
                        <a:latin typeface="HY엽서L" pitchFamily="18" charset="-127"/>
                        <a:ea typeface="HY엽서L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→</a:t>
                      </a:r>
                      <a:r>
                        <a:rPr lang="ko-KR" altLang="en-US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엽서L" pitchFamily="18" charset="-127"/>
                          <a:ea typeface="HY엽서L" pitchFamily="18" charset="-127"/>
                        </a:rPr>
                        <a:t>평화헌법</a:t>
                      </a:r>
                      <a:r>
                        <a:rPr lang="ko-KR" altLang="en-US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을 수호하자</a:t>
                      </a:r>
                      <a:r>
                        <a:rPr lang="en-US" altLang="ko-KR" sz="1800" b="0" dirty="0" smtClean="0">
                          <a:latin typeface="HY엽서L" pitchFamily="18" charset="-127"/>
                          <a:ea typeface="HY엽서L" pitchFamily="18" charset="-127"/>
                        </a:rPr>
                        <a:t>!</a:t>
                      </a:r>
                      <a:endParaRPr lang="ko-KR" altLang="en-US" sz="1800" b="0" dirty="0">
                        <a:latin typeface="HY엽서L" pitchFamily="18" charset="-127"/>
                        <a:ea typeface="HY엽서L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모서리가 둥근 직사각형 22"/>
          <p:cNvSpPr/>
          <p:nvPr/>
        </p:nvSpPr>
        <p:spPr>
          <a:xfrm>
            <a:off x="428596" y="3714752"/>
            <a:ext cx="7072362" cy="78581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1400" dirty="0"/>
          </a:p>
          <a:p>
            <a:r>
              <a:rPr lang="ko-KR" altLang="en-US" sz="1600" b="1" dirty="0" smtClean="0">
                <a:latin typeface="HY엽서L" pitchFamily="18" charset="-127"/>
                <a:ea typeface="HY엽서L" pitchFamily="18" charset="-127"/>
              </a:rPr>
              <a:t>혁신세력은 자신들의 입지를 다지기 위해 헌법수호라는 대의명분아래 </a:t>
            </a:r>
            <a:endParaRPr lang="en-US" altLang="ko-KR" sz="1600" b="1" dirty="0" smtClean="0">
              <a:latin typeface="HY엽서L" pitchFamily="18" charset="-127"/>
              <a:ea typeface="HY엽서L" pitchFamily="18" charset="-127"/>
            </a:endParaRPr>
          </a:p>
          <a:p>
            <a:r>
              <a:rPr lang="en-US" altLang="ko-KR" sz="1600" b="1" dirty="0" smtClean="0">
                <a:latin typeface="HY엽서L" pitchFamily="18" charset="-127"/>
                <a:ea typeface="HY엽서L" pitchFamily="18" charset="-127"/>
              </a:rPr>
              <a:t>1955</a:t>
            </a:r>
            <a:r>
              <a:rPr lang="ko-KR" altLang="en-US" sz="1600" b="1" dirty="0" smtClean="0">
                <a:latin typeface="HY엽서L" pitchFamily="18" charset="-127"/>
                <a:ea typeface="HY엽서L" pitchFamily="18" charset="-127"/>
              </a:rPr>
              <a:t>년 좌</a:t>
            </a:r>
            <a:r>
              <a:rPr lang="en-US" altLang="ko-KR" sz="1600" b="1" dirty="0" smtClean="0">
                <a:latin typeface="HY엽서L" pitchFamily="18" charset="-127"/>
                <a:ea typeface="HY엽서L" pitchFamily="18" charset="-127"/>
              </a:rPr>
              <a:t>/</a:t>
            </a:r>
            <a:r>
              <a:rPr lang="ko-KR" altLang="en-US" sz="1600" b="1" dirty="0" smtClean="0">
                <a:latin typeface="HY엽서L" pitchFamily="18" charset="-127"/>
                <a:ea typeface="HY엽서L" pitchFamily="18" charset="-127"/>
              </a:rPr>
              <a:t>우 사회당이 사회당으로 통합되면서 혁신세력이 결집하기 시작</a:t>
            </a:r>
          </a:p>
          <a:p>
            <a:pPr algn="ctr">
              <a:defRPr lang="ko-KR" altLang="en-US"/>
            </a:pPr>
            <a:endParaRPr lang="en-US" altLang="ko-KR" sz="1200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8596" y="4714884"/>
            <a:ext cx="7072362" cy="78581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1400" dirty="0"/>
          </a:p>
          <a:p>
            <a:r>
              <a:rPr lang="ko-KR" altLang="en-US" sz="1600" b="1" dirty="0" smtClean="0">
                <a:latin typeface="HY엽서L" pitchFamily="18" charset="-127"/>
                <a:ea typeface="HY엽서L" pitchFamily="18" charset="-127"/>
              </a:rPr>
              <a:t>헌법개정을 주장하는 보수세력에게 혁신세력의 결집은 부담으로 작용 </a:t>
            </a:r>
            <a:endParaRPr lang="en-US" altLang="ko-KR" sz="1600" b="1" dirty="0" smtClean="0">
              <a:latin typeface="HY엽서L" pitchFamily="18" charset="-127"/>
              <a:ea typeface="HY엽서L" pitchFamily="18" charset="-127"/>
            </a:endParaRPr>
          </a:p>
          <a:p>
            <a:r>
              <a:rPr lang="ko-KR" altLang="en-US" sz="16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→ </a:t>
            </a:r>
            <a:r>
              <a:rPr lang="ko-KR" altLang="en-US" sz="1600" b="1" dirty="0" err="1" smtClean="0">
                <a:latin typeface="HY엽서L" pitchFamily="18" charset="-127"/>
                <a:ea typeface="HY엽서L" pitchFamily="18" charset="-127"/>
              </a:rPr>
              <a:t>자민당</a:t>
            </a:r>
            <a:r>
              <a:rPr lang="ko-KR" altLang="en-US" sz="1600" b="1" dirty="0" smtClean="0">
                <a:latin typeface="HY엽서L" pitchFamily="18" charset="-127"/>
                <a:ea typeface="HY엽서L" pitchFamily="18" charset="-127"/>
              </a:rPr>
              <a:t> 결성</a:t>
            </a:r>
          </a:p>
          <a:p>
            <a:pPr algn="ctr">
              <a:defRPr lang="ko-KR" altLang="en-US"/>
            </a:pPr>
            <a:endParaRPr lang="en-US" altLang="ko-KR" sz="1200" dirty="0"/>
          </a:p>
        </p:txBody>
      </p:sp>
      <p:sp>
        <p:nvSpPr>
          <p:cNvPr id="25" name="Striped Right Arrow 6"/>
          <p:cNvSpPr/>
          <p:nvPr/>
        </p:nvSpPr>
        <p:spPr>
          <a:xfrm>
            <a:off x="500034" y="5572140"/>
            <a:ext cx="2000264" cy="1143008"/>
          </a:xfrm>
          <a:custGeom>
            <a:avLst/>
            <a:gdLst>
              <a:gd name="connsiteX0" fmla="*/ 0 w 3240360"/>
              <a:gd name="connsiteY0" fmla="*/ 450050 h 1800200"/>
              <a:gd name="connsiteX1" fmla="*/ 56256 w 3240360"/>
              <a:gd name="connsiteY1" fmla="*/ 450050 h 1800200"/>
              <a:gd name="connsiteX2" fmla="*/ 56256 w 3240360"/>
              <a:gd name="connsiteY2" fmla="*/ 1350150 h 1800200"/>
              <a:gd name="connsiteX3" fmla="*/ 0 w 3240360"/>
              <a:gd name="connsiteY3" fmla="*/ 1350150 h 1800200"/>
              <a:gd name="connsiteX4" fmla="*/ 0 w 3240360"/>
              <a:gd name="connsiteY4" fmla="*/ 450050 h 1800200"/>
              <a:gd name="connsiteX5" fmla="*/ 112513 w 3240360"/>
              <a:gd name="connsiteY5" fmla="*/ 450050 h 1800200"/>
              <a:gd name="connsiteX6" fmla="*/ 225025 w 3240360"/>
              <a:gd name="connsiteY6" fmla="*/ 450050 h 1800200"/>
              <a:gd name="connsiteX7" fmla="*/ 225025 w 3240360"/>
              <a:gd name="connsiteY7" fmla="*/ 1350150 h 1800200"/>
              <a:gd name="connsiteX8" fmla="*/ 112513 w 3240360"/>
              <a:gd name="connsiteY8" fmla="*/ 1350150 h 1800200"/>
              <a:gd name="connsiteX9" fmla="*/ 112513 w 3240360"/>
              <a:gd name="connsiteY9" fmla="*/ 450050 h 1800200"/>
              <a:gd name="connsiteX10" fmla="*/ 281281 w 3240360"/>
              <a:gd name="connsiteY10" fmla="*/ 450050 h 1800200"/>
              <a:gd name="connsiteX11" fmla="*/ 2340260 w 3240360"/>
              <a:gd name="connsiteY11" fmla="*/ 450050 h 1800200"/>
              <a:gd name="connsiteX12" fmla="*/ 2340260 w 3240360"/>
              <a:gd name="connsiteY12" fmla="*/ 0 h 1800200"/>
              <a:gd name="connsiteX13" fmla="*/ 3240360 w 3240360"/>
              <a:gd name="connsiteY13" fmla="*/ 900100 h 1800200"/>
              <a:gd name="connsiteX14" fmla="*/ 2340260 w 3240360"/>
              <a:gd name="connsiteY14" fmla="*/ 1800200 h 1800200"/>
              <a:gd name="connsiteX15" fmla="*/ 2340260 w 3240360"/>
              <a:gd name="connsiteY15" fmla="*/ 1350150 h 1800200"/>
              <a:gd name="connsiteX16" fmla="*/ 281281 w 3240360"/>
              <a:gd name="connsiteY16" fmla="*/ 1350150 h 1800200"/>
              <a:gd name="connsiteX17" fmla="*/ 281281 w 3240360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25025 w 2932449"/>
              <a:gd name="connsiteY6" fmla="*/ 450050 h 1800200"/>
              <a:gd name="connsiteX7" fmla="*/ 225025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281281 w 2932449"/>
              <a:gd name="connsiteY10" fmla="*/ 450050 h 1800200"/>
              <a:gd name="connsiteX11" fmla="*/ 2340260 w 2932449"/>
              <a:gd name="connsiteY11" fmla="*/ 450050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40260 w 2932449"/>
              <a:gd name="connsiteY15" fmla="*/ 1350150 h 1800200"/>
              <a:gd name="connsiteX16" fmla="*/ 281281 w 2932449"/>
              <a:gd name="connsiteY16" fmla="*/ 1350150 h 1800200"/>
              <a:gd name="connsiteX17" fmla="*/ 281281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25025 w 2932449"/>
              <a:gd name="connsiteY6" fmla="*/ 450050 h 1800200"/>
              <a:gd name="connsiteX7" fmla="*/ 225025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281281 w 2932449"/>
              <a:gd name="connsiteY10" fmla="*/ 450050 h 1800200"/>
              <a:gd name="connsiteX11" fmla="*/ 2340260 w 2932449"/>
              <a:gd name="connsiteY11" fmla="*/ 450050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281281 w 2932449"/>
              <a:gd name="connsiteY16" fmla="*/ 1350150 h 1800200"/>
              <a:gd name="connsiteX17" fmla="*/ 281281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25025 w 2932449"/>
              <a:gd name="connsiteY6" fmla="*/ 450050 h 1800200"/>
              <a:gd name="connsiteX7" fmla="*/ 225025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281281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281281 w 2932449"/>
              <a:gd name="connsiteY16" fmla="*/ 1350150 h 1800200"/>
              <a:gd name="connsiteX17" fmla="*/ 281281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25025 w 2932449"/>
              <a:gd name="connsiteY6" fmla="*/ 450050 h 1800200"/>
              <a:gd name="connsiteX7" fmla="*/ 225025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281281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65256 w 2932449"/>
              <a:gd name="connsiteY16" fmla="*/ 1350150 h 1800200"/>
              <a:gd name="connsiteX17" fmla="*/ 281281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25025 w 2932449"/>
              <a:gd name="connsiteY6" fmla="*/ 450050 h 1800200"/>
              <a:gd name="connsiteX7" fmla="*/ 225025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65256 w 2932449"/>
              <a:gd name="connsiteY16" fmla="*/ 1350150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25025 w 2932449"/>
              <a:gd name="connsiteY6" fmla="*/ 450050 h 1800200"/>
              <a:gd name="connsiteX7" fmla="*/ 318331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65256 w 2932449"/>
              <a:gd name="connsiteY16" fmla="*/ 1350150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318331 w 2932449"/>
              <a:gd name="connsiteY6" fmla="*/ 468711 h 1800200"/>
              <a:gd name="connsiteX7" fmla="*/ 318331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65256 w 2932449"/>
              <a:gd name="connsiteY16" fmla="*/ 1350150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318331 w 2932449"/>
              <a:gd name="connsiteY6" fmla="*/ 468711 h 1800200"/>
              <a:gd name="connsiteX7" fmla="*/ 318331 w 2932449"/>
              <a:gd name="connsiteY7" fmla="*/ 135015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318331 w 2932449"/>
              <a:gd name="connsiteY6" fmla="*/ 468711 h 1800200"/>
              <a:gd name="connsiteX7" fmla="*/ 253017 w 2932449"/>
              <a:gd name="connsiteY7" fmla="*/ 135948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53017 w 2932449"/>
              <a:gd name="connsiteY6" fmla="*/ 478042 h 1800200"/>
              <a:gd name="connsiteX7" fmla="*/ 253017 w 2932449"/>
              <a:gd name="connsiteY7" fmla="*/ 1359480 h 1800200"/>
              <a:gd name="connsiteX8" fmla="*/ 112513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12513 w 2932449"/>
              <a:gd name="connsiteY5" fmla="*/ 450050 h 1800200"/>
              <a:gd name="connsiteX6" fmla="*/ 253017 w 2932449"/>
              <a:gd name="connsiteY6" fmla="*/ 478042 h 1800200"/>
              <a:gd name="connsiteX7" fmla="*/ 253017 w 2932449"/>
              <a:gd name="connsiteY7" fmla="*/ 1359480 h 1800200"/>
              <a:gd name="connsiteX8" fmla="*/ 168496 w 2932449"/>
              <a:gd name="connsiteY8" fmla="*/ 1350150 h 1800200"/>
              <a:gd name="connsiteX9" fmla="*/ 112513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87157 w 2932449"/>
              <a:gd name="connsiteY5" fmla="*/ 450050 h 1800200"/>
              <a:gd name="connsiteX6" fmla="*/ 253017 w 2932449"/>
              <a:gd name="connsiteY6" fmla="*/ 478042 h 1800200"/>
              <a:gd name="connsiteX7" fmla="*/ 253017 w 2932449"/>
              <a:gd name="connsiteY7" fmla="*/ 1359480 h 1800200"/>
              <a:gd name="connsiteX8" fmla="*/ 168496 w 2932449"/>
              <a:gd name="connsiteY8" fmla="*/ 1350150 h 1800200"/>
              <a:gd name="connsiteX9" fmla="*/ 187157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68496 w 2932449"/>
              <a:gd name="connsiteY5" fmla="*/ 450050 h 1800200"/>
              <a:gd name="connsiteX6" fmla="*/ 253017 w 2932449"/>
              <a:gd name="connsiteY6" fmla="*/ 478042 h 1800200"/>
              <a:gd name="connsiteX7" fmla="*/ 253017 w 2932449"/>
              <a:gd name="connsiteY7" fmla="*/ 1359480 h 1800200"/>
              <a:gd name="connsiteX8" fmla="*/ 168496 w 2932449"/>
              <a:gd name="connsiteY8" fmla="*/ 1350150 h 1800200"/>
              <a:gd name="connsiteX9" fmla="*/ 168496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49835 w 2932449"/>
              <a:gd name="connsiteY5" fmla="*/ 450050 h 1800200"/>
              <a:gd name="connsiteX6" fmla="*/ 253017 w 2932449"/>
              <a:gd name="connsiteY6" fmla="*/ 478042 h 1800200"/>
              <a:gd name="connsiteX7" fmla="*/ 253017 w 2932449"/>
              <a:gd name="connsiteY7" fmla="*/ 1359480 h 1800200"/>
              <a:gd name="connsiteX8" fmla="*/ 168496 w 2932449"/>
              <a:gd name="connsiteY8" fmla="*/ 1350150 h 1800200"/>
              <a:gd name="connsiteX9" fmla="*/ 149835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49835 w 2932449"/>
              <a:gd name="connsiteY5" fmla="*/ 450050 h 1800200"/>
              <a:gd name="connsiteX6" fmla="*/ 253017 w 2932449"/>
              <a:gd name="connsiteY6" fmla="*/ 478042 h 1800200"/>
              <a:gd name="connsiteX7" fmla="*/ 290340 w 2932449"/>
              <a:gd name="connsiteY7" fmla="*/ 1359480 h 1800200"/>
              <a:gd name="connsiteX8" fmla="*/ 168496 w 2932449"/>
              <a:gd name="connsiteY8" fmla="*/ 1350150 h 1800200"/>
              <a:gd name="connsiteX9" fmla="*/ 149835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  <a:gd name="connsiteX0" fmla="*/ 0 w 2932449"/>
              <a:gd name="connsiteY0" fmla="*/ 450050 h 1800200"/>
              <a:gd name="connsiteX1" fmla="*/ 56256 w 2932449"/>
              <a:gd name="connsiteY1" fmla="*/ 450050 h 1800200"/>
              <a:gd name="connsiteX2" fmla="*/ 56256 w 2932449"/>
              <a:gd name="connsiteY2" fmla="*/ 1350150 h 1800200"/>
              <a:gd name="connsiteX3" fmla="*/ 0 w 2932449"/>
              <a:gd name="connsiteY3" fmla="*/ 1350150 h 1800200"/>
              <a:gd name="connsiteX4" fmla="*/ 0 w 2932449"/>
              <a:gd name="connsiteY4" fmla="*/ 450050 h 1800200"/>
              <a:gd name="connsiteX5" fmla="*/ 149835 w 2932449"/>
              <a:gd name="connsiteY5" fmla="*/ 450050 h 1800200"/>
              <a:gd name="connsiteX6" fmla="*/ 290340 w 2932449"/>
              <a:gd name="connsiteY6" fmla="*/ 478042 h 1800200"/>
              <a:gd name="connsiteX7" fmla="*/ 290340 w 2932449"/>
              <a:gd name="connsiteY7" fmla="*/ 1359480 h 1800200"/>
              <a:gd name="connsiteX8" fmla="*/ 168496 w 2932449"/>
              <a:gd name="connsiteY8" fmla="*/ 1350150 h 1800200"/>
              <a:gd name="connsiteX9" fmla="*/ 149835 w 2932449"/>
              <a:gd name="connsiteY9" fmla="*/ 450050 h 1800200"/>
              <a:gd name="connsiteX10" fmla="*/ 374587 w 2932449"/>
              <a:gd name="connsiteY10" fmla="*/ 450050 h 1800200"/>
              <a:gd name="connsiteX11" fmla="*/ 2358921 w 2932449"/>
              <a:gd name="connsiteY11" fmla="*/ 683315 h 1800200"/>
              <a:gd name="connsiteX12" fmla="*/ 2340260 w 2932449"/>
              <a:gd name="connsiteY12" fmla="*/ 0 h 1800200"/>
              <a:gd name="connsiteX13" fmla="*/ 2932449 w 2932449"/>
              <a:gd name="connsiteY13" fmla="*/ 853447 h 1800200"/>
              <a:gd name="connsiteX14" fmla="*/ 2340260 w 2932449"/>
              <a:gd name="connsiteY14" fmla="*/ 1800200 h 1800200"/>
              <a:gd name="connsiteX15" fmla="*/ 2396244 w 2932449"/>
              <a:gd name="connsiteY15" fmla="*/ 1042239 h 1800200"/>
              <a:gd name="connsiteX16" fmla="*/ 374587 w 2932449"/>
              <a:gd name="connsiteY16" fmla="*/ 1368811 h 1800200"/>
              <a:gd name="connsiteX17" fmla="*/ 374587 w 2932449"/>
              <a:gd name="connsiteY17" fmla="*/ 45005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32449" h="1800200">
                <a:moveTo>
                  <a:pt x="0" y="450050"/>
                </a:moveTo>
                <a:lnTo>
                  <a:pt x="56256" y="450050"/>
                </a:lnTo>
                <a:lnTo>
                  <a:pt x="56256" y="1350150"/>
                </a:lnTo>
                <a:lnTo>
                  <a:pt x="0" y="1350150"/>
                </a:lnTo>
                <a:lnTo>
                  <a:pt x="0" y="450050"/>
                </a:lnTo>
                <a:close/>
                <a:moveTo>
                  <a:pt x="149835" y="450050"/>
                </a:moveTo>
                <a:lnTo>
                  <a:pt x="290340" y="478042"/>
                </a:lnTo>
                <a:lnTo>
                  <a:pt x="290340" y="1359480"/>
                </a:lnTo>
                <a:lnTo>
                  <a:pt x="168496" y="1350150"/>
                </a:lnTo>
                <a:lnTo>
                  <a:pt x="149835" y="450050"/>
                </a:lnTo>
                <a:close/>
                <a:moveTo>
                  <a:pt x="374587" y="450050"/>
                </a:moveTo>
                <a:lnTo>
                  <a:pt x="2358921" y="683315"/>
                </a:lnTo>
                <a:lnTo>
                  <a:pt x="2340260" y="0"/>
                </a:lnTo>
                <a:lnTo>
                  <a:pt x="2932449" y="853447"/>
                </a:lnTo>
                <a:lnTo>
                  <a:pt x="2340260" y="1800200"/>
                </a:lnTo>
                <a:lnTo>
                  <a:pt x="2396244" y="1042239"/>
                </a:lnTo>
                <a:lnTo>
                  <a:pt x="374587" y="1368811"/>
                </a:lnTo>
                <a:cubicBezTo>
                  <a:pt x="377697" y="1068778"/>
                  <a:pt x="371477" y="750083"/>
                  <a:pt x="374587" y="450050"/>
                </a:cubicBezTo>
                <a:close/>
              </a:path>
            </a:pathLst>
          </a:custGeom>
          <a:gradFill>
            <a:gsLst>
              <a:gs pos="33000">
                <a:schemeClr val="accent5"/>
              </a:gs>
              <a:gs pos="50000">
                <a:schemeClr val="bg1"/>
              </a:gs>
              <a:gs pos="68000">
                <a:schemeClr val="accent5"/>
              </a:gs>
            </a:gsLst>
            <a:lin ang="5400000" scaled="1"/>
          </a:gra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714612" y="5786454"/>
            <a:ext cx="4500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L" pitchFamily="18" charset="-127"/>
                <a:ea typeface="HY엽서L" pitchFamily="18" charset="-127"/>
              </a:rPr>
              <a:t>55</a:t>
            </a:r>
            <a:r>
              <a:rPr lang="ko-KR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L" pitchFamily="18" charset="-127"/>
                <a:ea typeface="HY엽서L" pitchFamily="18" charset="-127"/>
              </a:rPr>
              <a:t>년 체제 시작</a:t>
            </a:r>
            <a:endParaRPr lang="ko-KR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엽서L" pitchFamily="18" charset="-127"/>
              <a:ea typeface="HY엽서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일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본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의 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5</a:t>
            </a:r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5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년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 체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제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0" name="직선 연결선 3"/>
          <p:cNvCxnSpPr/>
          <p:nvPr/>
        </p:nvCxnSpPr>
        <p:spPr>
          <a:xfrm>
            <a:off x="179512" y="260648"/>
            <a:ext cx="60486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5"/>
          <p:cNvCxnSpPr/>
          <p:nvPr/>
        </p:nvCxnSpPr>
        <p:spPr>
          <a:xfrm>
            <a:off x="179512" y="1052736"/>
            <a:ext cx="61206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구름 모양 설명선 10"/>
          <p:cNvSpPr/>
          <p:nvPr/>
        </p:nvSpPr>
        <p:spPr>
          <a:xfrm>
            <a:off x="4357686" y="142852"/>
            <a:ext cx="4643470" cy="1928826"/>
          </a:xfrm>
          <a:prstGeom prst="cloudCallout">
            <a:avLst>
              <a:gd name="adj1" fmla="val -62876"/>
              <a:gd name="adj2" fmla="val -16825"/>
            </a:avLst>
          </a:prstGeom>
          <a:gradFill>
            <a:gsLst>
              <a:gs pos="0">
                <a:schemeClr val="accent5"/>
              </a:gs>
              <a:gs pos="50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1955</a:t>
            </a:r>
            <a:r>
              <a:rPr lang="ko-KR" altLang="en-US" sz="1400" b="1" dirty="0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년 </a:t>
            </a:r>
            <a:r>
              <a:rPr lang="ko-KR" altLang="en-US" sz="1400" b="1" dirty="0" err="1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자민당</a:t>
            </a:r>
            <a:r>
              <a:rPr lang="ko-KR" altLang="en-US" sz="1400" b="1" dirty="0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 창설 후</a:t>
            </a:r>
            <a:r>
              <a:rPr lang="en-US" altLang="ko-KR" sz="1400" b="1" dirty="0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, 1993</a:t>
            </a:r>
            <a:r>
              <a:rPr lang="ko-KR" altLang="en-US" sz="1400" b="1" dirty="0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년까지 여당인 </a:t>
            </a:r>
            <a:r>
              <a:rPr lang="ko-KR" altLang="en-US" sz="1400" b="1" dirty="0" err="1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자민당과</a:t>
            </a:r>
            <a:r>
              <a:rPr lang="ko-KR" altLang="en-US" sz="1400" b="1" dirty="0" smtClean="0">
                <a:solidFill>
                  <a:srgbClr val="002060"/>
                </a:solidFill>
                <a:latin typeface="HY엽서L" pitchFamily="18" charset="-127"/>
                <a:ea typeface="HY엽서L" pitchFamily="18" charset="-127"/>
              </a:rPr>
              <a:t> 야당인 사회당의 양대 정당 구조가 형성된 체제 </a:t>
            </a:r>
            <a:endParaRPr lang="ko-KR" altLang="en-US" sz="1400" b="1" dirty="0">
              <a:solidFill>
                <a:srgbClr val="002060"/>
              </a:solidFill>
              <a:latin typeface="HY엽서L" pitchFamily="18" charset="-127"/>
              <a:ea typeface="HY엽서L" pitchFamily="18" charset="-127"/>
            </a:endParaRPr>
          </a:p>
        </p:txBody>
      </p:sp>
      <p:pic>
        <p:nvPicPr>
          <p:cNvPr id="12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5032745"/>
            <a:ext cx="1574911" cy="1574911"/>
          </a:xfrm>
          <a:prstGeom prst="rect">
            <a:avLst/>
          </a:prstGeom>
        </p:spPr>
      </p:pic>
      <p:pic>
        <p:nvPicPr>
          <p:cNvPr id="13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5125129"/>
            <a:ext cx="510681" cy="510681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357158" y="2139727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총선거에서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자민당이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사회당 의석수의 두 배에 이르는 의석점유율을 보이면서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장기집권을 계속 유지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28596" y="320254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자민당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출신의 국회의원 중에서 총리가 계속 배출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00034" y="407730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자민당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출신이 각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성청의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각료가 되면서 고위직 관료출신 중에는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낙하산 인사로 기업의 수장이 되기도 했음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500034" y="5357826"/>
            <a:ext cx="67866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따라서</a:t>
            </a:r>
            <a:r>
              <a:rPr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일본의 정당정치는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자민당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일당우위 정당체계</a:t>
            </a:r>
          </a:p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곱셈 기호 23"/>
          <p:cNvSpPr/>
          <p:nvPr/>
        </p:nvSpPr>
        <p:spPr>
          <a:xfrm>
            <a:off x="24064" y="1261920"/>
            <a:ext cx="9119936" cy="4381658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폭발 2 24"/>
          <p:cNvSpPr/>
          <p:nvPr/>
        </p:nvSpPr>
        <p:spPr>
          <a:xfrm>
            <a:off x="2428860" y="1761986"/>
            <a:ext cx="4714908" cy="2928958"/>
          </a:xfrm>
          <a:prstGeom prst="irregularSeal2">
            <a:avLst/>
          </a:prstGeom>
          <a:solidFill>
            <a:srgbClr val="FFFF0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55</a:t>
            </a:r>
            <a:r>
              <a:rPr lang="ko-KR" altLang="en-US" sz="32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년 체제 변화</a:t>
            </a:r>
            <a:endParaRPr lang="ko-KR" altLang="en-US" sz="3200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2267744" y="3293695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ko-KR" altLang="en-US" sz="20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자사</a:t>
            </a:r>
            <a:endParaRPr lang="en-US" altLang="ko-KR" sz="20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5364088" y="3293695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ko-KR" altLang="en-US" sz="20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경쟁사</a:t>
            </a:r>
            <a:endParaRPr lang="en-US" altLang="ko-KR" sz="20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9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3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년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이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후</a:t>
            </a:r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,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온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건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다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당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제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/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연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합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정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권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기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9" name="직선 연결선 3"/>
          <p:cNvCxnSpPr/>
          <p:nvPr/>
        </p:nvCxnSpPr>
        <p:spPr>
          <a:xfrm>
            <a:off x="179512" y="260648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5"/>
          <p:cNvCxnSpPr/>
          <p:nvPr/>
        </p:nvCxnSpPr>
        <p:spPr>
          <a:xfrm>
            <a:off x="179512" y="1052736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"/>
          <p:cNvSpPr/>
          <p:nvPr/>
        </p:nvSpPr>
        <p:spPr>
          <a:xfrm>
            <a:off x="1311690" y="1644480"/>
            <a:ext cx="5760640" cy="7129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파벌간 세력의 균형이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타나카가쿠에이에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의해서 무너짐 </a:t>
            </a:r>
            <a:r>
              <a:rPr lang="ko-KR" altLang="en-US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→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자민당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혼란</a:t>
            </a:r>
            <a:endParaRPr lang="ko-KR" altLang="en-US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591610" y="1709358"/>
            <a:ext cx="576064" cy="576064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400" dirty="0">
                <a:solidFill>
                  <a:schemeClr val="tx1"/>
                </a:solidFill>
              </a:rPr>
              <a:t>1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1311690" y="2643182"/>
            <a:ext cx="5760640" cy="7129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버블 붕괴로 인한 경제 부진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정치 불신 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→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자민당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지지 하락</a:t>
            </a:r>
            <a:endParaRPr lang="ko-KR" altLang="en-US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591610" y="2708060"/>
            <a:ext cx="576064" cy="576064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400" dirty="0" smtClean="0">
                <a:solidFill>
                  <a:schemeClr val="tx1"/>
                </a:solidFill>
              </a:rPr>
              <a:t>2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14" name="Rectangle 12"/>
          <p:cNvSpPr/>
          <p:nvPr/>
        </p:nvSpPr>
        <p:spPr>
          <a:xfrm>
            <a:off x="1311690" y="3714752"/>
            <a:ext cx="5760640" cy="857256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자민당의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이미지 추락에도 불구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자민당을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대신할 실력을 가지지 않은 사회당의 부진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→ 정치에 대한 불만과 무력감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무관심 야기</a:t>
            </a:r>
            <a:endParaRPr lang="en-US" altLang="ko-KR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591610" y="3779630"/>
            <a:ext cx="576064" cy="576064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400" dirty="0" smtClean="0">
                <a:solidFill>
                  <a:schemeClr val="tx1"/>
                </a:solidFill>
              </a:rPr>
              <a:t>3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19" name="Rectangle 12"/>
          <p:cNvSpPr/>
          <p:nvPr/>
        </p:nvSpPr>
        <p:spPr>
          <a:xfrm>
            <a:off x="1311690" y="5000636"/>
            <a:ext cx="5760640" cy="857256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1976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록히드사건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1988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리쿠르트사건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1991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사가와큐빈사건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→정치 불신 극에 달함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Rectangle 13"/>
          <p:cNvSpPr/>
          <p:nvPr/>
        </p:nvSpPr>
        <p:spPr>
          <a:xfrm>
            <a:off x="591610" y="5067514"/>
            <a:ext cx="576064" cy="576064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400" dirty="0" smtClean="0">
                <a:solidFill>
                  <a:schemeClr val="tx1"/>
                </a:solidFill>
              </a:rPr>
              <a:t>4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5364088" y="3293695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ko-KR" altLang="en-US" sz="20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경쟁사</a:t>
            </a:r>
            <a:endParaRPr lang="en-US" altLang="ko-KR" sz="20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9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3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년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이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후</a:t>
            </a:r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,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온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건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다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당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제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/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연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합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정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권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기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9" name="직선 연결선 3"/>
          <p:cNvCxnSpPr/>
          <p:nvPr/>
        </p:nvCxnSpPr>
        <p:spPr>
          <a:xfrm>
            <a:off x="179512" y="260648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5"/>
          <p:cNvCxnSpPr/>
          <p:nvPr/>
        </p:nvCxnSpPr>
        <p:spPr>
          <a:xfrm>
            <a:off x="179512" y="1052736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3"/>
          <p:cNvSpPr/>
          <p:nvPr/>
        </p:nvSpPr>
        <p:spPr>
          <a:xfrm>
            <a:off x="285720" y="1357298"/>
            <a:ext cx="576064" cy="576064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400" dirty="0" smtClean="0">
                <a:solidFill>
                  <a:schemeClr val="tx1"/>
                </a:solidFill>
              </a:rPr>
              <a:t>5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000100" y="1357298"/>
            <a:ext cx="62865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미야자와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기이치 내각의 정치개혁 법안에 </a:t>
            </a:r>
            <a:endParaRPr lang="en-US" altLang="ko-KR" sz="1600" b="1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반대하는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자민당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의원이 대량으로 탈당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4" name="톱니 모양의 오른쪽 화살표 21"/>
          <p:cNvSpPr/>
          <p:nvPr/>
        </p:nvSpPr>
        <p:spPr>
          <a:xfrm rot="5400000">
            <a:off x="3714744" y="1857364"/>
            <a:ext cx="500066" cy="928694"/>
          </a:xfrm>
          <a:prstGeom prst="notchedRightArrow">
            <a:avLst>
              <a:gd name="adj1" fmla="val 50000"/>
              <a:gd name="adj2" fmla="val 35920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000100" y="2643182"/>
            <a:ext cx="6286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하다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쓰토무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오자와 이치로 등이 신생당을 결성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다케무라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마사요시는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신당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사키가케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결성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→ 그 결과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자민당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의석이 대폭 감소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000100" y="4214818"/>
            <a:ext cx="62865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신생당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신당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사키가케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호소카와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모리히로의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일본신당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공명당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민사당이 약진 →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미야자와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기이치 사퇴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톱니 모양의 오른쪽 화살표 21"/>
          <p:cNvSpPr/>
          <p:nvPr/>
        </p:nvSpPr>
        <p:spPr>
          <a:xfrm rot="5400000">
            <a:off x="3714744" y="3429000"/>
            <a:ext cx="500066" cy="928694"/>
          </a:xfrm>
          <a:prstGeom prst="notchedRightArrow">
            <a:avLst>
              <a:gd name="adj1" fmla="val 50000"/>
              <a:gd name="adj2" fmla="val 35920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Right Arrow 12"/>
          <p:cNvSpPr/>
          <p:nvPr/>
        </p:nvSpPr>
        <p:spPr>
          <a:xfrm>
            <a:off x="714348" y="4857760"/>
            <a:ext cx="1656184" cy="165618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0000"/>
              </a:gs>
              <a:gs pos="78750">
                <a:srgbClr val="FF0000"/>
              </a:gs>
              <a:gs pos="2500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1428728" y="5429264"/>
            <a:ext cx="6286544" cy="1015663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자민당은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창당 아래 최초로 야당이 됨</a:t>
            </a:r>
            <a:endParaRPr lang="en-US" altLang="ko-KR" b="1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“55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년 체제 일시적 붕괴</a:t>
            </a: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”</a:t>
            </a:r>
            <a:endParaRPr lang="ko-KR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9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3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년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이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후</a:t>
            </a:r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,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온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건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다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당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제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/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연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합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정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권</a:t>
            </a:r>
            <a:r>
              <a:rPr lang="ko-KR" altLang="en-US" sz="2800" b="1" dirty="0" err="1" smtClean="0">
                <a:latin typeface="HY엽서L" pitchFamily="18" charset="-127"/>
                <a:ea typeface="HY엽서L" pitchFamily="18" charset="-127"/>
              </a:rPr>
              <a:t>기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5" name="직선 연결선 3"/>
          <p:cNvCxnSpPr/>
          <p:nvPr/>
        </p:nvCxnSpPr>
        <p:spPr>
          <a:xfrm>
            <a:off x="179512" y="260648"/>
            <a:ext cx="42484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5"/>
          <p:cNvCxnSpPr/>
          <p:nvPr/>
        </p:nvCxnSpPr>
        <p:spPr>
          <a:xfrm>
            <a:off x="179512" y="1052736"/>
            <a:ext cx="42484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214282" y="1214422"/>
            <a:ext cx="19303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200" b="1" dirty="0" smtClean="0">
                <a:solidFill>
                  <a:srgbClr val="FF0000"/>
                </a:solidFill>
              </a:rPr>
              <a:t>But,</a:t>
            </a:r>
            <a:endParaRPr lang="ko-KR" altLang="en-US" sz="7200" dirty="0">
              <a:solidFill>
                <a:srgbClr val="FF0000"/>
              </a:solidFill>
            </a:endParaRPr>
          </a:p>
        </p:txBody>
      </p:sp>
      <p:sp>
        <p:nvSpPr>
          <p:cNvPr id="9" name="폭발 2 8"/>
          <p:cNvSpPr/>
          <p:nvPr/>
        </p:nvSpPr>
        <p:spPr>
          <a:xfrm>
            <a:off x="1071538" y="785794"/>
            <a:ext cx="7500990" cy="4286280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8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개 군소야당은 정책대립과 수상선출 등을 둘러싼 분열로 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불과 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10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개월의 단기정권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호소카와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내각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으로 막을 내리면서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자민당은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10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개월 만에 다시 정권의 중심에 위치하게 되었다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857224" y="5286388"/>
            <a:ext cx="7572428" cy="7129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자민당의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일당우위제는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붕괴되고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온건다당제에 기반한 연립정권시기가 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시작되었으며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이러한 양상은 최근까지 이어지고 있다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대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표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적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인 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사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건 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정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리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9" name="직선 연결선 3"/>
          <p:cNvCxnSpPr/>
          <p:nvPr/>
        </p:nvCxnSpPr>
        <p:spPr>
          <a:xfrm>
            <a:off x="179512" y="260648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5"/>
          <p:cNvCxnSpPr/>
          <p:nvPr/>
        </p:nvCxnSpPr>
        <p:spPr>
          <a:xfrm>
            <a:off x="179512" y="1052736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모서리가 둥근 직사각형 32"/>
          <p:cNvSpPr/>
          <p:nvPr/>
        </p:nvSpPr>
        <p:spPr>
          <a:xfrm>
            <a:off x="428596" y="1714488"/>
            <a:ext cx="7243738" cy="1000132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 lang="ko-KR" altLang="en-US"/>
            </a:pPr>
            <a:endParaRPr lang="en-US" altLang="ko-KR" sz="1200" dirty="0"/>
          </a:p>
          <a:p>
            <a:pPr lvl="0">
              <a:defRPr lang="ko-KR" altLang="en-US"/>
            </a:pP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미국의 </a:t>
            </a:r>
            <a:r>
              <a:rPr lang="ko-KR" altLang="en-US" sz="1400" dirty="0" err="1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록히드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사에서 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1950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년대 후반부터 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1970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년대까지 항공기를 팔기 위해서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여러 나라에 뇌물을 뿌린 </a:t>
            </a: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일련의 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사건으로 당시 수상이었던 </a:t>
            </a:r>
            <a:r>
              <a:rPr lang="ko-KR" altLang="en-US" sz="1400" dirty="0" err="1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다나카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수상이 관련되어 있어 정치적 파장을 가지고 온 사건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428596" y="3214685"/>
            <a:ext cx="7243738" cy="1143009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 lang="ko-KR" altLang="en-US"/>
            </a:pPr>
            <a:endParaRPr lang="en-US" altLang="ko-KR" sz="1200" dirty="0"/>
          </a:p>
          <a:p>
            <a:pPr lvl="0">
              <a:defRPr lang="ko-KR" altLang="en-US"/>
            </a:pPr>
            <a:endParaRPr lang="en-US" altLang="ko-KR" sz="1400" dirty="0" smtClean="0">
              <a:solidFill>
                <a:srgbClr val="002060"/>
              </a:solidFill>
              <a:latin typeface="HY강B" pitchFamily="18" charset="-127"/>
              <a:ea typeface="HY강B" pitchFamily="18" charset="-127"/>
            </a:endParaRPr>
          </a:p>
          <a:p>
            <a:pPr lvl="0">
              <a:defRPr lang="ko-KR" altLang="en-US"/>
            </a:pP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일본 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정보산업회사인 </a:t>
            </a:r>
            <a:r>
              <a:rPr lang="ko-KR" altLang="en-US" sz="1400" dirty="0" err="1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리쿠르트사가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계열회사인 </a:t>
            </a:r>
            <a:r>
              <a:rPr lang="ko-KR" altLang="en-US" sz="1400" dirty="0" err="1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리쿠르트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코스모스의 미공개 주식을 공개 </a:t>
            </a: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직전정치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관료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경제계의 유력 인사들에게 싸게 양도하여 공개 후에 부당 이익을 보게 함으로써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사실상의 뇌물을 공여한 </a:t>
            </a: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사건</a:t>
            </a:r>
            <a:endParaRPr lang="en-US" altLang="ko-KR" sz="1400" dirty="0">
              <a:solidFill>
                <a:srgbClr val="00206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428596" y="5214950"/>
            <a:ext cx="7243738" cy="785818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1200" dirty="0"/>
          </a:p>
          <a:p>
            <a:pPr lvl="0">
              <a:defRPr lang="ko-KR" altLang="en-US"/>
            </a:pPr>
            <a:endParaRPr lang="en-US" altLang="ko-KR" sz="1200" dirty="0" smtClean="0"/>
          </a:p>
          <a:p>
            <a:pPr lvl="0">
              <a:defRPr lang="ko-KR" altLang="en-US"/>
            </a:pPr>
            <a:r>
              <a:rPr lang="ko-KR" altLang="en-US" sz="1400" dirty="0" err="1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자민당의</a:t>
            </a: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전 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부총재 </a:t>
            </a:r>
            <a:r>
              <a:rPr lang="ko-KR" altLang="en-US" sz="1400" dirty="0" err="1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가네마루가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거대 택배회사인 </a:t>
            </a: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사가와 </a:t>
            </a:r>
            <a:r>
              <a:rPr lang="ko-KR" altLang="en-US" sz="1400" dirty="0" err="1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큐빈으로부터</a:t>
            </a:r>
            <a:r>
              <a:rPr lang="ko-KR" altLang="en-US" sz="1400" dirty="0" smtClean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5</a:t>
            </a:r>
            <a:r>
              <a:rPr lang="ko-KR" altLang="en-US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억 엔의 부정현금을 받은 사건을 말한다</a:t>
            </a:r>
            <a:r>
              <a:rPr lang="en-US" altLang="ko-KR" sz="1400" dirty="0">
                <a:solidFill>
                  <a:srgbClr val="002060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 lvl="0">
              <a:defRPr lang="ko-KR" altLang="en-US"/>
            </a:pPr>
            <a:r>
              <a:rPr lang="en-US" altLang="ko-KR" sz="1200" dirty="0"/>
              <a:t> </a:t>
            </a:r>
          </a:p>
        </p:txBody>
      </p:sp>
      <p:sp>
        <p:nvSpPr>
          <p:cNvPr id="39" name="위쪽 리본 38"/>
          <p:cNvSpPr/>
          <p:nvPr/>
        </p:nvSpPr>
        <p:spPr>
          <a:xfrm>
            <a:off x="142844" y="1142984"/>
            <a:ext cx="2286016" cy="785818"/>
          </a:xfrm>
          <a:prstGeom prst="ribbon2">
            <a:avLst>
              <a:gd name="adj1" fmla="val 33333"/>
              <a:gd name="adj2" fmla="val 7103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en-US" altLang="ko-KR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76</a:t>
            </a:r>
            <a:r>
              <a:rPr lang="ko-KR" altLang="en-US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 </a:t>
            </a:r>
            <a:r>
              <a:rPr lang="ko-KR" altLang="en-US" sz="1400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록히드</a:t>
            </a:r>
            <a:r>
              <a:rPr lang="ko-KR" altLang="en-US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사건</a:t>
            </a:r>
            <a:endParaRPr lang="ko-KR" altLang="en-US" sz="1400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42" name="위쪽 리본 41"/>
          <p:cNvSpPr/>
          <p:nvPr/>
        </p:nvSpPr>
        <p:spPr>
          <a:xfrm>
            <a:off x="142844" y="2857496"/>
            <a:ext cx="2571768" cy="785818"/>
          </a:xfrm>
          <a:prstGeom prst="ribbon2">
            <a:avLst>
              <a:gd name="adj1" fmla="val 33333"/>
              <a:gd name="adj2" fmla="val 7103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en-US" altLang="ko-KR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88</a:t>
            </a:r>
            <a:r>
              <a:rPr lang="ko-KR" altLang="en-US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 </a:t>
            </a:r>
            <a:r>
              <a:rPr lang="ko-KR" altLang="en-US" sz="1400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리쿠르트</a:t>
            </a:r>
            <a:r>
              <a:rPr lang="ko-KR" altLang="en-US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사건</a:t>
            </a:r>
            <a:endParaRPr lang="ko-KR" altLang="en-US" sz="1400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45" name="위쪽 리본 44"/>
          <p:cNvSpPr/>
          <p:nvPr/>
        </p:nvSpPr>
        <p:spPr>
          <a:xfrm>
            <a:off x="142844" y="4643446"/>
            <a:ext cx="2857520" cy="785818"/>
          </a:xfrm>
          <a:prstGeom prst="ribbon2">
            <a:avLst>
              <a:gd name="adj1" fmla="val 33333"/>
              <a:gd name="adj2" fmla="val 7103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ko-KR" altLang="en-US"/>
            </a:pPr>
            <a:r>
              <a:rPr lang="en-US" altLang="ko-KR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91</a:t>
            </a:r>
            <a:r>
              <a:rPr lang="ko-KR" altLang="en-US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 사가와 </a:t>
            </a:r>
            <a:r>
              <a:rPr lang="ko-KR" altLang="en-US" sz="1400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큐빈</a:t>
            </a:r>
            <a:r>
              <a:rPr lang="ko-KR" altLang="en-US" sz="1400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사건</a:t>
            </a:r>
            <a:endParaRPr lang="ko-KR" altLang="en-US" sz="1400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연립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내각이란 무엇일까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?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1026" name="Picture 2" descr="C:\Users\USER\Desktop\예비자료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20888"/>
            <a:ext cx="5040560" cy="319950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1600" y="234888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FF0000"/>
                </a:solidFill>
              </a:rPr>
              <a:t>정치적 성격이 가까운 정당간의 </a:t>
            </a:r>
            <a:endParaRPr lang="en-US" altLang="ko-KR" sz="4000" b="1" dirty="0" smtClean="0">
              <a:solidFill>
                <a:srgbClr val="FF0000"/>
              </a:solidFill>
            </a:endParaRPr>
          </a:p>
          <a:p>
            <a:r>
              <a:rPr lang="ko-KR" altLang="en-US" sz="4000" b="1" dirty="0" smtClean="0">
                <a:solidFill>
                  <a:srgbClr val="FF0000"/>
                </a:solidFill>
              </a:rPr>
              <a:t>제휴의 의한 다수파 형성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</a:t>
            </a:r>
            <a:r>
              <a:rPr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자민당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단일정권의 </a:t>
            </a:r>
            <a:r>
              <a:rPr lang="ko-KR" altLang="en-US" sz="4000" b="1" dirty="0" smtClean="0">
                <a:solidFill>
                  <a:srgbClr val="FF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몰락</a:t>
            </a:r>
            <a:endParaRPr lang="en-US" altLang="ko-KR" sz="4000" b="1" dirty="0" smtClean="0">
              <a:solidFill>
                <a:srgbClr val="FF0000"/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227687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55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년 체제 이후 강력했던 </a:t>
            </a:r>
            <a:r>
              <a:rPr lang="ko-KR" altLang="en-US" sz="4000" b="1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자민당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폭발 1 12"/>
          <p:cNvSpPr/>
          <p:nvPr/>
        </p:nvSpPr>
        <p:spPr>
          <a:xfrm>
            <a:off x="1187624" y="1412776"/>
            <a:ext cx="4104456" cy="2808312"/>
          </a:xfrm>
          <a:prstGeom prst="irregularSeal1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하지만</a:t>
            </a:r>
            <a:endParaRPr lang="ko-KR" altLang="en-US" sz="5400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414908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latin typeface="HY견고딕" pitchFamily="18" charset="-127"/>
                <a:ea typeface="HY견고딕" pitchFamily="18" charset="-127"/>
              </a:rPr>
              <a:t>자민당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내부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에서 생겨나는 </a:t>
            </a:r>
            <a:r>
              <a:rPr lang="ko-KR" altLang="en-US" sz="4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부패</a:t>
            </a:r>
            <a:endParaRPr lang="ko-KR" altLang="en-US" sz="4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폭발 2 16"/>
          <p:cNvSpPr/>
          <p:nvPr/>
        </p:nvSpPr>
        <p:spPr>
          <a:xfrm>
            <a:off x="323528" y="4509120"/>
            <a:ext cx="3384376" cy="1944216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록히드사건</a:t>
            </a:r>
            <a:endParaRPr lang="ko-KR" altLang="en-US" sz="28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폭발 2 17"/>
          <p:cNvSpPr/>
          <p:nvPr/>
        </p:nvSpPr>
        <p:spPr>
          <a:xfrm>
            <a:off x="3275856" y="3573016"/>
            <a:ext cx="3816424" cy="1728192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리쿠르트</a:t>
            </a:r>
            <a:r>
              <a:rPr lang="ko-KR" altLang="en-US" sz="28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사건</a:t>
            </a:r>
            <a:endParaRPr lang="ko-KR" altLang="en-US" sz="28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1" name="Picture 2" descr="C:\Users\USER\Desktop\예비자료\imagesCA4L5S5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6840760" cy="532859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15616" y="278092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rgbClr val="C00000"/>
                </a:solidFill>
                <a:latin typeface="HY엽서M" pitchFamily="18" charset="-127"/>
                <a:ea typeface="HY엽서M" pitchFamily="18" charset="-127"/>
              </a:rPr>
              <a:t>새로운 연립정부의 시작</a:t>
            </a:r>
            <a:endParaRPr lang="ko-KR" altLang="en-US" sz="4800" b="1" dirty="0">
              <a:solidFill>
                <a:srgbClr val="C00000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 animBg="1"/>
      <p:bldP spid="18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연립정부시대의 도래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126876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중의원 선거제도의 </a:t>
            </a:r>
            <a:r>
              <a:rPr lang="ko-KR" altLang="en-US" sz="28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변화</a:t>
            </a:r>
            <a:endParaRPr lang="ko-KR" altLang="en-US" sz="2800" b="1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0608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HY엽서M" pitchFamily="18" charset="-127"/>
                <a:ea typeface="HY엽서M" pitchFamily="18" charset="-127"/>
              </a:rPr>
              <a:t>중선거구제</a:t>
            </a:r>
            <a:endParaRPr lang="ko-KR" altLang="en-US" sz="2800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206084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HY엽서M" pitchFamily="18" charset="-127"/>
                <a:ea typeface="HY엽서M" pitchFamily="18" charset="-127"/>
              </a:rPr>
              <a:t>소선거구 비례대표 </a:t>
            </a:r>
            <a:r>
              <a:rPr lang="ko-KR" altLang="en-US" sz="2800" dirty="0" err="1" smtClean="0">
                <a:latin typeface="HY엽서M" pitchFamily="18" charset="-127"/>
                <a:ea typeface="HY엽서M" pitchFamily="18" charset="-127"/>
              </a:rPr>
              <a:t>병렬제</a:t>
            </a:r>
            <a:endParaRPr lang="ko-KR" altLang="en-US" sz="2800" dirty="0">
              <a:latin typeface="HY엽서M" pitchFamily="18" charset="-127"/>
              <a:ea typeface="HY엽서M" pitchFamily="18" charset="-127"/>
            </a:endParaRPr>
          </a:p>
          <a:p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299695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자민당의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중의원 해산으로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월 중의원선거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과반수회득 실패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b="1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4293096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일본신당의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호소가와가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총리로 임명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55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체제 이후 처음으로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일본정치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리드</a:t>
            </a:r>
            <a:endParaRPr lang="en-US" altLang="ko-KR" sz="200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9" name="Picture 2" descr="C:\Users\USER\Desktop\예비자료\imagesCAXF5G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2448272" cy="3156982"/>
          </a:xfrm>
          <a:prstGeom prst="rect">
            <a:avLst/>
          </a:prstGeom>
          <a:noFill/>
        </p:spPr>
      </p:pic>
      <p:sp>
        <p:nvSpPr>
          <p:cNvPr id="20" name="오른쪽 화살표 19"/>
          <p:cNvSpPr/>
          <p:nvPr/>
        </p:nvSpPr>
        <p:spPr>
          <a:xfrm>
            <a:off x="2915816" y="2132856"/>
            <a:ext cx="504056" cy="4320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자민당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중심정부의 </a:t>
            </a:r>
            <a:r>
              <a:rPr lang="ko-KR" altLang="en-US" sz="2800" b="1" dirty="0" smtClean="0">
                <a:solidFill>
                  <a:srgbClr val="C0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회복</a:t>
            </a:r>
            <a:endParaRPr lang="en-US" altLang="ko-KR" sz="2800" b="1" dirty="0" smtClean="0">
              <a:solidFill>
                <a:srgbClr val="C00000"/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en-US" altLang="ko-KR" sz="7200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15567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HY엽서M" pitchFamily="18" charset="-127"/>
                <a:ea typeface="HY엽서M" pitchFamily="18" charset="-127"/>
              </a:rPr>
              <a:t>무라야마</a:t>
            </a:r>
            <a:r>
              <a:rPr lang="ko-KR" altLang="en-US" sz="2400" b="1" dirty="0" smtClean="0">
                <a:latin typeface="HY엽서M" pitchFamily="18" charset="-127"/>
                <a:ea typeface="HY엽서M" pitchFamily="18" charset="-127"/>
              </a:rPr>
              <a:t> 연립정부</a:t>
            </a:r>
            <a:endParaRPr lang="ko-KR" altLang="en-US" sz="2400" b="1" dirty="0"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3185163" cy="41764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07904" y="220486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HY견고딕" pitchFamily="18" charset="-127"/>
                <a:ea typeface="HY견고딕" pitchFamily="18" charset="-127"/>
              </a:rPr>
              <a:t>자민당과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 사회당의 </a:t>
            </a:r>
            <a:r>
              <a:rPr lang="ko-KR" altLang="en-US" sz="24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연합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을 통한 </a:t>
            </a:r>
            <a:r>
              <a:rPr lang="ko-KR" altLang="en-US" sz="24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여당의 지위 회복</a:t>
            </a:r>
            <a:endParaRPr lang="ko-KR" altLang="en-US" sz="2400" b="1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364502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mtClean="0">
                <a:latin typeface="HY엽서M" pitchFamily="18" charset="-127"/>
                <a:ea typeface="HY엽서M" pitchFamily="18" charset="-127"/>
              </a:rPr>
              <a:t>이에 대항하는 </a:t>
            </a:r>
            <a:r>
              <a:rPr lang="ko-KR" altLang="en-US" sz="2400" b="1" smtClean="0">
                <a:solidFill>
                  <a:srgbClr val="C00000"/>
                </a:solidFill>
                <a:latin typeface="HY엽서M" pitchFamily="18" charset="-127"/>
                <a:ea typeface="HY엽서M" pitchFamily="18" charset="-127"/>
              </a:rPr>
              <a:t>비자민</a:t>
            </a:r>
            <a:r>
              <a:rPr lang="en-US" altLang="ko-KR" sz="2400" b="1" smtClean="0">
                <a:solidFill>
                  <a:srgbClr val="C00000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2400" b="1" smtClean="0">
                <a:solidFill>
                  <a:srgbClr val="C00000"/>
                </a:solidFill>
                <a:latin typeface="HY엽서M" pitchFamily="18" charset="-127"/>
                <a:ea typeface="HY엽서M" pitchFamily="18" charset="-127"/>
              </a:rPr>
              <a:t>비공산세력 </a:t>
            </a:r>
            <a:endParaRPr lang="ko-KR" altLang="en-US" sz="2400" b="1" dirty="0">
              <a:solidFill>
                <a:srgbClr val="C00000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7" name="폭발 1 16"/>
          <p:cNvSpPr/>
          <p:nvPr/>
        </p:nvSpPr>
        <p:spPr>
          <a:xfrm>
            <a:off x="5220072" y="3284984"/>
            <a:ext cx="2808312" cy="144016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하지만</a:t>
            </a:r>
            <a:endParaRPr lang="ko-KR" altLang="en-US" sz="2800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508518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중의원  총선거의 </a:t>
            </a:r>
            <a:r>
              <a:rPr lang="ko-KR" altLang="en-US" sz="24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패배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와 </a:t>
            </a:r>
            <a:endParaRPr lang="en-US" altLang="ko-KR" sz="2400" b="1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400" b="1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당내대립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의 문제</a:t>
            </a:r>
            <a:endParaRPr lang="ko-KR" altLang="en-US" sz="2400" b="1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일본 최초의 정당 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애국신당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’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이란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?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1700809"/>
            <a:ext cx="648072" cy="624263"/>
          </a:xfrm>
          <a:prstGeom prst="rect">
            <a:avLst/>
          </a:prstGeom>
          <a:noFill/>
          <a:ln>
            <a:solidFill>
              <a:srgbClr val="66BB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2527" y="2852936"/>
            <a:ext cx="38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최초의 자유민권운동의 정치결사</a:t>
            </a:r>
            <a:endParaRPr lang="ko-KR" altLang="en-US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87624" y="3325054"/>
            <a:ext cx="36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3528" y="2780928"/>
            <a:ext cx="552256" cy="552256"/>
          </a:xfrm>
          <a:prstGeom prst="rect">
            <a:avLst/>
          </a:prstGeom>
          <a:noFill/>
          <a:ln>
            <a:solidFill>
              <a:srgbClr val="66BB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055" y="3847585"/>
            <a:ext cx="5960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이타가키 다이스케</a:t>
            </a:r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’,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 </a:t>
            </a:r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고토 쇼지로</a:t>
            </a:r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’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가 중심으로 결성</a:t>
            </a:r>
            <a:endParaRPr lang="ko-KR" altLang="en-US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69152" y="4319703"/>
            <a:ext cx="56886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3528" y="3789040"/>
            <a:ext cx="552256" cy="552256"/>
          </a:xfrm>
          <a:prstGeom prst="rect">
            <a:avLst/>
          </a:prstGeom>
          <a:noFill/>
          <a:ln>
            <a:solidFill>
              <a:srgbClr val="66BB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4799461"/>
            <a:ext cx="552256" cy="552256"/>
          </a:xfrm>
          <a:prstGeom prst="rect">
            <a:avLst/>
          </a:prstGeom>
          <a:noFill/>
          <a:ln>
            <a:solidFill>
              <a:srgbClr val="66BB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528" y="5685056"/>
            <a:ext cx="552256" cy="552256"/>
          </a:xfrm>
          <a:prstGeom prst="rect">
            <a:avLst/>
          </a:prstGeom>
          <a:noFill/>
          <a:ln>
            <a:solidFill>
              <a:srgbClr val="66BB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2527" y="4844689"/>
            <a:ext cx="333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천부 인권론</a:t>
            </a:r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, 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자유 사상 주창</a:t>
            </a:r>
            <a:endParaRPr lang="ko-KR" altLang="en-US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259632" y="5316807"/>
            <a:ext cx="30243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92527" y="5765194"/>
            <a:ext cx="6005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애국주의</a:t>
            </a:r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, 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민족주의</a:t>
            </a:r>
            <a:r>
              <a:rPr lang="en-US" altLang="ko-KR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, </a:t>
            </a:r>
            <a:r>
              <a:rPr lang="ko-KR" altLang="en-US" sz="20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자유민권운동 등의 실현을 목표</a:t>
            </a:r>
            <a:endParaRPr lang="ko-KR" altLang="en-US" sz="2000" b="1" dirty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187624" y="6237312"/>
            <a:ext cx="5760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15616" y="1628800"/>
            <a:ext cx="7407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메이지 </a:t>
            </a:r>
            <a:r>
              <a:rPr lang="en-US" altLang="ko-KR" sz="2000" b="1" dirty="0"/>
              <a:t>23</a:t>
            </a:r>
            <a:r>
              <a:rPr lang="ko-KR" altLang="en-US" sz="2000" b="1" dirty="0"/>
              <a:t>년</a:t>
            </a:r>
            <a:r>
              <a:rPr lang="en-US" altLang="ko-KR" sz="2000" b="1" dirty="0"/>
              <a:t>(1890</a:t>
            </a:r>
            <a:r>
              <a:rPr lang="ko-KR" altLang="en-US" sz="2000" b="1" dirty="0"/>
              <a:t>년</a:t>
            </a:r>
            <a:r>
              <a:rPr lang="en-US" altLang="ko-KR" sz="2000" b="1" dirty="0" smtClean="0"/>
              <a:t>) 5</a:t>
            </a:r>
            <a:r>
              <a:rPr lang="ko-KR" altLang="en-US" sz="2000" b="1" dirty="0"/>
              <a:t>월 </a:t>
            </a:r>
            <a:r>
              <a:rPr lang="en-US" altLang="ko-KR" sz="2000" b="1" dirty="0"/>
              <a:t>5</a:t>
            </a:r>
            <a:r>
              <a:rPr lang="ko-KR" altLang="en-US" sz="2000" b="1" dirty="0"/>
              <a:t>일에 </a:t>
            </a:r>
            <a:r>
              <a:rPr lang="ko-KR" altLang="en-US" sz="2000" b="1" dirty="0" smtClean="0"/>
              <a:t>구 </a:t>
            </a:r>
            <a:r>
              <a:rPr lang="ko-KR" altLang="en-US" sz="2000" b="1" dirty="0"/>
              <a:t>자유당 토사파를 중심으로 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설립된 정당</a:t>
            </a:r>
            <a:endParaRPr lang="ko-KR" altLang="en-US" sz="20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236863" y="2366559"/>
            <a:ext cx="69424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민주당 중심의 연립정부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18" name="Picture 2" descr="C:\Users\USER\Desktop\예비자료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12976"/>
            <a:ext cx="3528392" cy="223965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115616" y="249289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엽서M" pitchFamily="18" charset="-127"/>
                <a:ea typeface="HY엽서M" pitchFamily="18" charset="-127"/>
              </a:rPr>
              <a:t>사회 민주당출신의 </a:t>
            </a:r>
            <a:r>
              <a:rPr lang="en-US" altLang="ko-KR" sz="2400" b="1" dirty="0" smtClean="0">
                <a:latin typeface="HY엽서M" pitchFamily="18" charset="-127"/>
                <a:ea typeface="HY엽서M" pitchFamily="18" charset="-127"/>
              </a:rPr>
              <a:t>31</a:t>
            </a:r>
            <a:r>
              <a:rPr lang="ko-KR" altLang="en-US" sz="2400" b="1" dirty="0" smtClean="0">
                <a:latin typeface="HY엽서M" pitchFamily="18" charset="-127"/>
                <a:ea typeface="HY엽서M" pitchFamily="18" charset="-127"/>
              </a:rPr>
              <a:t>명</a:t>
            </a:r>
            <a:endParaRPr lang="ko-KR" altLang="en-US" sz="2400" b="1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976" y="249289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엽서M" pitchFamily="18" charset="-127"/>
                <a:ea typeface="HY엽서M" pitchFamily="18" charset="-127"/>
              </a:rPr>
              <a:t>신당 </a:t>
            </a:r>
            <a:r>
              <a:rPr lang="ko-KR" altLang="en-US" sz="2400" b="1" dirty="0" err="1" smtClean="0">
                <a:latin typeface="HY엽서M" pitchFamily="18" charset="-127"/>
                <a:ea typeface="HY엽서M" pitchFamily="18" charset="-127"/>
              </a:rPr>
              <a:t>사키가케의</a:t>
            </a:r>
            <a:r>
              <a:rPr lang="ko-KR" altLang="en-US" sz="2400" b="1" dirty="0" smtClean="0">
                <a:latin typeface="HY엽서M" pitchFamily="18" charset="-127"/>
                <a:ea typeface="HY엽서M" pitchFamily="18" charset="-127"/>
              </a:rPr>
              <a:t> 출신의 </a:t>
            </a:r>
            <a:r>
              <a:rPr lang="en-US" altLang="ko-KR" sz="2400" b="1" dirty="0" smtClean="0">
                <a:latin typeface="HY엽서M" pitchFamily="18" charset="-127"/>
                <a:ea typeface="HY엽서M" pitchFamily="18" charset="-127"/>
              </a:rPr>
              <a:t>14</a:t>
            </a:r>
            <a:r>
              <a:rPr lang="ko-KR" altLang="en-US" sz="2400" b="1" dirty="0" smtClean="0">
                <a:latin typeface="HY엽서M" pitchFamily="18" charset="-127"/>
                <a:ea typeface="HY엽서M" pitchFamily="18" charset="-127"/>
              </a:rPr>
              <a:t>명</a:t>
            </a:r>
            <a:endParaRPr lang="ko-KR" altLang="en-US" sz="2400" b="1" dirty="0"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21" name="Picture 3" descr="C:\Users\USER\Desktop\예비자료\ugcCA07AD8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04864"/>
            <a:ext cx="572223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일본의 선거제도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1026" name="Picture 2" descr="C:\Users\Administrator\Desktop\imagesCAH08Q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2638425" cy="17335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141277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보통 선거권의 참여자격</a:t>
            </a:r>
            <a:endParaRPr lang="ko-KR" altLang="en-US" sz="2000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1916833"/>
            <a:ext cx="43924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궁서" pitchFamily="18" charset="-127"/>
                <a:ea typeface="HY궁서" pitchFamily="18" charset="-127"/>
              </a:rPr>
              <a:t>만 </a:t>
            </a:r>
            <a:r>
              <a:rPr lang="en-US" altLang="ko-KR" sz="2000" dirty="0" smtClean="0">
                <a:latin typeface="HY궁서" pitchFamily="18" charset="-127"/>
                <a:ea typeface="HY궁서" pitchFamily="18" charset="-127"/>
              </a:rPr>
              <a:t>20</a:t>
            </a:r>
            <a:r>
              <a:rPr lang="ko-KR" altLang="en-US" sz="2000" dirty="0" smtClean="0">
                <a:latin typeface="HY궁서" pitchFamily="18" charset="-127"/>
                <a:ea typeface="HY궁서" pitchFamily="18" charset="-127"/>
              </a:rPr>
              <a:t>세 이상의 일본국민에게 부여</a:t>
            </a:r>
            <a:endParaRPr lang="en-US" altLang="ko-KR" sz="20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7" name="Picture 3" descr="C:\Users\Administrator\Desktop\imagesCAO9NAJ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53136"/>
            <a:ext cx="2812102" cy="201622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11560" y="40050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피선거권의 자격은</a:t>
            </a:r>
            <a:r>
              <a:rPr lang="en-US" altLang="ko-KR" sz="2000" dirty="0" smtClean="0">
                <a:latin typeface="HY견명조" pitchFamily="18" charset="-127"/>
                <a:ea typeface="HY견명조" pitchFamily="18" charset="-127"/>
              </a:rPr>
              <a:t>?</a:t>
            </a:r>
            <a:endParaRPr lang="ko-KR" altLang="en-US" sz="2000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450912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궁서" pitchFamily="18" charset="-127"/>
                <a:ea typeface="HY궁서" pitchFamily="18" charset="-127"/>
              </a:rPr>
              <a:t>참의원 </a:t>
            </a:r>
            <a:r>
              <a:rPr lang="en-US" altLang="ko-KR" sz="2000" dirty="0" smtClean="0">
                <a:latin typeface="HY궁서" pitchFamily="18" charset="-127"/>
                <a:ea typeface="HY궁서" pitchFamily="18" charset="-127"/>
              </a:rPr>
              <a:t>or </a:t>
            </a:r>
            <a:r>
              <a:rPr lang="ko-KR" altLang="en-US" sz="2000" dirty="0" smtClean="0">
                <a:latin typeface="HY궁서" pitchFamily="18" charset="-127"/>
                <a:ea typeface="HY궁서" pitchFamily="18" charset="-127"/>
              </a:rPr>
              <a:t>도</a:t>
            </a:r>
            <a:r>
              <a:rPr lang="en-US" altLang="ko-KR" sz="2000" dirty="0" smtClean="0">
                <a:latin typeface="HY궁서" pitchFamily="18" charset="-127"/>
                <a:ea typeface="HY궁서" pitchFamily="18" charset="-127"/>
              </a:rPr>
              <a:t>.</a:t>
            </a:r>
            <a:r>
              <a:rPr lang="ko-KR" altLang="en-US" sz="2000" dirty="0" smtClean="0">
                <a:latin typeface="HY궁서" pitchFamily="18" charset="-127"/>
                <a:ea typeface="HY궁서" pitchFamily="18" charset="-127"/>
              </a:rPr>
              <a:t>부</a:t>
            </a:r>
            <a:r>
              <a:rPr lang="en-US" altLang="ko-KR" sz="2000" dirty="0" smtClean="0">
                <a:latin typeface="HY궁서" pitchFamily="18" charset="-127"/>
                <a:ea typeface="HY궁서" pitchFamily="18" charset="-127"/>
              </a:rPr>
              <a:t>.</a:t>
            </a:r>
            <a:r>
              <a:rPr lang="ko-KR" altLang="en-US" sz="2000" dirty="0" smtClean="0">
                <a:latin typeface="HY궁서" pitchFamily="18" charset="-127"/>
                <a:ea typeface="HY궁서" pitchFamily="18" charset="-127"/>
              </a:rPr>
              <a:t>현의 지사    </a:t>
            </a:r>
            <a:endParaRPr lang="ko-KR" altLang="en-US" sz="20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45091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</a:t>
            </a:r>
            <a:r>
              <a:rPr lang="ko-KR" altLang="en-US" dirty="0" smtClean="0">
                <a:solidFill>
                  <a:srgbClr val="C00000"/>
                </a:solidFill>
              </a:rPr>
              <a:t>만 </a:t>
            </a:r>
            <a:r>
              <a:rPr lang="en-US" altLang="ko-KR" dirty="0" smtClean="0">
                <a:solidFill>
                  <a:srgbClr val="C00000"/>
                </a:solidFill>
              </a:rPr>
              <a:t>30</a:t>
            </a:r>
            <a:r>
              <a:rPr lang="ko-KR" altLang="en-US" dirty="0" smtClean="0">
                <a:solidFill>
                  <a:srgbClr val="C00000"/>
                </a:solidFill>
              </a:rPr>
              <a:t>세</a:t>
            </a:r>
            <a:r>
              <a:rPr lang="ko-KR" altLang="en-US" b="1" dirty="0" smtClean="0">
                <a:solidFill>
                  <a:srgbClr val="C00000"/>
                </a:solidFill>
              </a:rPr>
              <a:t> ↑</a:t>
            </a:r>
            <a:r>
              <a:rPr lang="ko-KR" altLang="en-US" dirty="0" smtClean="0">
                <a:solidFill>
                  <a:srgbClr val="C00000"/>
                </a:solidFill>
              </a:rPr>
              <a:t>  국민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80" y="515719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궁서" pitchFamily="18" charset="-127"/>
                <a:ea typeface="HY궁서" pitchFamily="18" charset="-127"/>
              </a:rPr>
              <a:t>중의원 </a:t>
            </a:r>
            <a:r>
              <a:rPr lang="en-US" altLang="ko-KR" sz="2000" dirty="0" smtClean="0">
                <a:latin typeface="HY궁서" pitchFamily="18" charset="-127"/>
                <a:ea typeface="HY궁서" pitchFamily="18" charset="-127"/>
              </a:rPr>
              <a:t>or </a:t>
            </a:r>
            <a:r>
              <a:rPr lang="ko-KR" altLang="en-US" sz="2000" dirty="0" smtClean="0">
                <a:latin typeface="HY궁서" pitchFamily="18" charset="-127"/>
                <a:ea typeface="HY궁서" pitchFamily="18" charset="-127"/>
              </a:rPr>
              <a:t>시</a:t>
            </a:r>
            <a:r>
              <a:rPr lang="en-US" altLang="ko-KR" sz="2000" dirty="0" smtClean="0">
                <a:latin typeface="HY궁서" pitchFamily="18" charset="-127"/>
                <a:ea typeface="HY궁서" pitchFamily="18" charset="-127"/>
              </a:rPr>
              <a:t>.</a:t>
            </a:r>
            <a:r>
              <a:rPr lang="ko-KR" altLang="en-US" sz="2000" dirty="0" smtClean="0">
                <a:latin typeface="HY궁서" pitchFamily="18" charset="-127"/>
                <a:ea typeface="HY궁서" pitchFamily="18" charset="-127"/>
              </a:rPr>
              <a:t>정</a:t>
            </a:r>
            <a:r>
              <a:rPr lang="en-US" altLang="ko-KR" sz="2000" dirty="0" smtClean="0">
                <a:latin typeface="HY궁서" pitchFamily="18" charset="-127"/>
                <a:ea typeface="HY궁서" pitchFamily="18" charset="-127"/>
              </a:rPr>
              <a:t>.</a:t>
            </a:r>
            <a:r>
              <a:rPr lang="ko-KR" altLang="en-US" sz="2000" dirty="0" smtClean="0">
                <a:latin typeface="HY궁서" pitchFamily="18" charset="-127"/>
                <a:ea typeface="HY궁서" pitchFamily="18" charset="-127"/>
              </a:rPr>
              <a:t>촌의 장    </a:t>
            </a:r>
            <a:endParaRPr lang="ko-KR" altLang="en-US" sz="20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580526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궁서" pitchFamily="18" charset="-127"/>
                <a:ea typeface="HY궁서" pitchFamily="18" charset="-127"/>
              </a:rPr>
              <a:t>시</a:t>
            </a:r>
            <a:r>
              <a:rPr lang="en-US" altLang="ko-KR" sz="2000" dirty="0" smtClean="0">
                <a:latin typeface="HY궁서" pitchFamily="18" charset="-127"/>
                <a:ea typeface="HY궁서" pitchFamily="18" charset="-127"/>
              </a:rPr>
              <a:t>.</a:t>
            </a:r>
            <a:r>
              <a:rPr lang="ko-KR" altLang="en-US" sz="2000" dirty="0" smtClean="0">
                <a:latin typeface="HY궁서" pitchFamily="18" charset="-127"/>
                <a:ea typeface="HY궁서" pitchFamily="18" charset="-127"/>
              </a:rPr>
              <a:t>정</a:t>
            </a:r>
            <a:r>
              <a:rPr lang="en-US" altLang="ko-KR" sz="2000" dirty="0" smtClean="0">
                <a:latin typeface="HY궁서" pitchFamily="18" charset="-127"/>
                <a:ea typeface="HY궁서" pitchFamily="18" charset="-127"/>
              </a:rPr>
              <a:t>.</a:t>
            </a:r>
            <a:r>
              <a:rPr lang="ko-KR" altLang="en-US" sz="2000" dirty="0" smtClean="0">
                <a:latin typeface="HY궁서" pitchFamily="18" charset="-127"/>
                <a:ea typeface="HY궁서" pitchFamily="18" charset="-127"/>
              </a:rPr>
              <a:t>촌의 의원    </a:t>
            </a:r>
            <a:endParaRPr lang="ko-KR" altLang="en-US" sz="20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51571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</a:t>
            </a:r>
            <a:r>
              <a:rPr lang="ko-KR" altLang="en-US" dirty="0" smtClean="0">
                <a:solidFill>
                  <a:srgbClr val="C00000"/>
                </a:solidFill>
              </a:rPr>
              <a:t>만 </a:t>
            </a:r>
            <a:r>
              <a:rPr lang="en-US" altLang="ko-KR" dirty="0" smtClean="0">
                <a:solidFill>
                  <a:srgbClr val="C00000"/>
                </a:solidFill>
              </a:rPr>
              <a:t>25</a:t>
            </a:r>
            <a:r>
              <a:rPr lang="ko-KR" altLang="en-US" dirty="0" smtClean="0">
                <a:solidFill>
                  <a:srgbClr val="C00000"/>
                </a:solidFill>
              </a:rPr>
              <a:t>세</a:t>
            </a:r>
            <a:r>
              <a:rPr lang="ko-KR" altLang="en-US" b="1" dirty="0" smtClean="0">
                <a:solidFill>
                  <a:srgbClr val="C00000"/>
                </a:solidFill>
              </a:rPr>
              <a:t> ↑</a:t>
            </a:r>
            <a:r>
              <a:rPr lang="ko-KR" altLang="en-US" dirty="0" smtClean="0">
                <a:solidFill>
                  <a:srgbClr val="C00000"/>
                </a:solidFill>
              </a:rPr>
              <a:t>  국민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</a:t>
            </a:r>
            <a:r>
              <a:rPr lang="ko-KR" altLang="en-US" dirty="0" smtClean="0">
                <a:solidFill>
                  <a:srgbClr val="C00000"/>
                </a:solidFill>
              </a:rPr>
              <a:t>만 </a:t>
            </a:r>
            <a:r>
              <a:rPr lang="en-US" altLang="ko-KR" dirty="0" smtClean="0">
                <a:solidFill>
                  <a:srgbClr val="C00000"/>
                </a:solidFill>
              </a:rPr>
              <a:t>25</a:t>
            </a:r>
            <a:r>
              <a:rPr lang="ko-KR" altLang="en-US" dirty="0" smtClean="0">
                <a:solidFill>
                  <a:srgbClr val="C00000"/>
                </a:solidFill>
              </a:rPr>
              <a:t>세</a:t>
            </a:r>
            <a:r>
              <a:rPr lang="ko-KR" altLang="en-US" b="1" dirty="0" smtClean="0">
                <a:solidFill>
                  <a:srgbClr val="C00000"/>
                </a:solidFill>
              </a:rPr>
              <a:t> ↑</a:t>
            </a:r>
            <a:r>
              <a:rPr lang="ko-KR" altLang="en-US" dirty="0" smtClean="0">
                <a:solidFill>
                  <a:srgbClr val="C00000"/>
                </a:solidFill>
              </a:rPr>
              <a:t>  국민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635896" y="2420888"/>
            <a:ext cx="5184576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지방선거</a:t>
            </a:r>
            <a:r>
              <a:rPr lang="ko-KR" altLang="en-US" dirty="0" smtClean="0">
                <a:solidFill>
                  <a:schemeClr val="tx1"/>
                </a:solidFill>
              </a:rPr>
              <a:t>에선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</a:rPr>
              <a:t>개월 이상의 해당 선거구 내에 거주하는 사람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선거운동의 기간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162880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공직선거법</a:t>
            </a:r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에 의해 규정</a:t>
            </a:r>
            <a:endParaRPr lang="ko-KR" altLang="en-US" sz="2000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2048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dirty="0" smtClean="0"/>
              <a:t>1.</a:t>
            </a:r>
            <a:r>
              <a:rPr lang="ko-KR" altLang="en-US" dirty="0" smtClean="0"/>
              <a:t>통상적으로 투표일은 일요일로 정한다</a:t>
            </a:r>
            <a:r>
              <a:rPr lang="en-US" altLang="ko-KR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508518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예외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)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일부 낙도 지역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 marL="342900" indent="-342900"/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 marL="342900" indent="-342900"/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악천후로 인해 투표함 수송이 불가할 때를 대비하여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 marL="342900" indent="-342900"/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투표일의 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1~3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일전에 조기투표를 실시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85293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선거의 종류에 따라 기간이 달라진다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7544" y="3356992"/>
            <a:ext cx="4464496" cy="144016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참의원과 도</a:t>
            </a:r>
            <a:r>
              <a:rPr lang="en-US" altLang="ko-KR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.</a:t>
            </a:r>
            <a:r>
              <a:rPr lang="ko-KR" altLang="en-US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부</a:t>
            </a:r>
            <a:r>
              <a:rPr lang="en-US" altLang="ko-KR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.</a:t>
            </a:r>
            <a:r>
              <a:rPr lang="ko-KR" altLang="en-US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현의 지사 선거 </a:t>
            </a:r>
            <a:r>
              <a:rPr lang="en-US" altLang="ko-KR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(17</a:t>
            </a:r>
            <a:r>
              <a:rPr lang="ko-KR" altLang="en-US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일간</a:t>
            </a:r>
            <a:r>
              <a:rPr lang="en-US" altLang="ko-KR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정령지정도시의 시장 선거 </a:t>
            </a:r>
            <a:r>
              <a:rPr lang="en-US" altLang="ko-KR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(14</a:t>
            </a:r>
            <a:r>
              <a:rPr lang="ko-KR" altLang="en-US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일간</a:t>
            </a:r>
            <a:r>
              <a:rPr lang="en-US" altLang="ko-KR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    </a:t>
            </a:r>
            <a:endParaRPr lang="en-US" altLang="ko-KR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중의원 </a:t>
            </a:r>
            <a:r>
              <a:rPr lang="en-US" altLang="ko-KR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(12</a:t>
            </a:r>
            <a:r>
              <a:rPr lang="ko-KR" altLang="en-US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일간</a:t>
            </a:r>
            <a:r>
              <a:rPr lang="en-US" altLang="ko-KR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) …</a:t>
            </a:r>
            <a:r>
              <a:rPr lang="ko-KR" altLang="en-US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등등</a:t>
            </a:r>
            <a:endParaRPr lang="en-US" altLang="ko-KR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3246262" cy="2160240"/>
          </a:xfrm>
          <a:prstGeom prst="rect">
            <a:avLst/>
          </a:prstGeom>
          <a:noFill/>
        </p:spPr>
      </p:pic>
      <p:pic>
        <p:nvPicPr>
          <p:cNvPr id="2051" name="Picture 3" descr="C:\Users\Administrator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0912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일본총리의 선출방법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3074" name="Picture 2" descr="C:\Users\Administrator\Desktop\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3024336" cy="25762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227687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일본총리는 일본천황이 임명한다</a:t>
            </a:r>
            <a:r>
              <a:rPr lang="en-US" altLang="ko-KR" sz="2000" dirty="0" smtClean="0">
                <a:latin typeface="HY견명조" pitchFamily="18" charset="-127"/>
                <a:ea typeface="HY견명조" pitchFamily="18" charset="-127"/>
              </a:rPr>
              <a:t>?</a:t>
            </a:r>
            <a:endParaRPr lang="ko-KR" altLang="en-US" sz="2000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3" name="곱셈 기호 12"/>
          <p:cNvSpPr/>
          <p:nvPr/>
        </p:nvSpPr>
        <p:spPr>
          <a:xfrm>
            <a:off x="0" y="1268760"/>
            <a:ext cx="4067944" cy="214257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5536" y="3284984"/>
            <a:ext cx="3744416" cy="10801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2">
                    <a:lumMod val="50000"/>
                  </a:schemeClr>
                </a:solidFill>
                <a:latin typeface="HY궁서" pitchFamily="18" charset="-127"/>
                <a:ea typeface="HY궁서" pitchFamily="18" charset="-127"/>
              </a:rPr>
              <a:t>중의원 선거에서 승리한 정당의 대표를 총리로 임명합니다</a:t>
            </a:r>
            <a:r>
              <a:rPr lang="en-US" altLang="ko-KR" sz="2000" dirty="0" smtClean="0">
                <a:solidFill>
                  <a:schemeClr val="accent2">
                    <a:lumMod val="50000"/>
                  </a:schemeClr>
                </a:solidFill>
                <a:latin typeface="HY궁서" pitchFamily="18" charset="-127"/>
                <a:ea typeface="HY궁서" pitchFamily="18" charset="-127"/>
              </a:rPr>
              <a:t>.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016" y="5229200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총리의 임기기간은</a:t>
            </a:r>
            <a:r>
              <a:rPr lang="en-US" altLang="ko-KR" sz="2000" dirty="0" smtClean="0">
                <a:latin typeface="HY견명조" pitchFamily="18" charset="-127"/>
                <a:ea typeface="HY견명조" pitchFamily="18" charset="-127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3848" y="486916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궁서" pitchFamily="18" charset="-127"/>
                <a:ea typeface="HY궁서" pitchFamily="18" charset="-127"/>
              </a:rPr>
              <a:t>총선을 통해 집권당이 패배할 때</a:t>
            </a:r>
            <a:endParaRPr lang="en-US" altLang="ko-KR" dirty="0" smtClean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56612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궁서" pitchFamily="18" charset="-127"/>
                <a:ea typeface="HY궁서" pitchFamily="18" charset="-127"/>
              </a:rPr>
              <a:t>내각 지지율이 </a:t>
            </a:r>
            <a:r>
              <a:rPr lang="en-US" altLang="ko-KR" dirty="0" smtClean="0">
                <a:latin typeface="HY궁서" pitchFamily="18" charset="-127"/>
                <a:ea typeface="HY궁서" pitchFamily="18" charset="-127"/>
              </a:rPr>
              <a:t>50%</a:t>
            </a:r>
            <a:r>
              <a:rPr lang="ko-KR" altLang="en-US" dirty="0" smtClean="0">
                <a:latin typeface="HY궁서" pitchFamily="18" charset="-127"/>
                <a:ea typeface="HY궁서" pitchFamily="18" charset="-127"/>
              </a:rPr>
              <a:t>이하로 떨어질 때</a:t>
            </a:r>
            <a:endParaRPr lang="en-US" altLang="ko-KR" dirty="0" smtClean="0">
              <a:latin typeface="HY궁서" pitchFamily="18" charset="-127"/>
              <a:ea typeface="HY궁서" pitchFamily="18" charset="-127"/>
            </a:endParaRPr>
          </a:p>
        </p:txBody>
      </p:sp>
      <p:cxnSp>
        <p:nvCxnSpPr>
          <p:cNvPr id="21" name="직선 화살표 연결선 20"/>
          <p:cNvCxnSpPr>
            <a:endCxn id="19" idx="1"/>
          </p:cNvCxnSpPr>
          <p:nvPr/>
        </p:nvCxnSpPr>
        <p:spPr>
          <a:xfrm>
            <a:off x="2699792" y="5517232"/>
            <a:ext cx="432048" cy="328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2699792" y="5013176"/>
            <a:ext cx="432048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대표적인 일본의 선거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1403648" y="3356992"/>
            <a:ext cx="5688632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C00000"/>
                </a:solidFill>
              </a:rPr>
              <a:t>일본 중의원의 의원을 선출하기 위한 일본의 선거</a:t>
            </a:r>
            <a:endParaRPr lang="en-US" altLang="ko-KR" dirty="0" smtClean="0">
              <a:solidFill>
                <a:srgbClr val="C00000"/>
              </a:solidFill>
            </a:endParaRPr>
          </a:p>
        </p:txBody>
      </p:sp>
      <p:sp>
        <p:nvSpPr>
          <p:cNvPr id="15" name="구름 모양 설명선 14"/>
          <p:cNvSpPr/>
          <p:nvPr/>
        </p:nvSpPr>
        <p:spPr>
          <a:xfrm>
            <a:off x="5220072" y="1772816"/>
            <a:ext cx="2232248" cy="122413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C00000"/>
                </a:solidFill>
              </a:rPr>
              <a:t>중의원 의원 총선거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7" name="설명선 3 16"/>
          <p:cNvSpPr/>
          <p:nvPr/>
        </p:nvSpPr>
        <p:spPr>
          <a:xfrm>
            <a:off x="1475656" y="2204864"/>
            <a:ext cx="2592288" cy="864096"/>
          </a:xfrm>
          <a:prstGeom prst="borderCallout3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C00000"/>
                </a:solidFill>
              </a:rPr>
              <a:t>해산한 날부터 </a:t>
            </a:r>
            <a:r>
              <a:rPr lang="en-US" altLang="ko-KR" dirty="0" smtClean="0">
                <a:solidFill>
                  <a:srgbClr val="C00000"/>
                </a:solidFill>
              </a:rPr>
              <a:t>40</a:t>
            </a:r>
            <a:r>
              <a:rPr lang="ko-KR" altLang="en-US" dirty="0" smtClean="0">
                <a:solidFill>
                  <a:srgbClr val="C00000"/>
                </a:solidFill>
              </a:rPr>
              <a:t>일 이내에 총선거 실시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19" name="꺾인 연결선 18"/>
          <p:cNvCxnSpPr/>
          <p:nvPr/>
        </p:nvCxnSpPr>
        <p:spPr>
          <a:xfrm>
            <a:off x="1979712" y="4005064"/>
            <a:ext cx="1152128" cy="64807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347864" y="4293096"/>
            <a:ext cx="3888432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C00000"/>
                </a:solidFill>
              </a:rPr>
              <a:t>의원의 임기가 만료한 경우는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algn="ctr"/>
            <a:r>
              <a:rPr lang="ko-KR" altLang="en-US" dirty="0" smtClean="0">
                <a:solidFill>
                  <a:srgbClr val="C00000"/>
                </a:solidFill>
              </a:rPr>
              <a:t>만료일로부터 </a:t>
            </a:r>
            <a:r>
              <a:rPr lang="en-US" altLang="ko-KR" dirty="0" smtClean="0">
                <a:solidFill>
                  <a:srgbClr val="C00000"/>
                </a:solidFill>
              </a:rPr>
              <a:t>30</a:t>
            </a:r>
            <a:r>
              <a:rPr lang="ko-KR" altLang="en-US" dirty="0" smtClean="0">
                <a:solidFill>
                  <a:srgbClr val="C00000"/>
                </a:solidFill>
              </a:rPr>
              <a:t>일 이내에 실시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23" name="꺾인 연결선 22"/>
          <p:cNvCxnSpPr/>
          <p:nvPr/>
        </p:nvCxnSpPr>
        <p:spPr>
          <a:xfrm rot="16200000" flipH="1">
            <a:off x="1331640" y="4365104"/>
            <a:ext cx="1368152" cy="64807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403648" y="5445224"/>
            <a:ext cx="4032448" cy="1008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C00000"/>
                </a:solidFill>
              </a:rPr>
              <a:t>의원의 정수는 </a:t>
            </a:r>
            <a:r>
              <a:rPr lang="en-US" altLang="ko-KR" dirty="0" smtClean="0">
                <a:solidFill>
                  <a:srgbClr val="C00000"/>
                </a:solidFill>
              </a:rPr>
              <a:t>480</a:t>
            </a:r>
            <a:r>
              <a:rPr lang="ko-KR" altLang="en-US" dirty="0" smtClean="0">
                <a:solidFill>
                  <a:srgbClr val="C00000"/>
                </a:solidFill>
              </a:rPr>
              <a:t>명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algn="ctr"/>
            <a:r>
              <a:rPr lang="ko-KR" altLang="en-US" dirty="0" smtClean="0">
                <a:solidFill>
                  <a:srgbClr val="C00000"/>
                </a:solidFill>
              </a:rPr>
              <a:t>소선거구</a:t>
            </a:r>
            <a:r>
              <a:rPr lang="en-US" altLang="ko-KR" dirty="0" smtClean="0">
                <a:solidFill>
                  <a:srgbClr val="C00000"/>
                </a:solidFill>
              </a:rPr>
              <a:t>(300</a:t>
            </a:r>
            <a:r>
              <a:rPr lang="ko-KR" altLang="en-US" dirty="0" smtClean="0">
                <a:solidFill>
                  <a:srgbClr val="C00000"/>
                </a:solidFill>
              </a:rPr>
              <a:t>명</a:t>
            </a:r>
            <a:r>
              <a:rPr lang="en-US" altLang="ko-KR" dirty="0" smtClean="0">
                <a:solidFill>
                  <a:srgbClr val="C00000"/>
                </a:solidFill>
              </a:rPr>
              <a:t>) + </a:t>
            </a:r>
            <a:r>
              <a:rPr lang="ko-KR" altLang="en-US" dirty="0" smtClean="0">
                <a:solidFill>
                  <a:srgbClr val="C00000"/>
                </a:solidFill>
              </a:rPr>
              <a:t>비례대표</a:t>
            </a:r>
            <a:r>
              <a:rPr lang="en-US" altLang="ko-KR" dirty="0" smtClean="0">
                <a:solidFill>
                  <a:srgbClr val="C00000"/>
                </a:solidFill>
              </a:rPr>
              <a:t>(180</a:t>
            </a:r>
            <a:r>
              <a:rPr lang="ko-KR" altLang="en-US" dirty="0" smtClean="0">
                <a:solidFill>
                  <a:srgbClr val="C00000"/>
                </a:solidFill>
              </a:rPr>
              <a:t>명</a:t>
            </a:r>
            <a:r>
              <a:rPr lang="en-US" altLang="ko-KR" dirty="0" smtClean="0">
                <a:solidFill>
                  <a:srgbClr val="C00000"/>
                </a:solidFill>
              </a:rPr>
              <a:t>)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대표적인 일본의 선거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1547664" y="3356992"/>
            <a:ext cx="5688632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C00000"/>
                </a:solidFill>
              </a:rPr>
              <a:t>일본 참의원을 선출하기 위한 일본의 선거</a:t>
            </a:r>
            <a:endParaRPr lang="en-US" altLang="ko-KR" dirty="0" smtClean="0">
              <a:solidFill>
                <a:srgbClr val="C00000"/>
              </a:solidFill>
            </a:endParaRPr>
          </a:p>
        </p:txBody>
      </p:sp>
      <p:sp>
        <p:nvSpPr>
          <p:cNvPr id="11" name="설명선 3 10"/>
          <p:cNvSpPr/>
          <p:nvPr/>
        </p:nvSpPr>
        <p:spPr>
          <a:xfrm>
            <a:off x="1619672" y="2204864"/>
            <a:ext cx="2808312" cy="864096"/>
          </a:xfrm>
          <a:prstGeom prst="borderCallout3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C00000"/>
                </a:solidFill>
              </a:rPr>
              <a:t>통상선거는 임기가 만료하기 </a:t>
            </a:r>
            <a:r>
              <a:rPr lang="en-US" altLang="ko-KR" dirty="0" smtClean="0">
                <a:solidFill>
                  <a:srgbClr val="C00000"/>
                </a:solidFill>
              </a:rPr>
              <a:t>30</a:t>
            </a:r>
            <a:r>
              <a:rPr lang="ko-KR" altLang="en-US" dirty="0" smtClean="0">
                <a:solidFill>
                  <a:srgbClr val="C00000"/>
                </a:solidFill>
              </a:rPr>
              <a:t>일 전에 실시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2" name="구름 모양 설명선 11"/>
          <p:cNvSpPr/>
          <p:nvPr/>
        </p:nvSpPr>
        <p:spPr>
          <a:xfrm>
            <a:off x="5220072" y="1916832"/>
            <a:ext cx="2232248" cy="122413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C00000"/>
                </a:solidFill>
              </a:rPr>
              <a:t>참의원 통상선거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19872" y="4293096"/>
            <a:ext cx="3888432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solidFill>
                <a:srgbClr val="C00000"/>
              </a:solidFill>
            </a:endParaRPr>
          </a:p>
          <a:p>
            <a:pPr algn="ctr"/>
            <a:r>
              <a:rPr lang="ko-KR" altLang="en-US" dirty="0" smtClean="0">
                <a:solidFill>
                  <a:srgbClr val="C00000"/>
                </a:solidFill>
              </a:rPr>
              <a:t>통상선거 실시 시간이 참의원 개회기간이랑 겹칠 때에는 변경 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algn="ctr"/>
            <a:endParaRPr lang="en-US" altLang="ko-KR" dirty="0" smtClean="0">
              <a:solidFill>
                <a:srgbClr val="C00000"/>
              </a:solidFill>
            </a:endParaRPr>
          </a:p>
        </p:txBody>
      </p:sp>
      <p:cxnSp>
        <p:nvCxnSpPr>
          <p:cNvPr id="15" name="꺾인 연결선 14"/>
          <p:cNvCxnSpPr/>
          <p:nvPr/>
        </p:nvCxnSpPr>
        <p:spPr>
          <a:xfrm>
            <a:off x="2195736" y="4005064"/>
            <a:ext cx="1152128" cy="64807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rot="16200000" flipH="1">
            <a:off x="1547664" y="4365104"/>
            <a:ext cx="1368152" cy="64807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1556048" y="5597624"/>
            <a:ext cx="4032448" cy="1008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C00000"/>
                </a:solidFill>
              </a:rPr>
              <a:t>의원의 정수는 </a:t>
            </a:r>
            <a:r>
              <a:rPr lang="en-US" altLang="ko-KR" dirty="0" smtClean="0">
                <a:solidFill>
                  <a:srgbClr val="C00000"/>
                </a:solidFill>
              </a:rPr>
              <a:t>242</a:t>
            </a:r>
            <a:r>
              <a:rPr lang="ko-KR" altLang="en-US" dirty="0" smtClean="0">
                <a:solidFill>
                  <a:srgbClr val="C00000"/>
                </a:solidFill>
              </a:rPr>
              <a:t>명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algn="ctr"/>
            <a:r>
              <a:rPr lang="ko-KR" altLang="en-US" dirty="0" smtClean="0">
                <a:solidFill>
                  <a:srgbClr val="C00000"/>
                </a:solidFill>
              </a:rPr>
              <a:t>대선거구</a:t>
            </a:r>
            <a:r>
              <a:rPr lang="en-US" altLang="ko-KR" dirty="0" smtClean="0">
                <a:solidFill>
                  <a:srgbClr val="C00000"/>
                </a:solidFill>
              </a:rPr>
              <a:t>(146</a:t>
            </a:r>
            <a:r>
              <a:rPr lang="ko-KR" altLang="en-US" dirty="0" smtClean="0">
                <a:solidFill>
                  <a:srgbClr val="C00000"/>
                </a:solidFill>
              </a:rPr>
              <a:t>명</a:t>
            </a:r>
            <a:r>
              <a:rPr lang="en-US" altLang="ko-KR" dirty="0" smtClean="0">
                <a:solidFill>
                  <a:srgbClr val="C00000"/>
                </a:solidFill>
              </a:rPr>
              <a:t>)  + </a:t>
            </a:r>
            <a:r>
              <a:rPr lang="ko-KR" altLang="en-US" dirty="0" smtClean="0">
                <a:solidFill>
                  <a:srgbClr val="C00000"/>
                </a:solidFill>
              </a:rPr>
              <a:t>비례대표</a:t>
            </a:r>
            <a:r>
              <a:rPr lang="en-US" altLang="ko-KR" dirty="0" smtClean="0">
                <a:solidFill>
                  <a:srgbClr val="C00000"/>
                </a:solidFill>
              </a:rPr>
              <a:t>(96</a:t>
            </a:r>
            <a:r>
              <a:rPr lang="ko-KR" altLang="en-US" dirty="0" smtClean="0">
                <a:solidFill>
                  <a:srgbClr val="C00000"/>
                </a:solidFill>
              </a:rPr>
              <a:t>명</a:t>
            </a:r>
            <a:r>
              <a:rPr lang="en-US" altLang="ko-KR" dirty="0" smtClean="0">
                <a:solidFill>
                  <a:srgbClr val="C00000"/>
                </a:solidFill>
              </a:rPr>
              <a:t>)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일본의 투표방법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76064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5760640" cy="460851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5760640" cy="460850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5760639" cy="46085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5760641" cy="460851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5760641" cy="460851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06" y="927884"/>
            <a:ext cx="5760000" cy="8691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한국과 일본의 정치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1" name="텍스트 개체 틀 7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한국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내용 개체 틀 10"/>
          <p:cNvSpPr>
            <a:spLocks noGrp="1"/>
          </p:cNvSpPr>
          <p:nvPr>
            <p:ph idx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sz="1600" dirty="0" smtClean="0"/>
              <a:t>일본의 정부는 “총리”</a:t>
            </a:r>
            <a:r>
              <a:rPr lang="ko-KR" altLang="en-US" sz="1600" dirty="0" err="1" smtClean="0"/>
              <a:t>를</a:t>
            </a:r>
            <a:r>
              <a:rPr lang="ko-KR" altLang="en-US" sz="1600" dirty="0" smtClean="0"/>
              <a:t> 중심으로 한 의원내각제이며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의회에서 행정부를 구성하기 때문에 행정부에 대한 국민들의 신뢰 여부가 국회 의원 총선거에 큰 영향을 준다</a:t>
            </a:r>
            <a:r>
              <a:rPr lang="en-US" altLang="ko-KR" sz="1600" dirty="0" smtClean="0"/>
              <a:t>. 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그만큼 의회의 다수는 국민의 요구에 민감하게 대응하여 내각불신임 등의 수단을 신속하게 사용한다</a:t>
            </a:r>
            <a:r>
              <a:rPr lang="en-US" altLang="ko-KR" sz="1600" dirty="0" smtClean="0"/>
              <a:t>. 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의회의 요구에 즉각적이고 민감한 대응에 입법부와 행정부 상호간에 협조적이고 능률적으로 적극적인 정책을 수행하는 것이 가능하다</a:t>
            </a:r>
            <a:r>
              <a:rPr lang="en-US" altLang="ko-KR" sz="16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12" name="내용 개체 틀 8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sz="1600" dirty="0" smtClean="0"/>
              <a:t>한국의 정부는 “대통령”을 중심으로 한 대통령제다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여기서는 입법부와 대통령은 헌법에 보장된 임기 기간을 특별한 사유가 없는 이상 보장받을 수 있다</a:t>
            </a:r>
            <a:r>
              <a:rPr lang="en-US" altLang="ko-KR" sz="1600" dirty="0" smtClean="0"/>
              <a:t>. 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이것은 대통령이 임기 기간 동안 의회의 눈치를 보지 않고 자신이 원하는 대로 국정을 펼 수 있는 것을 뜻하기 때문에 정책의 일관성과 국가정책의 강력한 집행이 가능하다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정국이 안정되고 국가정책을 신속하고 강력하게 추진할 수 있다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</p:txBody>
      </p:sp>
      <p:sp>
        <p:nvSpPr>
          <p:cNvPr id="13" name="텍스트 개체 틀 9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일본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일본 정치와 천황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16" name="내용 개체 틀 10" descr="Emperor_Akihito_cropped_2_Barack_Obama_Emperor_Akihito_and_Empress_Michiko_20140424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571612"/>
            <a:ext cx="342902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바닥글 개체 틀 11"/>
          <p:cNvSpPr>
            <a:spLocks noGrp="1"/>
          </p:cNvSpPr>
          <p:nvPr>
            <p:ph type="ftr" sz="quarter" idx="11"/>
          </p:nvPr>
        </p:nvSpPr>
        <p:spPr>
          <a:xfrm>
            <a:off x="1000100" y="5715016"/>
            <a:ext cx="3214710" cy="714380"/>
          </a:xfrm>
          <a:ln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ko-KR" altLang="en-US" sz="1600" b="1" dirty="0" smtClean="0">
                <a:solidFill>
                  <a:schemeClr val="tx1"/>
                </a:solidFill>
              </a:rPr>
              <a:t>現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:</a:t>
            </a:r>
            <a:r>
              <a:rPr lang="ko-KR" altLang="en-US" sz="1600" b="1" dirty="0" err="1" smtClean="0">
                <a:solidFill>
                  <a:schemeClr val="tx1"/>
                </a:solidFill>
              </a:rPr>
              <a:t>아키히토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천황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(1989.01.07~ )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내용 개체 틀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0050" marR="0" lvl="0" indent="-400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제국주의 시절에 만들어진 구 헌법에는 “대일본제국은 만세일계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萬世一系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의 천황이 통치하며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통치권의 총람자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總攬者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)”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라고 명기하였다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00050" marR="0" lvl="0" indent="-400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차 세계대전 이후에 제정된 신 헌법에서는 “국가와 국민통합의 상징이며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헌법 제 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헌법에 정해진 일정한 국사행위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國事行爲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이외 국정에 관한 권리의 주장과 행사는 불가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 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하다”라고 명기하여 정치적으로 엄정중립을 지키며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어떠한 정치문제에도 관여하지 않음을 밝혔다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altLang="ko-KR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천황과 황족은 선거권 및 피선거권을 갖지 않으며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국사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國事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관한 천황의 모든 행위는 내각의 조언과 승인을 필요로 하며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그 책임은 내각이 지는 것으로 되어 있다</a:t>
            </a:r>
            <a: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altLang="ko-KR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정치기관의 비교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graphicFrame>
        <p:nvGraphicFramePr>
          <p:cNvPr id="16" name="내용 개체 틀 10"/>
          <p:cNvGraphicFramePr>
            <a:graphicFrameLocks noGrp="1"/>
          </p:cNvGraphicFramePr>
          <p:nvPr>
            <p:ph idx="1"/>
          </p:nvPr>
        </p:nvGraphicFramePr>
        <p:xfrm>
          <a:off x="571472" y="1357298"/>
          <a:ext cx="8229600" cy="532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57526"/>
                <a:gridCol w="2728874"/>
              </a:tblGrid>
              <a:tr h="1232306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   </a:t>
                      </a:r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sz="2800" dirty="0" smtClean="0"/>
                        <a:t>한국 </a:t>
                      </a:r>
                      <a:endParaRPr lang="en-US" altLang="ko-KR" sz="2800" dirty="0" smtClean="0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sz="2400" dirty="0" smtClean="0"/>
                        <a:t>일본</a:t>
                      </a:r>
                      <a:endParaRPr lang="ko-KR" altLang="en-US" sz="24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232306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marL="457200" indent="-457200" algn="ctr" latinLnBrk="1">
                        <a:buFont typeface="+mj-lt"/>
                        <a:buAutoNum type="arabicPeriod"/>
                      </a:pPr>
                      <a:r>
                        <a:rPr lang="ko-KR" altLang="en-US" sz="2400" dirty="0" smtClean="0"/>
                        <a:t>입법부</a:t>
                      </a:r>
                      <a:endParaRPr lang="ko-KR" altLang="en-US" sz="2400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국회의원들이 국정의 근간이 되는 법률을 제정하는 입법 기관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국정 운영을 감시하고 통제하는 국정 통제 기관 역할도 수행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국가의 유일한 입법 기관</a:t>
                      </a:r>
                    </a:p>
                    <a:p>
                      <a:r>
                        <a:rPr lang="ko-KR" altLang="en-US" sz="1400" dirty="0" smtClean="0"/>
                        <a:t>국민의 의사를 가장 직접적으로 대표하는 국권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國權</a:t>
                      </a:r>
                      <a:r>
                        <a:rPr lang="en-US" altLang="ko-KR" sz="1400" dirty="0" smtClean="0"/>
                        <a:t>)</a:t>
                      </a:r>
                      <a:r>
                        <a:rPr lang="ko-KR" altLang="en-US" sz="1400" dirty="0" smtClean="0"/>
                        <a:t>의 최고기관유일한 법률제정 기관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232306">
                <a:tc>
                  <a:txBody>
                    <a:bodyPr/>
                    <a:lstStyle/>
                    <a:p>
                      <a:pPr marL="457200" indent="-457200" algn="ctr" latinLnBrk="1">
                        <a:buFont typeface="+mj-lt"/>
                        <a:buNone/>
                      </a:pPr>
                      <a:endParaRPr lang="en-US" altLang="ko-KR" sz="2400" dirty="0" smtClean="0"/>
                    </a:p>
                    <a:p>
                      <a:pPr marL="457200" indent="-457200" algn="ctr" latinLnBrk="1">
                        <a:buFont typeface="+mj-lt"/>
                        <a:buNone/>
                      </a:pPr>
                      <a:r>
                        <a:rPr lang="en-US" altLang="ko-KR" sz="2400" dirty="0" smtClean="0"/>
                        <a:t>2.</a:t>
                      </a:r>
                      <a:r>
                        <a:rPr lang="en-US" altLang="ko-KR" sz="2400" baseline="0" dirty="0" smtClean="0"/>
                        <a:t> </a:t>
                      </a:r>
                      <a:r>
                        <a:rPr lang="ko-KR" altLang="en-US" sz="2400" dirty="0" smtClean="0"/>
                        <a:t>행정부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국무총리제가 있어 국무총리는 대통령 부재나 탄핵으로 인한 권한 </a:t>
                      </a:r>
                      <a:r>
                        <a:rPr lang="ko-KR" altLang="en-US" sz="1400" dirty="0" err="1" smtClean="0"/>
                        <a:t>정지시</a:t>
                      </a:r>
                      <a:r>
                        <a:rPr lang="ko-KR" altLang="en-US" sz="1400" dirty="0" smtClean="0"/>
                        <a:t> 그 권한을 대체하는 </a:t>
                      </a:r>
                      <a:r>
                        <a:rPr lang="ko-KR" altLang="en-US" sz="1400" dirty="0" err="1" smtClean="0"/>
                        <a:t>역활을</a:t>
                      </a:r>
                      <a:r>
                        <a:rPr lang="ko-KR" altLang="en-US" sz="1400" dirty="0" smtClean="0"/>
                        <a:t> 수행하며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대통령의 보좌 기관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국무회의 부의장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집행부 제 </a:t>
                      </a:r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인자로서의 지위를 가짐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행정 사무 이외에 법률 집행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외교 관계의 처리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조약 체결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예산 작성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정령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政令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지정 등의 업무를 담당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국무대신들을 책임자로 하는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성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省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갖춤</a:t>
                      </a:r>
                      <a:endParaRPr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232306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3. </a:t>
                      </a:r>
                      <a:r>
                        <a:rPr lang="ko-KR" altLang="en-US" sz="2400" dirty="0" smtClean="0"/>
                        <a:t>사법부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dirty="0" smtClean="0"/>
                        <a:t>구체적인 법률상의 분쟁이 있는 경우에 당사자로부터 쟁송의 제기를 기다려 합법성 여부를 판단하고 선언함으로써 법질서를 유지하는 작용을 담당</a:t>
                      </a:r>
                      <a:endParaRPr lang="en-US" altLang="ko-K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사법권은 최고재판소를 법률에 의거하여 설치된 하급 재판소에 속하며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최고재판소 장관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재판관으로 구성되며 내각의 지명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ko-KR" altLang="en-US" sz="1400" dirty="0" smtClean="0"/>
                        <a:t> 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ko-KR" altLang="en-US" sz="1400" dirty="0" smtClean="0"/>
                        <a:t>천황의 임명으로 되어 있음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39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192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애국신당의 중심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marL="342900" indent="-342900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이타가키 다이스케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, 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고토 쇼지로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’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496" y="44624"/>
            <a:ext cx="7200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en-US" altLang="ko-KR" sz="8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41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5"/>
          <p:cNvCxnSpPr/>
          <p:nvPr/>
        </p:nvCxnSpPr>
        <p:spPr>
          <a:xfrm>
            <a:off x="179512" y="134076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4" y="1672850"/>
            <a:ext cx="3746500" cy="5016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61990"/>
            <a:ext cx="3835078" cy="50165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83568" y="6165304"/>
            <a:ext cx="3384376" cy="43204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이타가키 다이스케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板垣退助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)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60032" y="6165304"/>
            <a:ext cx="3384376" cy="43204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고토 쇼지로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dirty="0">
                <a:solidFill>
                  <a:sysClr val="windowText" lastClr="000000"/>
                </a:solidFill>
              </a:rPr>
              <a:t>後藤象二郎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)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정치기관의 비교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16" name="내용 개체 틀 3" descr="ROK_election_system_and_separation_of_powers_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4585712" cy="4998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 </a:t>
            </a:r>
            <a:r>
              <a:rPr lang="ko-KR" altLang="en-US" sz="2800" b="1" dirty="0" smtClean="0">
                <a:latin typeface="나눔고딕 ExtraBold" panose="020B0600000101010101" charset="-127"/>
                <a:ea typeface="나눔고딕 ExtraBold" panose="020B0600000101010101" charset="-127"/>
              </a:rPr>
              <a:t>정치기관의 비교</a:t>
            </a:r>
            <a:endParaRPr lang="en-US" altLang="ko-KR" sz="2800" b="1" dirty="0" smtClean="0"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pic>
        <p:nvPicPr>
          <p:cNvPr id="10" name="내용 개체 틀 3" descr="757px-Politics_Under_Constitution_of_Japan-korea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6872" y="1600200"/>
            <a:ext cx="57102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B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2660719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감사합니다</a:t>
            </a:r>
            <a:endParaRPr lang="ko-KR" altLang="en-US" sz="72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" name="그룹 51"/>
          <p:cNvGrpSpPr/>
          <p:nvPr/>
        </p:nvGrpSpPr>
        <p:grpSpPr>
          <a:xfrm>
            <a:off x="4283968" y="1844824"/>
            <a:ext cx="576064" cy="576064"/>
            <a:chOff x="4499992" y="2204864"/>
            <a:chExt cx="1584176" cy="1584176"/>
          </a:xfrm>
        </p:grpSpPr>
        <p:sp>
          <p:nvSpPr>
            <p:cNvPr id="53" name="타원 52"/>
            <p:cNvSpPr/>
            <p:nvPr/>
          </p:nvSpPr>
          <p:spPr>
            <a:xfrm>
              <a:off x="4499992" y="2204864"/>
              <a:ext cx="1584176" cy="15841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4644007" y="2375073"/>
              <a:ext cx="1296144" cy="129614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grpSp>
          <p:nvGrpSpPr>
            <p:cNvPr id="3" name="그룹 24"/>
            <p:cNvGrpSpPr/>
            <p:nvPr/>
          </p:nvGrpSpPr>
          <p:grpSpPr>
            <a:xfrm>
              <a:off x="4644008" y="2375074"/>
              <a:ext cx="1296144" cy="1296144"/>
              <a:chOff x="4644008" y="2375074"/>
              <a:chExt cx="1296144" cy="1296144"/>
            </a:xfrm>
          </p:grpSpPr>
          <p:cxnSp>
            <p:nvCxnSpPr>
              <p:cNvPr id="59" name="직선 연결선 58"/>
              <p:cNvCxnSpPr>
                <a:stCxn id="54" idx="0"/>
              </p:cNvCxnSpPr>
              <p:nvPr/>
            </p:nvCxnSpPr>
            <p:spPr>
              <a:xfrm>
                <a:off x="5292081" y="2375074"/>
                <a:ext cx="0" cy="1296144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>
                <a:stCxn id="54" idx="2"/>
                <a:endCxn id="54" idx="6"/>
              </p:cNvCxnSpPr>
              <p:nvPr/>
            </p:nvCxnSpPr>
            <p:spPr>
              <a:xfrm>
                <a:off x="4644008" y="3023145"/>
                <a:ext cx="1296144" cy="0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그룹 25"/>
            <p:cNvGrpSpPr/>
            <p:nvPr/>
          </p:nvGrpSpPr>
          <p:grpSpPr>
            <a:xfrm rot="2700000">
              <a:off x="4644008" y="2348880"/>
              <a:ext cx="1296144" cy="1296144"/>
              <a:chOff x="4644008" y="2348880"/>
              <a:chExt cx="1296144" cy="129614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5292080" y="2348880"/>
                <a:ext cx="0" cy="1296144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>
                <a:off x="4644008" y="2996952"/>
                <a:ext cx="1296144" cy="0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그룹 81"/>
          <p:cNvGrpSpPr/>
          <p:nvPr/>
        </p:nvGrpSpPr>
        <p:grpSpPr>
          <a:xfrm>
            <a:off x="179512" y="188640"/>
            <a:ext cx="8856984" cy="72008"/>
            <a:chOff x="179512" y="188640"/>
            <a:chExt cx="8856984" cy="72008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179512" y="18864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9512" y="260648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80"/>
          <p:cNvGrpSpPr/>
          <p:nvPr/>
        </p:nvGrpSpPr>
        <p:grpSpPr>
          <a:xfrm>
            <a:off x="179512" y="6597352"/>
            <a:ext cx="8856984" cy="72008"/>
            <a:chOff x="179512" y="6597352"/>
            <a:chExt cx="8856984" cy="72008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79512" y="666936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179512" y="6597352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6"/>
          <p:cNvSpPr/>
          <p:nvPr/>
        </p:nvSpPr>
        <p:spPr>
          <a:xfrm>
            <a:off x="2051720" y="2492896"/>
            <a:ext cx="5040560" cy="1483006"/>
          </a:xfrm>
          <a:custGeom>
            <a:avLst/>
            <a:gdLst>
              <a:gd name="connsiteX0" fmla="*/ 0 w 8630717"/>
              <a:gd name="connsiteY0" fmla="*/ 741503 h 1483005"/>
              <a:gd name="connsiteX1" fmla="*/ 4315359 w 8630717"/>
              <a:gd name="connsiteY1" fmla="*/ 0 h 1483005"/>
              <a:gd name="connsiteX2" fmla="*/ 8630718 w 8630717"/>
              <a:gd name="connsiteY2" fmla="*/ 741503 h 1483005"/>
              <a:gd name="connsiteX3" fmla="*/ 4315359 w 8630717"/>
              <a:gd name="connsiteY3" fmla="*/ 1483006 h 1483005"/>
              <a:gd name="connsiteX4" fmla="*/ 0 w 8630717"/>
              <a:gd name="connsiteY4" fmla="*/ 741503 h 1483005"/>
              <a:gd name="connsiteX0" fmla="*/ 180352 w 8811070"/>
              <a:gd name="connsiteY0" fmla="*/ 778846 h 1520349"/>
              <a:gd name="connsiteX1" fmla="*/ 1176577 w 8811070"/>
              <a:gd name="connsiteY1" fmla="*/ 179663 h 1520349"/>
              <a:gd name="connsiteX2" fmla="*/ 4495711 w 8811070"/>
              <a:gd name="connsiteY2" fmla="*/ 37343 h 1520349"/>
              <a:gd name="connsiteX3" fmla="*/ 8811070 w 8811070"/>
              <a:gd name="connsiteY3" fmla="*/ 778846 h 1520349"/>
              <a:gd name="connsiteX4" fmla="*/ 4495711 w 8811070"/>
              <a:gd name="connsiteY4" fmla="*/ 1520349 h 1520349"/>
              <a:gd name="connsiteX5" fmla="*/ 180352 w 8811070"/>
              <a:gd name="connsiteY5" fmla="*/ 778846 h 1520349"/>
              <a:gd name="connsiteX0" fmla="*/ 186791 w 8770375"/>
              <a:gd name="connsiteY0" fmla="*/ 1165345 h 1532782"/>
              <a:gd name="connsiteX1" fmla="*/ 1135882 w 8770375"/>
              <a:gd name="connsiteY1" fmla="*/ 179663 h 1532782"/>
              <a:gd name="connsiteX2" fmla="*/ 4455016 w 8770375"/>
              <a:gd name="connsiteY2" fmla="*/ 37343 h 1532782"/>
              <a:gd name="connsiteX3" fmla="*/ 8770375 w 8770375"/>
              <a:gd name="connsiteY3" fmla="*/ 778846 h 1532782"/>
              <a:gd name="connsiteX4" fmla="*/ 4455016 w 8770375"/>
              <a:gd name="connsiteY4" fmla="*/ 1520349 h 1532782"/>
              <a:gd name="connsiteX5" fmla="*/ 186791 w 8770375"/>
              <a:gd name="connsiteY5" fmla="*/ 1165345 h 1532782"/>
              <a:gd name="connsiteX0" fmla="*/ 186791 w 8817509"/>
              <a:gd name="connsiteY0" fmla="*/ 1180936 h 1539183"/>
              <a:gd name="connsiteX1" fmla="*/ 1135882 w 8817509"/>
              <a:gd name="connsiteY1" fmla="*/ 195254 h 1539183"/>
              <a:gd name="connsiteX2" fmla="*/ 4455016 w 8817509"/>
              <a:gd name="connsiteY2" fmla="*/ 52934 h 1539183"/>
              <a:gd name="connsiteX3" fmla="*/ 8817509 w 8817509"/>
              <a:gd name="connsiteY3" fmla="*/ 1011254 h 1539183"/>
              <a:gd name="connsiteX4" fmla="*/ 4455016 w 8817509"/>
              <a:gd name="connsiteY4" fmla="*/ 1535940 h 1539183"/>
              <a:gd name="connsiteX5" fmla="*/ 186791 w 8817509"/>
              <a:gd name="connsiteY5" fmla="*/ 1180936 h 1539183"/>
              <a:gd name="connsiteX0" fmla="*/ 186791 w 9046945"/>
              <a:gd name="connsiteY0" fmla="*/ 1132929 h 1491176"/>
              <a:gd name="connsiteX1" fmla="*/ 1135882 w 9046945"/>
              <a:gd name="connsiteY1" fmla="*/ 147247 h 1491176"/>
              <a:gd name="connsiteX2" fmla="*/ 4455016 w 9046945"/>
              <a:gd name="connsiteY2" fmla="*/ 4927 h 1491176"/>
              <a:gd name="connsiteX3" fmla="*/ 8092862 w 9046945"/>
              <a:gd name="connsiteY3" fmla="*/ 128394 h 1491176"/>
              <a:gd name="connsiteX4" fmla="*/ 8817509 w 9046945"/>
              <a:gd name="connsiteY4" fmla="*/ 963247 h 1491176"/>
              <a:gd name="connsiteX5" fmla="*/ 4455016 w 9046945"/>
              <a:gd name="connsiteY5" fmla="*/ 1487933 h 1491176"/>
              <a:gd name="connsiteX6" fmla="*/ 186791 w 9046945"/>
              <a:gd name="connsiteY6" fmla="*/ 1132929 h 1491176"/>
              <a:gd name="connsiteX0" fmla="*/ 186791 w 8867209"/>
              <a:gd name="connsiteY0" fmla="*/ 1132929 h 1489022"/>
              <a:gd name="connsiteX1" fmla="*/ 1135882 w 8867209"/>
              <a:gd name="connsiteY1" fmla="*/ 147247 h 1489022"/>
              <a:gd name="connsiteX2" fmla="*/ 4455016 w 8867209"/>
              <a:gd name="connsiteY2" fmla="*/ 4927 h 1489022"/>
              <a:gd name="connsiteX3" fmla="*/ 8092862 w 8867209"/>
              <a:gd name="connsiteY3" fmla="*/ 128394 h 1489022"/>
              <a:gd name="connsiteX4" fmla="*/ 8581839 w 8867209"/>
              <a:gd name="connsiteY4" fmla="*/ 1217771 h 1489022"/>
              <a:gd name="connsiteX5" fmla="*/ 4455016 w 8867209"/>
              <a:gd name="connsiteY5" fmla="*/ 1487933 h 1489022"/>
              <a:gd name="connsiteX6" fmla="*/ 186791 w 8867209"/>
              <a:gd name="connsiteY6" fmla="*/ 1132929 h 1489022"/>
              <a:gd name="connsiteX0" fmla="*/ 223952 w 8904370"/>
              <a:gd name="connsiteY0" fmla="*/ 1131700 h 1487793"/>
              <a:gd name="connsiteX1" fmla="*/ 1011679 w 8904370"/>
              <a:gd name="connsiteY1" fmla="*/ 102987 h 1487793"/>
              <a:gd name="connsiteX2" fmla="*/ 4492177 w 8904370"/>
              <a:gd name="connsiteY2" fmla="*/ 3698 h 1487793"/>
              <a:gd name="connsiteX3" fmla="*/ 8130023 w 8904370"/>
              <a:gd name="connsiteY3" fmla="*/ 127165 h 1487793"/>
              <a:gd name="connsiteX4" fmla="*/ 8619000 w 8904370"/>
              <a:gd name="connsiteY4" fmla="*/ 1216542 h 1487793"/>
              <a:gd name="connsiteX5" fmla="*/ 4492177 w 8904370"/>
              <a:gd name="connsiteY5" fmla="*/ 1486704 h 1487793"/>
              <a:gd name="connsiteX6" fmla="*/ 223952 w 8904370"/>
              <a:gd name="connsiteY6" fmla="*/ 1131700 h 1487793"/>
              <a:gd name="connsiteX0" fmla="*/ 54356 w 8734774"/>
              <a:gd name="connsiteY0" fmla="*/ 1131700 h 1487988"/>
              <a:gd name="connsiteX1" fmla="*/ 842083 w 8734774"/>
              <a:gd name="connsiteY1" fmla="*/ 102987 h 1487988"/>
              <a:gd name="connsiteX2" fmla="*/ 4322581 w 8734774"/>
              <a:gd name="connsiteY2" fmla="*/ 3698 h 1487988"/>
              <a:gd name="connsiteX3" fmla="*/ 7960427 w 8734774"/>
              <a:gd name="connsiteY3" fmla="*/ 127165 h 1487988"/>
              <a:gd name="connsiteX4" fmla="*/ 8449404 w 8734774"/>
              <a:gd name="connsiteY4" fmla="*/ 1216542 h 1487988"/>
              <a:gd name="connsiteX5" fmla="*/ 4322581 w 8734774"/>
              <a:gd name="connsiteY5" fmla="*/ 1486704 h 1487988"/>
              <a:gd name="connsiteX6" fmla="*/ 544305 w 8734774"/>
              <a:gd name="connsiteY6" fmla="*/ 1310787 h 1487988"/>
              <a:gd name="connsiteX7" fmla="*/ 54356 w 8734774"/>
              <a:gd name="connsiteY7" fmla="*/ 1131700 h 1487988"/>
              <a:gd name="connsiteX0" fmla="*/ 57831 w 8727492"/>
              <a:gd name="connsiteY0" fmla="*/ 561545 h 1487988"/>
              <a:gd name="connsiteX1" fmla="*/ 834801 w 8727492"/>
              <a:gd name="connsiteY1" fmla="*/ 102987 h 1487988"/>
              <a:gd name="connsiteX2" fmla="*/ 4315299 w 8727492"/>
              <a:gd name="connsiteY2" fmla="*/ 3698 h 1487988"/>
              <a:gd name="connsiteX3" fmla="*/ 7953145 w 8727492"/>
              <a:gd name="connsiteY3" fmla="*/ 127165 h 1487988"/>
              <a:gd name="connsiteX4" fmla="*/ 8442122 w 8727492"/>
              <a:gd name="connsiteY4" fmla="*/ 1216542 h 1487988"/>
              <a:gd name="connsiteX5" fmla="*/ 4315299 w 8727492"/>
              <a:gd name="connsiteY5" fmla="*/ 1486704 h 1487988"/>
              <a:gd name="connsiteX6" fmla="*/ 537023 w 8727492"/>
              <a:gd name="connsiteY6" fmla="*/ 1310787 h 1487988"/>
              <a:gd name="connsiteX7" fmla="*/ 57831 w 8727492"/>
              <a:gd name="connsiteY7" fmla="*/ 561545 h 1487988"/>
              <a:gd name="connsiteX0" fmla="*/ 57831 w 8471432"/>
              <a:gd name="connsiteY0" fmla="*/ 561545 h 1486715"/>
              <a:gd name="connsiteX1" fmla="*/ 834801 w 8471432"/>
              <a:gd name="connsiteY1" fmla="*/ 102987 h 1486715"/>
              <a:gd name="connsiteX2" fmla="*/ 4315299 w 8471432"/>
              <a:gd name="connsiteY2" fmla="*/ 3698 h 1486715"/>
              <a:gd name="connsiteX3" fmla="*/ 7953145 w 8471432"/>
              <a:gd name="connsiteY3" fmla="*/ 127165 h 1486715"/>
              <a:gd name="connsiteX4" fmla="*/ 8022574 w 8471432"/>
              <a:gd name="connsiteY4" fmla="*/ 1302603 h 1486715"/>
              <a:gd name="connsiteX5" fmla="*/ 4315299 w 8471432"/>
              <a:gd name="connsiteY5" fmla="*/ 1486704 h 1486715"/>
              <a:gd name="connsiteX6" fmla="*/ 537023 w 8471432"/>
              <a:gd name="connsiteY6" fmla="*/ 1310787 h 1486715"/>
              <a:gd name="connsiteX7" fmla="*/ 57831 w 8471432"/>
              <a:gd name="connsiteY7" fmla="*/ 561545 h 1486715"/>
              <a:gd name="connsiteX0" fmla="*/ 57831 w 8466006"/>
              <a:gd name="connsiteY0" fmla="*/ 564698 h 1489868"/>
              <a:gd name="connsiteX1" fmla="*/ 834801 w 8466006"/>
              <a:gd name="connsiteY1" fmla="*/ 106140 h 1489868"/>
              <a:gd name="connsiteX2" fmla="*/ 4315299 w 8466006"/>
              <a:gd name="connsiteY2" fmla="*/ 6851 h 1489868"/>
              <a:gd name="connsiteX3" fmla="*/ 7942387 w 8466006"/>
              <a:gd name="connsiteY3" fmla="*/ 173349 h 1489868"/>
              <a:gd name="connsiteX4" fmla="*/ 8022574 w 8466006"/>
              <a:gd name="connsiteY4" fmla="*/ 1305756 h 1489868"/>
              <a:gd name="connsiteX5" fmla="*/ 4315299 w 8466006"/>
              <a:gd name="connsiteY5" fmla="*/ 1489857 h 1489868"/>
              <a:gd name="connsiteX6" fmla="*/ 537023 w 8466006"/>
              <a:gd name="connsiteY6" fmla="*/ 1313940 h 1489868"/>
              <a:gd name="connsiteX7" fmla="*/ 57831 w 8466006"/>
              <a:gd name="connsiteY7" fmla="*/ 564698 h 1489868"/>
              <a:gd name="connsiteX0" fmla="*/ 57831 w 8466006"/>
              <a:gd name="connsiteY0" fmla="*/ 511163 h 1436333"/>
              <a:gd name="connsiteX1" fmla="*/ 834801 w 8466006"/>
              <a:gd name="connsiteY1" fmla="*/ 52605 h 1436333"/>
              <a:gd name="connsiteX2" fmla="*/ 4315299 w 8466006"/>
              <a:gd name="connsiteY2" fmla="*/ 71650 h 1436333"/>
              <a:gd name="connsiteX3" fmla="*/ 7942387 w 8466006"/>
              <a:gd name="connsiteY3" fmla="*/ 119814 h 1436333"/>
              <a:gd name="connsiteX4" fmla="*/ 8022574 w 8466006"/>
              <a:gd name="connsiteY4" fmla="*/ 1252221 h 1436333"/>
              <a:gd name="connsiteX5" fmla="*/ 4315299 w 8466006"/>
              <a:gd name="connsiteY5" fmla="*/ 1436322 h 1436333"/>
              <a:gd name="connsiteX6" fmla="*/ 537023 w 8466006"/>
              <a:gd name="connsiteY6" fmla="*/ 1260405 h 1436333"/>
              <a:gd name="connsiteX7" fmla="*/ 57831 w 8466006"/>
              <a:gd name="connsiteY7" fmla="*/ 511163 h 1436333"/>
              <a:gd name="connsiteX0" fmla="*/ 57831 w 8466006"/>
              <a:gd name="connsiteY0" fmla="*/ 511163 h 1328969"/>
              <a:gd name="connsiteX1" fmla="*/ 834801 w 8466006"/>
              <a:gd name="connsiteY1" fmla="*/ 52605 h 1328969"/>
              <a:gd name="connsiteX2" fmla="*/ 4315299 w 8466006"/>
              <a:gd name="connsiteY2" fmla="*/ 71650 h 1328969"/>
              <a:gd name="connsiteX3" fmla="*/ 7942387 w 8466006"/>
              <a:gd name="connsiteY3" fmla="*/ 119814 h 1328969"/>
              <a:gd name="connsiteX4" fmla="*/ 8022574 w 8466006"/>
              <a:gd name="connsiteY4" fmla="*/ 1252221 h 1328969"/>
              <a:gd name="connsiteX5" fmla="*/ 4336815 w 8466006"/>
              <a:gd name="connsiteY5" fmla="*/ 1274957 h 1328969"/>
              <a:gd name="connsiteX6" fmla="*/ 537023 w 8466006"/>
              <a:gd name="connsiteY6" fmla="*/ 1260405 h 1328969"/>
              <a:gd name="connsiteX7" fmla="*/ 57831 w 8466006"/>
              <a:gd name="connsiteY7" fmla="*/ 511163 h 1328969"/>
              <a:gd name="connsiteX0" fmla="*/ 57831 w 8466006"/>
              <a:gd name="connsiteY0" fmla="*/ 511163 h 1322914"/>
              <a:gd name="connsiteX1" fmla="*/ 834801 w 8466006"/>
              <a:gd name="connsiteY1" fmla="*/ 52605 h 1322914"/>
              <a:gd name="connsiteX2" fmla="*/ 4315299 w 8466006"/>
              <a:gd name="connsiteY2" fmla="*/ 71650 h 1322914"/>
              <a:gd name="connsiteX3" fmla="*/ 7942387 w 8466006"/>
              <a:gd name="connsiteY3" fmla="*/ 119814 h 1322914"/>
              <a:gd name="connsiteX4" fmla="*/ 8022574 w 8466006"/>
              <a:gd name="connsiteY4" fmla="*/ 1252221 h 1322914"/>
              <a:gd name="connsiteX5" fmla="*/ 4336815 w 8466006"/>
              <a:gd name="connsiteY5" fmla="*/ 1253441 h 1322914"/>
              <a:gd name="connsiteX6" fmla="*/ 537023 w 8466006"/>
              <a:gd name="connsiteY6" fmla="*/ 1260405 h 1322914"/>
              <a:gd name="connsiteX7" fmla="*/ 57831 w 8466006"/>
              <a:gd name="connsiteY7" fmla="*/ 511163 h 1322914"/>
              <a:gd name="connsiteX0" fmla="*/ 57831 w 8499624"/>
              <a:gd name="connsiteY0" fmla="*/ 509927 h 1321678"/>
              <a:gd name="connsiteX1" fmla="*/ 834801 w 8499624"/>
              <a:gd name="connsiteY1" fmla="*/ 51369 h 1321678"/>
              <a:gd name="connsiteX2" fmla="*/ 4315299 w 8499624"/>
              <a:gd name="connsiteY2" fmla="*/ 70414 h 1321678"/>
              <a:gd name="connsiteX3" fmla="*/ 8007042 w 8499624"/>
              <a:gd name="connsiteY3" fmla="*/ 81632 h 1321678"/>
              <a:gd name="connsiteX4" fmla="*/ 8022574 w 8499624"/>
              <a:gd name="connsiteY4" fmla="*/ 1250985 h 1321678"/>
              <a:gd name="connsiteX5" fmla="*/ 4336815 w 8499624"/>
              <a:gd name="connsiteY5" fmla="*/ 1252205 h 1321678"/>
              <a:gd name="connsiteX6" fmla="*/ 537023 w 8499624"/>
              <a:gd name="connsiteY6" fmla="*/ 1259169 h 1321678"/>
              <a:gd name="connsiteX7" fmla="*/ 57831 w 8499624"/>
              <a:gd name="connsiteY7" fmla="*/ 509927 h 1321678"/>
              <a:gd name="connsiteX0" fmla="*/ 62542 w 8504335"/>
              <a:gd name="connsiteY0" fmla="*/ 548506 h 1360257"/>
              <a:gd name="connsiteX1" fmla="*/ 904167 w 8504335"/>
              <a:gd name="connsiteY1" fmla="*/ 43766 h 1360257"/>
              <a:gd name="connsiteX2" fmla="*/ 4320010 w 8504335"/>
              <a:gd name="connsiteY2" fmla="*/ 108993 h 1360257"/>
              <a:gd name="connsiteX3" fmla="*/ 8011753 w 8504335"/>
              <a:gd name="connsiteY3" fmla="*/ 120211 h 1360257"/>
              <a:gd name="connsiteX4" fmla="*/ 8027285 w 8504335"/>
              <a:gd name="connsiteY4" fmla="*/ 1289564 h 1360257"/>
              <a:gd name="connsiteX5" fmla="*/ 4341526 w 8504335"/>
              <a:gd name="connsiteY5" fmla="*/ 1290784 h 1360257"/>
              <a:gd name="connsiteX6" fmla="*/ 541734 w 8504335"/>
              <a:gd name="connsiteY6" fmla="*/ 1297748 h 1360257"/>
              <a:gd name="connsiteX7" fmla="*/ 62542 w 8504335"/>
              <a:gd name="connsiteY7" fmla="*/ 548506 h 136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4335" h="1360257">
                <a:moveTo>
                  <a:pt x="62542" y="548506"/>
                </a:moveTo>
                <a:cubicBezTo>
                  <a:pt x="122948" y="339509"/>
                  <a:pt x="184941" y="167350"/>
                  <a:pt x="904167" y="43766"/>
                </a:cubicBezTo>
                <a:cubicBezTo>
                  <a:pt x="1623394" y="-79818"/>
                  <a:pt x="3135412" y="96252"/>
                  <a:pt x="4320010" y="108993"/>
                </a:cubicBezTo>
                <a:cubicBezTo>
                  <a:pt x="5504608" y="121734"/>
                  <a:pt x="7284671" y="-39509"/>
                  <a:pt x="8011753" y="120211"/>
                </a:cubicBezTo>
                <a:cubicBezTo>
                  <a:pt x="8738835" y="279931"/>
                  <a:pt x="8589601" y="1130533"/>
                  <a:pt x="8027285" y="1289564"/>
                </a:cubicBezTo>
                <a:cubicBezTo>
                  <a:pt x="7464969" y="1448595"/>
                  <a:pt x="5589118" y="1289420"/>
                  <a:pt x="4341526" y="1290784"/>
                </a:cubicBezTo>
                <a:cubicBezTo>
                  <a:pt x="3093934" y="1292148"/>
                  <a:pt x="1253105" y="1356915"/>
                  <a:pt x="541734" y="1297748"/>
                </a:cubicBezTo>
                <a:cubicBezTo>
                  <a:pt x="-169637" y="1238581"/>
                  <a:pt x="2136" y="757503"/>
                  <a:pt x="62542" y="548506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755575" y="404664"/>
            <a:ext cx="7128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일본 최초의 정당 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애국신당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’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의 결성과 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소멸①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0" name="직선 연결선 3"/>
          <p:cNvCxnSpPr/>
          <p:nvPr/>
        </p:nvCxnSpPr>
        <p:spPr>
          <a:xfrm>
            <a:off x="179512" y="260648"/>
            <a:ext cx="74888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5"/>
          <p:cNvCxnSpPr/>
          <p:nvPr/>
        </p:nvCxnSpPr>
        <p:spPr>
          <a:xfrm>
            <a:off x="179512" y="1052736"/>
            <a:ext cx="74888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4" y="1196752"/>
            <a:ext cx="1518241" cy="1008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4" y="1556792"/>
            <a:ext cx="2047932" cy="3096344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 flipH="1">
            <a:off x="2051720" y="2348880"/>
            <a:ext cx="1152128" cy="1080120"/>
          </a:xfrm>
          <a:prstGeom prst="rightArrow">
            <a:avLst>
              <a:gd name="adj1" fmla="val 59303"/>
              <a:gd name="adj2" fmla="val 39767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325596" y="1268760"/>
            <a:ext cx="3910700" cy="3096344"/>
            <a:chOff x="3325596" y="1268760"/>
            <a:chExt cx="3910700" cy="309634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596" y="1268760"/>
              <a:ext cx="3910700" cy="309634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419872" y="1340768"/>
              <a:ext cx="1008112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ysClr val="windowText" lastClr="000000"/>
                  </a:solidFill>
                </a:rPr>
                <a:t>유럽</a:t>
              </a:r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3" name="Striped Right Arrow 32"/>
          <p:cNvSpPr/>
          <p:nvPr/>
        </p:nvSpPr>
        <p:spPr>
          <a:xfrm>
            <a:off x="621199" y="4005064"/>
            <a:ext cx="926465" cy="892605"/>
          </a:xfrm>
          <a:prstGeom prst="stripedRightArrow">
            <a:avLst>
              <a:gd name="adj1" fmla="val 50000"/>
              <a:gd name="adj2" fmla="val 65815"/>
            </a:avLst>
          </a:prstGeom>
          <a:solidFill>
            <a:srgbClr val="EB215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540301" y="4150821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유럽의 식민지화를 극복하기 위해 </a:t>
            </a:r>
            <a:endParaRPr lang="en-US" altLang="ko-KR" dirty="0" smtClean="0"/>
          </a:p>
          <a:p>
            <a:r>
              <a:rPr lang="ko-KR" altLang="en-US" b="1" dirty="0" smtClean="0">
                <a:solidFill>
                  <a:schemeClr val="tx2">
                    <a:lumMod val="75000"/>
                  </a:schemeClr>
                </a:solidFill>
              </a:rPr>
              <a:t>유럽과 같은 새로운 문명국가 건설</a:t>
            </a:r>
            <a:r>
              <a:rPr lang="ko-KR" altLang="en-US" dirty="0" smtClean="0"/>
              <a:t>해야 한다</a:t>
            </a:r>
            <a:r>
              <a:rPr lang="en-US" altLang="ko-KR" dirty="0" smtClean="0"/>
              <a:t>!”</a:t>
            </a:r>
            <a:endParaRPr lang="ko-KR" altLang="en-US" dirty="0"/>
          </a:p>
        </p:txBody>
      </p:sp>
      <p:sp>
        <p:nvSpPr>
          <p:cNvPr id="35" name="Explosion 1 34"/>
          <p:cNvSpPr/>
          <p:nvPr/>
        </p:nvSpPr>
        <p:spPr>
          <a:xfrm>
            <a:off x="364875" y="3068960"/>
            <a:ext cx="3343029" cy="3617266"/>
          </a:xfrm>
          <a:prstGeom prst="irregularSeal1">
            <a:avLst/>
          </a:prstGeom>
          <a:solidFill>
            <a:srgbClr val="69C8F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쿠데타</a:t>
            </a:r>
            <a:endParaRPr lang="ko-KR" altLang="en-US"/>
          </a:p>
        </p:txBody>
      </p:sp>
      <p:sp>
        <p:nvSpPr>
          <p:cNvPr id="36" name="Rectangle 35"/>
          <p:cNvSpPr/>
          <p:nvPr/>
        </p:nvSpPr>
        <p:spPr>
          <a:xfrm>
            <a:off x="4932040" y="3789040"/>
            <a:ext cx="3168352" cy="765320"/>
          </a:xfrm>
          <a:prstGeom prst="rect">
            <a:avLst/>
          </a:prstGeom>
          <a:solidFill>
            <a:srgbClr val="CCFF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전통적인 막번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幕藩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)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체제의 근세 일본을 전적으로 개조</a:t>
            </a:r>
            <a:endParaRPr lang="en-US" altLang="ko-KR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6228184" y="4653136"/>
            <a:ext cx="648072" cy="835587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37"/>
          <p:cNvSpPr/>
          <p:nvPr/>
        </p:nvSpPr>
        <p:spPr>
          <a:xfrm>
            <a:off x="4860032" y="5632739"/>
            <a:ext cx="3528392" cy="460557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유럽과 같은 국민국가 건설 감행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7864" y="1700808"/>
            <a:ext cx="3888432" cy="720080"/>
          </a:xfrm>
          <a:prstGeom prst="rect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새로운 정부가 </a:t>
            </a: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dirty="0" smtClean="0">
                <a:solidFill>
                  <a:sysClr val="windowText" lastClr="000000"/>
                </a:solidFill>
              </a:rPr>
              <a:t>1871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11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월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~73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년까지 유럽 시찰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6200000" flipH="1">
            <a:off x="4692661" y="2673787"/>
            <a:ext cx="1152128" cy="1080120"/>
          </a:xfrm>
          <a:prstGeom prst="rightArrow">
            <a:avLst>
              <a:gd name="adj1" fmla="val 59303"/>
              <a:gd name="adj2" fmla="val 39767"/>
            </a:avLst>
          </a:prstGeom>
          <a:solidFill>
            <a:srgbClr val="DE9A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ectangle 40"/>
          <p:cNvSpPr/>
          <p:nvPr/>
        </p:nvSpPr>
        <p:spPr>
          <a:xfrm>
            <a:off x="3347864" y="4044561"/>
            <a:ext cx="3888432" cy="720080"/>
          </a:xfrm>
          <a:prstGeom prst="rect">
            <a:avLst/>
          </a:prstGeom>
          <a:solidFill>
            <a:srgbClr val="F5D767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내치의 시급성 절감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정한론 반대</a:t>
            </a: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⇒ 유럽베끼기를 시작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2" name="Striped Right Arrow 41"/>
          <p:cNvSpPr/>
          <p:nvPr/>
        </p:nvSpPr>
        <p:spPr>
          <a:xfrm>
            <a:off x="2627784" y="5397577"/>
            <a:ext cx="926465" cy="892605"/>
          </a:xfrm>
          <a:prstGeom prst="stripedRightArrow">
            <a:avLst>
              <a:gd name="adj1" fmla="val 50000"/>
              <a:gd name="adj2" fmla="val 65815"/>
            </a:avLst>
          </a:prstGeom>
          <a:solidFill>
            <a:srgbClr val="F7536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3995936" y="538599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메이지 유신</a:t>
            </a:r>
            <a:endParaRPr lang="ko-KR" altLang="en-US" sz="5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3" grpId="0" animBg="1"/>
      <p:bldP spid="33" grpId="1" animBg="1"/>
      <p:bldP spid="34" grpId="0"/>
      <p:bldP spid="34" grpId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41402" y="1772239"/>
            <a:ext cx="660426" cy="499621"/>
          </a:xfrm>
          <a:custGeom>
            <a:avLst/>
            <a:gdLst>
              <a:gd name="connsiteX0" fmla="*/ 0 w 660426"/>
              <a:gd name="connsiteY0" fmla="*/ 141402 h 499621"/>
              <a:gd name="connsiteX1" fmla="*/ 47134 w 660426"/>
              <a:gd name="connsiteY1" fmla="*/ 94268 h 499621"/>
              <a:gd name="connsiteX2" fmla="*/ 84841 w 660426"/>
              <a:gd name="connsiteY2" fmla="*/ 65988 h 499621"/>
              <a:gd name="connsiteX3" fmla="*/ 150829 w 660426"/>
              <a:gd name="connsiteY3" fmla="*/ 28281 h 499621"/>
              <a:gd name="connsiteX4" fmla="*/ 179109 w 660426"/>
              <a:gd name="connsiteY4" fmla="*/ 18854 h 499621"/>
              <a:gd name="connsiteX5" fmla="*/ 273377 w 660426"/>
              <a:gd name="connsiteY5" fmla="*/ 0 h 499621"/>
              <a:gd name="connsiteX6" fmla="*/ 367645 w 660426"/>
              <a:gd name="connsiteY6" fmla="*/ 18854 h 499621"/>
              <a:gd name="connsiteX7" fmla="*/ 405353 w 660426"/>
              <a:gd name="connsiteY7" fmla="*/ 37707 h 499621"/>
              <a:gd name="connsiteX8" fmla="*/ 480767 w 660426"/>
              <a:gd name="connsiteY8" fmla="*/ 84841 h 499621"/>
              <a:gd name="connsiteX9" fmla="*/ 527901 w 660426"/>
              <a:gd name="connsiteY9" fmla="*/ 160256 h 499621"/>
              <a:gd name="connsiteX10" fmla="*/ 546755 w 660426"/>
              <a:gd name="connsiteY10" fmla="*/ 197963 h 499621"/>
              <a:gd name="connsiteX11" fmla="*/ 537328 w 660426"/>
              <a:gd name="connsiteY11" fmla="*/ 311085 h 499621"/>
              <a:gd name="connsiteX12" fmla="*/ 527901 w 660426"/>
              <a:gd name="connsiteY12" fmla="*/ 339365 h 499621"/>
              <a:gd name="connsiteX13" fmla="*/ 499621 w 660426"/>
              <a:gd name="connsiteY13" fmla="*/ 358219 h 499621"/>
              <a:gd name="connsiteX14" fmla="*/ 443060 w 660426"/>
              <a:gd name="connsiteY14" fmla="*/ 377072 h 499621"/>
              <a:gd name="connsiteX15" fmla="*/ 433633 w 660426"/>
              <a:gd name="connsiteY15" fmla="*/ 282804 h 499621"/>
              <a:gd name="connsiteX16" fmla="*/ 461913 w 660426"/>
              <a:gd name="connsiteY16" fmla="*/ 263951 h 499621"/>
              <a:gd name="connsiteX17" fmla="*/ 509047 w 660426"/>
              <a:gd name="connsiteY17" fmla="*/ 282804 h 499621"/>
              <a:gd name="connsiteX18" fmla="*/ 537328 w 660426"/>
              <a:gd name="connsiteY18" fmla="*/ 292231 h 499621"/>
              <a:gd name="connsiteX19" fmla="*/ 593889 w 660426"/>
              <a:gd name="connsiteY19" fmla="*/ 329938 h 499621"/>
              <a:gd name="connsiteX20" fmla="*/ 612742 w 660426"/>
              <a:gd name="connsiteY20" fmla="*/ 358219 h 499621"/>
              <a:gd name="connsiteX21" fmla="*/ 641023 w 660426"/>
              <a:gd name="connsiteY21" fmla="*/ 395926 h 499621"/>
              <a:gd name="connsiteX22" fmla="*/ 650450 w 660426"/>
              <a:gd name="connsiteY22" fmla="*/ 433633 h 499621"/>
              <a:gd name="connsiteX23" fmla="*/ 659876 w 660426"/>
              <a:gd name="connsiteY23" fmla="*/ 499621 h 4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0426" h="499621">
                <a:moveTo>
                  <a:pt x="0" y="141402"/>
                </a:moveTo>
                <a:cubicBezTo>
                  <a:pt x="15711" y="125691"/>
                  <a:pt x="30527" y="109030"/>
                  <a:pt x="47134" y="94268"/>
                </a:cubicBezTo>
                <a:cubicBezTo>
                  <a:pt x="58877" y="83830"/>
                  <a:pt x="72056" y="75120"/>
                  <a:pt x="84841" y="65988"/>
                </a:cubicBezTo>
                <a:cubicBezTo>
                  <a:pt x="108511" y="49081"/>
                  <a:pt x="123209" y="40118"/>
                  <a:pt x="150829" y="28281"/>
                </a:cubicBezTo>
                <a:cubicBezTo>
                  <a:pt x="159962" y="24367"/>
                  <a:pt x="169427" y="21088"/>
                  <a:pt x="179109" y="18854"/>
                </a:cubicBezTo>
                <a:cubicBezTo>
                  <a:pt x="210333" y="11648"/>
                  <a:pt x="273377" y="0"/>
                  <a:pt x="273377" y="0"/>
                </a:cubicBezTo>
                <a:cubicBezTo>
                  <a:pt x="304800" y="6285"/>
                  <a:pt x="336833" y="10051"/>
                  <a:pt x="367645" y="18854"/>
                </a:cubicBezTo>
                <a:cubicBezTo>
                  <a:pt x="381157" y="22715"/>
                  <a:pt x="393069" y="30882"/>
                  <a:pt x="405353" y="37707"/>
                </a:cubicBezTo>
                <a:cubicBezTo>
                  <a:pt x="439452" y="56651"/>
                  <a:pt x="451309" y="65203"/>
                  <a:pt x="480767" y="84841"/>
                </a:cubicBezTo>
                <a:cubicBezTo>
                  <a:pt x="500412" y="114309"/>
                  <a:pt x="508949" y="126142"/>
                  <a:pt x="527901" y="160256"/>
                </a:cubicBezTo>
                <a:cubicBezTo>
                  <a:pt x="534726" y="172540"/>
                  <a:pt x="540470" y="185394"/>
                  <a:pt x="546755" y="197963"/>
                </a:cubicBezTo>
                <a:cubicBezTo>
                  <a:pt x="543613" y="235670"/>
                  <a:pt x="542329" y="273579"/>
                  <a:pt x="537328" y="311085"/>
                </a:cubicBezTo>
                <a:cubicBezTo>
                  <a:pt x="536015" y="320934"/>
                  <a:pt x="534108" y="331606"/>
                  <a:pt x="527901" y="339365"/>
                </a:cubicBezTo>
                <a:cubicBezTo>
                  <a:pt x="520823" y="348212"/>
                  <a:pt x="509974" y="353618"/>
                  <a:pt x="499621" y="358219"/>
                </a:cubicBezTo>
                <a:cubicBezTo>
                  <a:pt x="481460" y="366290"/>
                  <a:pt x="443060" y="377072"/>
                  <a:pt x="443060" y="377072"/>
                </a:cubicBezTo>
                <a:cubicBezTo>
                  <a:pt x="419004" y="340989"/>
                  <a:pt x="408633" y="339053"/>
                  <a:pt x="433633" y="282804"/>
                </a:cubicBezTo>
                <a:cubicBezTo>
                  <a:pt x="438234" y="272451"/>
                  <a:pt x="452486" y="270235"/>
                  <a:pt x="461913" y="263951"/>
                </a:cubicBezTo>
                <a:cubicBezTo>
                  <a:pt x="477624" y="270235"/>
                  <a:pt x="493203" y="276863"/>
                  <a:pt x="509047" y="282804"/>
                </a:cubicBezTo>
                <a:cubicBezTo>
                  <a:pt x="518351" y="286293"/>
                  <a:pt x="528642" y="287405"/>
                  <a:pt x="537328" y="292231"/>
                </a:cubicBezTo>
                <a:cubicBezTo>
                  <a:pt x="557136" y="303235"/>
                  <a:pt x="593889" y="329938"/>
                  <a:pt x="593889" y="329938"/>
                </a:cubicBezTo>
                <a:cubicBezTo>
                  <a:pt x="600173" y="339365"/>
                  <a:pt x="606157" y="349000"/>
                  <a:pt x="612742" y="358219"/>
                </a:cubicBezTo>
                <a:cubicBezTo>
                  <a:pt x="621874" y="371004"/>
                  <a:pt x="633996" y="381873"/>
                  <a:pt x="641023" y="395926"/>
                </a:cubicBezTo>
                <a:cubicBezTo>
                  <a:pt x="646817" y="407514"/>
                  <a:pt x="646891" y="421176"/>
                  <a:pt x="650450" y="433633"/>
                </a:cubicBezTo>
                <a:cubicBezTo>
                  <a:pt x="663850" y="480536"/>
                  <a:pt x="659876" y="443505"/>
                  <a:pt x="659876" y="499621"/>
                </a:cubicBezTo>
              </a:path>
            </a:pathLst>
          </a:custGeom>
          <a:noFill/>
          <a:ln>
            <a:solidFill>
              <a:srgbClr val="FF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Freeform 19"/>
          <p:cNvSpPr/>
          <p:nvPr/>
        </p:nvSpPr>
        <p:spPr>
          <a:xfrm rot="10800000">
            <a:off x="7872014" y="5953713"/>
            <a:ext cx="804442" cy="643638"/>
          </a:xfrm>
          <a:custGeom>
            <a:avLst/>
            <a:gdLst>
              <a:gd name="connsiteX0" fmla="*/ 0 w 660426"/>
              <a:gd name="connsiteY0" fmla="*/ 141402 h 499621"/>
              <a:gd name="connsiteX1" fmla="*/ 47134 w 660426"/>
              <a:gd name="connsiteY1" fmla="*/ 94268 h 499621"/>
              <a:gd name="connsiteX2" fmla="*/ 84841 w 660426"/>
              <a:gd name="connsiteY2" fmla="*/ 65988 h 499621"/>
              <a:gd name="connsiteX3" fmla="*/ 150829 w 660426"/>
              <a:gd name="connsiteY3" fmla="*/ 28281 h 499621"/>
              <a:gd name="connsiteX4" fmla="*/ 179109 w 660426"/>
              <a:gd name="connsiteY4" fmla="*/ 18854 h 499621"/>
              <a:gd name="connsiteX5" fmla="*/ 273377 w 660426"/>
              <a:gd name="connsiteY5" fmla="*/ 0 h 499621"/>
              <a:gd name="connsiteX6" fmla="*/ 367645 w 660426"/>
              <a:gd name="connsiteY6" fmla="*/ 18854 h 499621"/>
              <a:gd name="connsiteX7" fmla="*/ 405353 w 660426"/>
              <a:gd name="connsiteY7" fmla="*/ 37707 h 499621"/>
              <a:gd name="connsiteX8" fmla="*/ 480767 w 660426"/>
              <a:gd name="connsiteY8" fmla="*/ 84841 h 499621"/>
              <a:gd name="connsiteX9" fmla="*/ 527901 w 660426"/>
              <a:gd name="connsiteY9" fmla="*/ 160256 h 499621"/>
              <a:gd name="connsiteX10" fmla="*/ 546755 w 660426"/>
              <a:gd name="connsiteY10" fmla="*/ 197963 h 499621"/>
              <a:gd name="connsiteX11" fmla="*/ 537328 w 660426"/>
              <a:gd name="connsiteY11" fmla="*/ 311085 h 499621"/>
              <a:gd name="connsiteX12" fmla="*/ 527901 w 660426"/>
              <a:gd name="connsiteY12" fmla="*/ 339365 h 499621"/>
              <a:gd name="connsiteX13" fmla="*/ 499621 w 660426"/>
              <a:gd name="connsiteY13" fmla="*/ 358219 h 499621"/>
              <a:gd name="connsiteX14" fmla="*/ 443060 w 660426"/>
              <a:gd name="connsiteY14" fmla="*/ 377072 h 499621"/>
              <a:gd name="connsiteX15" fmla="*/ 433633 w 660426"/>
              <a:gd name="connsiteY15" fmla="*/ 282804 h 499621"/>
              <a:gd name="connsiteX16" fmla="*/ 461913 w 660426"/>
              <a:gd name="connsiteY16" fmla="*/ 263951 h 499621"/>
              <a:gd name="connsiteX17" fmla="*/ 509047 w 660426"/>
              <a:gd name="connsiteY17" fmla="*/ 282804 h 499621"/>
              <a:gd name="connsiteX18" fmla="*/ 537328 w 660426"/>
              <a:gd name="connsiteY18" fmla="*/ 292231 h 499621"/>
              <a:gd name="connsiteX19" fmla="*/ 593889 w 660426"/>
              <a:gd name="connsiteY19" fmla="*/ 329938 h 499621"/>
              <a:gd name="connsiteX20" fmla="*/ 612742 w 660426"/>
              <a:gd name="connsiteY20" fmla="*/ 358219 h 499621"/>
              <a:gd name="connsiteX21" fmla="*/ 641023 w 660426"/>
              <a:gd name="connsiteY21" fmla="*/ 395926 h 499621"/>
              <a:gd name="connsiteX22" fmla="*/ 650450 w 660426"/>
              <a:gd name="connsiteY22" fmla="*/ 433633 h 499621"/>
              <a:gd name="connsiteX23" fmla="*/ 659876 w 660426"/>
              <a:gd name="connsiteY23" fmla="*/ 499621 h 4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0426" h="499621">
                <a:moveTo>
                  <a:pt x="0" y="141402"/>
                </a:moveTo>
                <a:cubicBezTo>
                  <a:pt x="15711" y="125691"/>
                  <a:pt x="30527" y="109030"/>
                  <a:pt x="47134" y="94268"/>
                </a:cubicBezTo>
                <a:cubicBezTo>
                  <a:pt x="58877" y="83830"/>
                  <a:pt x="72056" y="75120"/>
                  <a:pt x="84841" y="65988"/>
                </a:cubicBezTo>
                <a:cubicBezTo>
                  <a:pt x="108511" y="49081"/>
                  <a:pt x="123209" y="40118"/>
                  <a:pt x="150829" y="28281"/>
                </a:cubicBezTo>
                <a:cubicBezTo>
                  <a:pt x="159962" y="24367"/>
                  <a:pt x="169427" y="21088"/>
                  <a:pt x="179109" y="18854"/>
                </a:cubicBezTo>
                <a:cubicBezTo>
                  <a:pt x="210333" y="11648"/>
                  <a:pt x="273377" y="0"/>
                  <a:pt x="273377" y="0"/>
                </a:cubicBezTo>
                <a:cubicBezTo>
                  <a:pt x="304800" y="6285"/>
                  <a:pt x="336833" y="10051"/>
                  <a:pt x="367645" y="18854"/>
                </a:cubicBezTo>
                <a:cubicBezTo>
                  <a:pt x="381157" y="22715"/>
                  <a:pt x="393069" y="30882"/>
                  <a:pt x="405353" y="37707"/>
                </a:cubicBezTo>
                <a:cubicBezTo>
                  <a:pt x="439452" y="56651"/>
                  <a:pt x="451309" y="65203"/>
                  <a:pt x="480767" y="84841"/>
                </a:cubicBezTo>
                <a:cubicBezTo>
                  <a:pt x="500412" y="114309"/>
                  <a:pt x="508949" y="126142"/>
                  <a:pt x="527901" y="160256"/>
                </a:cubicBezTo>
                <a:cubicBezTo>
                  <a:pt x="534726" y="172540"/>
                  <a:pt x="540470" y="185394"/>
                  <a:pt x="546755" y="197963"/>
                </a:cubicBezTo>
                <a:cubicBezTo>
                  <a:pt x="543613" y="235670"/>
                  <a:pt x="542329" y="273579"/>
                  <a:pt x="537328" y="311085"/>
                </a:cubicBezTo>
                <a:cubicBezTo>
                  <a:pt x="536015" y="320934"/>
                  <a:pt x="534108" y="331606"/>
                  <a:pt x="527901" y="339365"/>
                </a:cubicBezTo>
                <a:cubicBezTo>
                  <a:pt x="520823" y="348212"/>
                  <a:pt x="509974" y="353618"/>
                  <a:pt x="499621" y="358219"/>
                </a:cubicBezTo>
                <a:cubicBezTo>
                  <a:pt x="481460" y="366290"/>
                  <a:pt x="443060" y="377072"/>
                  <a:pt x="443060" y="377072"/>
                </a:cubicBezTo>
                <a:cubicBezTo>
                  <a:pt x="419004" y="340989"/>
                  <a:pt x="408633" y="339053"/>
                  <a:pt x="433633" y="282804"/>
                </a:cubicBezTo>
                <a:cubicBezTo>
                  <a:pt x="438234" y="272451"/>
                  <a:pt x="452486" y="270235"/>
                  <a:pt x="461913" y="263951"/>
                </a:cubicBezTo>
                <a:cubicBezTo>
                  <a:pt x="477624" y="270235"/>
                  <a:pt x="493203" y="276863"/>
                  <a:pt x="509047" y="282804"/>
                </a:cubicBezTo>
                <a:cubicBezTo>
                  <a:pt x="518351" y="286293"/>
                  <a:pt x="528642" y="287405"/>
                  <a:pt x="537328" y="292231"/>
                </a:cubicBezTo>
                <a:cubicBezTo>
                  <a:pt x="557136" y="303235"/>
                  <a:pt x="593889" y="329938"/>
                  <a:pt x="593889" y="329938"/>
                </a:cubicBezTo>
                <a:cubicBezTo>
                  <a:pt x="600173" y="339365"/>
                  <a:pt x="606157" y="349000"/>
                  <a:pt x="612742" y="358219"/>
                </a:cubicBezTo>
                <a:cubicBezTo>
                  <a:pt x="621874" y="371004"/>
                  <a:pt x="633996" y="381873"/>
                  <a:pt x="641023" y="395926"/>
                </a:cubicBezTo>
                <a:cubicBezTo>
                  <a:pt x="646817" y="407514"/>
                  <a:pt x="646891" y="421176"/>
                  <a:pt x="650450" y="433633"/>
                </a:cubicBezTo>
                <a:cubicBezTo>
                  <a:pt x="663850" y="480536"/>
                  <a:pt x="659876" y="443505"/>
                  <a:pt x="659876" y="499621"/>
                </a:cubicBezTo>
              </a:path>
            </a:pathLst>
          </a:custGeom>
          <a:noFill/>
          <a:ln>
            <a:solidFill>
              <a:srgbClr val="DE9AE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7116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일본 최초의 정당 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애국신당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’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의 결성과 소멸② 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5" name="직선 연결선 3"/>
          <p:cNvCxnSpPr/>
          <p:nvPr/>
        </p:nvCxnSpPr>
        <p:spPr>
          <a:xfrm>
            <a:off x="179512" y="260648"/>
            <a:ext cx="74888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5"/>
          <p:cNvCxnSpPr/>
          <p:nvPr/>
        </p:nvCxnSpPr>
        <p:spPr>
          <a:xfrm>
            <a:off x="179512" y="1052736"/>
            <a:ext cx="74888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66438" y="1445985"/>
            <a:ext cx="5961746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>
                <a:solidFill>
                  <a:sysClr val="windowText" lastClr="000000"/>
                </a:solidFill>
              </a:rPr>
              <a:t>이타가키</a:t>
            </a:r>
            <a:r>
              <a:rPr lang="en-US" altLang="ko-KR" dirty="0">
                <a:solidFill>
                  <a:sysClr val="windowText" lastClr="000000"/>
                </a:solidFill>
              </a:rPr>
              <a:t>, </a:t>
            </a:r>
            <a:r>
              <a:rPr lang="ko-KR" altLang="en-US" dirty="0">
                <a:solidFill>
                  <a:sysClr val="windowText" lastClr="000000"/>
                </a:solidFill>
              </a:rPr>
              <a:t>고토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중심으로 정당 결성 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톱니 모양의 오른쪽 화살표 21"/>
          <p:cNvSpPr/>
          <p:nvPr/>
        </p:nvSpPr>
        <p:spPr>
          <a:xfrm>
            <a:off x="6516216" y="1507199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7" name="Flowchart: Alternate Process 36"/>
          <p:cNvSpPr/>
          <p:nvPr/>
        </p:nvSpPr>
        <p:spPr>
          <a:xfrm>
            <a:off x="7277824" y="1343506"/>
            <a:ext cx="1614656" cy="789350"/>
          </a:xfrm>
          <a:prstGeom prst="flowChartAlternateProcess">
            <a:avLst/>
          </a:prstGeom>
          <a:solidFill>
            <a:srgbClr val="FAE2F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행복안전사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ysClr val="windowText" lastClr="000000"/>
                </a:solidFill>
              </a:rPr>
              <a:t>幸福安全社</a:t>
            </a:r>
            <a:r>
              <a:rPr lang="en-US" altLang="ko-KR" sz="1600" dirty="0" smtClean="0">
                <a:solidFill>
                  <a:sysClr val="windowText" lastClr="000000"/>
                </a:solidFill>
              </a:rPr>
              <a:t>)</a:t>
            </a:r>
            <a:endParaRPr lang="ko-KR" altLang="en-US" sz="1600" dirty="0">
              <a:solidFill>
                <a:sysClr val="windowText" lastClr="000000"/>
              </a:solidFill>
            </a:endParaRPr>
          </a:p>
          <a:p>
            <a:pPr algn="ctr">
              <a:defRPr lang="ko-KR" altLang="en-US"/>
            </a:pPr>
            <a:r>
              <a:rPr lang="ko-KR" altLang="en-US" sz="1600" dirty="0">
                <a:solidFill>
                  <a:schemeClr val="tx1"/>
                </a:solidFill>
              </a:rPr>
              <a:t>조직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27784" y="1844824"/>
            <a:ext cx="12511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>
                <a:solidFill>
                  <a:srgbClr val="FF0000"/>
                </a:solidFill>
              </a:rPr>
              <a:t>그러나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3568" y="2334748"/>
            <a:ext cx="5040560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ysClr val="windowText" lastClr="000000"/>
                </a:solidFill>
              </a:rPr>
              <a:t>당시 정부만이 공익대표 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6989792" y="2364435"/>
            <a:ext cx="1902688" cy="488501"/>
          </a:xfrm>
          <a:prstGeom prst="flowChartAlternateProcess">
            <a:avLst/>
          </a:prstGeom>
          <a:solidFill>
            <a:srgbClr val="FAE2F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</a:rPr>
              <a:t>당파존재 인정</a:t>
            </a:r>
            <a:r>
              <a:rPr lang="en-US" altLang="ko-KR" sz="1600">
                <a:solidFill>
                  <a:schemeClr val="tx1"/>
                </a:solidFill>
              </a:rPr>
              <a:t>X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1" name="톱니 모양의 오른쪽 화살표 21"/>
          <p:cNvSpPr/>
          <p:nvPr/>
        </p:nvSpPr>
        <p:spPr>
          <a:xfrm>
            <a:off x="5800126" y="4271508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2" name="줄무늬가 있는 오른쪽 화살표 46"/>
          <p:cNvSpPr/>
          <p:nvPr/>
        </p:nvSpPr>
        <p:spPr>
          <a:xfrm>
            <a:off x="179512" y="3068960"/>
            <a:ext cx="576064" cy="543428"/>
          </a:xfrm>
          <a:prstGeom prst="stripedRightArrow">
            <a:avLst>
              <a:gd name="adj1" fmla="val 56123"/>
              <a:gd name="adj2" fmla="val 74421"/>
            </a:avLst>
          </a:prstGeom>
          <a:solidFill>
            <a:srgbClr val="F7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75951" y="3068960"/>
            <a:ext cx="7324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1874</a:t>
            </a:r>
            <a:r>
              <a:rPr lang="ko-KR" altLang="en-US" sz="2400" b="1" dirty="0" smtClean="0"/>
              <a:t>년 이타가키 다이스케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고토 쇼지로를 중심으로</a:t>
            </a:r>
            <a:endParaRPr lang="ko-KR" altLang="en-US" sz="2400" b="1" dirty="0"/>
          </a:p>
        </p:txBody>
      </p:sp>
      <p:sp>
        <p:nvSpPr>
          <p:cNvPr id="45" name="줄무늬가 있는 오른쪽 화살표 46"/>
          <p:cNvSpPr/>
          <p:nvPr/>
        </p:nvSpPr>
        <p:spPr>
          <a:xfrm>
            <a:off x="3059832" y="3533644"/>
            <a:ext cx="576064" cy="543428"/>
          </a:xfrm>
          <a:prstGeom prst="stripedRightArrow">
            <a:avLst>
              <a:gd name="adj1" fmla="val 56123"/>
              <a:gd name="adj2" fmla="val 74421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707904" y="3573016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애국신당 개칭</a:t>
            </a:r>
            <a:endParaRPr lang="ko-KR" altLang="en-US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539552" y="4221088"/>
            <a:ext cx="4824536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ysClr val="windowText" lastClr="000000"/>
                </a:solidFill>
              </a:rPr>
              <a:t>가토 히로유키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“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일본에서는 시기상조이다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.＂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7" name="톱니 모양의 오른쪽 화살표 21"/>
          <p:cNvSpPr/>
          <p:nvPr/>
        </p:nvSpPr>
        <p:spPr>
          <a:xfrm>
            <a:off x="6156176" y="2399300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6701760" y="4213012"/>
            <a:ext cx="2046704" cy="584140"/>
          </a:xfrm>
          <a:prstGeom prst="flowChartAlternateProcess">
            <a:avLst/>
          </a:prstGeom>
          <a:solidFill>
            <a:srgbClr val="FAE2F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이타가키 반론 제기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⇒ 민심 계몽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9538" y="5056925"/>
            <a:ext cx="5260574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dirty="0" smtClean="0">
                <a:solidFill>
                  <a:sysClr val="windowText" lastClr="000000"/>
                </a:solidFill>
              </a:rPr>
              <a:t>2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월 건백서에 서명한 에토가 거병을 일으킴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50" name="톱니 모양의 오른쪽 화살표 21"/>
          <p:cNvSpPr/>
          <p:nvPr/>
        </p:nvSpPr>
        <p:spPr>
          <a:xfrm>
            <a:off x="6016150" y="5118139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" name="Flowchart: Alternate Process 50"/>
          <p:cNvSpPr/>
          <p:nvPr/>
        </p:nvSpPr>
        <p:spPr>
          <a:xfrm>
            <a:off x="6845776" y="5048849"/>
            <a:ext cx="2046704" cy="584140"/>
          </a:xfrm>
          <a:prstGeom prst="flowChartAlternateProcess">
            <a:avLst/>
          </a:prstGeom>
          <a:solidFill>
            <a:srgbClr val="FAE2F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민선의원 설립건의 무시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2" name="줄무늬가 있는 오른쪽 화살표 46"/>
          <p:cNvSpPr/>
          <p:nvPr/>
        </p:nvSpPr>
        <p:spPr>
          <a:xfrm>
            <a:off x="2195736" y="5981916"/>
            <a:ext cx="576064" cy="543428"/>
          </a:xfrm>
          <a:prstGeom prst="stripedRightArrow">
            <a:avLst>
              <a:gd name="adj1" fmla="val 56123"/>
              <a:gd name="adj2" fmla="val 74421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2843808" y="6021288"/>
            <a:ext cx="409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애국신당은 자연적으로 소멸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336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utoUpdateAnimBg="0"/>
      <p:bldP spid="39" grpId="0" animBg="1"/>
      <p:bldP spid="40" grpId="0" animBg="1"/>
      <p:bldP spid="41" grpId="0" animBg="1"/>
      <p:bldP spid="42" grpId="0" animBg="1"/>
      <p:bldP spid="5" grpId="1"/>
      <p:bldP spid="45" grpId="0" animBg="1"/>
      <p:bldP spid="7" grpId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6" name="직선 연결선 3"/>
          <p:cNvCxnSpPr/>
          <p:nvPr/>
        </p:nvCxnSpPr>
        <p:spPr>
          <a:xfrm>
            <a:off x="179512" y="260648"/>
            <a:ext cx="71287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5"/>
          <p:cNvCxnSpPr/>
          <p:nvPr/>
        </p:nvCxnSpPr>
        <p:spPr>
          <a:xfrm>
            <a:off x="179512" y="1052736"/>
            <a:ext cx="71287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768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애국신당의 결성을 반박한 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‘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가토 히로유키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’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0087"/>
            <a:ext cx="3888432" cy="503324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3568" y="5949280"/>
            <a:ext cx="3384376" cy="43204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가토 히로유키</a:t>
            </a:r>
            <a:r>
              <a:rPr lang="ko-KR" altLang="en-US" dirty="0" smtClean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 </a:t>
            </a:r>
            <a:r>
              <a:rPr lang="en-US" altLang="ko-KR" dirty="0" smtClean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(</a:t>
            </a:r>
            <a:r>
              <a:rPr lang="ja-JP" altLang="ko-KR" dirty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加藤弘</a:t>
            </a:r>
            <a:r>
              <a:rPr lang="ja-JP" altLang="ko-KR" dirty="0" smtClean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之</a:t>
            </a:r>
            <a:r>
              <a:rPr lang="en-US" altLang="ko-KR" dirty="0" smtClean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)</a:t>
            </a:r>
            <a:endParaRPr lang="ko-KR" altLang="en-US" dirty="0">
              <a:solidFill>
                <a:sysClr val="windowText" lastClr="000000"/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04048" y="3068960"/>
            <a:ext cx="2520280" cy="1399944"/>
            <a:chOff x="5004048" y="1380984"/>
            <a:chExt cx="2520280" cy="1399944"/>
          </a:xfrm>
        </p:grpSpPr>
        <p:sp>
          <p:nvSpPr>
            <p:cNvPr id="13" name="Rectangle 12"/>
            <p:cNvSpPr/>
            <p:nvPr/>
          </p:nvSpPr>
          <p:spPr>
            <a:xfrm>
              <a:off x="5004048" y="1627704"/>
              <a:ext cx="2520280" cy="11532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FF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76056" y="1380984"/>
              <a:ext cx="936104" cy="3918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 ExtraBold" panose="020B0600000101010101" charset="-127"/>
                  <a:ea typeface="나눔고딕 ExtraBold" panose="020B0600000101010101" charset="-127"/>
                </a:rPr>
                <a:t>사상</a:t>
              </a:r>
              <a:endParaRPr lang="ko-KR" altLang="en-US" b="1" dirty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794" y="1972375"/>
              <a:ext cx="2373526" cy="50789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004048" y="4761063"/>
            <a:ext cx="3384376" cy="1404241"/>
            <a:chOff x="5004048" y="3068960"/>
            <a:chExt cx="3384376" cy="1404241"/>
          </a:xfrm>
        </p:grpSpPr>
        <p:sp>
          <p:nvSpPr>
            <p:cNvPr id="14" name="Rectangle 13"/>
            <p:cNvSpPr/>
            <p:nvPr/>
          </p:nvSpPr>
          <p:spPr>
            <a:xfrm>
              <a:off x="5004048" y="3319977"/>
              <a:ext cx="3384376" cy="11532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D76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81530" y="3068960"/>
              <a:ext cx="1866734" cy="3918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mtClean="0">
                  <a:solidFill>
                    <a:sysClr val="windowText" lastClr="000000"/>
                  </a:solidFill>
                  <a:latin typeface="나눔고딕 ExtraBold" panose="020B0600000101010101" charset="-127"/>
                  <a:ea typeface="나눔고딕 ExtraBold" panose="020B0600000101010101" charset="-127"/>
                </a:rPr>
                <a:t>교육계의 제언</a:t>
              </a:r>
              <a:endParaRPr lang="ko-KR" altLang="en-US" b="1" dirty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3645024"/>
              <a:ext cx="3240360" cy="59133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004048" y="1340768"/>
            <a:ext cx="3168352" cy="1458069"/>
            <a:chOff x="5004048" y="4722725"/>
            <a:chExt cx="3168352" cy="1458069"/>
          </a:xfrm>
        </p:grpSpPr>
        <p:sp>
          <p:nvSpPr>
            <p:cNvPr id="15" name="Rectangle 14"/>
            <p:cNvSpPr/>
            <p:nvPr/>
          </p:nvSpPr>
          <p:spPr>
            <a:xfrm>
              <a:off x="5004048" y="5027570"/>
              <a:ext cx="3168352" cy="11532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5360928"/>
              <a:ext cx="3024336" cy="58835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081530" y="4722725"/>
              <a:ext cx="1362678" cy="4066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 ExtraBold" panose="020B0600000101010101" charset="-127"/>
                  <a:ea typeface="나눔고딕 ExtraBold" panose="020B0600000101010101" charset="-127"/>
                </a:rPr>
                <a:t>누구인가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 ExtraBold" panose="020B0600000101010101" charset="-127"/>
                  <a:ea typeface="나눔고딕 ExtraBold" panose="020B0600000101010101" charset="-127"/>
                </a:rPr>
                <a:t>?</a:t>
              </a:r>
              <a:endParaRPr lang="ko-KR" altLang="en-US" b="1" dirty="0">
                <a:solidFill>
                  <a:sysClr val="windowText" lastClr="000000"/>
                </a:solidFill>
                <a:latin typeface="나눔고딕 ExtraBold" panose="020B0600000101010101" charset="-127"/>
                <a:ea typeface="나눔고딕 ExtraBold" panose="020B0600000101010101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1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다이쇼기의 본격적인 정당내각의 성립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9" name="직선 연결선 3"/>
          <p:cNvCxnSpPr/>
          <p:nvPr/>
        </p:nvCxnSpPr>
        <p:spPr>
          <a:xfrm>
            <a:off x="179512" y="260648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5"/>
          <p:cNvCxnSpPr/>
          <p:nvPr/>
        </p:nvCxnSpPr>
        <p:spPr>
          <a:xfrm>
            <a:off x="179512" y="1052736"/>
            <a:ext cx="64807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07504" y="1628800"/>
            <a:ext cx="1800200" cy="10081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입헌자유당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723455"/>
            <a:ext cx="580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/>
              <a:t>+</a:t>
            </a:r>
            <a:endParaRPr lang="ko-KR" alt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2483768" y="1628800"/>
            <a:ext cx="1800200" cy="10081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진보당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4499992" y="1772816"/>
            <a:ext cx="576064" cy="720080"/>
          </a:xfrm>
          <a:prstGeom prst="stripedRightArrow">
            <a:avLst>
              <a:gd name="adj1" fmla="val 49589"/>
              <a:gd name="adj2" fmla="val 65766"/>
            </a:avLst>
          </a:prstGeom>
          <a:solidFill>
            <a:srgbClr val="FFCC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Explosion 1 5"/>
          <p:cNvSpPr/>
          <p:nvPr/>
        </p:nvSpPr>
        <p:spPr>
          <a:xfrm>
            <a:off x="5220072" y="1268760"/>
            <a:ext cx="1656184" cy="1800200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652 w 21600"/>
              <a:gd name="connsiteY12" fmla="*/ 16487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381 w 21600"/>
              <a:gd name="connsiteY10" fmla="*/ 15233 h 21600"/>
              <a:gd name="connsiteX11" fmla="*/ 13247 w 21600"/>
              <a:gd name="connsiteY11" fmla="*/ 19737 h 21600"/>
              <a:gd name="connsiteX12" fmla="*/ 10652 w 21600"/>
              <a:gd name="connsiteY12" fmla="*/ 16487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878 w 21600"/>
              <a:gd name="connsiteY2" fmla="*/ 4438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381 w 21600"/>
              <a:gd name="connsiteY10" fmla="*/ 15233 h 21600"/>
              <a:gd name="connsiteX11" fmla="*/ 13247 w 21600"/>
              <a:gd name="connsiteY11" fmla="*/ 19737 h 21600"/>
              <a:gd name="connsiteX12" fmla="*/ 10652 w 21600"/>
              <a:gd name="connsiteY12" fmla="*/ 16487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680 w 21600"/>
              <a:gd name="connsiteY0" fmla="*/ 4913 h 21600"/>
              <a:gd name="connsiteX1" fmla="*/ 14522 w 21600"/>
              <a:gd name="connsiteY1" fmla="*/ 0 h 21600"/>
              <a:gd name="connsiteX2" fmla="*/ 14878 w 21600"/>
              <a:gd name="connsiteY2" fmla="*/ 4438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381 w 21600"/>
              <a:gd name="connsiteY10" fmla="*/ 15233 h 21600"/>
              <a:gd name="connsiteX11" fmla="*/ 13247 w 21600"/>
              <a:gd name="connsiteY11" fmla="*/ 19737 h 21600"/>
              <a:gd name="connsiteX12" fmla="*/ 10652 w 21600"/>
              <a:gd name="connsiteY12" fmla="*/ 16487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680 w 21600"/>
              <a:gd name="connsiteY24" fmla="*/ 4913 h 21600"/>
              <a:gd name="connsiteX0" fmla="*/ 10680 w 21600"/>
              <a:gd name="connsiteY0" fmla="*/ 4913 h 21600"/>
              <a:gd name="connsiteX1" fmla="*/ 14522 w 21600"/>
              <a:gd name="connsiteY1" fmla="*/ 0 h 21600"/>
              <a:gd name="connsiteX2" fmla="*/ 14878 w 21600"/>
              <a:gd name="connsiteY2" fmla="*/ 4438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7560 w 21600"/>
              <a:gd name="connsiteY8" fmla="*/ 13496 h 21600"/>
              <a:gd name="connsiteX9" fmla="*/ 18145 w 21600"/>
              <a:gd name="connsiteY9" fmla="*/ 18095 h 21600"/>
              <a:gd name="connsiteX10" fmla="*/ 14381 w 21600"/>
              <a:gd name="connsiteY10" fmla="*/ 15233 h 21600"/>
              <a:gd name="connsiteX11" fmla="*/ 13247 w 21600"/>
              <a:gd name="connsiteY11" fmla="*/ 19737 h 21600"/>
              <a:gd name="connsiteX12" fmla="*/ 10652 w 21600"/>
              <a:gd name="connsiteY12" fmla="*/ 16487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680 w 21600"/>
              <a:gd name="connsiteY24" fmla="*/ 4913 h 21600"/>
              <a:gd name="connsiteX0" fmla="*/ 10680 w 21600"/>
              <a:gd name="connsiteY0" fmla="*/ 4913 h 21600"/>
              <a:gd name="connsiteX1" fmla="*/ 14522 w 21600"/>
              <a:gd name="connsiteY1" fmla="*/ 0 h 21600"/>
              <a:gd name="connsiteX2" fmla="*/ 14878 w 21600"/>
              <a:gd name="connsiteY2" fmla="*/ 4438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8330 w 21600"/>
              <a:gd name="connsiteY6" fmla="*/ 10364 h 21600"/>
              <a:gd name="connsiteX7" fmla="*/ 21600 w 21600"/>
              <a:gd name="connsiteY7" fmla="*/ 13290 h 21600"/>
              <a:gd name="connsiteX8" fmla="*/ 17560 w 21600"/>
              <a:gd name="connsiteY8" fmla="*/ 13496 h 21600"/>
              <a:gd name="connsiteX9" fmla="*/ 18145 w 21600"/>
              <a:gd name="connsiteY9" fmla="*/ 18095 h 21600"/>
              <a:gd name="connsiteX10" fmla="*/ 14381 w 21600"/>
              <a:gd name="connsiteY10" fmla="*/ 15233 h 21600"/>
              <a:gd name="connsiteX11" fmla="*/ 13247 w 21600"/>
              <a:gd name="connsiteY11" fmla="*/ 19737 h 21600"/>
              <a:gd name="connsiteX12" fmla="*/ 10652 w 21600"/>
              <a:gd name="connsiteY12" fmla="*/ 16487 h 21600"/>
              <a:gd name="connsiteX13" fmla="*/ 8485 w 21600"/>
              <a:gd name="connsiteY13" fmla="*/ 21600 h 21600"/>
              <a:gd name="connsiteX14" fmla="*/ 7595 w 21600"/>
              <a:gd name="connsiteY14" fmla="*/ 16514 h 21600"/>
              <a:gd name="connsiteX15" fmla="*/ 4762 w 21600"/>
              <a:gd name="connsiteY15" fmla="*/ 17617 h 21600"/>
              <a:gd name="connsiteX16" fmla="*/ 4824 w 21600"/>
              <a:gd name="connsiteY16" fmla="*/ 14269 h 21600"/>
              <a:gd name="connsiteX17" fmla="*/ 135 w 21600"/>
              <a:gd name="connsiteY17" fmla="*/ 14587 h 21600"/>
              <a:gd name="connsiteX18" fmla="*/ 2758 w 21600"/>
              <a:gd name="connsiteY18" fmla="*/ 11997 h 21600"/>
              <a:gd name="connsiteX19" fmla="*/ 0 w 21600"/>
              <a:gd name="connsiteY19" fmla="*/ 8615 h 21600"/>
              <a:gd name="connsiteX20" fmla="*/ 3904 w 21600"/>
              <a:gd name="connsiteY20" fmla="*/ 7285 h 21600"/>
              <a:gd name="connsiteX21" fmla="*/ 370 w 21600"/>
              <a:gd name="connsiteY21" fmla="*/ 2295 h 21600"/>
              <a:gd name="connsiteX22" fmla="*/ 7192 w 21600"/>
              <a:gd name="connsiteY22" fmla="*/ 5212 h 21600"/>
              <a:gd name="connsiteX23" fmla="*/ 8352 w 21600"/>
              <a:gd name="connsiteY23" fmla="*/ 2295 h 21600"/>
              <a:gd name="connsiteX24" fmla="*/ 10680 w 21600"/>
              <a:gd name="connsiteY24" fmla="*/ 4913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21600">
                <a:moveTo>
                  <a:pt x="10680" y="4913"/>
                </a:moveTo>
                <a:lnTo>
                  <a:pt x="14522" y="0"/>
                </a:lnTo>
                <a:cubicBezTo>
                  <a:pt x="14400" y="1775"/>
                  <a:pt x="15000" y="2663"/>
                  <a:pt x="14878" y="4438"/>
                </a:cubicBez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8330" y="10364"/>
                </a:lnTo>
                <a:lnTo>
                  <a:pt x="21600" y="13290"/>
                </a:lnTo>
                <a:lnTo>
                  <a:pt x="17560" y="13496"/>
                </a:lnTo>
                <a:lnTo>
                  <a:pt x="18145" y="18095"/>
                </a:lnTo>
                <a:lnTo>
                  <a:pt x="14381" y="15233"/>
                </a:lnTo>
                <a:lnTo>
                  <a:pt x="13247" y="19737"/>
                </a:lnTo>
                <a:lnTo>
                  <a:pt x="10652" y="16487"/>
                </a:lnTo>
                <a:lnTo>
                  <a:pt x="8485" y="21600"/>
                </a:lnTo>
                <a:cubicBezTo>
                  <a:pt x="8228" y="19609"/>
                  <a:pt x="7852" y="18505"/>
                  <a:pt x="7595" y="16514"/>
                </a:cubicBezTo>
                <a:lnTo>
                  <a:pt x="4762" y="17617"/>
                </a:lnTo>
                <a:cubicBezTo>
                  <a:pt x="4783" y="16501"/>
                  <a:pt x="4803" y="15385"/>
                  <a:pt x="4824" y="14269"/>
                </a:cubicBezTo>
                <a:lnTo>
                  <a:pt x="135" y="14587"/>
                </a:lnTo>
                <a:lnTo>
                  <a:pt x="2758" y="11997"/>
                </a:lnTo>
                <a:lnTo>
                  <a:pt x="0" y="8615"/>
                </a:lnTo>
                <a:lnTo>
                  <a:pt x="3904" y="7285"/>
                </a:lnTo>
                <a:lnTo>
                  <a:pt x="370" y="2295"/>
                </a:lnTo>
                <a:lnTo>
                  <a:pt x="7192" y="5212"/>
                </a:lnTo>
                <a:lnTo>
                  <a:pt x="8352" y="2295"/>
                </a:lnTo>
                <a:lnTo>
                  <a:pt x="10680" y="4913"/>
                </a:lnTo>
                <a:close/>
              </a:path>
            </a:pathLst>
          </a:custGeom>
          <a:solidFill>
            <a:srgbClr val="B5F36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헌정당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결성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3212976"/>
            <a:ext cx="5904656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900" dirty="0">
                <a:solidFill>
                  <a:schemeClr val="tx1"/>
                </a:solidFill>
              </a:rPr>
              <a:t>1913</a:t>
            </a:r>
            <a:r>
              <a:rPr lang="ko-KR" altLang="en-US" sz="1900" dirty="0">
                <a:solidFill>
                  <a:schemeClr val="tx1"/>
                </a:solidFill>
              </a:rPr>
              <a:t>년 동지회가 창당되면서 </a:t>
            </a:r>
            <a:r>
              <a:rPr lang="ko-KR" altLang="en-US" sz="1900" dirty="0" smtClean="0">
                <a:solidFill>
                  <a:schemeClr val="tx1"/>
                </a:solidFill>
              </a:rPr>
              <a:t>정당체제의 </a:t>
            </a:r>
            <a:r>
              <a:rPr lang="ko-KR" altLang="en-US" sz="1900" dirty="0">
                <a:solidFill>
                  <a:schemeClr val="tx1"/>
                </a:solidFill>
              </a:rPr>
              <a:t>기초가 </a:t>
            </a:r>
            <a:endParaRPr lang="ko-KR" altLang="en-US" sz="19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900" dirty="0" smtClean="0">
                <a:solidFill>
                  <a:schemeClr val="tx1"/>
                </a:solidFill>
              </a:rPr>
              <a:t>만들어짊</a:t>
            </a:r>
            <a:endParaRPr lang="ko-KR" altLang="en-US" sz="19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3966755"/>
            <a:ext cx="5904656" cy="68638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900">
                <a:solidFill>
                  <a:schemeClr val="tx1"/>
                </a:solidFill>
              </a:rPr>
              <a:t>자유당을 계승한 정우회 </a:t>
            </a:r>
            <a:r>
              <a:rPr lang="en-US" altLang="ko-KR" sz="1900">
                <a:solidFill>
                  <a:schemeClr val="tx1"/>
                </a:solidFill>
              </a:rPr>
              <a:t>vs </a:t>
            </a:r>
            <a:r>
              <a:rPr lang="ko-KR" altLang="en-US" sz="1900">
                <a:solidFill>
                  <a:schemeClr val="tx1"/>
                </a:solidFill>
              </a:rPr>
              <a:t>동지회를 계승한 헌정회 </a:t>
            </a:r>
          </a:p>
          <a:p>
            <a:pPr algn="ctr">
              <a:defRPr lang="ko-KR" altLang="en-US"/>
            </a:pPr>
            <a:r>
              <a:rPr lang="en-US" altLang="ko-KR" sz="1900">
                <a:solidFill>
                  <a:schemeClr val="tx1"/>
                </a:solidFill>
              </a:rPr>
              <a:t>(1918~1932)</a:t>
            </a:r>
            <a:endParaRPr lang="ko-KR" altLang="en-US" sz="19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4869160"/>
            <a:ext cx="5904656" cy="64807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900" dirty="0" smtClean="0">
                <a:solidFill>
                  <a:schemeClr val="tx1"/>
                </a:solidFill>
              </a:rPr>
              <a:t>일본공산당은 결성되자마자 많은 탄압을 받고 </a:t>
            </a:r>
            <a:endParaRPr lang="en-US" altLang="ko-KR" sz="19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900" dirty="0" smtClean="0">
                <a:solidFill>
                  <a:schemeClr val="tx1"/>
                </a:solidFill>
              </a:rPr>
              <a:t>괴멸상태였음 </a:t>
            </a:r>
            <a:endParaRPr lang="en-US" altLang="ko-KR" sz="1900" dirty="0">
              <a:solidFill>
                <a:schemeClr val="tx1"/>
              </a:solidFill>
            </a:endParaRPr>
          </a:p>
        </p:txBody>
      </p:sp>
      <p:sp>
        <p:nvSpPr>
          <p:cNvPr id="23" name="톱니 모양의 오른쪽 화살표 21"/>
          <p:cNvSpPr/>
          <p:nvPr/>
        </p:nvSpPr>
        <p:spPr>
          <a:xfrm>
            <a:off x="6448198" y="3263396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톱니 모양의 오른쪽 화살표 21"/>
          <p:cNvSpPr/>
          <p:nvPr/>
        </p:nvSpPr>
        <p:spPr>
          <a:xfrm>
            <a:off x="6448198" y="4092728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톱니 모양의 오른쪽 화살표 21"/>
          <p:cNvSpPr/>
          <p:nvPr/>
        </p:nvSpPr>
        <p:spPr>
          <a:xfrm>
            <a:off x="6448198" y="4919581"/>
            <a:ext cx="500066" cy="453636"/>
          </a:xfrm>
          <a:prstGeom prst="notchedRightArrow">
            <a:avLst>
              <a:gd name="adj1" fmla="val 50000"/>
              <a:gd name="adj2" fmla="val 26939"/>
            </a:avLst>
          </a:prstGeom>
          <a:solidFill>
            <a:srgbClr val="74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7" name="Flowchart: Alternate Process 26"/>
          <p:cNvSpPr/>
          <p:nvPr/>
        </p:nvSpPr>
        <p:spPr>
          <a:xfrm>
            <a:off x="7430224" y="3068960"/>
            <a:ext cx="1614656" cy="648072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3B58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</a:rPr>
              <a:t>본격적인 </a:t>
            </a:r>
          </a:p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</a:rPr>
              <a:t>정당정치 시작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7316688" y="3933056"/>
            <a:ext cx="1830680" cy="648072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3B58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dirty="0">
                <a:solidFill>
                  <a:schemeClr val="tx1"/>
                </a:solidFill>
              </a:rPr>
              <a:t>통제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400" dirty="0" smtClean="0">
                <a:solidFill>
                  <a:schemeClr val="tx1"/>
                </a:solidFill>
              </a:rPr>
              <a:t>⇒</a:t>
            </a:r>
            <a:r>
              <a:rPr lang="ko-KR" altLang="en-US" sz="1400" dirty="0">
                <a:solidFill>
                  <a:schemeClr val="tx1"/>
                </a:solidFill>
              </a:rPr>
              <a:t>치안유지법 </a:t>
            </a:r>
            <a:r>
              <a:rPr lang="ko-KR" altLang="en-US" sz="1400" dirty="0" smtClean="0">
                <a:solidFill>
                  <a:schemeClr val="tx1"/>
                </a:solidFill>
              </a:rPr>
              <a:t>제정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7316688" y="4869160"/>
            <a:ext cx="1830680" cy="648072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3B58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</a:rPr>
              <a:t>해체된 이후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400" dirty="0" smtClean="0">
                <a:solidFill>
                  <a:schemeClr val="tx1"/>
                </a:solidFill>
              </a:rPr>
              <a:t>⇒ 계속적인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 sz="1400" dirty="0" smtClean="0">
                <a:solidFill>
                  <a:schemeClr val="tx1"/>
                </a:solidFill>
              </a:rPr>
              <a:t>비공식적인 활동 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989" y="5168225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(1922~1924)</a:t>
            </a:r>
            <a:endParaRPr lang="ko-KR" alt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259632" y="5733256"/>
            <a:ext cx="6552728" cy="64807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solidFill>
                  <a:schemeClr val="tx1"/>
                </a:solidFill>
              </a:rPr>
              <a:t>많은 새로운 정당들이 생성과 소멸을 계속해서 거듭</a:t>
            </a:r>
          </a:p>
          <a:p>
            <a:pPr algn="ctr">
              <a:defRPr lang="ko-KR" altLang="en-US"/>
            </a:pPr>
            <a:r>
              <a:rPr lang="ko-KR" altLang="en-US" sz="2000">
                <a:solidFill>
                  <a:schemeClr val="tx1"/>
                </a:solidFill>
              </a:rPr>
              <a:t>⇒  군부내각으로 넘어갈 때 까지 여러번 정당내각 지속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755575" y="404664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일본 정당의 성립과정 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– ‘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메이지 시대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(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明治時代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B0600000101010101" charset="-127"/>
                <a:ea typeface="나눔고딕 ExtraBold" panose="020B0600000101010101" charset="-127"/>
              </a:rPr>
              <a:t>)’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  <a:p>
            <a:pPr marL="342900" indent="-342900"/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B0600000101010101" charset="-127"/>
              <a:ea typeface="나눔고딕 ExtraBold" panose="020B0600000101010101" charset="-127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6" name="직선 연결선 3"/>
          <p:cNvCxnSpPr/>
          <p:nvPr/>
        </p:nvCxnSpPr>
        <p:spPr>
          <a:xfrm>
            <a:off x="179512" y="260648"/>
            <a:ext cx="80648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5"/>
          <p:cNvCxnSpPr/>
          <p:nvPr/>
        </p:nvCxnSpPr>
        <p:spPr>
          <a:xfrm>
            <a:off x="179512" y="1052736"/>
            <a:ext cx="80648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937974" cy="27363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53864" y="2834352"/>
            <a:ext cx="2510624" cy="378624"/>
            <a:chOff x="6300192" y="3212976"/>
            <a:chExt cx="2510624" cy="378624"/>
          </a:xfrm>
        </p:grpSpPr>
        <p:sp>
          <p:nvSpPr>
            <p:cNvPr id="3" name="TextBox 2"/>
            <p:cNvSpPr txBox="1"/>
            <p:nvPr/>
          </p:nvSpPr>
          <p:spPr>
            <a:xfrm>
              <a:off x="6300192" y="3212976"/>
              <a:ext cx="2510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메이지 시대</a:t>
              </a:r>
              <a:r>
                <a:rPr lang="en-US" altLang="ko-KR" dirty="0" smtClean="0">
                  <a:latin typeface="나눔고딕 ExtraBold" panose="020B0600000101010101" charset="-127"/>
                  <a:ea typeface="나눔고딕 ExtraBold" panose="020B0600000101010101" charset="-127"/>
                </a:rPr>
                <a:t>(</a:t>
              </a:r>
              <a:r>
                <a:rPr lang="ko-KR" altLang="en-US" b="1" dirty="0" smtClean="0">
                  <a:latin typeface="나눔고딕 ExtraBold" panose="020B0600000101010101" charset="-127"/>
                  <a:ea typeface="나눔고딕 ExtraBold" panose="020B0600000101010101" charset="-127"/>
                </a:rPr>
                <a:t>明治時代</a:t>
              </a:r>
              <a:r>
                <a:rPr lang="en-US" altLang="ko-KR" dirty="0" smtClean="0">
                  <a:latin typeface="나눔고딕 ExtraBold" panose="020B0600000101010101" charset="-127"/>
                  <a:ea typeface="나눔고딕 ExtraBold" panose="020B0600000101010101" charset="-127"/>
                </a:rPr>
                <a:t>)</a:t>
              </a:r>
              <a:endParaRPr lang="ko-KR" altLang="en-US" dirty="0">
                <a:latin typeface="나눔고딕 ExtraBold" panose="020B0600000101010101" charset="-127"/>
                <a:ea typeface="나눔고딕 ExtraBold" panose="020B0600000101010101" charset="-127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00192" y="3222268"/>
              <a:ext cx="2448272" cy="369332"/>
            </a:xfrm>
            <a:prstGeom prst="rect">
              <a:avLst/>
            </a:prstGeom>
            <a:noFill/>
            <a:ln w="19050">
              <a:solidFill>
                <a:srgbClr val="69C8F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37800"/>
            <a:ext cx="5976663" cy="33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459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5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2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년</a:t>
            </a:r>
            <a:r>
              <a:rPr lang="en-US" altLang="ko-KR" sz="2800" b="1" dirty="0" smtClean="0">
                <a:latin typeface="HY엽서L" pitchFamily="18" charset="-127"/>
                <a:ea typeface="HY엽서L" pitchFamily="18" charset="-127"/>
              </a:rPr>
              <a:t>,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국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권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회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복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이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후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초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기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정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당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 활</a:t>
            </a:r>
            <a:r>
              <a:rPr lang="ko-KR" altLang="en-US" sz="2800" b="1" dirty="0" smtClean="0">
                <a:latin typeface="HY엽서L" pitchFamily="18" charset="-127"/>
                <a:ea typeface="HY엽서L" pitchFamily="18" charset="-127"/>
              </a:rPr>
              <a:t>동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엽서L" pitchFamily="18" charset="-127"/>
                <a:ea typeface="HY엽서L" pitchFamily="18" charset="-127"/>
              </a:rPr>
              <a:t>기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HY엽서L" pitchFamily="18" charset="-127"/>
              <a:ea typeface="HY엽서L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050">
            <a:off x="7342626" y="307599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562">
            <a:off x="6799567" y="399983"/>
            <a:ext cx="510681" cy="5106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4282" y="1214422"/>
            <a:ext cx="2286016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1945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 패전 이후 </a:t>
            </a:r>
            <a:endParaRPr lang="en-US" altLang="ko-KR" sz="2000" b="1" dirty="0" smtClean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214282" y="1857364"/>
            <a:ext cx="5000660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52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자유당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민주당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사회당 등 활동 시작</a:t>
            </a:r>
            <a:endParaRPr lang="ko-KR" altLang="en-US" sz="1900" b="1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214282" y="2500306"/>
            <a:ext cx="5286412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ko-KR" altLang="en-US" sz="2000" b="1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하토야마는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자유당에 복귀 →주도권을 장악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X</a:t>
            </a:r>
            <a:endParaRPr lang="ko-KR" altLang="en-US" sz="2000" b="1" dirty="0" smtClean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  <a:p>
            <a:endParaRPr lang="ko-KR" altLang="en-US" sz="1900" dirty="0">
              <a:solidFill>
                <a:schemeClr val="tx1"/>
              </a:solidFill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214282" y="3143248"/>
            <a:ext cx="7429552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요시다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·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하토야마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양파의 주도권 다툼 →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1954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하토야마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탈당</a:t>
            </a:r>
            <a:endParaRPr lang="ko-KR" altLang="en-US" sz="1900" b="1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214282" y="3857628"/>
            <a:ext cx="7715304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000" b="1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하토야마의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‘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일본민주당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’ 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창당 →그 해 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12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월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요시다내각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총사퇴</a:t>
            </a:r>
            <a:endParaRPr lang="ko-KR" altLang="en-US" sz="1900" b="1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19" name="Rectangle 12"/>
          <p:cNvSpPr/>
          <p:nvPr/>
        </p:nvSpPr>
        <p:spPr>
          <a:xfrm>
            <a:off x="214282" y="5214950"/>
            <a:ext cx="8715436" cy="1071570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000" b="1" dirty="0" err="1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하토야마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내각은 소수 여당에 의한 단독정권의 어려움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사회당의 좌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·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우 양파 통합 등을 감안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보수합동을 추진 →그 해 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11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월 자유당과 민주당의 합당으로 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'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자유민주당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‘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창당</a:t>
            </a:r>
            <a:r>
              <a:rPr lang="en-US" altLang="ko-KR" sz="2000" b="1" dirty="0" smtClean="0">
                <a:latin typeface="HY엽서L" pitchFamily="18" charset="-127"/>
                <a:ea typeface="HY엽서L" pitchFamily="18" charset="-127"/>
              </a:rPr>
              <a:t>.</a:t>
            </a:r>
            <a:endParaRPr lang="ko-KR" altLang="en-US" sz="1900" b="1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20" name="Rectangle 12"/>
          <p:cNvSpPr/>
          <p:nvPr/>
        </p:nvSpPr>
        <p:spPr>
          <a:xfrm>
            <a:off x="214282" y="4572008"/>
            <a:ext cx="8572560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1955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년 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10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월</a:t>
            </a:r>
            <a:r>
              <a:rPr lang="en-US" altLang="ko-KR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그 동안 좌파와 우파로 나뉘어 대립하던 일본 사회당이 통합</a:t>
            </a:r>
            <a:endParaRPr lang="ko-KR" altLang="en-US" sz="1900" b="1" dirty="0">
              <a:solidFill>
                <a:schemeClr val="tx1"/>
              </a:solidFill>
              <a:latin typeface="HY엽서L" pitchFamily="18" charset="-127"/>
              <a:ea typeface="HY엽서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1533</Words>
  <Application>Microsoft Office PowerPoint</Application>
  <PresentationFormat>화면 슬라이드 쇼(4:3)</PresentationFormat>
  <Paragraphs>313</Paragraphs>
  <Slides>32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8" baseType="lpstr">
      <vt:lpstr>굴림</vt:lpstr>
      <vt:lpstr>Arial</vt:lpstr>
      <vt:lpstr>배달의민족 주아</vt:lpstr>
      <vt:lpstr>나눔바른고딕</vt:lpstr>
      <vt:lpstr>나눔고딕 ExtraBold</vt:lpstr>
      <vt:lpstr>HY엽서M</vt:lpstr>
      <vt:lpstr>나눔고딕</vt:lpstr>
      <vt:lpstr>Wingdings</vt:lpstr>
      <vt:lpstr>맑은 고딕</vt:lpstr>
      <vt:lpstr>HY견고딕</vt:lpstr>
      <vt:lpstr>HY엽서L</vt:lpstr>
      <vt:lpstr>HY강B</vt:lpstr>
      <vt:lpstr>배달의민족 한나</vt:lpstr>
      <vt:lpstr>HY궁서</vt:lpstr>
      <vt:lpstr>HY견명조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NSM</dc:creator>
  <cp:lastModifiedBy>정민영</cp:lastModifiedBy>
  <cp:revision>149</cp:revision>
  <dcterms:created xsi:type="dcterms:W3CDTF">2014-05-20T10:28:59Z</dcterms:created>
  <dcterms:modified xsi:type="dcterms:W3CDTF">2014-12-03T12:06:12Z</dcterms:modified>
</cp:coreProperties>
</file>