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5" r:id="rId11"/>
    <p:sldId id="266" r:id="rId12"/>
    <p:sldId id="267" r:id="rId13"/>
    <p:sldId id="268" r:id="rId14"/>
    <p:sldId id="269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78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93" r:id="rId31"/>
    <p:sldId id="287" r:id="rId32"/>
    <p:sldId id="288" r:id="rId33"/>
    <p:sldId id="289" r:id="rId34"/>
    <p:sldId id="290" r:id="rId35"/>
    <p:sldId id="291" r:id="rId36"/>
    <p:sldId id="292" r:id="rId37"/>
    <p:sldId id="300" r:id="rId38"/>
    <p:sldId id="295" r:id="rId39"/>
    <p:sldId id="296" r:id="rId40"/>
    <p:sldId id="297" r:id="rId41"/>
    <p:sldId id="298" r:id="rId42"/>
    <p:sldId id="299" r:id="rId43"/>
    <p:sldId id="307" r:id="rId44"/>
    <p:sldId id="302" r:id="rId45"/>
    <p:sldId id="303" r:id="rId46"/>
    <p:sldId id="304" r:id="rId47"/>
    <p:sldId id="305" r:id="rId48"/>
    <p:sldId id="306" r:id="rId49"/>
    <p:sldId id="314" r:id="rId50"/>
    <p:sldId id="308" r:id="rId51"/>
    <p:sldId id="309" r:id="rId52"/>
    <p:sldId id="310" r:id="rId53"/>
    <p:sldId id="311" r:id="rId54"/>
    <p:sldId id="312" r:id="rId55"/>
    <p:sldId id="313" r:id="rId56"/>
    <p:sldId id="315" r:id="rId5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660"/>
  </p:normalViewPr>
  <p:slideViewPr>
    <p:cSldViewPr>
      <p:cViewPr varScale="1">
        <p:scale>
          <a:sx n="83" d="100"/>
          <a:sy n="83" d="100"/>
        </p:scale>
        <p:origin x="-133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2F213-0608-4067-8BC5-927F4EE373C6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919C-6895-4554-800B-E688B689DD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748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E026-09DA-40D4-9F71-3196721BA7A5}" type="slidenum">
              <a:rPr lang="ko-KR" altLang="en-US" smtClean="0"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D0A87-25D8-4E65-A6AB-F4A9C586707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59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DB4A6-70D7-44F4-A2A0-71D3944F58C7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61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853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99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84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993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53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038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00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816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06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42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27A5-364F-4C17-8C07-87E371C81A9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49A58-EBF0-4600-B231-411C3FB51C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61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hyperlink" Target="http://www.google.co.kr/url?sa=i&amp;rct=j&amp;q=&amp;esrc=s&amp;frm=1&amp;source=images&amp;cd=&amp;cad=rja&amp;uact=8&amp;ved=0CAcQjRw&amp;url=http://historia.tistory.com/2070&amp;ei=vqsTVaHjIMXWmAXD_oGwCg&amp;bvm=bv.89217033,d.dGY&amp;psig=AFQjCNGu8QUpbFPe1DU1_rJalbsSLPQzwQ&amp;ust=142743890662652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hyperlink" Target="http://terms.naver.com/entry.nhn?docId=576026&amp;cid=46618&amp;categoryId=4661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ulleung.grandculture.net/Contents?local=ulleung&amp;dataType=01&amp;contents_id=GC01500478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terms.naver.com/entry.nhn?docId=1109101&amp;cid=40942&amp;categoryId=3338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ulleung.grandculture.net/Contents?local=ulleung&amp;dataType=01&amp;contents_id=GC0150049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hyperlink" Target="http://terms.naver.com/entry.nhn?docId=2246249&amp;cid=51293&amp;categoryId=51293http://terms.naver.com/entry.nhn?docId=2246249&amp;cid=51293&amp;categoryId=5129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terms.naver.com/entry.nhn?docId=544138&amp;cid=46618&amp;categoryId=46618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ulleung.grandculture.net/Contents?local=ulleung&amp;dataType=01&amp;contents_id=GC0150050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hyperlink" Target="http://terms.naver.com/entry.nhn?docId=1119216&amp;cid=40942&amp;categoryId=33383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eil.com/sub_news/sub_news_view.php?news_id=33166&amp;yy=2008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ews.naver.com/main/read.nhn?mode=LSD&amp;mid=sec&amp;sid1=001&amp;oid=117&amp;aid=0002134724" TargetMode="External"/><Relationship Id="rId4" Type="http://schemas.openxmlformats.org/officeDocument/2006/relationships/hyperlink" Target="http://www.cstimes.com/news/articleView.html?idxno=70466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ver.com/main/read.nhn?mode=LPOD&amp;mid=tvh&amp;oid=422&amp;aid=000010459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naver.com/main/read.nhn?mode=LPOD&amp;mid=tvh&amp;oid=056&amp;aid=0010120154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/>
          </a:bodyPr>
          <a:lstStyle/>
          <a:p>
            <a:r>
              <a:rPr lang="ko-KR" altLang="en-US" sz="5000" dirty="0" err="1" smtClean="0">
                <a:latin typeface="돋움" pitchFamily="50" charset="-127"/>
                <a:ea typeface="돋움" pitchFamily="50" charset="-127"/>
              </a:rPr>
              <a:t>독도영토학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- 4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조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dirty="0" smtClean="0">
                <a:latin typeface="돋움" pitchFamily="50" charset="-127"/>
                <a:ea typeface="돋움" pitchFamily="50" charset="-127"/>
              </a:rPr>
            </a:b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“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죽도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”</a:t>
            </a:r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일본영토론자들의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dirty="0">
                <a:latin typeface="돋움" pitchFamily="50" charset="-127"/>
                <a:ea typeface="돋움" pitchFamily="50" charset="-127"/>
              </a:rPr>
            </a:b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사료조작 행위는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?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조원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: </a:t>
            </a:r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배주은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이유진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최다영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</a:t>
            </a:r>
          </a:p>
          <a:p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   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최강현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김명진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이서영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</a:t>
            </a:r>
          </a:p>
          <a:p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  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한혜수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이찬현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김나람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20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4"/>
    </mc:Choice>
    <mc:Fallback>
      <p:transition spd="slow" advTm="38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6159" y="116632"/>
            <a:ext cx="8229600" cy="998984"/>
          </a:xfrm>
        </p:spPr>
        <p:txBody>
          <a:bodyPr/>
          <a:lstStyle/>
          <a:p>
            <a:r>
              <a:rPr lang="ko-KR" altLang="en-US" dirty="0" smtClean="0"/>
              <a:t>전후 외무성의 조작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09430" y="1088740"/>
            <a:ext cx="3888432" cy="1692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800" dirty="0" smtClean="0"/>
              <a:t>제 </a:t>
            </a:r>
            <a:r>
              <a:rPr lang="en-US" altLang="ko-KR" sz="2800" dirty="0"/>
              <a:t>1</a:t>
            </a:r>
            <a:r>
              <a:rPr lang="ko-KR" altLang="en-US" sz="2800" dirty="0"/>
              <a:t>차 사료 </a:t>
            </a:r>
            <a:r>
              <a:rPr lang="ko-KR" altLang="en-US" sz="2800" dirty="0" smtClean="0"/>
              <a:t>왜곡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1953</a:t>
            </a:r>
            <a:r>
              <a:rPr lang="ko-KR" altLang="en-US" sz="2800" dirty="0"/>
              <a:t>년 </a:t>
            </a:r>
            <a:r>
              <a:rPr lang="en-US" altLang="ko-KR" sz="2800" dirty="0"/>
              <a:t>7</a:t>
            </a:r>
            <a:r>
              <a:rPr lang="ko-KR" altLang="en-US" sz="2800" dirty="0"/>
              <a:t>월 </a:t>
            </a:r>
            <a:r>
              <a:rPr lang="en-US" altLang="ko-KR" sz="2800" dirty="0"/>
              <a:t>13</a:t>
            </a:r>
            <a:r>
              <a:rPr lang="ko-KR" altLang="en-US" sz="2800" dirty="0" smtClean="0"/>
              <a:t>일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&lt;</a:t>
            </a:r>
            <a:r>
              <a:rPr lang="ko-KR" altLang="en-US" sz="2800" dirty="0" smtClean="0"/>
              <a:t>일본 정부의 견해</a:t>
            </a:r>
            <a:r>
              <a:rPr lang="en-US" altLang="ko-KR" sz="2800" dirty="0"/>
              <a:t>(1)&gt;</a:t>
            </a:r>
            <a:endParaRPr lang="ko-KR" altLang="en-US" sz="2800" dirty="0"/>
          </a:p>
          <a:p>
            <a:endParaRPr lang="ko-KR" altLang="en-US" sz="2800" dirty="0"/>
          </a:p>
        </p:txBody>
      </p:sp>
      <p:pic>
        <p:nvPicPr>
          <p:cNvPr id="1026" name="Picture 2" descr="C:\Users\Administrator\Desktop\독도\454545_rhfu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9" y="1196752"/>
            <a:ext cx="457827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72403" y="5013176"/>
            <a:ext cx="2499397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00" dirty="0" smtClean="0"/>
              <a:t>&lt;</a:t>
            </a:r>
            <a:r>
              <a:rPr lang="ko-KR" altLang="en-US" sz="2300" dirty="0" smtClean="0"/>
              <a:t>대일강화조약</a:t>
            </a:r>
            <a:r>
              <a:rPr lang="en-US" altLang="ko-KR" sz="2300" dirty="0" smtClean="0"/>
              <a:t>&gt;</a:t>
            </a:r>
            <a:endParaRPr lang="ko-KR" altLang="en-US" sz="23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11" y="2656776"/>
            <a:ext cx="3003053" cy="396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483768" y="6142240"/>
            <a:ext cx="3203840" cy="4772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00" dirty="0" smtClean="0"/>
              <a:t>&lt;</a:t>
            </a:r>
            <a:r>
              <a:rPr lang="ko-KR" altLang="en-US" sz="2300" dirty="0" err="1" smtClean="0"/>
              <a:t>시마네현</a:t>
            </a:r>
            <a:r>
              <a:rPr lang="ko-KR" altLang="en-US" sz="2300" dirty="0" smtClean="0"/>
              <a:t> 고시 </a:t>
            </a:r>
            <a:r>
              <a:rPr lang="en-US" altLang="ko-KR" sz="2300" dirty="0" smtClean="0"/>
              <a:t>40</a:t>
            </a:r>
            <a:r>
              <a:rPr lang="ko-KR" altLang="en-US" sz="2300" dirty="0" smtClean="0"/>
              <a:t>호</a:t>
            </a:r>
            <a:r>
              <a:rPr lang="en-US" altLang="ko-KR" sz="2300" dirty="0" smtClean="0"/>
              <a:t>&gt;</a:t>
            </a:r>
            <a:endParaRPr lang="ko-KR" altLang="en-US" sz="2300" dirty="0"/>
          </a:p>
        </p:txBody>
      </p:sp>
    </p:spTree>
    <p:extLst>
      <p:ext uri="{BB962C8B-B14F-4D97-AF65-F5344CB8AC3E}">
        <p14:creationId xmlns:p14="http://schemas.microsoft.com/office/powerpoint/2010/main" val="2205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504" y="908720"/>
            <a:ext cx="4032448" cy="1584176"/>
          </a:xfrm>
        </p:spPr>
        <p:txBody>
          <a:bodyPr>
            <a:normAutofit/>
          </a:bodyPr>
          <a:lstStyle/>
          <a:p>
            <a:pPr marL="0" indent="0" algn="ctr" fontAlgn="base" latinLnBrk="0">
              <a:buNone/>
            </a:pPr>
            <a:r>
              <a:rPr lang="ko-KR" altLang="en-US" sz="2800" dirty="0" smtClean="0"/>
              <a:t>제 </a:t>
            </a:r>
            <a:r>
              <a:rPr lang="en-US" altLang="ko-KR" sz="2800" dirty="0"/>
              <a:t>2</a:t>
            </a:r>
            <a:r>
              <a:rPr lang="ko-KR" altLang="en-US" sz="2800" dirty="0"/>
              <a:t>차 사료 </a:t>
            </a:r>
            <a:r>
              <a:rPr lang="ko-KR" altLang="en-US" sz="2800" dirty="0" smtClean="0"/>
              <a:t>왜곡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1954</a:t>
            </a:r>
            <a:r>
              <a:rPr lang="ko-KR" altLang="en-US" sz="2800" dirty="0"/>
              <a:t>년 </a:t>
            </a:r>
            <a:r>
              <a:rPr lang="en-US" altLang="ko-KR" sz="2800" dirty="0"/>
              <a:t>2</a:t>
            </a:r>
            <a:r>
              <a:rPr lang="ko-KR" altLang="en-US" sz="2800" dirty="0"/>
              <a:t>월 </a:t>
            </a:r>
            <a:r>
              <a:rPr lang="en-US" altLang="ko-KR" sz="2800" dirty="0"/>
              <a:t>10</a:t>
            </a:r>
            <a:r>
              <a:rPr lang="ko-KR" altLang="en-US" sz="2800" dirty="0" smtClean="0"/>
              <a:t>일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&lt;</a:t>
            </a:r>
            <a:r>
              <a:rPr lang="ko-KR" altLang="en-US" sz="2800" dirty="0"/>
              <a:t>일본 정부의 견해</a:t>
            </a:r>
            <a:r>
              <a:rPr lang="en-US" altLang="ko-KR" sz="2800" dirty="0"/>
              <a:t>(2)&gt;</a:t>
            </a:r>
          </a:p>
          <a:p>
            <a:pPr marL="0" indent="0">
              <a:buNone/>
            </a:pPr>
            <a:endParaRPr lang="ko-KR" altLang="en-US" sz="2800" dirty="0"/>
          </a:p>
          <a:p>
            <a:pPr marL="0" indent="0">
              <a:buNone/>
            </a:pPr>
            <a:endParaRPr lang="ko-KR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68" y="383876"/>
            <a:ext cx="4608512" cy="34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436096" y="3832579"/>
            <a:ext cx="3155824" cy="468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00" dirty="0" smtClean="0"/>
              <a:t>&lt;</a:t>
            </a:r>
            <a:r>
              <a:rPr lang="ko-KR" altLang="en-US" sz="2300" dirty="0" smtClean="0"/>
              <a:t>세종실록</a:t>
            </a:r>
            <a:r>
              <a:rPr lang="en-US" altLang="ko-KR" sz="2300" dirty="0" smtClean="0"/>
              <a:t>&gt;</a:t>
            </a:r>
            <a:r>
              <a:rPr lang="ko-KR" altLang="en-US" sz="2300" dirty="0" smtClean="0"/>
              <a:t>지리지</a:t>
            </a:r>
            <a:endParaRPr lang="ko-KR" altLang="en-US" sz="23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2862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4753794" y="5517232"/>
            <a:ext cx="2808312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00" dirty="0" smtClean="0">
                <a:solidFill>
                  <a:schemeClr val="bg1"/>
                </a:solidFill>
              </a:rPr>
              <a:t>&lt;</a:t>
            </a:r>
            <a:r>
              <a:rPr lang="ko-KR" altLang="en-US" sz="2300" dirty="0" smtClean="0">
                <a:solidFill>
                  <a:schemeClr val="bg1"/>
                </a:solidFill>
              </a:rPr>
              <a:t>동국여지승람</a:t>
            </a:r>
            <a:r>
              <a:rPr lang="en-US" altLang="ko-KR" sz="2300" dirty="0" smtClean="0">
                <a:solidFill>
                  <a:schemeClr val="bg1"/>
                </a:solidFill>
              </a:rPr>
              <a:t>&gt;</a:t>
            </a:r>
            <a:r>
              <a:rPr lang="ko-KR" altLang="en-US" sz="2300" dirty="0" smtClean="0">
                <a:solidFill>
                  <a:schemeClr val="bg1"/>
                </a:solidFill>
              </a:rPr>
              <a:t>의</a:t>
            </a:r>
            <a:endParaRPr lang="en-US" altLang="ko-KR" sz="23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300" dirty="0" err="1" smtClean="0">
                <a:solidFill>
                  <a:schemeClr val="bg1"/>
                </a:solidFill>
              </a:rPr>
              <a:t>우산도</a:t>
            </a:r>
            <a:r>
              <a:rPr lang="ko-KR" altLang="en-US" sz="2300" dirty="0" err="1">
                <a:solidFill>
                  <a:schemeClr val="bg1"/>
                </a:solidFill>
              </a:rPr>
              <a:t>와</a:t>
            </a:r>
            <a:r>
              <a:rPr lang="en-US" altLang="ko-KR" sz="2300" dirty="0" smtClean="0">
                <a:solidFill>
                  <a:schemeClr val="bg1"/>
                </a:solidFill>
              </a:rPr>
              <a:t> </a:t>
            </a:r>
            <a:r>
              <a:rPr lang="ko-KR" altLang="en-US" sz="2300" dirty="0" smtClean="0">
                <a:solidFill>
                  <a:schemeClr val="bg1"/>
                </a:solidFill>
              </a:rPr>
              <a:t>울릉도</a:t>
            </a:r>
            <a:endParaRPr lang="ko-KR" alt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6122665" cy="222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804248" y="1916832"/>
            <a:ext cx="1152128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 smtClean="0"/>
              <a:t>안용복</a:t>
            </a:r>
            <a:endParaRPr lang="ko-KR" altLang="en-US" sz="2300" dirty="0"/>
          </a:p>
        </p:txBody>
      </p:sp>
      <p:pic>
        <p:nvPicPr>
          <p:cNvPr id="1028" name="Picture 4" descr="http://cfs2.tistory.com/upload_control/download.blog?fhandle=YmxvZzI5MDkzQGZzMi50aXN0b3J5LmNvbTovYXR0YWNoLzMvMzc0LmdpZg%3D%3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371684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536415" y="5733256"/>
            <a:ext cx="208823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 err="1" smtClean="0"/>
              <a:t>도쿠가와</a:t>
            </a:r>
            <a:r>
              <a:rPr lang="ko-KR" altLang="en-US" sz="2300" dirty="0" smtClean="0"/>
              <a:t> 막부</a:t>
            </a:r>
            <a:endParaRPr lang="ko-KR" altLang="en-US" sz="23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45" y="2873452"/>
            <a:ext cx="39147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9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179512" y="692696"/>
            <a:ext cx="3960440" cy="1800200"/>
          </a:xfrm>
        </p:spPr>
        <p:txBody>
          <a:bodyPr>
            <a:normAutofit/>
          </a:bodyPr>
          <a:lstStyle/>
          <a:p>
            <a:pPr marL="0" indent="0" algn="ctr" fontAlgn="base" latinLnBrk="0">
              <a:buNone/>
            </a:pPr>
            <a:r>
              <a:rPr lang="ko-KR" altLang="en-US" sz="2800" dirty="0" smtClean="0"/>
              <a:t>제 </a:t>
            </a:r>
            <a:r>
              <a:rPr lang="en-US" altLang="ko-KR" sz="2800" dirty="0"/>
              <a:t>3</a:t>
            </a:r>
            <a:r>
              <a:rPr lang="ko-KR" altLang="en-US" sz="2800" dirty="0" smtClean="0"/>
              <a:t>차 </a:t>
            </a:r>
            <a:r>
              <a:rPr lang="ko-KR" altLang="en-US" sz="2800" dirty="0"/>
              <a:t>사료 </a:t>
            </a:r>
            <a:r>
              <a:rPr lang="ko-KR" altLang="en-US" sz="2800" dirty="0" smtClean="0"/>
              <a:t>왜곡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1956</a:t>
            </a:r>
            <a:r>
              <a:rPr lang="ko-KR" altLang="en-US" sz="2800" dirty="0" smtClean="0"/>
              <a:t>년 </a:t>
            </a:r>
            <a:r>
              <a:rPr lang="en-US" altLang="ko-KR" sz="2800" dirty="0"/>
              <a:t>9</a:t>
            </a:r>
            <a:r>
              <a:rPr lang="ko-KR" altLang="en-US" sz="2800" dirty="0" smtClean="0"/>
              <a:t>월 </a:t>
            </a:r>
            <a:r>
              <a:rPr lang="en-US" altLang="ko-KR" sz="2800" dirty="0"/>
              <a:t>2</a:t>
            </a:r>
            <a:r>
              <a:rPr lang="en-US" altLang="ko-KR" sz="2800" dirty="0" smtClean="0"/>
              <a:t>0</a:t>
            </a:r>
            <a:r>
              <a:rPr lang="ko-KR" altLang="en-US" sz="2800" dirty="0" smtClean="0"/>
              <a:t>일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&lt;</a:t>
            </a:r>
            <a:r>
              <a:rPr lang="ko-KR" altLang="en-US" sz="2800" dirty="0"/>
              <a:t>일본 정부의 견해</a:t>
            </a:r>
            <a:r>
              <a:rPr lang="en-US" altLang="ko-KR" sz="2800" dirty="0" smtClean="0"/>
              <a:t>(3)&gt;</a:t>
            </a:r>
            <a:endParaRPr lang="en-US" altLang="ko-KR" sz="2800" dirty="0"/>
          </a:p>
          <a:p>
            <a:pPr marL="0" indent="0">
              <a:buNone/>
            </a:pPr>
            <a:endParaRPr lang="ko-KR" altLang="en-US" sz="2800" dirty="0"/>
          </a:p>
          <a:p>
            <a:pPr marL="0" indent="0">
              <a:buNone/>
            </a:pPr>
            <a:endParaRPr lang="ko-KR" alt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95" y="476672"/>
            <a:ext cx="4842585" cy="298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2627784" y="2759200"/>
            <a:ext cx="216024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2300" dirty="0" smtClean="0"/>
              <a:t>샌프란시스코</a:t>
            </a:r>
            <a:endParaRPr lang="en-US" altLang="ko-KR" sz="2300" dirty="0" smtClean="0"/>
          </a:p>
          <a:p>
            <a:pPr algn="r"/>
            <a:r>
              <a:rPr lang="ko-KR" altLang="en-US" sz="2300" dirty="0" smtClean="0"/>
              <a:t>강화조약</a:t>
            </a:r>
            <a:endParaRPr lang="ko-KR" altLang="en-US" sz="2300" dirty="0"/>
          </a:p>
        </p:txBody>
      </p:sp>
      <p:sp>
        <p:nvSpPr>
          <p:cNvPr id="7" name="직사각형 6"/>
          <p:cNvSpPr/>
          <p:nvPr/>
        </p:nvSpPr>
        <p:spPr>
          <a:xfrm>
            <a:off x="5652120" y="4653136"/>
            <a:ext cx="2934008" cy="15346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300" dirty="0" err="1" smtClean="0"/>
              <a:t>수토관들이</a:t>
            </a:r>
            <a:r>
              <a:rPr lang="ko-KR" altLang="en-US" sz="2300" dirty="0" smtClean="0"/>
              <a:t> 머물던</a:t>
            </a:r>
            <a:endParaRPr lang="en-US" altLang="ko-KR" sz="2300" dirty="0" smtClean="0"/>
          </a:p>
          <a:p>
            <a:r>
              <a:rPr lang="ko-KR" altLang="en-US" sz="2300" dirty="0" err="1" smtClean="0"/>
              <a:t>대풍원</a:t>
            </a:r>
            <a:r>
              <a:rPr lang="ko-KR" altLang="en-US" sz="2300" dirty="0" smtClean="0"/>
              <a:t> 현판</a:t>
            </a:r>
            <a:endParaRPr lang="en-US" altLang="ko-KR" sz="2300" dirty="0" smtClean="0"/>
          </a:p>
          <a:p>
            <a:r>
              <a:rPr lang="en-US" altLang="ko-KR" sz="2400" dirty="0" smtClean="0"/>
              <a:t>(</a:t>
            </a:r>
            <a:r>
              <a:rPr lang="ko-KR" altLang="en-US" sz="2400" dirty="0" smtClean="0"/>
              <a:t>경북도 </a:t>
            </a:r>
            <a:r>
              <a:rPr lang="ko-KR" altLang="en-US" sz="2400" dirty="0"/>
              <a:t>유형문화재 제</a:t>
            </a:r>
            <a:r>
              <a:rPr lang="en-US" altLang="ko-KR" sz="2400" dirty="0"/>
              <a:t>441</a:t>
            </a:r>
            <a:r>
              <a:rPr lang="ko-KR" altLang="en-US" sz="2400" dirty="0" smtClean="0"/>
              <a:t>호</a:t>
            </a:r>
            <a:r>
              <a:rPr lang="en-US" altLang="ko-KR" sz="2400" dirty="0" smtClean="0"/>
              <a:t>)</a:t>
            </a:r>
            <a:endParaRPr lang="ko-KR" altLang="en-US" sz="23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43872"/>
            <a:ext cx="5158567" cy="238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553472" y="5589240"/>
            <a:ext cx="1226440" cy="45457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mtClean="0"/>
              <a:t>대풍원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09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916919" y="620688"/>
            <a:ext cx="3960440" cy="1656213"/>
          </a:xfrm>
        </p:spPr>
        <p:txBody>
          <a:bodyPr>
            <a:normAutofit/>
          </a:bodyPr>
          <a:lstStyle/>
          <a:p>
            <a:pPr marL="0" indent="0" algn="ctr" fontAlgn="base" latinLnBrk="0">
              <a:buNone/>
            </a:pPr>
            <a:r>
              <a:rPr lang="ko-KR" altLang="en-US" sz="2800" dirty="0" smtClean="0"/>
              <a:t>제 </a:t>
            </a:r>
            <a:r>
              <a:rPr lang="en-US" altLang="ko-KR" sz="2800" dirty="0" smtClean="0"/>
              <a:t>4</a:t>
            </a:r>
            <a:r>
              <a:rPr lang="ko-KR" altLang="en-US" sz="2800" dirty="0" smtClean="0"/>
              <a:t>차 </a:t>
            </a:r>
            <a:r>
              <a:rPr lang="ko-KR" altLang="en-US" sz="2800" dirty="0"/>
              <a:t>사료 </a:t>
            </a:r>
            <a:r>
              <a:rPr lang="ko-KR" altLang="en-US" sz="2800" dirty="0" smtClean="0"/>
              <a:t>왜곡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1962</a:t>
            </a:r>
            <a:r>
              <a:rPr lang="ko-KR" altLang="en-US" sz="2800" dirty="0" smtClean="0"/>
              <a:t>년 </a:t>
            </a:r>
            <a:r>
              <a:rPr lang="en-US" altLang="ko-KR" sz="2800" dirty="0"/>
              <a:t>7</a:t>
            </a:r>
            <a:r>
              <a:rPr lang="ko-KR" altLang="en-US" sz="2800" dirty="0" smtClean="0"/>
              <a:t>월 </a:t>
            </a:r>
            <a:r>
              <a:rPr lang="en-US" altLang="ko-KR" sz="2800" dirty="0" smtClean="0"/>
              <a:t>13</a:t>
            </a:r>
            <a:r>
              <a:rPr lang="ko-KR" altLang="en-US" sz="2800" dirty="0" smtClean="0"/>
              <a:t>일</a:t>
            </a:r>
            <a:endParaRPr lang="en-US" altLang="ko-KR" sz="2800" dirty="0" smtClean="0"/>
          </a:p>
          <a:p>
            <a:pPr marL="0" indent="0" algn="ctr">
              <a:buNone/>
            </a:pPr>
            <a:r>
              <a:rPr lang="en-US" altLang="ko-KR" sz="2800" dirty="0" smtClean="0"/>
              <a:t>&lt;</a:t>
            </a:r>
            <a:r>
              <a:rPr lang="ko-KR" altLang="en-US" sz="2800" dirty="0"/>
              <a:t>일본 정부의 견해</a:t>
            </a:r>
            <a:r>
              <a:rPr lang="en-US" altLang="ko-KR" sz="2800" dirty="0" smtClean="0"/>
              <a:t>(4)&gt;</a:t>
            </a:r>
            <a:endParaRPr lang="en-US" altLang="ko-KR" sz="2800" dirty="0"/>
          </a:p>
          <a:p>
            <a:pPr marL="0" indent="0">
              <a:buNone/>
            </a:pPr>
            <a:endParaRPr lang="ko-KR" altLang="en-US" sz="2800" dirty="0"/>
          </a:p>
          <a:p>
            <a:pPr marL="0" indent="0">
              <a:buNone/>
            </a:pPr>
            <a:endParaRPr lang="ko-KR" alt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" y="548680"/>
            <a:ext cx="4269600" cy="36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62915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339752" y="5928737"/>
            <a:ext cx="1645865" cy="6480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 err="1" smtClean="0"/>
              <a:t>팔도총도</a:t>
            </a:r>
            <a:endParaRPr lang="ko-KR" altLang="en-US" sz="2300" dirty="0"/>
          </a:p>
        </p:txBody>
      </p:sp>
      <p:sp>
        <p:nvSpPr>
          <p:cNvPr id="6" name="직사각형 5"/>
          <p:cNvSpPr/>
          <p:nvPr/>
        </p:nvSpPr>
        <p:spPr>
          <a:xfrm>
            <a:off x="677094" y="4179978"/>
            <a:ext cx="230425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 smtClean="0"/>
              <a:t>증보문헌비고</a:t>
            </a:r>
            <a:endParaRPr lang="ko-KR" altLang="en-US" sz="2300" dirty="0"/>
          </a:p>
        </p:txBody>
      </p:sp>
    </p:spTree>
    <p:extLst>
      <p:ext uri="{BB962C8B-B14F-4D97-AF65-F5344CB8AC3E}">
        <p14:creationId xmlns:p14="http://schemas.microsoft.com/office/powerpoint/2010/main" val="39890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274321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사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료가 조작되었다는 근거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(1)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/>
            </a:r>
            <a:br>
              <a:rPr lang="ko-KR" altLang="en-US" dirty="0">
                <a:latin typeface="돋움" pitchFamily="50" charset="-127"/>
                <a:ea typeface="돋움" pitchFamily="50" charset="-127"/>
              </a:rPr>
            </a:b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21502557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최강현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2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독도\고려사지리지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3291249" cy="3071834"/>
          </a:xfrm>
          <a:prstGeom prst="rect">
            <a:avLst/>
          </a:prstGeom>
          <a:noFill/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고려사 지리지 및 세종실록지리지</a:t>
            </a:r>
            <a:endParaRPr lang="ko-KR" altLang="en-US" dirty="0"/>
          </a:p>
        </p:txBody>
      </p:sp>
      <p:pic>
        <p:nvPicPr>
          <p:cNvPr id="3075" name="Picture 3" descr="C:\Users\Administrator\Desktop\독도\고려사지리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7" y="1214422"/>
            <a:ext cx="3536181" cy="3143272"/>
          </a:xfrm>
          <a:prstGeom prst="rect">
            <a:avLst/>
          </a:prstGeom>
          <a:noFill/>
        </p:spPr>
      </p:pic>
      <p:pic>
        <p:nvPicPr>
          <p:cNvPr id="8" name="Picture 5" descr="C:\Users\Administrator\Desktop\독도\세종실록지리지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365528"/>
            <a:ext cx="2428892" cy="22781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14612" y="4429132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독도가 우리나라의 고유한 영토이다라는 것이 적혀있다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8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칙령 41호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357298"/>
            <a:ext cx="4857784" cy="5143536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357298"/>
          </a:xfrm>
        </p:spPr>
        <p:txBody>
          <a:bodyPr/>
          <a:lstStyle/>
          <a:p>
            <a:r>
              <a:rPr lang="ko-KR" altLang="en-US" dirty="0" smtClean="0"/>
              <a:t>대한제국 칙령 제</a:t>
            </a:r>
            <a:r>
              <a:rPr lang="en-US" altLang="ko-KR" dirty="0" smtClean="0"/>
              <a:t>41</a:t>
            </a:r>
            <a:r>
              <a:rPr lang="ko-KR" altLang="en-US" dirty="0" smtClean="0"/>
              <a:t>호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3504" y="1357298"/>
            <a:ext cx="378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ko-KR" altLang="en-US" dirty="0" smtClean="0"/>
              <a:t>황제가 내린 명령을 적은 것으로 독도 울릉도에 대한 우리나라의 권리를 확고히 보여주는 문서</a:t>
            </a:r>
            <a:endParaRPr lang="en-US" altLang="ko-KR" dirty="0" smtClean="0"/>
          </a:p>
          <a:p>
            <a:pPr>
              <a:buFont typeface="Arial" charset="0"/>
              <a:buChar char="•"/>
            </a:pP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3504" y="2857496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예로는 울릉도의 군으로 승격</a:t>
            </a:r>
            <a:endParaRPr lang="en-US" altLang="ko-KR" dirty="0" smtClean="0"/>
          </a:p>
          <a:p>
            <a:r>
              <a:rPr lang="en-US" altLang="ko-KR" dirty="0" smtClean="0"/>
              <a:t>*</a:t>
            </a:r>
            <a:r>
              <a:rPr lang="ko-KR" altLang="en-US" dirty="0" smtClean="0"/>
              <a:t>관리감찰사 파견 및 관리</a:t>
            </a:r>
            <a:endParaRPr lang="en-US" altLang="ko-KR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214942" y="3857628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더 궁금하신 것이 있다면 밑에 사이트 참조</a:t>
            </a:r>
            <a:endParaRPr lang="en-US" altLang="ko-KR" dirty="0" smtClean="0"/>
          </a:p>
          <a:p>
            <a:r>
              <a:rPr lang="en-US" altLang="ko-KR" dirty="0" smtClean="0"/>
              <a:t>http://ulleung.grandculture.net/Contents?local=ulleung&amp;dataType=01&amp;contents_id=GC01500478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69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ko-KR" altLang="en-US" sz="4000" dirty="0" smtClean="0"/>
              <a:t>삼국 사기</a:t>
            </a:r>
            <a:r>
              <a:rPr lang="en-US" altLang="ko-KR" sz="4000" dirty="0" smtClean="0"/>
              <a:t> </a:t>
            </a:r>
            <a:r>
              <a:rPr lang="ko-KR" altLang="en-US" sz="4000" dirty="0" smtClean="0"/>
              <a:t>및 삼국 유사</a:t>
            </a:r>
            <a:endParaRPr lang="ko-KR" altLang="en-US" sz="4000" dirty="0"/>
          </a:p>
        </p:txBody>
      </p:sp>
      <p:pic>
        <p:nvPicPr>
          <p:cNvPr id="1028" name="Picture 4" descr="C:\Users\Administrator\Desktop\삼국유사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214422"/>
            <a:ext cx="4357718" cy="3643338"/>
          </a:xfrm>
          <a:prstGeom prst="rect">
            <a:avLst/>
          </a:prstGeom>
          <a:noFill/>
        </p:spPr>
      </p:pic>
      <p:pic>
        <p:nvPicPr>
          <p:cNvPr id="2" name="Picture 2" descr="C:\Users\Administrator\Desktop\8c7f1678-70f0-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14422"/>
            <a:ext cx="3842066" cy="36433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720" y="5214950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김부식</a:t>
            </a:r>
            <a:endParaRPr lang="en-US" altLang="ko-KR" dirty="0" smtClean="0"/>
          </a:p>
          <a:p>
            <a:r>
              <a:rPr lang="en-US" altLang="ko-KR" dirty="0" smtClean="0"/>
              <a:t>*1c</a:t>
            </a:r>
            <a:r>
              <a:rPr lang="ko-KR" altLang="en-US" dirty="0" smtClean="0"/>
              <a:t>기부터 적혀져있는 역사서</a:t>
            </a:r>
            <a:endParaRPr lang="en-US" altLang="ko-KR" dirty="0" smtClean="0"/>
          </a:p>
          <a:p>
            <a:r>
              <a:rPr lang="en-US" altLang="ko-KR" dirty="0" smtClean="0"/>
              <a:t>*</a:t>
            </a:r>
            <a:r>
              <a:rPr lang="ko-KR" altLang="en-US" dirty="0" smtClean="0"/>
              <a:t>신라가 독도를 복속시켰다는 사실도 기록되어있다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9124" y="5143512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최초로 단군신화가 기록된 활자본</a:t>
            </a:r>
            <a:endParaRPr lang="en-US" altLang="ko-KR" dirty="0" smtClean="0"/>
          </a:p>
          <a:p>
            <a:r>
              <a:rPr lang="en-US" altLang="ko-KR" dirty="0" smtClean="0"/>
              <a:t>*</a:t>
            </a:r>
            <a:r>
              <a:rPr lang="ko-KR" altLang="en-US" dirty="0" smtClean="0"/>
              <a:t>외에도 많은 전설 및 신화가 수록되어 </a:t>
            </a:r>
            <a:r>
              <a:rPr lang="ko-KR" altLang="en-US" dirty="0" err="1" smtClean="0"/>
              <a:t>설화문학설이라</a:t>
            </a:r>
            <a:r>
              <a:rPr lang="ko-KR" altLang="en-US" dirty="0" smtClean="0"/>
              <a:t> 불리기도 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 err="1" smtClean="0"/>
              <a:t>은주시청합기</a:t>
            </a:r>
            <a:r>
              <a:rPr lang="en-US" altLang="ko-KR" sz="4000" dirty="0" smtClean="0"/>
              <a:t> </a:t>
            </a:r>
            <a:r>
              <a:rPr lang="ko-KR" altLang="en-US" sz="4000" dirty="0" smtClean="0"/>
              <a:t>및 동국전도</a:t>
            </a:r>
            <a:r>
              <a:rPr lang="en-US" altLang="ko-KR" sz="4000" dirty="0" smtClean="0"/>
              <a:t>(</a:t>
            </a:r>
            <a:r>
              <a:rPr lang="ko-KR" altLang="en-US" sz="4000" dirty="0" smtClean="0"/>
              <a:t>지도</a:t>
            </a:r>
            <a:r>
              <a:rPr lang="en-US" altLang="ko-KR" sz="4000" dirty="0" smtClean="0"/>
              <a:t>)</a:t>
            </a:r>
            <a:endParaRPr lang="ko-KR" altLang="en-US" sz="4000" dirty="0"/>
          </a:p>
        </p:txBody>
      </p:sp>
      <p:pic>
        <p:nvPicPr>
          <p:cNvPr id="2050" name="Picture 2" descr="C:\Users\Administrator\Desktop\독도\은주시청합기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9"/>
            <a:ext cx="2786082" cy="2571768"/>
          </a:xfrm>
          <a:prstGeom prst="rect">
            <a:avLst/>
          </a:prstGeom>
          <a:noFill/>
        </p:spPr>
      </p:pic>
      <p:pic>
        <p:nvPicPr>
          <p:cNvPr id="2053" name="Picture 5" descr="C:\Users\Administrator\Desktop\독도\동국전도(지도)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572008"/>
            <a:ext cx="2643206" cy="2000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00430" y="471488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독도가 표시되어있음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4678" y="1785926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현종 </a:t>
            </a:r>
            <a:r>
              <a:rPr lang="en-US" altLang="ko-KR" dirty="0" smtClean="0"/>
              <a:t>8</a:t>
            </a:r>
            <a:r>
              <a:rPr lang="ko-KR" altLang="en-US" dirty="0" smtClean="0"/>
              <a:t>년에 </a:t>
            </a:r>
            <a:r>
              <a:rPr lang="ko-KR" altLang="en-US" dirty="0" err="1" smtClean="0"/>
              <a:t>사이토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호센이</a:t>
            </a:r>
            <a:r>
              <a:rPr lang="ko-KR" altLang="en-US" dirty="0" smtClean="0"/>
              <a:t> 간행한 독도에 관한 일본 최초의 문헌</a:t>
            </a:r>
            <a:endParaRPr lang="en-US" altLang="ko-KR" dirty="0" smtClean="0"/>
          </a:p>
          <a:p>
            <a:r>
              <a:rPr lang="en-US" altLang="ko-KR" dirty="0" smtClean="0"/>
              <a:t>*</a:t>
            </a:r>
            <a:r>
              <a:rPr lang="ko-KR" altLang="en-US" dirty="0" smtClean="0"/>
              <a:t>현재 우리나라와 일본의 논란으로서 판가름 낼 수 있는 중요한 문서 중 하나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75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2743218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돋움" pitchFamily="50" charset="-127"/>
                <a:ea typeface="돋움" pitchFamily="50" charset="-127"/>
              </a:rPr>
              <a:t>사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료조작의 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구체적인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내용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(1)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/>
            </a:r>
            <a:br>
              <a:rPr lang="ko-KR" altLang="en-US" dirty="0">
                <a:latin typeface="돋움" pitchFamily="50" charset="-127"/>
                <a:ea typeface="돋움" pitchFamily="50" charset="-127"/>
              </a:rPr>
            </a:b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21502227 </a:t>
            </a:r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배주은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17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동국여지지</a:t>
            </a:r>
            <a:endParaRPr lang="ko-KR" altLang="en-US" dirty="0"/>
          </a:p>
        </p:txBody>
      </p:sp>
      <p:pic>
        <p:nvPicPr>
          <p:cNvPr id="8" name="Picture 7" descr="C:\Users\Administrator\Desktop\독도\여지지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3143272" cy="37477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29058" y="1785926"/>
            <a:ext cx="3857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조선 후기 울릉도와 독도를 조선의 땅이라고 주장한 문신</a:t>
            </a:r>
            <a:endParaRPr lang="en-US" altLang="ko-KR" dirty="0" smtClean="0"/>
          </a:p>
          <a:p>
            <a:r>
              <a:rPr lang="en-US" altLang="ko-KR" dirty="0" smtClean="0"/>
              <a:t>*http://ulleung.grandculture.net/Contents?local=ulleung&amp;dataType=01&amp;contents_id=GC01500491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3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신증동국여지승람</a:t>
            </a:r>
            <a:r>
              <a:rPr lang="ko-KR" altLang="en-US" dirty="0" smtClean="0"/>
              <a:t> </a:t>
            </a:r>
            <a:r>
              <a:rPr lang="ko-KR" altLang="en-US" sz="3100" dirty="0" smtClean="0"/>
              <a:t>및</a:t>
            </a:r>
            <a:r>
              <a:rPr lang="ko-KR" altLang="en-US" dirty="0" smtClean="0"/>
              <a:t> </a:t>
            </a:r>
            <a:r>
              <a:rPr lang="ko-KR" altLang="en-US" sz="4000" dirty="0" err="1" smtClean="0"/>
              <a:t>태정관지시문서</a:t>
            </a:r>
            <a:r>
              <a:rPr lang="ko-KR" altLang="en-US" sz="4000" dirty="0" smtClean="0"/>
              <a:t> </a:t>
            </a:r>
            <a:endParaRPr lang="ko-KR" altLang="en-US" sz="4000" dirty="0"/>
          </a:p>
        </p:txBody>
      </p:sp>
      <p:pic>
        <p:nvPicPr>
          <p:cNvPr id="4" name="Picture 4" descr="C:\Users\Administrator\Desktop\독도\태정관문서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2571768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00430" y="3786190"/>
            <a:ext cx="5072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내무성질의서 및 </a:t>
            </a:r>
            <a:r>
              <a:rPr lang="ko-KR" altLang="en-US" dirty="0" err="1" smtClean="0"/>
              <a:t>태정관지시문서</a:t>
            </a:r>
            <a:endParaRPr lang="en-US" altLang="ko-KR" dirty="0" smtClean="0"/>
          </a:p>
          <a:p>
            <a:r>
              <a:rPr lang="en-US" altLang="ko-KR" dirty="0" smtClean="0"/>
              <a:t>*1868(</a:t>
            </a:r>
            <a:r>
              <a:rPr lang="ko-KR" altLang="en-US" dirty="0" smtClean="0"/>
              <a:t>고종</a:t>
            </a:r>
            <a:r>
              <a:rPr lang="en-US" altLang="ko-KR" dirty="0" smtClean="0"/>
              <a:t>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) </a:t>
            </a:r>
            <a:r>
              <a:rPr lang="ko-KR" altLang="en-US" dirty="0" smtClean="0"/>
              <a:t>일본의 </a:t>
            </a:r>
            <a:r>
              <a:rPr lang="ko-KR" altLang="en-US" dirty="0" err="1" smtClean="0"/>
              <a:t>태정관에서</a:t>
            </a:r>
            <a:r>
              <a:rPr lang="ko-KR" altLang="en-US" dirty="0" smtClean="0"/>
              <a:t> 독도가 조선 영토임을 결정한 문서</a:t>
            </a:r>
            <a:endParaRPr lang="en-US" altLang="ko-KR" dirty="0" smtClean="0"/>
          </a:p>
          <a:p>
            <a:r>
              <a:rPr lang="en-US" altLang="ko-KR" dirty="0" smtClean="0"/>
              <a:t>*</a:t>
            </a:r>
            <a:r>
              <a:rPr lang="ko-KR" altLang="en-US" dirty="0" smtClean="0"/>
              <a:t> </a:t>
            </a:r>
            <a:r>
              <a:rPr lang="en-US" altLang="ko-KR" dirty="0" smtClean="0"/>
              <a:t>『</a:t>
            </a:r>
            <a:r>
              <a:rPr lang="ko-KR" altLang="en-US" dirty="0" smtClean="0"/>
              <a:t>일본외교문서</a:t>
            </a:r>
            <a:r>
              <a:rPr lang="en-US" altLang="ko-KR" dirty="0" smtClean="0"/>
              <a:t>(</a:t>
            </a:r>
            <a:r>
              <a:rPr lang="ko-KR" altLang="en-US" dirty="0" smtClean="0"/>
              <a:t>日本外交文書</a:t>
            </a:r>
            <a:r>
              <a:rPr lang="en-US" altLang="ko-KR" dirty="0" smtClean="0"/>
              <a:t>)』</a:t>
            </a:r>
            <a:r>
              <a:rPr lang="ko-KR" altLang="en-US" dirty="0" smtClean="0"/>
              <a:t>에 수록됨</a:t>
            </a:r>
            <a:endParaRPr lang="en-US" altLang="ko-KR" dirty="0" smtClean="0"/>
          </a:p>
          <a:p>
            <a:r>
              <a:rPr lang="en-US" altLang="ko-KR" dirty="0" smtClean="0"/>
              <a:t>[</a:t>
            </a:r>
            <a:r>
              <a:rPr lang="ko-KR" altLang="en-US" dirty="0" smtClean="0"/>
              <a:t>출처</a:t>
            </a:r>
            <a:r>
              <a:rPr lang="en-US" altLang="ko-KR" dirty="0" smtClean="0"/>
              <a:t>] </a:t>
            </a:r>
            <a:r>
              <a:rPr lang="ko-KR" altLang="en-US" dirty="0" smtClean="0"/>
              <a:t>한국학중앙연구원 </a:t>
            </a:r>
            <a:r>
              <a:rPr lang="en-US" altLang="ko-KR" dirty="0" smtClean="0"/>
              <a:t>- </a:t>
            </a:r>
            <a:r>
              <a:rPr lang="ko-KR" altLang="en-US" dirty="0" smtClean="0"/>
              <a:t>향토문화전자대전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6116" y="1714488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조선시대의 인문지리서</a:t>
            </a:r>
            <a:endParaRPr lang="en-US" altLang="ko-KR" dirty="0" smtClean="0"/>
          </a:p>
          <a:p>
            <a:r>
              <a:rPr lang="en-US" altLang="ko-KR" dirty="0" smtClean="0"/>
              <a:t>*</a:t>
            </a:r>
            <a:r>
              <a:rPr lang="ko-KR" altLang="en-US" dirty="0" smtClean="0"/>
              <a:t>오른쪽 밑 참고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2050" name="Picture 2" descr="C:\Users\Administrator\Desktop\dthumb_phinf_naver_net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357298"/>
            <a:ext cx="2262161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4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274321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사료가 조작 되었다는 근거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(2)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/>
            </a:r>
            <a:br>
              <a:rPr lang="ko-KR" altLang="en-US" dirty="0">
                <a:latin typeface="돋움" pitchFamily="50" charset="-127"/>
                <a:ea typeface="돋움" pitchFamily="50" charset="-127"/>
              </a:rPr>
            </a:b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21502395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최다영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16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20080717300794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285860"/>
            <a:ext cx="4187952" cy="4928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428604"/>
            <a:ext cx="5786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/>
              <a:t>한국</a:t>
            </a:r>
            <a:r>
              <a:rPr lang="en-US" altLang="ko-KR" sz="3200" dirty="0" smtClean="0"/>
              <a:t>,</a:t>
            </a:r>
            <a:r>
              <a:rPr lang="ko-KR" altLang="en-US" sz="3200" dirty="0" smtClean="0"/>
              <a:t>중국</a:t>
            </a:r>
            <a:r>
              <a:rPr lang="en-US" altLang="ko-KR" sz="3200" dirty="0" smtClean="0"/>
              <a:t>,</a:t>
            </a:r>
            <a:r>
              <a:rPr lang="ko-KR" altLang="en-US" sz="3200" dirty="0" smtClean="0"/>
              <a:t>일본 수역지도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061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29190" y="2786058"/>
            <a:ext cx="3400420" cy="2154230"/>
          </a:xfrm>
        </p:spPr>
        <p:txBody>
          <a:bodyPr>
            <a:norm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</a:rPr>
              <a:t>일방적으로 </a:t>
            </a:r>
            <a:r>
              <a:rPr lang="ko-KR" altLang="en-US" sz="2000" dirty="0" smtClean="0"/>
              <a:t>독도를 일본 행정관할에 편입</a:t>
            </a:r>
            <a:r>
              <a:rPr lang="en-US" altLang="ko-KR" sz="2000" dirty="0" smtClean="0"/>
              <a:t>.</a:t>
            </a:r>
            <a:br>
              <a:rPr lang="en-US" altLang="ko-KR" sz="2000" dirty="0" smtClean="0"/>
            </a:br>
            <a:endParaRPr lang="ko-KR" altLang="en-US" sz="2000" dirty="0"/>
          </a:p>
        </p:txBody>
      </p:sp>
      <p:pic>
        <p:nvPicPr>
          <p:cNvPr id="4" name="그림 3" descr="독도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571612"/>
            <a:ext cx="2286000" cy="2362200"/>
          </a:xfrm>
          <a:prstGeom prst="rect">
            <a:avLst/>
          </a:prstGeom>
        </p:spPr>
      </p:pic>
      <p:sp>
        <p:nvSpPr>
          <p:cNvPr id="7" name="오른쪽 화살표 6"/>
          <p:cNvSpPr/>
          <p:nvPr/>
        </p:nvSpPr>
        <p:spPr>
          <a:xfrm>
            <a:off x="3714744" y="3571876"/>
            <a:ext cx="857256" cy="57150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357166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/>
              <a:t>일본의 사료 조작 행위</a:t>
            </a:r>
            <a:endParaRPr lang="ko-KR" altLang="en-US" sz="4000" dirty="0"/>
          </a:p>
        </p:txBody>
      </p:sp>
      <p:pic>
        <p:nvPicPr>
          <p:cNvPr id="9" name="그림 8" descr="시마네현 고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357694"/>
            <a:ext cx="2860206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8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 smtClean="0"/>
              <a:t>역사적 근거</a:t>
            </a:r>
            <a:r>
              <a:rPr lang="en-US" altLang="ko-KR" sz="4000" dirty="0" smtClean="0"/>
              <a:t>(1)</a:t>
            </a:r>
            <a:endParaRPr lang="ko-KR" altLang="en-US" sz="4000" dirty="0"/>
          </a:p>
        </p:txBody>
      </p:sp>
      <p:pic>
        <p:nvPicPr>
          <p:cNvPr id="3" name="그림 2" descr="칙령 41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714488"/>
            <a:ext cx="3340685" cy="2357454"/>
          </a:xfrm>
          <a:prstGeom prst="rect">
            <a:avLst/>
          </a:prstGeom>
        </p:spPr>
      </p:pic>
      <p:pic>
        <p:nvPicPr>
          <p:cNvPr id="1026" name="Picture 2" descr="http://contents.nahf.or.kr/directory/downloadItemFile.do?fileName=eddok_0030740.jpg&amp;levelId=eddok_003_0030_0010&amp;type=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429132"/>
            <a:ext cx="3810000" cy="2009776"/>
          </a:xfrm>
          <a:prstGeom prst="rect">
            <a:avLst/>
          </a:prstGeom>
          <a:noFill/>
        </p:spPr>
      </p:pic>
      <p:sp>
        <p:nvSpPr>
          <p:cNvPr id="6" name="오른쪽 화살표 5"/>
          <p:cNvSpPr/>
          <p:nvPr/>
        </p:nvSpPr>
        <p:spPr>
          <a:xfrm>
            <a:off x="4500562" y="3643314"/>
            <a:ext cx="857256" cy="57150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694" y="3500438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칙령 </a:t>
            </a:r>
            <a:r>
              <a:rPr lang="en-US" altLang="ko-KR" dirty="0" smtClean="0"/>
              <a:t>41</a:t>
            </a:r>
            <a:r>
              <a:rPr lang="ko-KR" altLang="en-US" dirty="0" smtClean="0"/>
              <a:t>호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독도가 한국땅이라는 역사적 근거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15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 smtClean="0"/>
              <a:t>역사적 근거</a:t>
            </a:r>
            <a:r>
              <a:rPr lang="en-US" altLang="ko-KR" sz="4000" dirty="0" smtClean="0"/>
              <a:t>(2)</a:t>
            </a:r>
            <a:endParaRPr lang="ko-KR" altLang="en-US" sz="4000" dirty="0"/>
          </a:p>
        </p:txBody>
      </p:sp>
      <p:pic>
        <p:nvPicPr>
          <p:cNvPr id="6" name="그림 5" descr="만기요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9" y="2000240"/>
            <a:ext cx="3891139" cy="278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24" y="557214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만기요람</a:t>
            </a:r>
            <a:endParaRPr lang="ko-KR" altLang="en-US" dirty="0"/>
          </a:p>
        </p:txBody>
      </p:sp>
      <p:pic>
        <p:nvPicPr>
          <p:cNvPr id="8" name="그림 7" descr="삼국사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28802"/>
            <a:ext cx="3789637" cy="2744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380" y="550070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삼국사기</a:t>
            </a:r>
            <a:endParaRPr lang="ko-KR" altLang="en-US" dirty="0"/>
          </a:p>
        </p:txBody>
      </p:sp>
      <p:sp>
        <p:nvSpPr>
          <p:cNvPr id="10" name="아래쪽 화살표 9"/>
          <p:cNvSpPr/>
          <p:nvPr/>
        </p:nvSpPr>
        <p:spPr>
          <a:xfrm>
            <a:off x="2285984" y="4929198"/>
            <a:ext cx="500066" cy="50006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>
            <a:off x="6286512" y="4857760"/>
            <a:ext cx="500066" cy="50006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5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 smtClean="0"/>
              <a:t>역사적 근거</a:t>
            </a:r>
            <a:r>
              <a:rPr lang="en-US" altLang="ko-KR" sz="4000" dirty="0" smtClean="0"/>
              <a:t>(3)</a:t>
            </a:r>
            <a:endParaRPr lang="ko-KR" altLang="en-US" sz="4000" dirty="0"/>
          </a:p>
        </p:txBody>
      </p:sp>
      <p:pic>
        <p:nvPicPr>
          <p:cNvPr id="3" name="그림 2" descr="태정관 결정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928802"/>
            <a:ext cx="3440869" cy="2286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1802" y="5143512"/>
            <a:ext cx="3214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태정관 결정문</a:t>
            </a:r>
            <a:endParaRPr lang="en-US" altLang="ko-KR" dirty="0" smtClean="0"/>
          </a:p>
          <a:p>
            <a:pPr algn="ctr"/>
            <a:r>
              <a:rPr lang="en-US" altLang="ko-KR" sz="1600" dirty="0" smtClean="0"/>
              <a:t>(</a:t>
            </a:r>
            <a:r>
              <a:rPr lang="ko-KR" altLang="en-US" sz="1600" dirty="0" smtClean="0"/>
              <a:t>독도를 조선땅으로 인정한 문서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pic>
        <p:nvPicPr>
          <p:cNvPr id="1028" name="Picture 4" descr="http://contents.nahf.or.kr/directory/downloadItemFile.do?fileName=eddok_0030690.jpg&amp;levelId=eddok_003_0030_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785926"/>
            <a:ext cx="4786346" cy="2571767"/>
          </a:xfrm>
          <a:prstGeom prst="rect">
            <a:avLst/>
          </a:prstGeom>
          <a:noFill/>
        </p:spPr>
      </p:pic>
      <p:pic>
        <p:nvPicPr>
          <p:cNvPr id="1030" name="Picture 6" descr="http://contents.nahf.or.kr/directory/downloadItemFile.do?fileName=eddok_0030690.jpg&amp;levelId=eddok_003_0030_0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358938" y="10501362"/>
            <a:ext cx="28127325" cy="14049375"/>
          </a:xfrm>
          <a:prstGeom prst="rect">
            <a:avLst/>
          </a:prstGeom>
          <a:noFill/>
        </p:spPr>
      </p:pic>
      <p:sp>
        <p:nvSpPr>
          <p:cNvPr id="8" name="아래쪽 화살표 7"/>
          <p:cNvSpPr/>
          <p:nvPr/>
        </p:nvSpPr>
        <p:spPr>
          <a:xfrm>
            <a:off x="4429124" y="4500570"/>
            <a:ext cx="500066" cy="50006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5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역사적 근거</a:t>
            </a:r>
            <a:r>
              <a:rPr lang="en-US" altLang="ko-KR" dirty="0" smtClean="0"/>
              <a:t>(4)</a:t>
            </a:r>
            <a:endParaRPr lang="ko-KR" altLang="en-US" dirty="0"/>
          </a:p>
        </p:txBody>
      </p:sp>
      <p:pic>
        <p:nvPicPr>
          <p:cNvPr id="3" name="그림 2" descr="광개토 대왕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571612"/>
            <a:ext cx="340995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8926" y="578645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광개토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대왕비</a:t>
            </a:r>
            <a:endParaRPr lang="ko-KR" altLang="en-US" dirty="0"/>
          </a:p>
        </p:txBody>
      </p:sp>
      <p:sp>
        <p:nvSpPr>
          <p:cNvPr id="6" name="아래쪽 화살표 5"/>
          <p:cNvSpPr/>
          <p:nvPr/>
        </p:nvSpPr>
        <p:spPr>
          <a:xfrm>
            <a:off x="4357686" y="5214950"/>
            <a:ext cx="500066" cy="50006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46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역사적 근거</a:t>
            </a:r>
            <a:r>
              <a:rPr lang="en-US" altLang="ko-KR" dirty="0" smtClean="0"/>
              <a:t>(5)</a:t>
            </a:r>
            <a:endParaRPr lang="ko-KR" altLang="en-US" dirty="0"/>
          </a:p>
        </p:txBody>
      </p:sp>
      <p:pic>
        <p:nvPicPr>
          <p:cNvPr id="18434" name="Picture 2" descr="http://dokdostudy.net/images/d_yuksa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5981700" cy="3248026"/>
          </a:xfrm>
          <a:prstGeom prst="rect">
            <a:avLst/>
          </a:prstGeom>
          <a:noFill/>
        </p:spPr>
      </p:pic>
      <p:sp>
        <p:nvSpPr>
          <p:cNvPr id="4" name="아래쪽 화살표 3"/>
          <p:cNvSpPr/>
          <p:nvPr/>
        </p:nvSpPr>
        <p:spPr>
          <a:xfrm>
            <a:off x="4429124" y="4786322"/>
            <a:ext cx="500066" cy="50006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000232" y="5429264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안용복 문서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(</a:t>
            </a:r>
            <a:r>
              <a:rPr lang="ko-KR" altLang="en-US" dirty="0" smtClean="0"/>
              <a:t> 江原道 </a:t>
            </a:r>
            <a:r>
              <a:rPr lang="ko-KR" altLang="en-US" dirty="0" err="1" smtClean="0"/>
              <a:t>此道中</a:t>
            </a:r>
            <a:r>
              <a:rPr lang="ko-KR" altLang="en-US" dirty="0" smtClean="0"/>
              <a:t> 竹嶋松嶋 有之</a:t>
            </a:r>
          </a:p>
          <a:p>
            <a:pPr algn="ctr"/>
            <a:r>
              <a:rPr lang="en-US" altLang="ko-KR" i="1" dirty="0" smtClean="0"/>
              <a:t>:</a:t>
            </a:r>
            <a:r>
              <a:rPr lang="ko-KR" altLang="en-US" i="1" dirty="0" smtClean="0"/>
              <a:t>강원도 이 도 안에 독도 있다</a:t>
            </a:r>
            <a:r>
              <a:rPr lang="en-US" altLang="ko-KR" i="1" dirty="0" smtClean="0"/>
              <a:t>)</a:t>
            </a:r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285728"/>
            <a:ext cx="7286676" cy="529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직사각형 3"/>
          <p:cNvSpPr/>
          <p:nvPr/>
        </p:nvSpPr>
        <p:spPr>
          <a:xfrm>
            <a:off x="1283381" y="5761792"/>
            <a:ext cx="6807130" cy="835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고종 </a:t>
            </a:r>
            <a:r>
              <a:rPr lang="en-US" altLang="ko-KR" dirty="0" smtClean="0"/>
              <a:t>37</a:t>
            </a:r>
            <a:r>
              <a:rPr lang="ko-KR" altLang="en-US" dirty="0" smtClean="0"/>
              <a:t>년 기록으로 </a:t>
            </a:r>
            <a:r>
              <a:rPr lang="ko-KR" altLang="en-US" dirty="0" err="1" smtClean="0"/>
              <a:t>우용정이</a:t>
            </a:r>
            <a:r>
              <a:rPr lang="ko-KR" altLang="en-US" dirty="0" smtClean="0"/>
              <a:t> 울릉시찰위원으로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활동하고 있음을 입증하는</a:t>
            </a:r>
            <a:r>
              <a:rPr lang="en-US" altLang="ko-KR" dirty="0"/>
              <a:t> </a:t>
            </a:r>
            <a:r>
              <a:rPr lang="ko-KR" altLang="en-US" dirty="0" smtClean="0"/>
              <a:t>문고가 기록되어 있음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22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71612"/>
            <a:ext cx="8018634" cy="2743218"/>
          </a:xfrm>
        </p:spPr>
        <p:txBody>
          <a:bodyPr>
            <a:normAutofit/>
          </a:bodyPr>
          <a:lstStyle/>
          <a:p>
            <a:r>
              <a:rPr lang="ko-KR" altLang="en-US" sz="4300" dirty="0" smtClean="0">
                <a:latin typeface="돋움" pitchFamily="50" charset="-127"/>
                <a:ea typeface="돋움" pitchFamily="50" charset="-127"/>
              </a:rPr>
              <a:t>일본이 국제재판을 하려는 이유</a:t>
            </a:r>
            <a:r>
              <a:rPr lang="en-US" altLang="ko-KR" sz="4300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sz="4300" dirty="0" smtClean="0">
                <a:latin typeface="돋움" pitchFamily="50" charset="-127"/>
                <a:ea typeface="돋움" pitchFamily="50" charset="-127"/>
              </a:rPr>
            </a:br>
            <a:r>
              <a:rPr lang="en-US" altLang="ko-KR" sz="4300" dirty="0" smtClean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4300" dirty="0" smtClean="0">
                <a:latin typeface="돋움" pitchFamily="50" charset="-127"/>
                <a:ea typeface="돋움" pitchFamily="50" charset="-127"/>
              </a:rPr>
              <a:t>독도를 얻음으로써 얻는 이익</a:t>
            </a:r>
            <a:r>
              <a:rPr lang="en-US" altLang="ko-KR" sz="4300" dirty="0" smtClean="0">
                <a:latin typeface="돋움" pitchFamily="50" charset="-127"/>
                <a:ea typeface="돋움" pitchFamily="50" charset="-127"/>
              </a:rPr>
              <a:t>)</a:t>
            </a:r>
            <a:endParaRPr lang="ko-KR" altLang="en-US" sz="4300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221088"/>
            <a:ext cx="6400800" cy="1752600"/>
          </a:xfrm>
        </p:spPr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21502434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김명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진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1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2015-03-14 15;38;19.jpg"/>
          <p:cNvPicPr>
            <a:picLocks noChangeAspect="1"/>
          </p:cNvPicPr>
          <p:nvPr/>
        </p:nvPicPr>
        <p:blipFill>
          <a:blip r:embed="rId2"/>
          <a:srcRect t="8499"/>
          <a:stretch>
            <a:fillRect/>
          </a:stretch>
        </p:blipFill>
        <p:spPr>
          <a:xfrm>
            <a:off x="0" y="0"/>
            <a:ext cx="9144000" cy="4286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4929198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일본은 수산자원을 주로 태평양 북서 어장에서 얻는다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 중 독도주변은 한류와 난류가 만나 훌륭한 조경수역을 만드는데 이것을 황금어장이라고 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황금어장을 차지하기 위해 일본이 독도를 차지하려는 첫 번째 이유이다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14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2_(20)_magicanvil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현재 석유자원현황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857892"/>
            <a:ext cx="857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갈수록 석유는 고갈되어가고 있는 시점에서 차세대 자원인 메탄 </a:t>
            </a:r>
            <a:r>
              <a:rPr lang="ko-KR" altLang="en-US" dirty="0" err="1" smtClean="0">
                <a:solidFill>
                  <a:schemeClr val="bg1"/>
                </a:solidFill>
              </a:rPr>
              <a:t>하이드레이트가</a:t>
            </a:r>
            <a:r>
              <a:rPr lang="ko-KR" altLang="en-US" dirty="0" smtClean="0">
                <a:solidFill>
                  <a:schemeClr val="bg1"/>
                </a:solidFill>
              </a:rPr>
              <a:t> 주목을 받고 있다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2015-03-14 23;45;09.jpg"/>
          <p:cNvPicPr>
            <a:picLocks noChangeAspect="1"/>
          </p:cNvPicPr>
          <p:nvPr/>
        </p:nvPicPr>
        <p:blipFill>
          <a:blip r:embed="rId2"/>
          <a:srcRect l="-489" t="11290"/>
          <a:stretch>
            <a:fillRect/>
          </a:stretch>
        </p:blipFill>
        <p:spPr>
          <a:xfrm>
            <a:off x="0" y="1785926"/>
            <a:ext cx="9144000" cy="3929066"/>
          </a:xfrm>
          <a:prstGeom prst="rect">
            <a:avLst/>
          </a:prstGeom>
        </p:spPr>
      </p:pic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가스</a:t>
            </a:r>
            <a:r>
              <a:rPr lang="en-US" altLang="ko-KR" dirty="0" smtClean="0"/>
              <a:t>(</a:t>
            </a:r>
            <a:r>
              <a:rPr lang="ko-KR" altLang="en-US" dirty="0" smtClean="0"/>
              <a:t>메탄</a:t>
            </a:r>
            <a:r>
              <a:rPr lang="en-US" altLang="ko-KR" dirty="0" smtClean="0"/>
              <a:t>)</a:t>
            </a:r>
            <a:r>
              <a:rPr lang="ko-KR" altLang="en-US" dirty="0" err="1" smtClean="0"/>
              <a:t>하이드레이트</a:t>
            </a:r>
            <a:r>
              <a:rPr lang="ko-KR" altLang="en-US" dirty="0" smtClean="0"/>
              <a:t> 매장확인과 추정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592933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현재 전세계 메탄 </a:t>
            </a:r>
            <a:r>
              <a:rPr lang="ko-KR" altLang="en-US" sz="2000" dirty="0" err="1" smtClean="0"/>
              <a:t>하이드레이트</a:t>
            </a:r>
            <a:r>
              <a:rPr lang="ko-KR" altLang="en-US" sz="2000" dirty="0" smtClean="0"/>
              <a:t> 매장량은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톤인데 동해근처에 </a:t>
            </a:r>
            <a:r>
              <a:rPr lang="en-US" altLang="ko-KR" sz="2000" dirty="0" smtClean="0"/>
              <a:t>6</a:t>
            </a:r>
            <a:r>
              <a:rPr lang="ko-KR" altLang="en-US" sz="2000" dirty="0" smtClean="0"/>
              <a:t>톤이 매장되어 있다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8338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2015-03-14 23;57;11.jpg"/>
          <p:cNvPicPr>
            <a:picLocks noChangeAspect="1"/>
          </p:cNvPicPr>
          <p:nvPr/>
        </p:nvPicPr>
        <p:blipFill>
          <a:blip r:embed="rId2"/>
          <a:srcRect t="7246"/>
          <a:stretch>
            <a:fillRect/>
          </a:stretch>
        </p:blipFill>
        <p:spPr>
          <a:xfrm>
            <a:off x="0" y="1000108"/>
            <a:ext cx="9144000" cy="590068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ko-KR" altLang="en-US" dirty="0" smtClean="0"/>
              <a:t>일본의 영해 확대와 </a:t>
            </a:r>
            <a:r>
              <a:rPr lang="en-US" altLang="ko-KR" dirty="0" smtClean="0"/>
              <a:t>EEZ</a:t>
            </a:r>
            <a:r>
              <a:rPr lang="ko-KR" altLang="en-US" dirty="0" smtClean="0"/>
              <a:t> 확대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90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201104081611185589_1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72133" cy="6862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2132" y="428604"/>
            <a:ext cx="321471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/>
              <a:t>일본이 </a:t>
            </a:r>
            <a:r>
              <a:rPr lang="ko-KR" altLang="en-US" sz="2500" dirty="0" err="1" smtClean="0"/>
              <a:t>요나쿠니시마</a:t>
            </a:r>
            <a:r>
              <a:rPr lang="en-US" altLang="ko-KR" sz="2500" dirty="0" smtClean="0"/>
              <a:t>, </a:t>
            </a:r>
            <a:r>
              <a:rPr lang="ko-KR" altLang="en-US" sz="2500" dirty="0" err="1" smtClean="0"/>
              <a:t>오키노도리시마</a:t>
            </a:r>
            <a:r>
              <a:rPr lang="en-US" altLang="ko-KR" sz="2500" dirty="0" smtClean="0"/>
              <a:t>, </a:t>
            </a:r>
            <a:r>
              <a:rPr lang="ko-KR" altLang="en-US" sz="2500" dirty="0" err="1" smtClean="0"/>
              <a:t>미나미도리시마</a:t>
            </a:r>
            <a:r>
              <a:rPr lang="ko-KR" altLang="en-US" sz="2500" dirty="0" smtClean="0"/>
              <a:t> </a:t>
            </a:r>
            <a:r>
              <a:rPr lang="en-US" altLang="ko-KR" sz="2500" dirty="0" smtClean="0"/>
              <a:t>( </a:t>
            </a:r>
            <a:r>
              <a:rPr lang="ko-KR" altLang="en-US" sz="2500" dirty="0" smtClean="0"/>
              <a:t>전 슬라이드의 사진 좌측 섬부터</a:t>
            </a:r>
            <a:r>
              <a:rPr lang="en-US" altLang="ko-KR" sz="2500" dirty="0" smtClean="0"/>
              <a:t>) </a:t>
            </a:r>
            <a:r>
              <a:rPr lang="ko-KR" altLang="en-US" sz="2500" dirty="0" smtClean="0"/>
              <a:t>를 섬이라고 주장하여 일본이 표기한 자신들의 영해와 </a:t>
            </a:r>
            <a:r>
              <a:rPr lang="en-US" altLang="ko-KR" sz="2500" dirty="0" smtClean="0"/>
              <a:t>EEZ (</a:t>
            </a:r>
            <a:r>
              <a:rPr lang="ko-KR" altLang="en-US" sz="2500" dirty="0" smtClean="0"/>
              <a:t>배타적 경제 수역</a:t>
            </a:r>
            <a:r>
              <a:rPr lang="en-US" altLang="ko-KR" sz="2500" dirty="0" smtClean="0"/>
              <a:t>,</a:t>
            </a:r>
            <a:r>
              <a:rPr lang="ko-KR" altLang="en-US" sz="2500" dirty="0" smtClean="0"/>
              <a:t>영토에서부터 약 </a:t>
            </a:r>
            <a:r>
              <a:rPr lang="en-US" altLang="ko-KR" sz="2500" dirty="0" smtClean="0"/>
              <a:t>200</a:t>
            </a:r>
            <a:r>
              <a:rPr lang="ko-KR" altLang="en-US" sz="2500" dirty="0" smtClean="0"/>
              <a:t>해리</a:t>
            </a:r>
            <a:r>
              <a:rPr lang="en-US" altLang="ko-KR" sz="2500" dirty="0" smtClean="0"/>
              <a:t>)</a:t>
            </a:r>
          </a:p>
          <a:p>
            <a:r>
              <a:rPr lang="ko-KR" altLang="en-US" sz="2500" dirty="0" smtClean="0"/>
              <a:t>사방이 바다로 둘러싸여 있기 때문에 바다로 진출하려는 일본의 계획을 보여준다</a:t>
            </a:r>
            <a:r>
              <a:rPr lang="en-US" altLang="ko-KR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0759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200807140485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5" y="0"/>
            <a:ext cx="9134345" cy="6858000"/>
          </a:xfr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독도 관련 뉴스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1857364"/>
            <a:ext cx="7715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hlinkClick r:id="rId3"/>
              </a:rPr>
              <a:t>http://www.imaeil.com/sub_news/sub_news_view.php?news_id=33166&amp;yy=2008#axzz3UNBzVKl5</a:t>
            </a:r>
            <a:endParaRPr lang="en-US" altLang="ko-KR" sz="3200" dirty="0" smtClean="0">
              <a:hlinkClick r:id=""/>
            </a:endParaRPr>
          </a:p>
          <a:p>
            <a:endParaRPr lang="en-US" altLang="ko-KR" sz="3200" dirty="0" smtClean="0">
              <a:hlinkClick r:id=""/>
            </a:endParaRPr>
          </a:p>
          <a:p>
            <a:r>
              <a:rPr lang="en-US" altLang="ko-KR" sz="3200" dirty="0" smtClean="0">
                <a:hlinkClick r:id="rId4"/>
              </a:rPr>
              <a:t>http://www.cstimes.com/news/articleView.html?idxno=70466</a:t>
            </a:r>
            <a:endParaRPr lang="en-US" altLang="ko-KR" sz="3200" dirty="0" smtClean="0">
              <a:hlinkClick r:id=""/>
            </a:endParaRPr>
          </a:p>
          <a:p>
            <a:endParaRPr lang="en-US" altLang="ko-KR" sz="3200" dirty="0" smtClean="0">
              <a:hlinkClick r:id=""/>
            </a:endParaRPr>
          </a:p>
          <a:p>
            <a:r>
              <a:rPr lang="ko-KR" altLang="en-US" sz="3200" dirty="0" smtClean="0">
                <a:hlinkClick r:id="rId5"/>
              </a:rPr>
              <a:t>황당한 일본지도 공개 </a:t>
            </a:r>
            <a:r>
              <a:rPr lang="en-US" altLang="ko-KR" sz="3200" dirty="0" smtClean="0">
                <a:hlinkClick r:id="rId5"/>
              </a:rPr>
              <a:t>"</a:t>
            </a:r>
            <a:r>
              <a:rPr lang="ko-KR" altLang="en-US" sz="3200" dirty="0" smtClean="0">
                <a:hlinkClick r:id="rId5"/>
              </a:rPr>
              <a:t>독도 포함 다 </a:t>
            </a:r>
            <a:r>
              <a:rPr lang="ko-KR" altLang="en-US" sz="3200" dirty="0" err="1" smtClean="0">
                <a:hlinkClick r:id="rId5"/>
              </a:rPr>
              <a:t>니네</a:t>
            </a:r>
            <a:r>
              <a:rPr lang="ko-KR" altLang="en-US" sz="3200" dirty="0" smtClean="0">
                <a:hlinkClick r:id="rId5"/>
              </a:rPr>
              <a:t> 땅</a:t>
            </a:r>
            <a:r>
              <a:rPr lang="en-US" altLang="ko-KR" sz="3200" dirty="0" smtClean="0">
                <a:hlinkClick r:id="rId5"/>
              </a:rPr>
              <a:t>?" : </a:t>
            </a:r>
            <a:r>
              <a:rPr lang="ko-KR" altLang="en-US" sz="3200" dirty="0" err="1" smtClean="0">
                <a:hlinkClick r:id="rId5"/>
              </a:rPr>
              <a:t>네이버</a:t>
            </a:r>
            <a:r>
              <a:rPr lang="ko-KR" altLang="en-US" sz="3200" dirty="0" smtClean="0">
                <a:hlinkClick r:id="rId5"/>
              </a:rPr>
              <a:t> 뉴스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82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890670" cy="274321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국제 재판을 하면 안 되는 이유</a:t>
            </a:r>
            <a:br>
              <a:rPr lang="ko-KR" altLang="en-US" dirty="0" smtClean="0">
                <a:latin typeface="돋움" pitchFamily="50" charset="-127"/>
                <a:ea typeface="돋움" pitchFamily="50" charset="-127"/>
              </a:rPr>
            </a:b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21502793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이서영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71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89040"/>
            <a:ext cx="2736304" cy="273630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국제사법재판소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[(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>International Court of Justice (ICJ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)]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란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?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dirty="0">
                <a:latin typeface="돋움" pitchFamily="50" charset="-127"/>
                <a:ea typeface="돋움" pitchFamily="50" charset="-127"/>
              </a:rPr>
            </a:b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11" name="내용 개체 틀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664296" cy="2664296"/>
          </a:xfrm>
        </p:spPr>
      </p:pic>
      <p:sp>
        <p:nvSpPr>
          <p:cNvPr id="13" name="내용 개체 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dirty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국가 간 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분쟁을</a:t>
            </a:r>
            <a:endParaRPr lang="en-US" altLang="ko-KR" sz="3000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3000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법적으로 해결하도록</a:t>
            </a:r>
            <a:endParaRPr lang="en-US" altLang="ko-KR" sz="3000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3000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하는 </a:t>
            </a:r>
            <a:r>
              <a:rPr lang="ko-KR" altLang="en-US" sz="3000" b="1" dirty="0" smtClean="0">
                <a:latin typeface="돋움" pitchFamily="50" charset="-127"/>
                <a:ea typeface="돋움" pitchFamily="50" charset="-127"/>
              </a:rPr>
              <a:t>국제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기관</a:t>
            </a:r>
            <a:r>
              <a:rPr lang="en-US" altLang="ko-KR" sz="3000" dirty="0" smtClean="0">
                <a:latin typeface="돋움" pitchFamily="50" charset="-127"/>
                <a:ea typeface="돋움" pitchFamily="50" charset="-127"/>
              </a:rPr>
              <a:t>.</a:t>
            </a:r>
          </a:p>
          <a:p>
            <a:r>
              <a:rPr lang="en-US" altLang="ko-KR" sz="3000" dirty="0" smtClean="0">
                <a:latin typeface="돋움" pitchFamily="50" charset="-127"/>
                <a:ea typeface="돋움" pitchFamily="50" charset="-127"/>
              </a:rPr>
              <a:t>1945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년 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네덜란드</a:t>
            </a:r>
            <a:endParaRPr lang="en-US" altLang="ko-KR" sz="3000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3000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sz="3000" dirty="0" err="1" smtClean="0">
                <a:latin typeface="돋움" pitchFamily="50" charset="-127"/>
                <a:ea typeface="돋움" pitchFamily="50" charset="-127"/>
              </a:rPr>
              <a:t>헤이그에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창설</a:t>
            </a:r>
            <a:endParaRPr lang="en-US" altLang="ko-KR" sz="3000" dirty="0" smtClean="0">
              <a:latin typeface="돋움" pitchFamily="50" charset="-127"/>
              <a:ea typeface="돋움" pitchFamily="50" charset="-127"/>
            </a:endParaRPr>
          </a:p>
          <a:p>
            <a:r>
              <a:rPr lang="en-US" altLang="ko-KR" sz="3000" dirty="0" smtClean="0">
                <a:latin typeface="돋움" pitchFamily="50" charset="-127"/>
                <a:ea typeface="돋움" pitchFamily="50" charset="-127"/>
              </a:rPr>
              <a:t>15</a:t>
            </a:r>
            <a:r>
              <a:rPr lang="ko-KR" altLang="en-US" sz="3000" dirty="0" smtClean="0">
                <a:latin typeface="돋움" pitchFamily="50" charset="-127"/>
                <a:ea typeface="돋움" pitchFamily="50" charset="-127"/>
              </a:rPr>
              <a:t>명의 재판관으로 구성</a:t>
            </a:r>
            <a:endParaRPr lang="en-US" altLang="ko-KR" sz="3000" dirty="0" smtClean="0">
              <a:latin typeface="돋움" pitchFamily="50" charset="-127"/>
              <a:ea typeface="돋움" pitchFamily="50" charset="-127"/>
            </a:endParaRPr>
          </a:p>
          <a:p>
            <a:endParaRPr lang="en-US" altLang="ko-KR" sz="3000" dirty="0" smtClean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93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324528" cy="1152128"/>
          </a:xfrm>
        </p:spPr>
        <p:txBody>
          <a:bodyPr>
            <a:normAutofit/>
          </a:bodyPr>
          <a:lstStyle/>
          <a:p>
            <a:pPr fontAlgn="base"/>
            <a:r>
              <a:rPr lang="ko-KR" altLang="en-US" dirty="0">
                <a:latin typeface="돋움" pitchFamily="50" charset="-127"/>
                <a:ea typeface="돋움" pitchFamily="50" charset="-127"/>
              </a:rPr>
              <a:t>국제사법재판소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>(ICJ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)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의 일본 재판관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60462" y="1628800"/>
            <a:ext cx="8576033" cy="5184576"/>
          </a:xfrm>
        </p:spPr>
        <p:txBody>
          <a:bodyPr/>
          <a:lstStyle/>
          <a:p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오와다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히사시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(</a:t>
            </a:r>
            <a:r>
              <a:rPr lang="ja-JP" altLang="en-US" dirty="0" smtClean="0">
                <a:effectLst/>
                <a:latin typeface="돋움" pitchFamily="50" charset="-127"/>
                <a:ea typeface="돋움" pitchFamily="50" charset="-127"/>
              </a:rPr>
              <a:t>おわだひさし</a:t>
            </a:r>
            <a:r>
              <a:rPr lang="en-US" altLang="ja-JP" dirty="0" smtClean="0">
                <a:effectLst/>
                <a:latin typeface="돋움" pitchFamily="50" charset="-127"/>
                <a:ea typeface="돋움" pitchFamily="50" charset="-127"/>
              </a:rPr>
              <a:t>)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재판관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85828"/>
            <a:ext cx="3276148" cy="222826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42" y="2892337"/>
            <a:ext cx="2376264" cy="29523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4" y="2248061"/>
            <a:ext cx="36004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429264"/>
            <a:ext cx="8072494" cy="1143000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대한제국 칙령 제</a:t>
            </a:r>
            <a:r>
              <a:rPr lang="en-US" altLang="ko-KR" dirty="0" smtClean="0"/>
              <a:t>41</a:t>
            </a:r>
            <a:r>
              <a:rPr lang="ko-KR" altLang="en-US" dirty="0" smtClean="0"/>
              <a:t>호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645246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76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17" y="2439995"/>
            <a:ext cx="4097355" cy="394133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3" y="2420888"/>
            <a:ext cx="4176464" cy="394133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돋움" pitchFamily="50" charset="-127"/>
                <a:ea typeface="돋움" pitchFamily="50" charset="-127"/>
              </a:rPr>
              <a:t>실효적 지배란</a:t>
            </a:r>
            <a:r>
              <a:rPr lang="en-US" altLang="ko-KR" sz="4800" dirty="0" smtClean="0">
                <a:latin typeface="돋움" pitchFamily="50" charset="-127"/>
                <a:ea typeface="돋움" pitchFamily="50" charset="-127"/>
              </a:rPr>
              <a:t>?</a:t>
            </a:r>
            <a:endParaRPr lang="ko-KR" altLang="en-US" sz="4800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533337" y="1484784"/>
            <a:ext cx="8370572" cy="45259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국가가 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토지를 유효하게 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점유하고</a:t>
            </a:r>
            <a:endParaRPr lang="en-US" altLang="ko-KR" dirty="0" smtClean="0">
              <a:solidFill>
                <a:schemeClr val="tx1">
                  <a:lumMod val="95000"/>
                  <a:lumOff val="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구체적으로 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통치하여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지배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돋움" pitchFamily="50" charset="-127"/>
                <a:ea typeface="돋움" pitchFamily="50" charset="-127"/>
              </a:rPr>
              <a:t>권을 확립하는 일</a:t>
            </a:r>
            <a:endParaRPr lang="ko-KR" altLang="en-US" dirty="0">
              <a:solidFill>
                <a:schemeClr val="tx1">
                  <a:lumMod val="95000"/>
                  <a:lumOff val="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7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3816424" cy="244903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일본과 중국의 영유권 분쟁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조어도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dirty="0" err="1" smtClean="0">
                <a:latin typeface="돋움" pitchFamily="50" charset="-127"/>
                <a:ea typeface="돋움" pitchFamily="50" charset="-127"/>
              </a:rPr>
              <a:t>센카쿠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 열도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)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17032"/>
            <a:ext cx="3600400" cy="25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제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36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조 제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항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‘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선택 조항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’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3888431" cy="3024336"/>
          </a:xfrm>
        </p:spPr>
      </p:pic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>
                <a:latin typeface="돋움" pitchFamily="50" charset="-127"/>
                <a:ea typeface="돋움" pitchFamily="50" charset="-127"/>
              </a:rPr>
              <a:t>일본은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선택조항을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수락하였지만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우리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나라는 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선택조항을 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수락하지 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않음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.</a:t>
            </a:r>
          </a:p>
          <a:p>
            <a:endParaRPr lang="ko-KR" altLang="en-US" dirty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일본이 재판을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원한다고 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해도 한국이 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거부한다면 재판을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하지 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않아도 됨</a:t>
            </a:r>
            <a:r>
              <a:rPr lang="en-US" altLang="ko-KR" dirty="0">
                <a:latin typeface="돋움" pitchFamily="50" charset="-127"/>
                <a:ea typeface="돋움" pitchFamily="50" charset="-127"/>
              </a:rPr>
              <a:t>.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31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274321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독도를 지키기 위한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dirty="0" smtClean="0">
                <a:latin typeface="돋움" pitchFamily="50" charset="-127"/>
                <a:ea typeface="돋움" pitchFamily="50" charset="-127"/>
              </a:rPr>
            </a:b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개인과 단체의 대처방안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21502670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한혜</a:t>
            </a:r>
            <a:r>
              <a:rPr lang="ko-KR" altLang="en-US" dirty="0">
                <a:latin typeface="돋움" pitchFamily="50" charset="-127"/>
                <a:ea typeface="돋움" pitchFamily="50" charset="-127"/>
              </a:rPr>
              <a:t>수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43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독도에 대한 관심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애정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6" y="1600200"/>
            <a:ext cx="3316122" cy="4974184"/>
          </a:xfrm>
        </p:spPr>
      </p:pic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91314" y="1959430"/>
            <a:ext cx="3795486" cy="4166734"/>
          </a:xfrm>
        </p:spPr>
        <p:txBody>
          <a:bodyPr/>
          <a:lstStyle/>
          <a:p>
            <a:pPr marL="0" indent="0">
              <a:buNone/>
            </a:pP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우리땅 독도를 만나다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endParaRPr lang="en-US" altLang="ko-KR" dirty="0">
              <a:latin typeface="돋움" pitchFamily="50" charset="-127"/>
              <a:ea typeface="돋움" pitchFamily="50" charset="-127"/>
            </a:endParaRPr>
          </a:p>
          <a:p>
            <a:pPr marL="0" indent="0">
              <a:buNone/>
            </a:pP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관심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애정</a:t>
            </a:r>
            <a:endParaRPr lang="en-US" altLang="ko-KR" dirty="0" smtClean="0">
              <a:latin typeface="돋움" pitchFamily="50" charset="-127"/>
              <a:ea typeface="돋움" pitchFamily="50" charset="-127"/>
            </a:endParaRPr>
          </a:p>
          <a:p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03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4048" y="764704"/>
            <a:ext cx="3682752" cy="2578298"/>
          </a:xfrm>
        </p:spPr>
        <p:txBody>
          <a:bodyPr>
            <a:normAutofit fontScale="90000"/>
          </a:bodyPr>
          <a:lstStyle/>
          <a:p>
            <a:r>
              <a:rPr lang="ko-KR" altLang="en-US" sz="3200" dirty="0" smtClean="0">
                <a:latin typeface="돋움" pitchFamily="50" charset="-127"/>
                <a:ea typeface="돋움" pitchFamily="50" charset="-127"/>
              </a:rPr>
              <a:t>체험활동</a:t>
            </a:r>
            <a:r>
              <a:rPr lang="en-US" altLang="ko-KR" sz="3200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sz="3200" dirty="0" smtClean="0">
                <a:latin typeface="돋움" pitchFamily="50" charset="-127"/>
                <a:ea typeface="돋움" pitchFamily="50" charset="-127"/>
              </a:rPr>
            </a:br>
            <a:r>
              <a:rPr lang="en-US" altLang="ko-KR" sz="3200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sz="3200" dirty="0" smtClean="0">
                <a:latin typeface="돋움" pitchFamily="50" charset="-127"/>
                <a:ea typeface="돋움" pitchFamily="50" charset="-127"/>
              </a:rPr>
            </a:br>
            <a:r>
              <a:rPr lang="ko-KR" altLang="en-US" sz="3200" dirty="0" smtClean="0">
                <a:latin typeface="돋움" pitchFamily="50" charset="-127"/>
                <a:ea typeface="돋움" pitchFamily="50" charset="-127"/>
              </a:rPr>
              <a:t>동아리활동</a:t>
            </a:r>
            <a:r>
              <a:rPr lang="en-US" altLang="ko-KR" sz="3200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sz="3200" dirty="0" smtClean="0">
                <a:latin typeface="돋움" pitchFamily="50" charset="-127"/>
                <a:ea typeface="돋움" pitchFamily="50" charset="-127"/>
              </a:rPr>
            </a:br>
            <a:r>
              <a:rPr lang="en-US" altLang="ko-KR" sz="3200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sz="3200" dirty="0" smtClean="0">
                <a:latin typeface="돋움" pitchFamily="50" charset="-127"/>
                <a:ea typeface="돋움" pitchFamily="50" charset="-127"/>
              </a:rPr>
            </a:br>
            <a:r>
              <a:rPr lang="ko-KR" altLang="en-US" sz="3200" dirty="0" smtClean="0">
                <a:latin typeface="돋움" pitchFamily="50" charset="-127"/>
                <a:ea typeface="돋움" pitchFamily="50" charset="-127"/>
              </a:rPr>
              <a:t>독도탐방</a:t>
            </a:r>
            <a:r>
              <a:rPr lang="en-US" altLang="ko-KR" sz="2400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sz="2400" dirty="0" smtClean="0">
                <a:latin typeface="돋움" pitchFamily="50" charset="-127"/>
                <a:ea typeface="돋움" pitchFamily="50" charset="-127"/>
              </a:rPr>
            </a:br>
            <a:endParaRPr lang="ko-KR" altLang="en-US" sz="2400" dirty="0"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4865407" cy="3240360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43927"/>
            <a:ext cx="3960440" cy="3414073"/>
          </a:xfrm>
        </p:spPr>
      </p:pic>
    </p:spTree>
    <p:extLst>
      <p:ext uri="{BB962C8B-B14F-4D97-AF65-F5344CB8AC3E}">
        <p14:creationId xmlns:p14="http://schemas.microsoft.com/office/powerpoint/2010/main" val="4211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독도 전시회 개최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466940" cy="3467968"/>
          </a:xfrm>
        </p:spPr>
      </p:pic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92080" y="2060848"/>
            <a:ext cx="3394720" cy="4065315"/>
          </a:xfrm>
        </p:spPr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4104456" cy="3528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57332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               전국 순회 전시회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16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독도 애플리케이션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2160240" cy="3842348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2232257" cy="1487241"/>
          </a:xfrm>
        </p:spPr>
      </p:pic>
      <p:sp>
        <p:nvSpPr>
          <p:cNvPr id="8" name="TextBox 7"/>
          <p:cNvSpPr txBox="1"/>
          <p:nvPr/>
        </p:nvSpPr>
        <p:spPr>
          <a:xfrm>
            <a:off x="3923928" y="1844824"/>
            <a:ext cx="46085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/>
              <a:t>동북아역사재단 </a:t>
            </a:r>
            <a:endParaRPr lang="en-US" altLang="ko-KR" sz="2500" dirty="0" smtClean="0"/>
          </a:p>
          <a:p>
            <a:r>
              <a:rPr lang="ko-KR" altLang="en-US" sz="2500" dirty="0" smtClean="0"/>
              <a:t>애플리케이션 </a:t>
            </a:r>
            <a:r>
              <a:rPr lang="ko-KR" altLang="en-US" sz="2500" dirty="0" smtClean="0"/>
              <a:t>시연회</a:t>
            </a:r>
            <a:endParaRPr lang="en-US" altLang="ko-KR" sz="2500" dirty="0" smtClean="0"/>
          </a:p>
          <a:p>
            <a:endParaRPr lang="en-US" altLang="ko-KR" sz="2500" dirty="0"/>
          </a:p>
          <a:p>
            <a:r>
              <a:rPr lang="en-US" altLang="ko-KR" sz="2500" dirty="0" smtClean="0"/>
              <a:t>                   </a:t>
            </a:r>
            <a:endParaRPr lang="en-US" altLang="ko-KR" sz="2500" dirty="0" smtClean="0"/>
          </a:p>
          <a:p>
            <a:r>
              <a:rPr lang="ko-KR" altLang="en-US" sz="2500" dirty="0" smtClean="0"/>
              <a:t>독도라이브</a:t>
            </a:r>
            <a:endParaRPr lang="en-US" altLang="ko-KR" sz="25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47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독도 모금운동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264696" cy="4363189"/>
          </a:xfrm>
        </p:spPr>
      </p:pic>
    </p:spTree>
    <p:extLst>
      <p:ext uri="{BB962C8B-B14F-4D97-AF65-F5344CB8AC3E}">
        <p14:creationId xmlns:p14="http://schemas.microsoft.com/office/powerpoint/2010/main" val="19126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274321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독도를 지키기 위한</a:t>
            </a:r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/>
            </a:r>
            <a:br>
              <a:rPr lang="en-US" altLang="ko-KR" dirty="0" smtClean="0">
                <a:latin typeface="돋움" pitchFamily="50" charset="-127"/>
                <a:ea typeface="돋움" pitchFamily="50" charset="-127"/>
              </a:rPr>
            </a:b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정부의 대처방안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latin typeface="돋움" pitchFamily="50" charset="-127"/>
                <a:ea typeface="돋움" pitchFamily="50" charset="-127"/>
              </a:rPr>
              <a:t>21502625 </a:t>
            </a:r>
            <a:r>
              <a:rPr lang="ko-KR" altLang="en-US" dirty="0" smtClean="0">
                <a:latin typeface="돋움" pitchFamily="50" charset="-127"/>
                <a:ea typeface="돋움" pitchFamily="50" charset="-127"/>
              </a:rPr>
              <a:t>이찬현</a:t>
            </a:r>
            <a:endParaRPr lang="ko-KR" altLang="en-US" dirty="0"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44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066" y="500042"/>
            <a:ext cx="3500462" cy="6000792"/>
          </a:xfrm>
        </p:spPr>
        <p:txBody>
          <a:bodyPr/>
          <a:lstStyle/>
          <a:p>
            <a:r>
              <a:rPr lang="ko-KR" altLang="en-US" dirty="0" smtClean="0"/>
              <a:t>시마네현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고시 </a:t>
            </a:r>
            <a:r>
              <a:rPr lang="en-US" altLang="ko-KR" dirty="0" smtClean="0"/>
              <a:t>40</a:t>
            </a:r>
            <a:r>
              <a:rPr lang="ko-KR" altLang="en-US" dirty="0" smtClean="0"/>
              <a:t>호</a:t>
            </a:r>
            <a:endParaRPr lang="ko-KR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4286280" cy="61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60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2200" dirty="0" smtClean="0"/>
              <a:t>독도가 우리 땅인 자료 </a:t>
            </a:r>
            <a:r>
              <a:rPr lang="en-US" altLang="ko-KR" sz="2200" dirty="0" smtClean="0"/>
              <a:t>1</a:t>
            </a:r>
            <a:br>
              <a:rPr lang="en-US" altLang="ko-KR" sz="2200" dirty="0" smtClean="0"/>
            </a:b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pic>
        <p:nvPicPr>
          <p:cNvPr id="7" name="내용 개체 틀 6" descr="%B5%B6%B5%B5_%BF%AA%BB%E7_-_%C6%C8%B5%B5_%C3%D1%B5%B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642918"/>
            <a:ext cx="5111750" cy="5357850"/>
          </a:xfrm>
        </p:spPr>
      </p:pic>
      <p:sp>
        <p:nvSpPr>
          <p:cNvPr id="6" name="텍스트 개체 틀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ko-KR" altLang="en-US" sz="2000" dirty="0" smtClean="0"/>
              <a:t>＊</a:t>
            </a:r>
            <a:r>
              <a:rPr lang="en-US" altLang="ko-KR" sz="2000" dirty="0" smtClean="0"/>
              <a:t>『</a:t>
            </a:r>
            <a:r>
              <a:rPr lang="ko-KR" altLang="en-US" sz="2000" dirty="0" err="1" smtClean="0"/>
              <a:t>신증동국여지승람</a:t>
            </a:r>
            <a:r>
              <a:rPr lang="en-US" altLang="ko-KR" sz="2000" dirty="0" smtClean="0"/>
              <a:t>』</a:t>
            </a:r>
            <a:r>
              <a:rPr lang="ko-KR" altLang="en-US" sz="2000" dirty="0" smtClean="0"/>
              <a:t>첫머리에 수록된 조선전도</a:t>
            </a:r>
            <a:r>
              <a:rPr lang="en-US" altLang="ko-KR" sz="2000" dirty="0" smtClean="0"/>
              <a:t>.</a:t>
            </a:r>
          </a:p>
          <a:p>
            <a:endParaRPr lang="en-US" altLang="ko-KR" dirty="0"/>
          </a:p>
          <a:p>
            <a:r>
              <a:rPr lang="ko-KR" altLang="en-US" sz="2000" dirty="0" smtClean="0"/>
              <a:t>＊현존하는 </a:t>
            </a:r>
            <a:r>
              <a:rPr lang="ko-KR" altLang="en-US" sz="2000" dirty="0" err="1" smtClean="0"/>
              <a:t>인쇄본</a:t>
            </a:r>
            <a:r>
              <a:rPr lang="ko-KR" altLang="en-US" sz="2000" dirty="0" smtClean="0"/>
              <a:t> 단독 지도로는 가장 오래된 것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/>
          </a:p>
          <a:p>
            <a:r>
              <a:rPr lang="ko-KR" altLang="en-US" sz="2000" dirty="0" smtClean="0"/>
              <a:t>＊독도를 </a:t>
            </a:r>
            <a:r>
              <a:rPr lang="en-US" altLang="ko-KR" sz="2000" dirty="0" smtClean="0"/>
              <a:t>‘</a:t>
            </a:r>
            <a:r>
              <a:rPr lang="ko-KR" altLang="en-US" sz="2000" dirty="0" smtClean="0"/>
              <a:t>우산도</a:t>
            </a:r>
            <a:r>
              <a:rPr lang="en-US" altLang="ko-KR" sz="2000" dirty="0" smtClean="0"/>
              <a:t>’</a:t>
            </a:r>
            <a:r>
              <a:rPr lang="ko-KR" altLang="en-US" sz="2000" dirty="0" smtClean="0"/>
              <a:t>라고 표기함</a:t>
            </a:r>
            <a:r>
              <a:rPr lang="en-US" altLang="ko-KR" sz="2000" dirty="0" smtClean="0"/>
              <a:t>.</a:t>
            </a:r>
            <a:endParaRPr lang="en-US" altLang="ko-KR" sz="2000" dirty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11235417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 smtClean="0"/>
              <a:t>독도</a:t>
            </a:r>
            <a:r>
              <a:rPr lang="ko-KR" altLang="en-US" dirty="0"/>
              <a:t>가 </a:t>
            </a:r>
            <a:r>
              <a:rPr lang="ko-KR" altLang="en-US" dirty="0" smtClean="0"/>
              <a:t>우리 땅인 자료 </a:t>
            </a:r>
            <a:r>
              <a:rPr lang="en-US" altLang="ko-KR" dirty="0" smtClean="0"/>
              <a:t>2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ko-KR" altLang="en-US" sz="2000" dirty="0" smtClean="0"/>
              <a:t>＊프랑스 지리학자 </a:t>
            </a:r>
            <a:r>
              <a:rPr lang="en-US" altLang="ko-KR" sz="2000" dirty="0" smtClean="0"/>
              <a:t>‘</a:t>
            </a:r>
            <a:r>
              <a:rPr lang="ko-KR" altLang="en-US" sz="2000" dirty="0" smtClean="0"/>
              <a:t>당빌</a:t>
            </a:r>
            <a:r>
              <a:rPr lang="en-US" altLang="ko-KR" sz="2000" dirty="0" smtClean="0"/>
              <a:t>’ </a:t>
            </a:r>
            <a:r>
              <a:rPr lang="ko-KR" altLang="en-US" sz="2000" dirty="0" smtClean="0"/>
              <a:t>제작</a:t>
            </a:r>
            <a:r>
              <a:rPr lang="en-US" altLang="ko-KR" sz="2000" dirty="0"/>
              <a:t>.</a:t>
            </a:r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＊</a:t>
            </a:r>
            <a:r>
              <a:rPr lang="en-US" altLang="ko-KR" sz="2000" dirty="0" smtClean="0"/>
              <a:t>『</a:t>
            </a:r>
            <a:r>
              <a:rPr lang="ko-KR" altLang="en-US" sz="2000" dirty="0" smtClean="0"/>
              <a:t>조선왕국지도</a:t>
            </a:r>
            <a:r>
              <a:rPr lang="en-US" altLang="ko-KR" sz="2000" dirty="0" smtClean="0"/>
              <a:t>』-</a:t>
            </a:r>
            <a:r>
              <a:rPr lang="ko-KR" altLang="en-US" sz="2000" dirty="0" smtClean="0"/>
              <a:t>독도가 한국 영토임을 확인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/>
          </a:p>
          <a:p>
            <a:r>
              <a:rPr lang="ko-KR" altLang="en-US" sz="2000" dirty="0" smtClean="0"/>
              <a:t>＊중국어 발음으로 울릉도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鬱陵島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를 </a:t>
            </a:r>
            <a:r>
              <a:rPr lang="en-US" altLang="ko-KR" sz="2000" dirty="0" smtClean="0"/>
              <a:t>Fan-ling-</a:t>
            </a:r>
            <a:r>
              <a:rPr lang="en-US" altLang="ko-KR" sz="2000" dirty="0" err="1" smtClean="0"/>
              <a:t>tao</a:t>
            </a:r>
            <a:r>
              <a:rPr lang="ko-KR" altLang="en-US" sz="2000" dirty="0" smtClean="0"/>
              <a:t>로 표기함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/>
          </a:p>
          <a:p>
            <a:r>
              <a:rPr lang="ko-KR" altLang="en-US" sz="2000" dirty="0" smtClean="0"/>
              <a:t>＊독도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于山島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를 </a:t>
            </a:r>
            <a:r>
              <a:rPr lang="en-US" altLang="ko-KR" sz="2000" dirty="0" err="1" smtClean="0"/>
              <a:t>Tchian-chan-tao</a:t>
            </a:r>
            <a:r>
              <a:rPr lang="ko-KR" altLang="en-US" sz="2000" dirty="0" smtClean="0"/>
              <a:t>로 표기함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/>
          </a:p>
          <a:p>
            <a:endParaRPr lang="en-US" altLang="ko-KR" sz="2000" dirty="0"/>
          </a:p>
        </p:txBody>
      </p:sp>
      <p:pic>
        <p:nvPicPr>
          <p:cNvPr id="13" name="내용 개체 틀 12" descr="프랑스학자-당빌-조선왕국전도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934" y="357166"/>
            <a:ext cx="4214842" cy="5786478"/>
          </a:xfrm>
        </p:spPr>
      </p:pic>
    </p:spTree>
    <p:extLst>
      <p:ext uri="{BB962C8B-B14F-4D97-AF65-F5344CB8AC3E}">
        <p14:creationId xmlns:p14="http://schemas.microsoft.com/office/powerpoint/2010/main" val="367720306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독도가 우리 땅인 자료</a:t>
            </a:r>
            <a:r>
              <a:rPr lang="en-US" altLang="ko-KR" dirty="0"/>
              <a:t> </a:t>
            </a:r>
            <a:r>
              <a:rPr lang="en-US" altLang="ko-KR" dirty="0" smtClean="0"/>
              <a:t>3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smtClean="0"/>
              <a:t>＊일본 실학자 </a:t>
            </a:r>
            <a:r>
              <a:rPr lang="en-US" altLang="ko-KR" sz="2000" dirty="0" smtClean="0"/>
              <a:t>‘</a:t>
            </a:r>
            <a:r>
              <a:rPr lang="ko-KR" altLang="en-US" sz="2000" dirty="0" err="1" smtClean="0"/>
              <a:t>하야시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시헤이</a:t>
            </a:r>
            <a:r>
              <a:rPr lang="en-US" altLang="ko-KR" sz="2000" dirty="0" smtClean="0"/>
              <a:t>’ </a:t>
            </a:r>
            <a:r>
              <a:rPr lang="ko-KR" altLang="en-US" sz="2000" dirty="0" smtClean="0"/>
              <a:t>제작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/>
          </a:p>
          <a:p>
            <a:r>
              <a:rPr lang="ko-KR" altLang="en-US" sz="2000" dirty="0" smtClean="0"/>
              <a:t>＊</a:t>
            </a:r>
            <a:r>
              <a:rPr lang="en-US" altLang="ko-KR" sz="2000" dirty="0" smtClean="0"/>
              <a:t>『</a:t>
            </a:r>
            <a:r>
              <a:rPr lang="ko-KR" altLang="en-US" sz="2000" dirty="0" err="1" smtClean="0"/>
              <a:t>삼국접양지도</a:t>
            </a:r>
            <a:r>
              <a:rPr lang="en-US" altLang="ko-KR" sz="2000" dirty="0" smtClean="0"/>
              <a:t>』</a:t>
            </a:r>
          </a:p>
          <a:p>
            <a:endParaRPr lang="en-US" altLang="ko-KR" sz="2000" dirty="0"/>
          </a:p>
          <a:p>
            <a:r>
              <a:rPr lang="ko-KR" altLang="en-US" sz="2000" dirty="0" smtClean="0"/>
              <a:t>＊나라별로 색깔을 달리하여 표기함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/>
          </a:p>
          <a:p>
            <a:r>
              <a:rPr lang="ko-KR" altLang="en-US" sz="2000" dirty="0" smtClean="0"/>
              <a:t>＊</a:t>
            </a:r>
            <a:r>
              <a:rPr lang="ko-KR" altLang="en-US" sz="2000" dirty="0" smtClean="0">
                <a:solidFill>
                  <a:schemeClr val="accent6">
                    <a:lumMod val="75000"/>
                  </a:schemeClr>
                </a:solidFill>
              </a:rPr>
              <a:t>조선</a:t>
            </a:r>
            <a:r>
              <a:rPr lang="en-US" altLang="ko-KR" sz="20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ko-KR" altLang="en-US" sz="2000" dirty="0" smtClean="0">
                <a:solidFill>
                  <a:schemeClr val="accent6">
                    <a:lumMod val="75000"/>
                  </a:schemeClr>
                </a:solidFill>
              </a:rPr>
              <a:t>황색 표기</a:t>
            </a:r>
            <a:endParaRPr lang="en-US" altLang="ko-K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ko-KR" sz="2000" dirty="0"/>
          </a:p>
          <a:p>
            <a:r>
              <a:rPr lang="ko-KR" altLang="en-US" sz="2000" dirty="0" smtClean="0"/>
              <a:t>＊</a:t>
            </a:r>
            <a:r>
              <a:rPr lang="ko-KR" altLang="en-US" sz="2000" dirty="0" smtClean="0">
                <a:solidFill>
                  <a:srgbClr val="00B050"/>
                </a:solidFill>
              </a:rPr>
              <a:t>일본</a:t>
            </a:r>
            <a:r>
              <a:rPr lang="en-US" altLang="ko-KR" sz="2000" dirty="0" smtClean="0">
                <a:solidFill>
                  <a:srgbClr val="00B050"/>
                </a:solidFill>
              </a:rPr>
              <a:t>-</a:t>
            </a:r>
            <a:r>
              <a:rPr lang="ko-KR" altLang="en-US" sz="2000" dirty="0" smtClean="0">
                <a:solidFill>
                  <a:srgbClr val="00B050"/>
                </a:solidFill>
              </a:rPr>
              <a:t>녹색 표기</a:t>
            </a:r>
            <a:endParaRPr lang="en-US" altLang="ko-KR" sz="2000" dirty="0" smtClean="0">
              <a:solidFill>
                <a:srgbClr val="00B050"/>
              </a:solidFill>
            </a:endParaRPr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＊</a:t>
            </a:r>
            <a:r>
              <a:rPr lang="ko-KR" altLang="en-US" sz="2000" u="sng" dirty="0" smtClean="0"/>
              <a:t>독도도 황색 표기함</a:t>
            </a:r>
            <a:r>
              <a:rPr lang="en-US" altLang="ko-KR" sz="2000" u="sng" dirty="0" smtClean="0"/>
              <a:t>.</a:t>
            </a:r>
          </a:p>
          <a:p>
            <a:endParaRPr lang="en-US" altLang="ko-KR" sz="2000" dirty="0"/>
          </a:p>
        </p:txBody>
      </p:sp>
      <p:pic>
        <p:nvPicPr>
          <p:cNvPr id="7" name="내용 개체 틀 6" descr="하야시 시헤이-삼국접양지도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68" y="571480"/>
            <a:ext cx="4929222" cy="5279958"/>
          </a:xfrm>
        </p:spPr>
      </p:pic>
    </p:spTree>
    <p:extLst>
      <p:ext uri="{BB962C8B-B14F-4D97-AF65-F5344CB8AC3E}">
        <p14:creationId xmlns:p14="http://schemas.microsoft.com/office/powerpoint/2010/main" val="21183790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제목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 smtClean="0"/>
              <a:t>독도의 지리적 위치</a:t>
            </a:r>
            <a:r>
              <a:rPr lang="en-US" altLang="ko-KR" dirty="0" smtClean="0"/>
              <a:t>-</a:t>
            </a:r>
            <a:endParaRPr lang="ko-KR" altLang="en-US" dirty="0"/>
          </a:p>
        </p:txBody>
      </p:sp>
      <p:pic>
        <p:nvPicPr>
          <p:cNvPr id="26" name="내용 개체 틀 25" descr="독도의 지리적 위치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714488"/>
            <a:ext cx="6286544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7326361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독도에 대한 우리 정부의 대처</a:t>
            </a:r>
            <a:endParaRPr lang="ko-KR" altLang="en-US" dirty="0"/>
          </a:p>
        </p:txBody>
      </p:sp>
      <p:sp>
        <p:nvSpPr>
          <p:cNvPr id="14" name="내용 개체 틀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hlinkClick r:id="rId3"/>
              </a:rPr>
              <a:t>독도에 대한 정부 입장 </a:t>
            </a:r>
            <a:r>
              <a:rPr lang="en-US" altLang="ko-KR" dirty="0" smtClean="0">
                <a:hlinkClick r:id="rId3"/>
              </a:rPr>
              <a:t>1 (</a:t>
            </a:r>
            <a:r>
              <a:rPr lang="ko-KR" altLang="en-US" dirty="0" smtClean="0">
                <a:hlinkClick r:id="rId3"/>
              </a:rPr>
              <a:t>링크</a:t>
            </a:r>
            <a:r>
              <a:rPr lang="en-US" altLang="ko-KR" dirty="0" smtClean="0">
                <a:hlinkClick r:id="rId3"/>
              </a:rPr>
              <a:t>)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>
                <a:hlinkClick r:id="rId4"/>
              </a:rPr>
              <a:t>독도에 대한 정부 입장 </a:t>
            </a:r>
            <a:r>
              <a:rPr lang="en-US" altLang="ko-KR" dirty="0" smtClean="0">
                <a:hlinkClick r:id="rId4"/>
              </a:rPr>
              <a:t>2 (</a:t>
            </a:r>
            <a:r>
              <a:rPr lang="ko-KR" altLang="en-US" dirty="0" smtClean="0">
                <a:hlinkClick r:id="rId4"/>
              </a:rPr>
              <a:t>링크</a:t>
            </a:r>
            <a:r>
              <a:rPr lang="en-US" altLang="ko-KR" dirty="0" smtClean="0">
                <a:hlinkClick r:id="rId4"/>
              </a:rPr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508923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※</a:t>
            </a:r>
            <a:r>
              <a:rPr lang="ko-KR" altLang="en-US" dirty="0" smtClean="0"/>
              <a:t>독도가 우리 땅인 확실한 자료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8" name="내용 개체 틀 7" descr="일본태정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1000108"/>
            <a:ext cx="5426106" cy="4643470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smtClean="0"/>
              <a:t>＊일본 </a:t>
            </a:r>
            <a:r>
              <a:rPr lang="en-US" altLang="ko-KR" sz="2000" dirty="0" smtClean="0"/>
              <a:t>‘</a:t>
            </a:r>
            <a:r>
              <a:rPr lang="ko-KR" altLang="en-US" sz="2000" dirty="0" smtClean="0"/>
              <a:t>태정관</a:t>
            </a:r>
            <a:r>
              <a:rPr lang="en-US" altLang="ko-KR" sz="2000" dirty="0" smtClean="0"/>
              <a:t>’</a:t>
            </a:r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＊메이지 유신 때</a:t>
            </a:r>
            <a:r>
              <a:rPr lang="en-US" altLang="ko-KR" sz="2000" dirty="0" smtClean="0"/>
              <a:t>,</a:t>
            </a:r>
            <a:r>
              <a:rPr lang="ko-KR" altLang="en-US" sz="2000" dirty="0" smtClean="0"/>
              <a:t> 사법</a:t>
            </a:r>
            <a:r>
              <a:rPr lang="en-US" altLang="ko-KR" sz="2000" dirty="0" smtClean="0"/>
              <a:t>·</a:t>
            </a:r>
            <a:r>
              <a:rPr lang="ko-KR" altLang="en-US" sz="2000" dirty="0" smtClean="0"/>
              <a:t>행정</a:t>
            </a:r>
            <a:r>
              <a:rPr lang="en-US" altLang="ko-KR" sz="2000" dirty="0" smtClean="0"/>
              <a:t>·</a:t>
            </a:r>
            <a:r>
              <a:rPr lang="ko-KR" altLang="en-US" sz="2000" dirty="0" smtClean="0"/>
              <a:t>입법을 관장하는 최고국가기관</a:t>
            </a:r>
            <a:r>
              <a:rPr lang="en-US" altLang="ko-KR" sz="2000" dirty="0" smtClean="0"/>
              <a:t>.</a:t>
            </a:r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＊</a:t>
            </a:r>
            <a:r>
              <a:rPr lang="ko-KR" altLang="en-US" sz="2000" dirty="0" smtClean="0">
                <a:solidFill>
                  <a:srgbClr val="FF0000"/>
                </a:solidFill>
              </a:rPr>
              <a:t>빨간 줄 표시 해석</a:t>
            </a:r>
            <a:r>
              <a:rPr lang="en-US" altLang="ko-KR" sz="2000" dirty="0" smtClean="0">
                <a:solidFill>
                  <a:srgbClr val="FF0000"/>
                </a:solidFill>
              </a:rPr>
              <a:t>-</a:t>
            </a:r>
            <a:r>
              <a:rPr lang="ko-KR" altLang="en-US" sz="2000" dirty="0" smtClean="0">
                <a:solidFill>
                  <a:srgbClr val="FF0000"/>
                </a:solidFill>
              </a:rPr>
              <a:t> 동해 내 죽도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울릉도</a:t>
            </a:r>
            <a:r>
              <a:rPr lang="en-US" altLang="ko-KR" sz="2000" dirty="0" smtClean="0">
                <a:solidFill>
                  <a:srgbClr val="FF0000"/>
                </a:solidFill>
              </a:rPr>
              <a:t>) </a:t>
            </a:r>
            <a:r>
              <a:rPr lang="ko-KR" altLang="en-US" sz="2000" dirty="0" smtClean="0">
                <a:solidFill>
                  <a:srgbClr val="FF0000"/>
                </a:solidFill>
              </a:rPr>
              <a:t>외 </a:t>
            </a:r>
            <a:r>
              <a:rPr lang="en-US" altLang="ko-KR" sz="2000" dirty="0" smtClean="0">
                <a:solidFill>
                  <a:srgbClr val="FF0000"/>
                </a:solidFill>
              </a:rPr>
              <a:t>1</a:t>
            </a:r>
            <a:r>
              <a:rPr lang="ko-KR" altLang="en-US" sz="2000" dirty="0" smtClean="0">
                <a:solidFill>
                  <a:srgbClr val="FF0000"/>
                </a:solidFill>
              </a:rPr>
              <a:t>도는 일본과 관계없음</a:t>
            </a:r>
            <a:r>
              <a:rPr lang="en-US" altLang="ko-KR" sz="2000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ko-KR" sz="2000" dirty="0" smtClean="0">
              <a:solidFill>
                <a:srgbClr val="FF0000"/>
              </a:solidFill>
            </a:endParaRPr>
          </a:p>
          <a:p>
            <a:r>
              <a:rPr lang="ko-KR" altLang="en-US" sz="2000" dirty="0" smtClean="0"/>
              <a:t>＊</a:t>
            </a:r>
            <a:r>
              <a:rPr lang="ko-KR" altLang="en-US" sz="2000" u="sng" dirty="0" smtClean="0"/>
              <a:t>일본 스스로 독도는 자신들 땅이 아님을 인정하는 자료</a:t>
            </a:r>
            <a:r>
              <a:rPr lang="en-US" altLang="ko-KR" sz="2000" u="sng" dirty="0" smtClean="0"/>
              <a:t>.</a:t>
            </a:r>
            <a:endParaRPr lang="ko-KR" alt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111036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259632" y="2204864"/>
            <a:ext cx="6768752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000" dirty="0" smtClean="0">
                <a:solidFill>
                  <a:schemeClr val="tx1"/>
                </a:solidFill>
                <a:latin typeface="돋움" pitchFamily="50" charset="-127"/>
                <a:ea typeface="돋움" pitchFamily="50" charset="-127"/>
              </a:rPr>
              <a:t>감사합니다</a:t>
            </a:r>
            <a:endParaRPr lang="ko-KR" altLang="en-US" sz="5000" dirty="0">
              <a:solidFill>
                <a:schemeClr val="tx1"/>
              </a:solidFill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27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37835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08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7500990" cy="619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301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85728"/>
            <a:ext cx="7500990" cy="50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5572140"/>
            <a:ext cx="4857784" cy="49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96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2743218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고딕"/>
              </a:rPr>
              <a:t>사</a:t>
            </a:r>
            <a:r>
              <a:rPr lang="ko-KR" altLang="en-US" dirty="0" smtClean="0">
                <a:latin typeface="고딕"/>
              </a:rPr>
              <a:t>료조작의 </a:t>
            </a:r>
            <a:r>
              <a:rPr lang="ko-KR" altLang="en-US" dirty="0">
                <a:latin typeface="고딕"/>
              </a:rPr>
              <a:t>구체적인 </a:t>
            </a:r>
            <a:r>
              <a:rPr lang="ko-KR" altLang="en-US" dirty="0" smtClean="0">
                <a:latin typeface="고딕"/>
              </a:rPr>
              <a:t>내용</a:t>
            </a:r>
            <a:r>
              <a:rPr lang="en-US" altLang="ko-KR" dirty="0" smtClean="0">
                <a:latin typeface="고딕"/>
              </a:rPr>
              <a:t>(2)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21502489 </a:t>
            </a:r>
            <a:r>
              <a:rPr lang="ko-KR" altLang="en-US" dirty="0" smtClean="0"/>
              <a:t>이유진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38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913</Words>
  <Application>Microsoft Office PowerPoint</Application>
  <PresentationFormat>화면 슬라이드 쇼(4:3)</PresentationFormat>
  <Paragraphs>197</Paragraphs>
  <Slides>56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57" baseType="lpstr">
      <vt:lpstr>Office 테마</vt:lpstr>
      <vt:lpstr>독도영토학 - 4조 “죽도”일본영토론자들의 사료조작 행위는?</vt:lpstr>
      <vt:lpstr>사료조작의 구체적인 내용(1) </vt:lpstr>
      <vt:lpstr>PowerPoint 프레젠테이션</vt:lpstr>
      <vt:lpstr>대한제국 칙령 제41호</vt:lpstr>
      <vt:lpstr>시마네현 고시 40호</vt:lpstr>
      <vt:lpstr>PowerPoint 프레젠테이션</vt:lpstr>
      <vt:lpstr>PowerPoint 프레젠테이션</vt:lpstr>
      <vt:lpstr>PowerPoint 프레젠테이션</vt:lpstr>
      <vt:lpstr>사료조작의 구체적인 내용(2) </vt:lpstr>
      <vt:lpstr>전후 외무성의 조작</vt:lpstr>
      <vt:lpstr>PowerPoint 프레젠테이션</vt:lpstr>
      <vt:lpstr>PowerPoint 프레젠테이션</vt:lpstr>
      <vt:lpstr>PowerPoint 프레젠테이션</vt:lpstr>
      <vt:lpstr>PowerPoint 프레젠테이션</vt:lpstr>
      <vt:lpstr>사료가 조작되었다는 근거(1) </vt:lpstr>
      <vt:lpstr>고려사 지리지 및 세종실록지리지</vt:lpstr>
      <vt:lpstr>대한제국 칙령 제41호</vt:lpstr>
      <vt:lpstr>삼국 사기 및 삼국 유사</vt:lpstr>
      <vt:lpstr>은주시청합기 및 동국전도(지도)</vt:lpstr>
      <vt:lpstr>동국여지지</vt:lpstr>
      <vt:lpstr>신증동국여지승람 및 태정관지시문서 </vt:lpstr>
      <vt:lpstr>사료가 조작 되었다는 근거(2) </vt:lpstr>
      <vt:lpstr>PowerPoint 프레젠테이션</vt:lpstr>
      <vt:lpstr>일방적으로 독도를 일본 행정관할에 편입. </vt:lpstr>
      <vt:lpstr>역사적 근거(1)</vt:lpstr>
      <vt:lpstr>역사적 근거(2)</vt:lpstr>
      <vt:lpstr>역사적 근거(3)</vt:lpstr>
      <vt:lpstr>역사적 근거(4)</vt:lpstr>
      <vt:lpstr>역사적 근거(5)</vt:lpstr>
      <vt:lpstr>일본이 국제재판을 하려는 이유 (독도를 얻음으로써 얻는 이익)</vt:lpstr>
      <vt:lpstr>PowerPoint 프레젠테이션</vt:lpstr>
      <vt:lpstr>현재 석유자원현황</vt:lpstr>
      <vt:lpstr>가스(메탄)하이드레이트 매장확인과 추정</vt:lpstr>
      <vt:lpstr>일본의 영해 확대와 EEZ 확대</vt:lpstr>
      <vt:lpstr>PowerPoint 프레젠테이션</vt:lpstr>
      <vt:lpstr>독도 관련 뉴스</vt:lpstr>
      <vt:lpstr>국제 재판을 하면 안 되는 이유 </vt:lpstr>
      <vt:lpstr>국제사법재판소[(International Court of Justice (ICJ)]란? </vt:lpstr>
      <vt:lpstr>국제사법재판소(ICJ)의 일본 재판관</vt:lpstr>
      <vt:lpstr>실효적 지배란?</vt:lpstr>
      <vt:lpstr>일본과 중국의 영유권 분쟁</vt:lpstr>
      <vt:lpstr>제 36조 제 2항 ‘선택 조항’</vt:lpstr>
      <vt:lpstr>독도를 지키기 위한 개인과 단체의 대처방안</vt:lpstr>
      <vt:lpstr>독도에 대한 관심, 애정</vt:lpstr>
      <vt:lpstr>체험활동  동아리활동  독도탐방 </vt:lpstr>
      <vt:lpstr>독도 전시회 개최</vt:lpstr>
      <vt:lpstr>독도 애플리케이션</vt:lpstr>
      <vt:lpstr>독도 모금운동</vt:lpstr>
      <vt:lpstr>독도를 지키기 위한 정부의 대처방안</vt:lpstr>
      <vt:lpstr> 독도가 우리 땅인 자료 1  </vt:lpstr>
      <vt:lpstr>독도가 우리 땅인 자료 2 </vt:lpstr>
      <vt:lpstr>독도가 우리 땅인 자료 3 </vt:lpstr>
      <vt:lpstr>-독도의 지리적 위치-</vt:lpstr>
      <vt:lpstr>독도에 대한 우리 정부의 대처</vt:lpstr>
      <vt:lpstr>※독도가 우리 땅인 확실한 자료  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독도영토학 - 4조 “죽도”일본영토론자들의 사료조작 행위는?</dc:title>
  <dc:creator>Registered User</dc:creator>
  <cp:lastModifiedBy>Registered User</cp:lastModifiedBy>
  <cp:revision>22</cp:revision>
  <dcterms:created xsi:type="dcterms:W3CDTF">2015-03-29T07:31:23Z</dcterms:created>
  <dcterms:modified xsi:type="dcterms:W3CDTF">2015-03-29T08:46:20Z</dcterms:modified>
</cp:coreProperties>
</file>