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2" r:id="rId2"/>
    <p:sldMasterId id="2147483675" r:id="rId3"/>
    <p:sldMasterId id="2147483688" r:id="rId4"/>
    <p:sldMasterId id="2147483701" r:id="rId5"/>
    <p:sldMasterId id="2147483714" r:id="rId6"/>
    <p:sldMasterId id="2147483727" r:id="rId7"/>
    <p:sldMasterId id="2147483740" r:id="rId8"/>
    <p:sldMasterId id="2147483753" r:id="rId9"/>
    <p:sldMasterId id="2147483766" r:id="rId10"/>
    <p:sldMasterId id="2147483831" r:id="rId11"/>
    <p:sldMasterId id="2147483844" r:id="rId12"/>
    <p:sldMasterId id="2147483857" r:id="rId13"/>
    <p:sldMasterId id="2147483870" r:id="rId14"/>
    <p:sldMasterId id="2147483883" r:id="rId15"/>
    <p:sldMasterId id="2147483896" r:id="rId16"/>
    <p:sldMasterId id="2147483909" r:id="rId17"/>
    <p:sldMasterId id="2147483922" r:id="rId18"/>
    <p:sldMasterId id="2147483935" r:id="rId19"/>
    <p:sldMasterId id="2147483948" r:id="rId20"/>
    <p:sldMasterId id="2147483961" r:id="rId21"/>
    <p:sldMasterId id="2147483974" r:id="rId22"/>
    <p:sldMasterId id="2147483987" r:id="rId23"/>
    <p:sldMasterId id="2147484000" r:id="rId24"/>
    <p:sldMasterId id="2147484013" r:id="rId25"/>
    <p:sldMasterId id="2147484026" r:id="rId26"/>
    <p:sldMasterId id="2147484039" r:id="rId27"/>
    <p:sldMasterId id="2147484052" r:id="rId28"/>
    <p:sldMasterId id="2147484065" r:id="rId29"/>
    <p:sldMasterId id="2147484078" r:id="rId30"/>
  </p:sldMasterIdLst>
  <p:notesMasterIdLst>
    <p:notesMasterId r:id="rId98"/>
  </p:notesMasterIdLst>
  <p:sldIdLst>
    <p:sldId id="257" r:id="rId31"/>
    <p:sldId id="258" r:id="rId32"/>
    <p:sldId id="261" r:id="rId33"/>
    <p:sldId id="318" r:id="rId34"/>
    <p:sldId id="266" r:id="rId35"/>
    <p:sldId id="268" r:id="rId36"/>
    <p:sldId id="269" r:id="rId37"/>
    <p:sldId id="325" r:id="rId38"/>
    <p:sldId id="326" r:id="rId39"/>
    <p:sldId id="328" r:id="rId40"/>
    <p:sldId id="327" r:id="rId41"/>
    <p:sldId id="274" r:id="rId42"/>
    <p:sldId id="275" r:id="rId43"/>
    <p:sldId id="276" r:id="rId44"/>
    <p:sldId id="277" r:id="rId45"/>
    <p:sldId id="280" r:id="rId46"/>
    <p:sldId id="278" r:id="rId47"/>
    <p:sldId id="279" r:id="rId48"/>
    <p:sldId id="281" r:id="rId49"/>
    <p:sldId id="259" r:id="rId50"/>
    <p:sldId id="262" r:id="rId51"/>
    <p:sldId id="263" r:id="rId52"/>
    <p:sldId id="264" r:id="rId53"/>
    <p:sldId id="265" r:id="rId54"/>
    <p:sldId id="267" r:id="rId55"/>
    <p:sldId id="319" r:id="rId56"/>
    <p:sldId id="282" r:id="rId57"/>
    <p:sldId id="283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320" r:id="rId69"/>
    <p:sldId id="294" r:id="rId70"/>
    <p:sldId id="295" r:id="rId71"/>
    <p:sldId id="296" r:id="rId72"/>
    <p:sldId id="297" r:id="rId73"/>
    <p:sldId id="298" r:id="rId74"/>
    <p:sldId id="299" r:id="rId75"/>
    <p:sldId id="321" r:id="rId76"/>
    <p:sldId id="300" r:id="rId77"/>
    <p:sldId id="301" r:id="rId78"/>
    <p:sldId id="329" r:id="rId79"/>
    <p:sldId id="302" r:id="rId80"/>
    <p:sldId id="303" r:id="rId81"/>
    <p:sldId id="304" r:id="rId82"/>
    <p:sldId id="322" r:id="rId83"/>
    <p:sldId id="306" r:id="rId84"/>
    <p:sldId id="307" r:id="rId85"/>
    <p:sldId id="308" r:id="rId86"/>
    <p:sldId id="309" r:id="rId87"/>
    <p:sldId id="317" r:id="rId88"/>
    <p:sldId id="323" r:id="rId89"/>
    <p:sldId id="310" r:id="rId90"/>
    <p:sldId id="311" r:id="rId91"/>
    <p:sldId id="312" r:id="rId92"/>
    <p:sldId id="313" r:id="rId93"/>
    <p:sldId id="314" r:id="rId94"/>
    <p:sldId id="315" r:id="rId95"/>
    <p:sldId id="260" r:id="rId96"/>
    <p:sldId id="324" r:id="rId9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65" autoAdjust="0"/>
    <p:restoredTop sz="96370"/>
  </p:normalViewPr>
  <p:slideViewPr>
    <p:cSldViewPr snapToObjects="1">
      <p:cViewPr>
        <p:scale>
          <a:sx n="98" d="100"/>
          <a:sy n="98" d="100"/>
        </p:scale>
        <p:origin x="-876" y="1194"/>
      </p:cViewPr>
      <p:guideLst>
        <p:guide orient="horz" pos="2155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84" Type="http://schemas.openxmlformats.org/officeDocument/2006/relationships/slide" Target="slides/slide54.xml"/><Relationship Id="rId89" Type="http://schemas.openxmlformats.org/officeDocument/2006/relationships/slide" Target="slides/slide5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0.xml"/><Relationship Id="rId95" Type="http://schemas.openxmlformats.org/officeDocument/2006/relationships/slide" Target="slides/slide6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80" Type="http://schemas.openxmlformats.org/officeDocument/2006/relationships/slide" Target="slides/slide50.xml"/><Relationship Id="rId85" Type="http://schemas.openxmlformats.org/officeDocument/2006/relationships/slide" Target="slides/slide5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slide" Target="slides/slide58.xml"/><Relationship Id="rId91" Type="http://schemas.openxmlformats.org/officeDocument/2006/relationships/slide" Target="slides/slide61.xml"/><Relationship Id="rId96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slide" Target="slides/slide56.xml"/><Relationship Id="rId94" Type="http://schemas.openxmlformats.org/officeDocument/2006/relationships/slide" Target="slides/slide64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97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92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66" Type="http://schemas.openxmlformats.org/officeDocument/2006/relationships/slide" Target="slides/slide36.xml"/><Relationship Id="rId87" Type="http://schemas.openxmlformats.org/officeDocument/2006/relationships/slide" Target="slides/slide57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56" Type="http://schemas.openxmlformats.org/officeDocument/2006/relationships/slide" Target="slides/slide26.xml"/><Relationship Id="rId77" Type="http://schemas.openxmlformats.org/officeDocument/2006/relationships/slide" Target="slides/slide47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93" Type="http://schemas.openxmlformats.org/officeDocument/2006/relationships/slide" Target="slides/slide63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D3751-300B-4DE5-8093-16B1802E53EF}" type="datetimeFigureOut">
              <a:rPr lang="ko-KR" altLang="en-US" smtClean="0"/>
              <a:t>2015-04-13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066D3-0D72-44ED-BC59-58FD50A367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736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066D3-0D72-44ED-BC59-58FD50A36724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0533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066D3-0D72-44ED-BC59-58FD50A36724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709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940A130E-E3B8-4EBE-931F-81B26B8448AA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800C6A38-4290-41DD-B95C-4155372FD4A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CA348888-F454-4AD2-BA62-3AF29D9807C0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956FEC12-A4C9-4837-AF94-AD867782C04C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957F84A3-4F29-4053-ACFD-1BAF2D3F140C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4953836A-82A3-4C8B-9D31-CD724F3673ED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44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234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688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412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3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87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819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8132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085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66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3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0396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446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234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688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412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38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87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819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8132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0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66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302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0396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4467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234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688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412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38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87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8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8132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085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66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302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0396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4467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234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688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412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87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819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8132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085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66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302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0396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4467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234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6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412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38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87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819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8132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085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66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302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0396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44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234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688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412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3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87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819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8132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085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66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AD2EBAF6-36D0-4DD8-B695-D4C1B37E35D6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0396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4467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234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688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412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38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87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819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8132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0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66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302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0396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4467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234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688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412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38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87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8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8132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085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66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302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0396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4467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4234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688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412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87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819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8132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1085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66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302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0396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1530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553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28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20792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591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5354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4082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1085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0533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68861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2716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1741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15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553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2898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2079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591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5354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4082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1085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0533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68861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2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17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60728D28-603B-4EFC-80F8-17E5E9107035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A27A1F4E-0809-4239-8034-C38E431DAF92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0DA496-7307-4E8B-88DE-CB97B48BAB6F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8721E90-850C-410B-8B89-8394F580CFDA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ACE7E28-9336-4363-8674-B91477D8F243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60728D28-603B-4EFC-80F8-17E5E9107035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47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27A1F4E-0809-4239-8034-C38E431DAF92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9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ACE7E28-9336-4363-8674-B91477D8F243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E0DA496-7307-4E8B-88DE-CB97B48BAB6F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71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 noTextEdit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8721E90-850C-410B-8B89-8394F580CFD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9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17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5ACE7E28-9336-4363-8674-B91477D8F243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29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CA348888-F454-4AD2-BA62-3AF29D9807C0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0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 lang="ko-KR" altLang="en-US"/>
            </a:pPr>
            <a:r>
              <a:rPr lang="ko-KR" altLang="en-US"/>
              <a:t>첫째 목차</a:t>
            </a:r>
          </a:p>
          <a:p>
            <a:pPr lvl="0">
              <a:defRPr lang="ko-KR" altLang="en-US"/>
            </a:pPr>
            <a:r>
              <a:rPr lang="ko-KR" altLang="en-US"/>
              <a:t>둘째 목차</a:t>
            </a:r>
          </a:p>
          <a:p>
            <a:pPr lvl="0">
              <a:defRPr lang="ko-KR" altLang="en-US"/>
            </a:pPr>
            <a:r>
              <a:rPr lang="ko-KR" altLang="en-US"/>
              <a:t>셋째 목차</a:t>
            </a:r>
          </a:p>
          <a:p>
            <a:pPr lvl="0">
              <a:defRPr lang="ko-KR" altLang="en-US"/>
            </a:pPr>
            <a:r>
              <a:rPr lang="ko-KR" altLang="en-US"/>
              <a:t>넷째 목차</a:t>
            </a:r>
          </a:p>
          <a:p>
            <a:pPr lvl="0">
              <a:defRPr lang="ko-KR" altLang="en-US"/>
            </a:pPr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6FEC12-A4C9-4837-AF94-AD867782C04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64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57F84A3-4F29-4053-ACFD-1BAF2D3F140C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526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940A130E-E3B8-4EBE-931F-81B26B8448AA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800C6A38-4290-41DD-B95C-4155372FD4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9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4953836A-82A3-4C8B-9D31-CD724F3673ED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52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AD2EBAF6-36D0-4DD8-B695-D4C1B37E35D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한컴오피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D422D86A-5F52-4165-8473-F1B836277586}" type="datetime1">
              <a:rPr lang="ko-KR" altLang="en-US"/>
              <a:pPr lvl="0">
                <a:defRPr lang="ko-KR" altLang="en-US"/>
              </a:pPr>
              <a:t>2015-04-13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AD22CD3B-FDDF-4998-970C-76E6E0BEC65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422D86A-5F52-4165-8473-F1B836277586}" type="datetime1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2015-04-13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 lang="ko-KR" altLang="en-US"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5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jpeg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png"/><Relationship Id="rId7" Type="http://schemas.openxmlformats.org/officeDocument/2006/relationships/image" Target="../media/image7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68.jpe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.jpeg"/><Relationship Id="rId5" Type="http://schemas.openxmlformats.org/officeDocument/2006/relationships/slide" Target="slide10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8.xml"/><Relationship Id="rId5" Type="http://schemas.openxmlformats.org/officeDocument/2006/relationships/image" Target="../media/image81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2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4.xml"/><Relationship Id="rId2" Type="http://schemas.openxmlformats.org/officeDocument/2006/relationships/video" Target="file:///C:\Users\KYG\Desktop\(58)%20&#44053;&#52824;.avi%5b2%5d.avi" TargetMode="External"/><Relationship Id="rId1" Type="http://schemas.microsoft.com/office/2007/relationships/media" Target="file:///C:\Users\KYG\Desktop\(58)%20&#44053;&#52824;.avi%5b2%5d.avi" TargetMode="Externa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8.xml"/><Relationship Id="rId6" Type="http://schemas.openxmlformats.org/officeDocument/2006/relationships/slide" Target="slide11.xml"/><Relationship Id="rId5" Type="http://schemas.openxmlformats.org/officeDocument/2006/relationships/slide" Target="slide8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8.xml"/><Relationship Id="rId5" Type="http://schemas.openxmlformats.org/officeDocument/2006/relationships/image" Target="../media/image93.png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0.xml"/><Relationship Id="rId5" Type="http://schemas.openxmlformats.org/officeDocument/2006/relationships/image" Target="../media/image94.png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2.xml"/><Relationship Id="rId5" Type="http://schemas.openxmlformats.org/officeDocument/2006/relationships/image" Target="../media/image95.png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6.xml"/><Relationship Id="rId5" Type="http://schemas.openxmlformats.org/officeDocument/2006/relationships/image" Target="../media/image90.png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jpe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982331" y="1124680"/>
            <a:ext cx="7344918" cy="931863"/>
          </a:xfrm>
        </p:spPr>
        <p:txBody>
          <a:bodyPr>
            <a:normAutofit fontScale="90000"/>
          </a:bodyPr>
          <a:lstStyle/>
          <a:p>
            <a:pPr>
              <a:defRPr lang="ko-KR" altLang="en-US"/>
            </a:pPr>
            <a:r>
              <a:rPr lang="ko-KR" altLang="en-US" sz="5300" b="1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대한제국의 독도에 대한 행정조치의 경위는</a:t>
            </a:r>
            <a:r>
              <a:rPr lang="en-US" altLang="ko-KR" sz="5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dirty="0"/>
              <a:t/>
            </a:r>
            <a:br>
              <a:rPr lang="ko-KR" altLang="en-US" dirty="0"/>
            </a:br>
            <a:endParaRPr lang="ko-KR" altLang="en-US" dirty="0">
              <a:latin typeface="문체부 훈민정음체"/>
              <a:ea typeface="문체부 훈민정음체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763648" y="2708910"/>
            <a:ext cx="5688711" cy="57607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3000" b="0" i="0" spc="5" dirty="0">
              <a:solidFill>
                <a:schemeClr val="tx1"/>
              </a:solidFill>
              <a:latin typeface="문체부 훈민정음체"/>
              <a:ea typeface="문체부 훈민정음체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42664" y="2247245"/>
            <a:ext cx="7584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400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대한제국 칙령 제 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41</a:t>
            </a:r>
            <a:r>
              <a:rPr lang="ko-KR" altLang="en-US" sz="2400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호와 그 주변 내용을 중심으로</a:t>
            </a:r>
            <a:r>
              <a:rPr lang="en-US" altLang="ko-KR" sz="2400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.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11461"/>
              </p:ext>
            </p:extLst>
          </p:nvPr>
        </p:nvGraphicFramePr>
        <p:xfrm>
          <a:off x="5468294" y="3203448"/>
          <a:ext cx="3672510" cy="3654552"/>
        </p:xfrm>
        <a:graphic>
          <a:graphicData uri="http://schemas.openxmlformats.org/drawingml/2006/table">
            <a:tbl>
              <a:tblPr/>
              <a:tblGrid>
                <a:gridCol w="1206881"/>
                <a:gridCol w="2465629"/>
              </a:tblGrid>
              <a:tr h="21831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과 목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독도영토학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담 당 교 수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최 장 근 교수님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제 출 일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2015. 3. 31.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11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성명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강민지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국어국문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21401412)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김성민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역사교육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21440017)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김윤금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국어국문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. 21401234)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김정숙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국어국문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21401263)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박태근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국어국문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21401085)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오연수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일어일문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21302294)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장효준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국어국문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21401247)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하진우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국어국문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21401069)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한수영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국어국문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21401111)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78138" y="21828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 cstate="print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916890" y="980726"/>
            <a:ext cx="4176228" cy="2376264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smtClean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062750" y="836710"/>
            <a:ext cx="3259027" cy="5040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smtClean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86522" y="3356990"/>
            <a:ext cx="4176228" cy="23762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smtClean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5" name="실행 단추: 돌아가기 4">
            <a:hlinkClick r:id="" action="ppaction://hlinkshowjump?jump=lastslideviewed" highlightClick="1"/>
          </p:cNvPr>
          <p:cNvSpPr/>
          <p:nvPr/>
        </p:nvSpPr>
        <p:spPr>
          <a:xfrm>
            <a:off x="8711940" y="5625237"/>
            <a:ext cx="432060" cy="504066"/>
          </a:xfrm>
          <a:prstGeom prst="actionButtonReturn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47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 cstate="print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364" y="476590"/>
            <a:ext cx="4284746" cy="2808311"/>
          </a:xfrm>
          <a:prstGeom prst="rect">
            <a:avLst/>
          </a:prstGeom>
          <a:ln w="3175">
            <a:solidFill>
              <a:sysClr val="windowText" lastClr="0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" name="그룹 7"/>
          <p:cNvGrpSpPr/>
          <p:nvPr/>
        </p:nvGrpSpPr>
        <p:grpSpPr>
          <a:xfrm>
            <a:off x="116953" y="3553602"/>
            <a:ext cx="4320480" cy="3212976"/>
            <a:chOff x="467544" y="543888"/>
            <a:chExt cx="3824403" cy="2741096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543888"/>
              <a:ext cx="3824403" cy="2741096"/>
            </a:xfrm>
            <a:prstGeom prst="rect">
              <a:avLst/>
            </a:prstGeom>
            <a:ln w="3175">
              <a:solidFill>
                <a:sysClr val="windowText" lastClr="000000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직사각형 9"/>
            <p:cNvSpPr/>
            <p:nvPr/>
          </p:nvSpPr>
          <p:spPr>
            <a:xfrm>
              <a:off x="3851920" y="2132856"/>
              <a:ext cx="216024" cy="1080120"/>
            </a:xfrm>
            <a:prstGeom prst="rect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635896" y="836712"/>
              <a:ext cx="216024" cy="468052"/>
            </a:xfrm>
            <a:prstGeom prst="rect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smtClean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44008" y="1242626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우산도</a:t>
            </a:r>
            <a:r>
              <a:rPr lang="en-US" altLang="ko-KR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울릉도 </a:t>
            </a:r>
          </a:p>
          <a:p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두 섬으로 하나가 바로 우산이다</a:t>
            </a:r>
            <a:r>
              <a:rPr lang="en-US" altLang="ko-KR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dirty="0" err="1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여지지에</a:t>
            </a:r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이르기를</a:t>
            </a:r>
            <a:r>
              <a:rPr lang="en-US" altLang="ko-KR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울릉과 우산은 모두 우산국의 땅인데</a:t>
            </a:r>
            <a:r>
              <a:rPr lang="en-US" altLang="ko-KR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우산은 일본이 말하는 송도 </a:t>
            </a:r>
            <a:r>
              <a:rPr lang="en-US" altLang="ko-KR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松島</a:t>
            </a:r>
            <a:r>
              <a:rPr lang="en-US" altLang="ko-KR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라고 하였다</a:t>
            </a:r>
            <a:r>
              <a:rPr lang="en-US" altLang="ko-KR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 </a:t>
            </a:r>
            <a:endParaRPr lang="ko-KR" altLang="en-US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endParaRPr lang="ko-KR" altLang="en-US" dirty="0" smtClean="0">
              <a:solidFill>
                <a:prstClr val="black"/>
              </a:solidFill>
              <a:latin typeface="HY나무L" pitchFamily="18" charset="-127"/>
              <a:ea typeface="HY나무L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1660" y="4698425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err="1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여지지에</a:t>
            </a:r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이르기를 울릉</a:t>
            </a:r>
            <a:r>
              <a:rPr lang="en-US" altLang="ko-KR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우산은 모두 우산국 땅이며 우산은  왜인들이 말하는 </a:t>
            </a:r>
            <a:r>
              <a:rPr lang="ko-KR" altLang="en-US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송도이다</a:t>
            </a:r>
            <a:r>
              <a:rPr lang="en-US" altLang="ko-KR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4586695" y="1251814"/>
            <a:ext cx="409930" cy="288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4566524" y="4748600"/>
            <a:ext cx="409930" cy="288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실행 단추: 돌아가기 15">
            <a:hlinkClick r:id="" action="ppaction://hlinkshowjump?jump=lastslideviewed" highlightClick="1"/>
          </p:cNvPr>
          <p:cNvSpPr/>
          <p:nvPr/>
        </p:nvSpPr>
        <p:spPr>
          <a:xfrm>
            <a:off x="8711940" y="5625237"/>
            <a:ext cx="432060" cy="504066"/>
          </a:xfrm>
          <a:prstGeom prst="actionButtonReturn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26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도넛 16"/>
          <p:cNvSpPr/>
          <p:nvPr/>
        </p:nvSpPr>
        <p:spPr>
          <a:xfrm>
            <a:off x="755576" y="4149080"/>
            <a:ext cx="7200800" cy="6093296"/>
          </a:xfrm>
          <a:prstGeom prst="donut">
            <a:avLst>
              <a:gd name="adj" fmla="val 1633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004048" y="3861048"/>
            <a:ext cx="1152128" cy="10801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2627784" y="3933056"/>
            <a:ext cx="1152128" cy="10801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칙령 제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41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호 공포 배경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3424" y="15206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18472" y="260604"/>
            <a:ext cx="936130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1-6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412776"/>
            <a:ext cx="75608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err="1" smtClean="0">
                <a:solidFill>
                  <a:srgbClr val="246A7F"/>
                </a:solidFill>
                <a:latin typeface="맑은 고딕"/>
                <a:ea typeface="맑은 고딕"/>
              </a:rPr>
              <a:t>수토제를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 폐지하고 </a:t>
            </a:r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1895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년에 전임 도장을 </a:t>
            </a:r>
            <a:r>
              <a:rPr lang="ko-KR" altLang="en-US" sz="2800" dirty="0" err="1" smtClean="0">
                <a:solidFill>
                  <a:srgbClr val="246A7F"/>
                </a:solidFill>
                <a:latin typeface="맑은 고딕"/>
                <a:ea typeface="맑은 고딕"/>
              </a:rPr>
              <a:t>두게되지만</a:t>
            </a:r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곧 다시 도감제로 </a:t>
            </a:r>
            <a:r>
              <a:rPr lang="ko-KR" altLang="en-US" sz="2800" dirty="0" err="1" smtClean="0">
                <a:solidFill>
                  <a:srgbClr val="246A7F"/>
                </a:solidFill>
                <a:latin typeface="맑은 고딕"/>
                <a:ea typeface="맑은 고딕"/>
              </a:rPr>
              <a:t>돌아오게된다</a:t>
            </a:r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.</a:t>
            </a:r>
            <a:endParaRPr lang="ko-KR" altLang="en-US" sz="2800" dirty="0" smtClean="0">
              <a:solidFill>
                <a:srgbClr val="246A7F"/>
              </a:solidFill>
              <a:latin typeface="맑은 고딕"/>
              <a:ea typeface="맑은 고딕"/>
            </a:endParaRPr>
          </a:p>
          <a:p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412776"/>
            <a:ext cx="68407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1881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년 </a:t>
            </a:r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5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월 ‘임한수’라는 강원 감사는 울릉도에서 벌어지는 일본인들의 무단 벌목에 대한 실태를 정부에 보고하게 된다</a:t>
            </a:r>
            <a:r>
              <a:rPr lang="en-US" altLang="ko-KR" dirty="0" smtClean="0">
                <a:solidFill>
                  <a:srgbClr val="246A7F"/>
                </a:solidFill>
                <a:latin typeface="맑은 고딕"/>
                <a:ea typeface="맑은 고딕"/>
              </a:rPr>
              <a:t>.</a:t>
            </a:r>
            <a:endParaRPr lang="ko-KR" altLang="en-US" dirty="0" smtClean="0">
              <a:solidFill>
                <a:srgbClr val="246A7F"/>
              </a:solidFill>
              <a:latin typeface="맑은 고딕"/>
              <a:ea typeface="맑은 고딕"/>
            </a:endParaRPr>
          </a:p>
          <a:p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1412776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1900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년 </a:t>
            </a:r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10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월 </a:t>
            </a:r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22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일 세상에 칙령 </a:t>
            </a:r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41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호는 공포되고 </a:t>
            </a:r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25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일 고종의 재가를 받게된다</a:t>
            </a:r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.</a:t>
            </a:r>
            <a:endParaRPr lang="ko-KR" altLang="en-US" sz="2800" dirty="0">
              <a:solidFill>
                <a:srgbClr val="246A7F"/>
              </a:solidFill>
              <a:latin typeface="맑은 고딕"/>
              <a:ea typeface="맑은 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9173" y="1601484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1881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년 </a:t>
            </a:r>
            <a:r>
              <a:rPr lang="en-US" altLang="ko-KR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5</a:t>
            </a:r>
            <a:r>
              <a:rPr lang="ko-KR" altLang="en-US" sz="2800" dirty="0" smtClean="0">
                <a:solidFill>
                  <a:srgbClr val="246A7F"/>
                </a:solidFill>
                <a:latin typeface="맑은 고딕"/>
                <a:ea typeface="맑은 고딕"/>
              </a:rPr>
              <a:t>월 ‘임한수’라는 강원 감사는 울릉도에서 벌어지는 일본인들의 무단 벌목에 대한 실태를 정부에 보고하게 된다</a:t>
            </a:r>
            <a:r>
              <a:rPr lang="en-US" altLang="ko-KR" dirty="0" smtClean="0">
                <a:solidFill>
                  <a:srgbClr val="246A7F"/>
                </a:solidFill>
                <a:latin typeface="맑은 고딕"/>
                <a:ea typeface="맑은 고딕"/>
              </a:rPr>
              <a:t>.</a:t>
            </a:r>
          </a:p>
          <a:p>
            <a:r>
              <a:rPr lang="en-US" altLang="ko-KR" dirty="0">
                <a:solidFill>
                  <a:srgbClr val="246A7F"/>
                </a:solidFill>
                <a:latin typeface="맑은 고딕"/>
                <a:ea typeface="맑은 고딕"/>
              </a:rPr>
              <a:t> </a:t>
            </a:r>
            <a:r>
              <a:rPr lang="en-US" altLang="ko-KR" dirty="0" smtClean="0">
                <a:solidFill>
                  <a:srgbClr val="246A7F"/>
                </a:solidFill>
                <a:latin typeface="맑은 고딕"/>
                <a:ea typeface="맑은 고딕"/>
              </a:rPr>
              <a:t>                 </a:t>
            </a:r>
            <a:endParaRPr lang="ko-KR" altLang="en-US" dirty="0" smtClean="0">
              <a:solidFill>
                <a:srgbClr val="246A7F"/>
              </a:solidFill>
              <a:latin typeface="맑은 고딕"/>
              <a:ea typeface="맑은 고딕"/>
            </a:endParaRPr>
          </a:p>
          <a:p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827584" y="4725144"/>
            <a:ext cx="1152128" cy="10801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50851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1880’s</a:t>
            </a:r>
            <a:endParaRPr lang="ko-KR" altLang="en-US" b="1" dirty="0">
              <a:solidFill>
                <a:srgbClr val="246A7F"/>
              </a:solidFill>
              <a:latin typeface="맑은 고딕"/>
              <a:ea typeface="맑은 고딕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732240" y="4725144"/>
            <a:ext cx="1152128" cy="10801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76256" y="50851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1900</a:t>
            </a:r>
          </a:p>
        </p:txBody>
      </p:sp>
      <p:sp>
        <p:nvSpPr>
          <p:cNvPr id="19" name="TextBox 22"/>
          <p:cNvSpPr txBox="1"/>
          <p:nvPr/>
        </p:nvSpPr>
        <p:spPr>
          <a:xfrm>
            <a:off x="2735796" y="428845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rgbClr val="246A7F"/>
                </a:solidFill>
              </a:rPr>
              <a:t>1881</a:t>
            </a:r>
            <a:endParaRPr lang="ko-KR" altLang="en-US" b="1" dirty="0">
              <a:solidFill>
                <a:srgbClr val="246A7F"/>
              </a:solidFill>
            </a:endParaRPr>
          </a:p>
        </p:txBody>
      </p:sp>
      <p:sp>
        <p:nvSpPr>
          <p:cNvPr id="20" name="TextBox 25"/>
          <p:cNvSpPr txBox="1"/>
          <p:nvPr/>
        </p:nvSpPr>
        <p:spPr>
          <a:xfrm>
            <a:off x="5112060" y="421644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rgbClr val="246A7F"/>
                </a:solidFill>
              </a:rPr>
              <a:t>1895</a:t>
            </a:r>
          </a:p>
        </p:txBody>
      </p:sp>
      <p:sp>
        <p:nvSpPr>
          <p:cNvPr id="11" name="도넛 10"/>
          <p:cNvSpPr/>
          <p:nvPr/>
        </p:nvSpPr>
        <p:spPr>
          <a:xfrm>
            <a:off x="467544" y="4365104"/>
            <a:ext cx="1872208" cy="1800200"/>
          </a:xfrm>
          <a:prstGeom prst="donut">
            <a:avLst>
              <a:gd name="adj" fmla="val 12990"/>
            </a:avLst>
          </a:prstGeom>
          <a:solidFill>
            <a:srgbClr val="F2E2A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87283E-6 C 0.06615 -0.04832 0.1323 -0.09618 0.16545 -0.1163 C 0.19844 -0.13641 0.19063 -0.12346 0.19896 -0.12161 " pathEditMode="relative" rAng="0" ptsTypes="a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68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896 -0.12162 C 0.25122 -0.15677 0.30417 -0.19122 0.3467 -0.19376 C 0.38924 -0.19723 0.42795 -0.14336 0.45521 -0.13873 " pathEditMode="relative" rAng="-1746482" ptsTypes="aaA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-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521 -0.13873 C 0.45521 -0.13873 0.55434 -0.06729 0.65365 0.00508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72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 animBg="1"/>
      <p:bldP spid="11" grpId="1" animBg="1"/>
      <p:bldP spid="11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1416612" y="1373952"/>
            <a:ext cx="5963777" cy="1550978"/>
          </a:xfrm>
          <a:prstGeom prst="roundRect">
            <a:avLst/>
          </a:prstGeom>
          <a:solidFill>
            <a:srgbClr val="F2E2A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1881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5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월 ‘임한수’라는 강원 감사는 울릉도에서 벌어지는 일본인들의 무단 벌목에 대한 실태를 정부에 보고하게 된다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 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293552" y="3573020"/>
            <a:ext cx="6209895" cy="1480906"/>
          </a:xfrm>
          <a:prstGeom prst="roundRect">
            <a:avLst/>
          </a:prstGeom>
          <a:solidFill>
            <a:srgbClr val="AAE1B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1697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년부터 시행되던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수토제를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폐지하게 되고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1895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도감제를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시행하게 된다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07176" y="28574"/>
            <a:ext cx="1355856" cy="1352132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17039" y="232417"/>
            <a:ext cx="936129" cy="792099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1-7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325" y="108286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rgbClr val="246A7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4400" b="1" spc="30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수 토 제</a:t>
            </a:r>
            <a:endParaRPr lang="ko-KR" altLang="en-US" sz="4400" b="1" dirty="0" smtClean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623" y="1788928"/>
            <a:ext cx="6840760" cy="350865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2~3</a:t>
            </a:r>
            <a:r>
              <a: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년에 한 차례씩 관원</a:t>
            </a:r>
            <a:r>
              <a:rPr kumimoji="0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(</a:t>
            </a:r>
            <a:r>
              <a:rPr kumimoji="0" lang="ko-KR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수토사</a:t>
            </a:r>
            <a:r>
              <a:rPr kumimoji="0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)</a:t>
            </a:r>
            <a:r>
              <a: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을 </a:t>
            </a:r>
            <a:endParaRPr kumimoji="0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파견하여 울릉도와 그 부속도서를 </a:t>
            </a:r>
            <a:endParaRPr kumimoji="0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순검 관리토록 한 정책으로 </a:t>
            </a:r>
            <a:r>
              <a: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46A7F"/>
                </a:solidFill>
                <a:effectLst/>
                <a:uLnTx/>
                <a:uFillTx/>
                <a:latin typeface="맑은 고딕"/>
                <a:ea typeface="맑은 고딕"/>
              </a:rPr>
              <a:t>조선이 </a:t>
            </a:r>
            <a:endParaRPr kumimoji="0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srgbClr val="246A7F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srgbClr val="246A7F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46A7F"/>
                </a:solidFill>
                <a:effectLst/>
                <a:uLnTx/>
                <a:uFillTx/>
                <a:latin typeface="맑은 고딕"/>
                <a:ea typeface="맑은 고딕"/>
              </a:rPr>
              <a:t>울릉도와 독도를 관리하기 위해 </a:t>
            </a:r>
            <a:endParaRPr kumimoji="0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srgbClr val="246A7F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srgbClr val="246A7F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46A7F"/>
                </a:solidFill>
                <a:effectLst/>
                <a:uLnTx/>
                <a:uFillTx/>
                <a:latin typeface="맑은 고딕"/>
                <a:ea typeface="맑은 고딕"/>
              </a:rPr>
              <a:t>정기적으로 실시되었던 제도</a:t>
            </a:r>
            <a:r>
              <a: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이다</a:t>
            </a:r>
            <a:r>
              <a:rPr kumimoji="0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.</a:t>
            </a:r>
            <a:endParaRPr kumimoji="0" lang="ko-KR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6372250" y="2348850"/>
            <a:ext cx="2232310" cy="208829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521239" y="1628750"/>
            <a:ext cx="3528392" cy="3528392"/>
            <a:chOff x="323528" y="2348880"/>
            <a:chExt cx="3528392" cy="3528392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348880"/>
              <a:ext cx="3528392" cy="3528392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544" y="3153771"/>
              <a:ext cx="564359" cy="439289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3075319" y="2545787"/>
            <a:ext cx="3528392" cy="3528392"/>
            <a:chOff x="2965831" y="2378884"/>
            <a:chExt cx="3528392" cy="3528392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831" y="2378884"/>
              <a:ext cx="3528392" cy="352839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14969" y="3142076"/>
              <a:ext cx="807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white"/>
                  </a:solidFill>
                  <a:latin typeface="맑은 고딕"/>
                  <a:ea typeface="맑은 고딕"/>
                </a:rPr>
                <a:t> 도 감</a:t>
              </a:r>
              <a:endParaRPr lang="ko-KR" altLang="en-US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5392757" y="1544783"/>
            <a:ext cx="3528392" cy="3528392"/>
            <a:chOff x="5364088" y="2348880"/>
            <a:chExt cx="3528392" cy="3528392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2348880"/>
              <a:ext cx="3528392" cy="3528392"/>
            </a:xfrm>
            <a:prstGeom prst="rect">
              <a:avLst/>
            </a:prstGeom>
          </p:spPr>
        </p:pic>
        <p:grpSp>
          <p:nvGrpSpPr>
            <p:cNvPr id="15" name="그룹 14"/>
            <p:cNvGrpSpPr/>
            <p:nvPr/>
          </p:nvGrpSpPr>
          <p:grpSpPr>
            <a:xfrm>
              <a:off x="6895310" y="3153771"/>
              <a:ext cx="465948" cy="432048"/>
              <a:chOff x="1318495" y="332656"/>
              <a:chExt cx="2130713" cy="1440160"/>
            </a:xfrm>
          </p:grpSpPr>
          <p:sp>
            <p:nvSpPr>
              <p:cNvPr id="16" name="직사각형 15"/>
              <p:cNvSpPr/>
              <p:nvPr/>
            </p:nvSpPr>
            <p:spPr>
              <a:xfrm>
                <a:off x="1318495" y="332656"/>
                <a:ext cx="2130713" cy="144016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17" name="타원 16"/>
              <p:cNvSpPr/>
              <p:nvPr/>
            </p:nvSpPr>
            <p:spPr>
              <a:xfrm>
                <a:off x="1784443" y="620688"/>
                <a:ext cx="1181388" cy="864096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2"/>
          <a:stretch/>
        </p:blipFill>
        <p:spPr>
          <a:xfrm rot="2370903">
            <a:off x="3673308" y="-121010"/>
            <a:ext cx="2351936" cy="2211551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4650212" y="2941139"/>
            <a:ext cx="805046" cy="735679"/>
            <a:chOff x="551889" y="1667147"/>
            <a:chExt cx="805046" cy="735679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91"/>
            <a:stretch/>
          </p:blipFill>
          <p:spPr>
            <a:xfrm rot="10211228">
              <a:off x="551889" y="1667147"/>
              <a:ext cx="452947" cy="443935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91"/>
            <a:stretch/>
          </p:blipFill>
          <p:spPr>
            <a:xfrm rot="12366441">
              <a:off x="790978" y="1736484"/>
              <a:ext cx="452947" cy="443935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91"/>
            <a:stretch/>
          </p:blipFill>
          <p:spPr>
            <a:xfrm rot="14066692">
              <a:off x="908494" y="1954385"/>
              <a:ext cx="452947" cy="443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584" y="692696"/>
            <a:ext cx="777686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 smtClean="0">
                <a:solidFill>
                  <a:srgbClr val="246A7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en-US" altLang="ko-KR" sz="6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6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석도 </a:t>
            </a:r>
            <a:r>
              <a:rPr lang="en-US" altLang="ko-KR" sz="6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= </a:t>
            </a:r>
            <a:r>
              <a:rPr lang="ko-KR" altLang="en-US" sz="6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독도 </a:t>
            </a:r>
            <a:r>
              <a:rPr lang="en-US" altLang="ko-KR" sz="6600" dirty="0" smtClean="0">
                <a:solidFill>
                  <a:srgbClr val="246A7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”</a:t>
            </a:r>
            <a:endParaRPr lang="ko-KR" altLang="en-US" sz="6600" dirty="0">
              <a:solidFill>
                <a:srgbClr val="246A7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4427" y="1988800"/>
            <a:ext cx="712879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‘</a:t>
            </a:r>
            <a:r>
              <a:rPr lang="ko-KR" altLang="en-US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돌</a:t>
            </a:r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’ </a:t>
            </a:r>
            <a:r>
              <a:rPr lang="ko-KR" altLang="en-US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의 전라도 방언인 </a:t>
            </a:r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‘</a:t>
            </a:r>
            <a:r>
              <a:rPr lang="ko-KR" altLang="en-US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독</a:t>
            </a:r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’</a:t>
            </a:r>
          </a:p>
          <a:p>
            <a:pPr algn="ctr"/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 </a:t>
            </a:r>
          </a:p>
          <a:p>
            <a:pPr algn="ctr"/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‘</a:t>
            </a:r>
            <a:r>
              <a:rPr lang="ko-KR" altLang="en-US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독도</a:t>
            </a:r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’</a:t>
            </a:r>
            <a:r>
              <a:rPr lang="ko-KR" altLang="en-US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는 이 </a:t>
            </a:r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‘</a:t>
            </a:r>
            <a:r>
              <a:rPr lang="ko-KR" altLang="en-US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독</a:t>
            </a:r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’</a:t>
            </a:r>
            <a:r>
              <a:rPr lang="ko-KR" altLang="en-US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에서 따온 이름이다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lang="ko-KR" altLang="en-US" sz="20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899592" y="3596629"/>
            <a:ext cx="7776864" cy="1125839"/>
            <a:chOff x="755576" y="4581128"/>
            <a:chExt cx="7776864" cy="1125839"/>
          </a:xfrm>
        </p:grpSpPr>
        <p:sp>
          <p:nvSpPr>
            <p:cNvPr id="11" name="TextBox 10"/>
            <p:cNvSpPr txBox="1"/>
            <p:nvPr/>
          </p:nvSpPr>
          <p:spPr>
            <a:xfrm>
              <a:off x="755576" y="4581128"/>
              <a:ext cx="7776864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6A7F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“</a:t>
              </a:r>
              <a:r>
                <a:rPr kumimoji="0" lang="en-US" altLang="ko-KR" sz="6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ko-KR" altLang="en-US" sz="6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죽도 </a:t>
              </a:r>
              <a:r>
                <a:rPr kumimoji="0" lang="en-US" altLang="ko-KR" sz="6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= </a:t>
              </a:r>
              <a:r>
                <a:rPr kumimoji="0" lang="ko-KR" altLang="en-US" sz="6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독도 </a:t>
              </a:r>
              <a:r>
                <a:rPr kumimoji="0" lang="en-US" altLang="ko-KR" sz="6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6A7F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”</a:t>
              </a:r>
              <a:endParaRPr kumimoji="0" lang="ko-KR" alt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246A7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339752" y="5661248"/>
              <a:ext cx="4824536" cy="45719"/>
            </a:xfrm>
            <a:prstGeom prst="rect">
              <a:avLst/>
            </a:prstGeom>
            <a:solidFill>
              <a:srgbClr val="246A7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246A7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</p:grpSp>
      <p:sp>
        <p:nvSpPr>
          <p:cNvPr id="13" name="자유형 12"/>
          <p:cNvSpPr/>
          <p:nvPr/>
        </p:nvSpPr>
        <p:spPr>
          <a:xfrm flipH="1">
            <a:off x="4716016" y="3884661"/>
            <a:ext cx="144016" cy="648072"/>
          </a:xfrm>
          <a:custGeom>
            <a:avLst/>
            <a:gdLst>
              <a:gd name="connsiteX0" fmla="*/ 0 w 72011"/>
              <a:gd name="connsiteY0" fmla="*/ 0 h 648072"/>
              <a:gd name="connsiteX1" fmla="*/ 72011 w 72011"/>
              <a:gd name="connsiteY1" fmla="*/ 0 h 648072"/>
              <a:gd name="connsiteX2" fmla="*/ 72011 w 72011"/>
              <a:gd name="connsiteY2" fmla="*/ 648072 h 648072"/>
              <a:gd name="connsiteX3" fmla="*/ 0 w 72011"/>
              <a:gd name="connsiteY3" fmla="*/ 648072 h 648072"/>
              <a:gd name="connsiteX4" fmla="*/ 0 w 72011"/>
              <a:gd name="connsiteY4" fmla="*/ 0 h 648072"/>
              <a:gd name="connsiteX0" fmla="*/ 0 w 144019"/>
              <a:gd name="connsiteY0" fmla="*/ 0 h 648072"/>
              <a:gd name="connsiteX1" fmla="*/ 72011 w 144019"/>
              <a:gd name="connsiteY1" fmla="*/ 0 h 648072"/>
              <a:gd name="connsiteX2" fmla="*/ 72011 w 144019"/>
              <a:gd name="connsiteY2" fmla="*/ 648072 h 648072"/>
              <a:gd name="connsiteX3" fmla="*/ 144019 w 144019"/>
              <a:gd name="connsiteY3" fmla="*/ 648072 h 648072"/>
              <a:gd name="connsiteX4" fmla="*/ 0 w 144019"/>
              <a:gd name="connsiteY4" fmla="*/ 0 h 648072"/>
              <a:gd name="connsiteX0" fmla="*/ 0 w 360040"/>
              <a:gd name="connsiteY0" fmla="*/ 0 h 648072"/>
              <a:gd name="connsiteX1" fmla="*/ 288032 w 360040"/>
              <a:gd name="connsiteY1" fmla="*/ 0 h 648072"/>
              <a:gd name="connsiteX2" fmla="*/ 288032 w 360040"/>
              <a:gd name="connsiteY2" fmla="*/ 648072 h 648072"/>
              <a:gd name="connsiteX3" fmla="*/ 360040 w 360040"/>
              <a:gd name="connsiteY3" fmla="*/ 648072 h 648072"/>
              <a:gd name="connsiteX4" fmla="*/ 0 w 360040"/>
              <a:gd name="connsiteY4" fmla="*/ 0 h 648072"/>
              <a:gd name="connsiteX0" fmla="*/ 0 w 432049"/>
              <a:gd name="connsiteY0" fmla="*/ 0 h 648072"/>
              <a:gd name="connsiteX1" fmla="*/ 288032 w 432049"/>
              <a:gd name="connsiteY1" fmla="*/ 0 h 648072"/>
              <a:gd name="connsiteX2" fmla="*/ 288032 w 432049"/>
              <a:gd name="connsiteY2" fmla="*/ 648072 h 648072"/>
              <a:gd name="connsiteX3" fmla="*/ 432049 w 432049"/>
              <a:gd name="connsiteY3" fmla="*/ 648072 h 648072"/>
              <a:gd name="connsiteX4" fmla="*/ 0 w 432049"/>
              <a:gd name="connsiteY4" fmla="*/ 0 h 648072"/>
              <a:gd name="connsiteX0" fmla="*/ 0 w 432049"/>
              <a:gd name="connsiteY0" fmla="*/ 0 h 648072"/>
              <a:gd name="connsiteX1" fmla="*/ 144016 w 432049"/>
              <a:gd name="connsiteY1" fmla="*/ 0 h 648072"/>
              <a:gd name="connsiteX2" fmla="*/ 288032 w 432049"/>
              <a:gd name="connsiteY2" fmla="*/ 648072 h 648072"/>
              <a:gd name="connsiteX3" fmla="*/ 432049 w 432049"/>
              <a:gd name="connsiteY3" fmla="*/ 648072 h 648072"/>
              <a:gd name="connsiteX4" fmla="*/ 0 w 432049"/>
              <a:gd name="connsiteY4" fmla="*/ 0 h 648072"/>
              <a:gd name="connsiteX0" fmla="*/ 0 w 504056"/>
              <a:gd name="connsiteY0" fmla="*/ 0 h 648072"/>
              <a:gd name="connsiteX1" fmla="*/ 144016 w 504056"/>
              <a:gd name="connsiteY1" fmla="*/ 0 h 648072"/>
              <a:gd name="connsiteX2" fmla="*/ 504056 w 504056"/>
              <a:gd name="connsiteY2" fmla="*/ 648072 h 648072"/>
              <a:gd name="connsiteX3" fmla="*/ 432049 w 504056"/>
              <a:gd name="connsiteY3" fmla="*/ 648072 h 648072"/>
              <a:gd name="connsiteX4" fmla="*/ 0 w 504056"/>
              <a:gd name="connsiteY4" fmla="*/ 0 h 648072"/>
              <a:gd name="connsiteX0" fmla="*/ 0 w 360040"/>
              <a:gd name="connsiteY0" fmla="*/ 72008 h 648072"/>
              <a:gd name="connsiteX1" fmla="*/ 0 w 360040"/>
              <a:gd name="connsiteY1" fmla="*/ 0 h 648072"/>
              <a:gd name="connsiteX2" fmla="*/ 360040 w 360040"/>
              <a:gd name="connsiteY2" fmla="*/ 648072 h 648072"/>
              <a:gd name="connsiteX3" fmla="*/ 288033 w 360040"/>
              <a:gd name="connsiteY3" fmla="*/ 648072 h 648072"/>
              <a:gd name="connsiteX4" fmla="*/ 0 w 360040"/>
              <a:gd name="connsiteY4" fmla="*/ 72008 h 648072"/>
              <a:gd name="connsiteX0" fmla="*/ 0 w 720080"/>
              <a:gd name="connsiteY0" fmla="*/ 216024 h 648072"/>
              <a:gd name="connsiteX1" fmla="*/ 360040 w 720080"/>
              <a:gd name="connsiteY1" fmla="*/ 0 h 648072"/>
              <a:gd name="connsiteX2" fmla="*/ 720080 w 720080"/>
              <a:gd name="connsiteY2" fmla="*/ 648072 h 648072"/>
              <a:gd name="connsiteX3" fmla="*/ 648073 w 720080"/>
              <a:gd name="connsiteY3" fmla="*/ 648072 h 648072"/>
              <a:gd name="connsiteX4" fmla="*/ 0 w 720080"/>
              <a:gd name="connsiteY4" fmla="*/ 216024 h 648072"/>
              <a:gd name="connsiteX0" fmla="*/ 0 w 720080"/>
              <a:gd name="connsiteY0" fmla="*/ 216024 h 792088"/>
              <a:gd name="connsiteX1" fmla="*/ 360040 w 720080"/>
              <a:gd name="connsiteY1" fmla="*/ 0 h 792088"/>
              <a:gd name="connsiteX2" fmla="*/ 720080 w 720080"/>
              <a:gd name="connsiteY2" fmla="*/ 648072 h 792088"/>
              <a:gd name="connsiteX3" fmla="*/ 432048 w 720080"/>
              <a:gd name="connsiteY3" fmla="*/ 792088 h 792088"/>
              <a:gd name="connsiteX4" fmla="*/ 0 w 720080"/>
              <a:gd name="connsiteY4" fmla="*/ 216024 h 792088"/>
              <a:gd name="connsiteX0" fmla="*/ 0 w 720080"/>
              <a:gd name="connsiteY0" fmla="*/ 216024 h 864096"/>
              <a:gd name="connsiteX1" fmla="*/ 360040 w 720080"/>
              <a:gd name="connsiteY1" fmla="*/ 0 h 864096"/>
              <a:gd name="connsiteX2" fmla="*/ 720080 w 720080"/>
              <a:gd name="connsiteY2" fmla="*/ 648072 h 864096"/>
              <a:gd name="connsiteX3" fmla="*/ 360040 w 720080"/>
              <a:gd name="connsiteY3" fmla="*/ 864096 h 864096"/>
              <a:gd name="connsiteX4" fmla="*/ 0 w 720080"/>
              <a:gd name="connsiteY4" fmla="*/ 216024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80" h="864096">
                <a:moveTo>
                  <a:pt x="0" y="216024"/>
                </a:moveTo>
                <a:lnTo>
                  <a:pt x="360040" y="0"/>
                </a:lnTo>
                <a:lnTo>
                  <a:pt x="720080" y="648072"/>
                </a:lnTo>
                <a:lnTo>
                  <a:pt x="360040" y="864096"/>
                </a:lnTo>
                <a:lnTo>
                  <a:pt x="0" y="216024"/>
                </a:ln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1286" y="4722468"/>
            <a:ext cx="734481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칙령 </a:t>
            </a:r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41</a:t>
            </a:r>
            <a:r>
              <a:rPr lang="ko-KR" altLang="en-US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호가 공포된 후 죽도와 독도를 착각하는 일이 사라졌다</a:t>
            </a:r>
            <a:r>
              <a:rPr lang="en-US" altLang="ko-KR" sz="2000" b="1" dirty="0" smtClean="0">
                <a:solidFill>
                  <a:srgbClr val="246A7F"/>
                </a:solidFill>
                <a:latin typeface="맑은 고딕"/>
                <a:ea typeface="맑은 고딕"/>
              </a:rPr>
              <a:t>.</a:t>
            </a:r>
            <a:endParaRPr lang="ko-KR" altLang="en-US" sz="2000" b="1" dirty="0">
              <a:solidFill>
                <a:srgbClr val="246A7F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1835620" y="332570"/>
            <a:ext cx="5544616" cy="1152128"/>
          </a:xfrm>
          <a:prstGeom prst="roundRect">
            <a:avLst/>
          </a:prstGeom>
          <a:solidFill>
            <a:srgbClr val="F2E2A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1881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5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월 ‘임한수’라는 강원 감사는 울릉도에서 벌어지는 일본인들의 무단 벌목에 대한 실태를 정부에 보고하게 된다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 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835620" y="1878171"/>
            <a:ext cx="5544616" cy="1152128"/>
          </a:xfrm>
          <a:prstGeom prst="roundRect">
            <a:avLst/>
          </a:prstGeom>
          <a:solidFill>
            <a:srgbClr val="AAE1B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1697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년부터 시행되던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수토제를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폐지하게 되고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1895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도감제를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시행하게 된다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1845930" y="3376942"/>
            <a:ext cx="5544616" cy="1152128"/>
          </a:xfrm>
          <a:prstGeom prst="roundRect">
            <a:avLst/>
          </a:prstGeom>
          <a:solidFill>
            <a:srgbClr val="7EC5D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행정체제에 변화를 주었지만 문제가 해결되지 않자 결국 중앙정부는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우용정을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사찰위원으로 명한 후 조사를 명한다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 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835620" y="4869200"/>
            <a:ext cx="5544616" cy="1152128"/>
          </a:xfrm>
          <a:prstGeom prst="roundRect">
            <a:avLst/>
          </a:prstGeom>
          <a:solidFill>
            <a:srgbClr val="246A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우용정은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조사 결과를 토대로 선박의 구입과 관제개편을 해결해야 할 주요현안으로 주장했다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521239" y="260604"/>
            <a:ext cx="478101" cy="792099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ko-KR" altLang="en-US" sz="4400" b="1" spc="5">
                <a:solidFill>
                  <a:prstClr val="black"/>
                </a:solidFill>
                <a:latin typeface="문체부 훈민정음체"/>
                <a:ea typeface="문체부 훈민정음체"/>
              </a:rPr>
              <a:t>1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91" y="2366"/>
            <a:ext cx="4599589" cy="6858000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779986" y="354508"/>
            <a:ext cx="4176464" cy="584775"/>
            <a:chOff x="4788024" y="566360"/>
            <a:chExt cx="4176464" cy="584775"/>
          </a:xfrm>
        </p:grpSpPr>
        <p:sp>
          <p:nvSpPr>
            <p:cNvPr id="13" name="직사각형 12"/>
            <p:cNvSpPr/>
            <p:nvPr/>
          </p:nvSpPr>
          <p:spPr>
            <a:xfrm flipV="1">
              <a:off x="4955953" y="1105416"/>
              <a:ext cx="3923928" cy="45719"/>
            </a:xfrm>
            <a:prstGeom prst="rect">
              <a:avLst/>
            </a:prstGeom>
            <a:solidFill>
              <a:srgbClr val="246A7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246A7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8024" y="566360"/>
              <a:ext cx="4176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6A7F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“</a:t>
              </a:r>
              <a:r>
                <a:rPr kumimoji="0" lang="en-US" altLang="ko-KR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itchFamily="18" charset="-127"/>
                  <a:ea typeface="HY견고딕" pitchFamily="18" charset="-127"/>
                </a:rPr>
                <a:t>1900</a:t>
              </a:r>
              <a:r>
                <a:rPr kumimoji="0" lang="ko-KR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itchFamily="18" charset="-127"/>
                  <a:ea typeface="HY견고딕" pitchFamily="18" charset="-127"/>
                </a:rPr>
                <a:t>년 </a:t>
              </a:r>
              <a:r>
                <a:rPr kumimoji="0" lang="en-US" altLang="ko-KR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itchFamily="18" charset="-127"/>
                  <a:ea typeface="HY견고딕" pitchFamily="18" charset="-127"/>
                </a:rPr>
                <a:t>10</a:t>
              </a:r>
              <a:r>
                <a:rPr kumimoji="0" lang="ko-KR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itchFamily="18" charset="-127"/>
                  <a:ea typeface="HY견고딕" pitchFamily="18" charset="-127"/>
                </a:rPr>
                <a:t>월 </a:t>
              </a:r>
              <a:r>
                <a:rPr kumimoji="0" lang="en-US" altLang="ko-KR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itchFamily="18" charset="-127"/>
                  <a:ea typeface="HY견고딕" pitchFamily="18" charset="-127"/>
                </a:rPr>
                <a:t>25</a:t>
              </a:r>
              <a:r>
                <a:rPr kumimoji="0" lang="ko-KR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itchFamily="18" charset="-127"/>
                  <a:ea typeface="HY견고딕" pitchFamily="18" charset="-127"/>
                </a:rPr>
                <a:t>일</a:t>
              </a:r>
              <a:r>
                <a:rPr kumimoji="0" lang="en-US" altLang="ko-KR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kumimoji="0" lang="en-US" altLang="ko-KR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6A7F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”</a:t>
              </a:r>
              <a:endParaRPr kumimoji="0" lang="ko-KR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46A7F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186091" y="989708"/>
            <a:ext cx="354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고종의 재가를 받게 된다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295066" y="565889"/>
            <a:ext cx="1656184" cy="761524"/>
            <a:chOff x="295066" y="565889"/>
            <a:chExt cx="1656184" cy="761524"/>
          </a:xfrm>
        </p:grpSpPr>
        <p:sp>
          <p:nvSpPr>
            <p:cNvPr id="18" name="TextBox 17"/>
            <p:cNvSpPr txBox="1"/>
            <p:nvPr/>
          </p:nvSpPr>
          <p:spPr>
            <a:xfrm>
              <a:off x="295066" y="565889"/>
              <a:ext cx="1656184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Fan Heiti Std B" pitchFamily="34" charset="-128"/>
                  <a:ea typeface="맑은 고딕"/>
                </a:rPr>
                <a:t>고종황제</a:t>
              </a:r>
            </a:p>
          </p:txBody>
        </p:sp>
        <p:cxnSp>
          <p:nvCxnSpPr>
            <p:cNvPr id="19" name="직선 연결선 18"/>
            <p:cNvCxnSpPr/>
            <p:nvPr/>
          </p:nvCxnSpPr>
          <p:spPr>
            <a:xfrm>
              <a:off x="583098" y="958081"/>
              <a:ext cx="108012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0" name="직선 연결선 19"/>
            <p:cNvCxnSpPr/>
            <p:nvPr/>
          </p:nvCxnSpPr>
          <p:spPr>
            <a:xfrm>
              <a:off x="1663218" y="958081"/>
              <a:ext cx="172478" cy="36933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21" name="그룹 20"/>
          <p:cNvGrpSpPr/>
          <p:nvPr/>
        </p:nvGrpSpPr>
        <p:grpSpPr>
          <a:xfrm>
            <a:off x="4711929" y="2764993"/>
            <a:ext cx="4050436" cy="2678395"/>
            <a:chOff x="4840349" y="1661435"/>
            <a:chExt cx="4050436" cy="2081530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41"/>
            <a:stretch/>
          </p:blipFill>
          <p:spPr>
            <a:xfrm>
              <a:off x="4840349" y="1661435"/>
              <a:ext cx="539187" cy="497319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41"/>
            <a:stretch/>
          </p:blipFill>
          <p:spPr>
            <a:xfrm>
              <a:off x="4868988" y="2928353"/>
              <a:ext cx="539187" cy="49731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362392" y="1671479"/>
              <a:ext cx="3528393" cy="789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 smtClean="0"/>
                <a:t>울릉도가 다른 육지와 견주어 </a:t>
              </a:r>
              <a:r>
                <a:rPr lang="ko-KR" altLang="en-US" sz="2000" dirty="0" smtClean="0">
                  <a:solidFill>
                    <a:srgbClr val="246A7F"/>
                  </a:solidFill>
                </a:rPr>
                <a:t>인구나 생산물 측면</a:t>
              </a:r>
              <a:r>
                <a:rPr lang="ko-KR" altLang="en-US" sz="2000" dirty="0" smtClean="0"/>
                <a:t>에서 다른 곳과 </a:t>
              </a:r>
              <a:r>
                <a:rPr lang="ko-KR" altLang="en-US" sz="2000" dirty="0" smtClean="0">
                  <a:solidFill>
                    <a:srgbClr val="246A7F"/>
                  </a:solidFill>
                </a:rPr>
                <a:t>차이가 없다</a:t>
              </a:r>
              <a:r>
                <a:rPr lang="en-US" altLang="ko-KR" sz="2000" dirty="0" smtClean="0"/>
                <a:t>.</a:t>
              </a:r>
              <a:endParaRPr lang="ko-KR" alt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2391" y="2953637"/>
              <a:ext cx="3528393" cy="789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 smtClean="0"/>
                <a:t>외국인들이 왕래하며 교역하고 있어 </a:t>
              </a:r>
              <a:r>
                <a:rPr lang="ko-KR" altLang="en-US" sz="2000" dirty="0" smtClean="0">
                  <a:solidFill>
                    <a:srgbClr val="246A7F"/>
                  </a:solidFill>
                </a:rPr>
                <a:t>현행 도감 체제</a:t>
              </a:r>
              <a:r>
                <a:rPr lang="ko-KR" altLang="en-US" sz="2000" dirty="0" smtClean="0"/>
                <a:t>로는 </a:t>
              </a:r>
              <a:r>
                <a:rPr lang="ko-KR" altLang="en-US" sz="2000" dirty="0" smtClean="0">
                  <a:solidFill>
                    <a:srgbClr val="246A7F"/>
                  </a:solidFill>
                </a:rPr>
                <a:t>행정에 장애</a:t>
              </a:r>
              <a:r>
                <a:rPr lang="ko-KR" altLang="en-US" sz="2000" dirty="0" smtClean="0"/>
                <a:t>가 된다</a:t>
              </a:r>
              <a:r>
                <a:rPr lang="en-US" altLang="ko-KR" sz="2000" dirty="0" smtClean="0"/>
                <a:t>.</a:t>
              </a:r>
              <a:endParaRPr lang="ko-KR" altLang="en-US" sz="20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730411" y="1700808"/>
            <a:ext cx="2330199" cy="523220"/>
          </a:xfrm>
          <a:prstGeom prst="rect">
            <a:avLst/>
          </a:prstGeom>
          <a:solidFill>
            <a:schemeClr val="bg1"/>
          </a:solidFill>
          <a:ln>
            <a:solidFill>
              <a:srgbClr val="7EC5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300" dirty="0" smtClean="0">
                <a:solidFill>
                  <a:srgbClr val="246A7F"/>
                </a:solidFill>
                <a:latin typeface="Adobe 고딕 Std B" pitchFamily="34" charset="-127"/>
                <a:ea typeface="Adobe 고딕 Std B" pitchFamily="34" charset="-127"/>
              </a:rPr>
              <a:t> 청 의 서</a:t>
            </a:r>
            <a:endParaRPr lang="ko-KR" altLang="en-US" sz="2800" spc="300" dirty="0">
              <a:solidFill>
                <a:srgbClr val="246A7F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pic>
        <p:nvPicPr>
          <p:cNvPr id="16" name="그림 15" descr="칙령 41호.png"/>
          <p:cNvPicPr>
            <a:picLocks noChangeAspect="1"/>
          </p:cNvPicPr>
          <p:nvPr/>
        </p:nvPicPr>
        <p:blipFill>
          <a:blip r:embed="rId7" cstate="print">
            <a:lum bright="20000"/>
          </a:blip>
          <a:stretch>
            <a:fillRect/>
          </a:stretch>
        </p:blipFill>
        <p:spPr>
          <a:xfrm>
            <a:off x="375657" y="1674637"/>
            <a:ext cx="858079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395420" y="1575956"/>
            <a:ext cx="3096344" cy="288032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211960" y="1052736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246A7F"/>
                </a:solidFill>
                <a:latin typeface="Adobe 고딕 Std B" pitchFamily="34" charset="-127"/>
                <a:ea typeface="Adobe 고딕 Std B" pitchFamily="34" charset="-127"/>
              </a:rPr>
              <a:t>칙령 </a:t>
            </a:r>
            <a:r>
              <a:rPr lang="en-US" altLang="ko-KR" sz="2800" dirty="0" smtClean="0">
                <a:solidFill>
                  <a:srgbClr val="246A7F"/>
                </a:solidFill>
                <a:latin typeface="Adobe 고딕 Std B" pitchFamily="34" charset="-127"/>
                <a:ea typeface="Adobe 고딕 Std B" pitchFamily="34" charset="-127"/>
              </a:rPr>
              <a:t>41</a:t>
            </a:r>
            <a:r>
              <a:rPr lang="ko-KR" altLang="en-US" sz="2800" dirty="0" smtClean="0">
                <a:solidFill>
                  <a:srgbClr val="246A7F"/>
                </a:solidFill>
                <a:latin typeface="Adobe 고딕 Std B" pitchFamily="34" charset="-127"/>
                <a:ea typeface="Adobe 고딕 Std B" pitchFamily="34" charset="-127"/>
              </a:rPr>
              <a:t>조의 역사적 의의</a:t>
            </a:r>
            <a:endParaRPr lang="ko-KR" altLang="en-US" sz="2800" dirty="0">
              <a:solidFill>
                <a:srgbClr val="246A7F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4211960" y="2204864"/>
            <a:ext cx="0" cy="2448272"/>
          </a:xfrm>
          <a:prstGeom prst="line">
            <a:avLst/>
          </a:prstGeom>
          <a:noFill/>
          <a:ln w="9525" cap="flat" cmpd="sng" algn="ctr">
            <a:solidFill>
              <a:srgbClr val="7EC5D5"/>
            </a:solidFill>
            <a:prstDash val="solid"/>
          </a:ln>
          <a:effectLst/>
        </p:spPr>
      </p:cxnSp>
      <p:sp>
        <p:nvSpPr>
          <p:cNvPr id="11" name="직사각형 10"/>
          <p:cNvSpPr/>
          <p:nvPr/>
        </p:nvSpPr>
        <p:spPr>
          <a:xfrm>
            <a:off x="4607496" y="1988840"/>
            <a:ext cx="3780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칙령 </a:t>
            </a:r>
            <a:r>
              <a:rPr lang="en-US" altLang="ko-KR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41</a:t>
            </a:r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호는 대한제국이 </a:t>
            </a:r>
            <a:endParaRPr lang="en-US" altLang="ko-KR" sz="20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endParaRPr lang="en-US" altLang="ko-KR" sz="20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울릉도와 울릉도 주변의 </a:t>
            </a:r>
            <a:endParaRPr lang="en-US" altLang="ko-KR" sz="20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endParaRPr lang="en-US" altLang="ko-KR" sz="20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여러 섬에 대한 영토주권을 </a:t>
            </a:r>
            <a:endParaRPr lang="en-US" altLang="ko-KR" sz="20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endParaRPr lang="en-US" altLang="ko-KR" sz="20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명확히 하려는 의도를 가지고 </a:t>
            </a:r>
            <a:endParaRPr lang="en-US" altLang="ko-KR" sz="20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endParaRPr lang="en-US" altLang="ko-KR" sz="20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있다는 것을 보여준다</a:t>
            </a:r>
            <a:r>
              <a:rPr lang="en-US" altLang="ko-KR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lang="ko-KR" altLang="en-US" sz="20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393973" y="2752256"/>
            <a:ext cx="1455038" cy="267320"/>
          </a:xfrm>
          <a:prstGeom prst="rect">
            <a:avLst/>
          </a:prstGeom>
        </p:spPr>
      </p:pic>
      <p:pic>
        <p:nvPicPr>
          <p:cNvPr id="40" name="그림 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163925" y="2383892"/>
            <a:ext cx="577540" cy="442780"/>
          </a:xfrm>
          <a:prstGeom prst="rect">
            <a:avLst/>
          </a:prstGeom>
        </p:spPr>
      </p:pic>
      <p:grpSp>
        <p:nvGrpSpPr>
          <p:cNvPr id="34" name="그룹 33"/>
          <p:cNvGrpSpPr/>
          <p:nvPr/>
        </p:nvGrpSpPr>
        <p:grpSpPr>
          <a:xfrm>
            <a:off x="161605" y="1164804"/>
            <a:ext cx="8586132" cy="1149244"/>
            <a:chOff x="107176" y="1085469"/>
            <a:chExt cx="8586132" cy="1149244"/>
          </a:xfrm>
        </p:grpSpPr>
        <p:pic>
          <p:nvPicPr>
            <p:cNvPr id="10" name="그림 6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450692" y="1931670"/>
              <a:ext cx="8242616" cy="204478"/>
            </a:xfrm>
            <a:prstGeom prst="rect">
              <a:avLst/>
            </a:prstGeom>
          </p:spPr>
        </p:pic>
        <p:pic>
          <p:nvPicPr>
            <p:cNvPr id="18" name="그림 3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07176" y="1085469"/>
              <a:ext cx="1152410" cy="1149244"/>
            </a:xfrm>
            <a:prstGeom prst="rect">
              <a:avLst/>
            </a:prstGeom>
          </p:spPr>
        </p:pic>
        <p:sp>
          <p:nvSpPr>
            <p:cNvPr id="13" name="직사각형 5"/>
            <p:cNvSpPr/>
            <p:nvPr/>
          </p:nvSpPr>
          <p:spPr>
            <a:xfrm>
              <a:off x="457962" y="1324430"/>
              <a:ext cx="478101" cy="671323"/>
            </a:xfrm>
            <a:prstGeom prst="rect">
              <a:avLst/>
            </a:prstGeom>
          </p:spPr>
          <p:txBody>
            <a:bodyPr vert="horz" lIns="91440" tIns="45720" rIns="91440" bIns="45720" anchor="ctr">
              <a:normAutofit fontScale="87120" lnSpcReduction="20000"/>
            </a:bodyPr>
            <a:lstStyle/>
            <a:p>
              <a:pPr algn="ctr" defTabSz="914400" eaLnBrk="1" latinLnBrk="1" hangingPunct="1">
                <a:spcBef>
                  <a:spcPct val="0"/>
                </a:spcBef>
                <a:buNone/>
                <a:defRPr lang="ko-KR" altLang="en-US"/>
              </a:pPr>
              <a:r>
                <a:rPr lang="ko-KR" altLang="en-US" sz="5106" b="1" i="0" spc="5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+mj-cs"/>
                </a:rPr>
                <a:t>1</a:t>
              </a:r>
            </a:p>
          </p:txBody>
        </p:sp>
        <p:pic>
          <p:nvPicPr>
            <p:cNvPr id="14" name="그림 7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7092315" y="1766588"/>
              <a:ext cx="1455038" cy="267320"/>
            </a:xfrm>
            <a:prstGeom prst="rect">
              <a:avLst/>
            </a:prstGeom>
          </p:spPr>
        </p:pic>
        <p:pic>
          <p:nvPicPr>
            <p:cNvPr id="15" name="그림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7874889" y="1447943"/>
              <a:ext cx="577540" cy="442780"/>
            </a:xfrm>
            <a:prstGeom prst="rect">
              <a:avLst/>
            </a:prstGeom>
          </p:spPr>
        </p:pic>
      </p:grpSp>
      <p:pic>
        <p:nvPicPr>
          <p:cNvPr id="35" name="그림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50692" y="2988301"/>
            <a:ext cx="8242616" cy="204478"/>
          </a:xfrm>
          <a:prstGeom prst="rect">
            <a:avLst/>
          </a:prstGeom>
        </p:spPr>
      </p:pic>
      <p:pic>
        <p:nvPicPr>
          <p:cNvPr id="36" name="그림 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07176" y="2043535"/>
            <a:ext cx="1152410" cy="1149244"/>
          </a:xfrm>
          <a:prstGeom prst="rect">
            <a:avLst/>
          </a:prstGeom>
        </p:spPr>
      </p:pic>
      <p:sp>
        <p:nvSpPr>
          <p:cNvPr id="37" name="직사각형 1"/>
          <p:cNvSpPr>
            <a:spLocks noGrp="1"/>
          </p:cNvSpPr>
          <p:nvPr/>
        </p:nvSpPr>
        <p:spPr>
          <a:xfrm>
            <a:off x="1043558" y="2183931"/>
            <a:ext cx="7921051" cy="91028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4238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9400" b="0" i="0" spc="5" dirty="0" smtClean="0">
                <a:solidFill>
                  <a:schemeClr val="tx1"/>
                </a:solidFill>
                <a:latin typeface="한컴 백제 M"/>
                <a:ea typeface="한컴 백제 M"/>
                <a:cs typeface="+mj-cs"/>
              </a:rPr>
              <a:t>본론 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(</a:t>
            </a:r>
            <a:r>
              <a:rPr lang="ko-KR" altLang="en-US" sz="5086" spc="5" dirty="0" smtClean="0">
                <a:latin typeface="한컴 백제 M"/>
                <a:ea typeface="한컴 백제 M"/>
                <a:cs typeface="+mj-cs"/>
              </a:rPr>
              <a:t>칙령 제 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41</a:t>
            </a:r>
            <a:r>
              <a:rPr lang="ko-KR" altLang="en-US" sz="5086" spc="5" dirty="0" smtClean="0">
                <a:latin typeface="한컴 백제 M"/>
                <a:ea typeface="한컴 백제 M"/>
                <a:cs typeface="+mj-cs"/>
              </a:rPr>
              <a:t>호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, </a:t>
            </a:r>
            <a:r>
              <a:rPr lang="ko-KR" altLang="en-US" sz="5086" spc="5" dirty="0" smtClean="0">
                <a:latin typeface="한컴 백제 M"/>
                <a:ea typeface="한컴 백제 M"/>
                <a:cs typeface="+mj-cs"/>
              </a:rPr>
              <a:t>역사적 배경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, </a:t>
            </a:r>
            <a:r>
              <a:rPr lang="ko-KR" altLang="en-US" sz="5086" spc="5" dirty="0" smtClean="0">
                <a:latin typeface="한컴 백제 M"/>
                <a:ea typeface="한컴 백제 M"/>
                <a:cs typeface="+mj-cs"/>
              </a:rPr>
              <a:t>일제강점기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, </a:t>
            </a:r>
            <a:r>
              <a:rPr lang="ko-KR" altLang="en-US" sz="5086" spc="5" dirty="0" smtClean="0">
                <a:latin typeface="한컴 백제 M"/>
                <a:ea typeface="한컴 백제 M"/>
                <a:cs typeface="+mj-cs"/>
              </a:rPr>
              <a:t>러일전쟁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, </a:t>
            </a:r>
            <a:r>
              <a:rPr lang="ko-KR" altLang="en-US" sz="5086" spc="5" dirty="0" smtClean="0">
                <a:latin typeface="한컴 백제 M"/>
                <a:ea typeface="한컴 백제 M"/>
                <a:cs typeface="+mj-cs"/>
              </a:rPr>
              <a:t>울릉도                 군도론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, </a:t>
            </a:r>
            <a:r>
              <a:rPr lang="ko-KR" altLang="en-US" sz="5086" spc="5" dirty="0" err="1" smtClean="0">
                <a:latin typeface="한컴 백제 M"/>
                <a:ea typeface="한컴 백제 M"/>
                <a:cs typeface="+mj-cs"/>
              </a:rPr>
              <a:t>강치</a:t>
            </a:r>
            <a:r>
              <a:rPr lang="ko-KR" altLang="en-US" sz="5086" spc="5" dirty="0" smtClean="0">
                <a:latin typeface="한컴 백제 M"/>
                <a:ea typeface="한컴 백제 M"/>
                <a:cs typeface="+mj-cs"/>
              </a:rPr>
              <a:t> 남획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, </a:t>
            </a:r>
            <a:r>
              <a:rPr lang="ko-KR" altLang="en-US" sz="5086" spc="5" dirty="0" smtClean="0">
                <a:latin typeface="한컴 백제 M"/>
                <a:ea typeface="한컴 백제 M"/>
                <a:cs typeface="+mj-cs"/>
              </a:rPr>
              <a:t>석도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, </a:t>
            </a:r>
            <a:r>
              <a:rPr lang="ko-KR" altLang="en-US" sz="5086" spc="5" dirty="0" err="1" smtClean="0">
                <a:latin typeface="한컴 백제 M"/>
                <a:ea typeface="한컴 백제 M"/>
                <a:cs typeface="+mj-cs"/>
              </a:rPr>
              <a:t>시마네현</a:t>
            </a:r>
            <a:r>
              <a:rPr lang="ko-KR" altLang="en-US" sz="5086" spc="5" dirty="0" smtClean="0">
                <a:latin typeface="한컴 백제 M"/>
                <a:ea typeface="한컴 백제 M"/>
                <a:cs typeface="+mj-cs"/>
              </a:rPr>
              <a:t> 고시 제 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40</a:t>
            </a:r>
            <a:r>
              <a:rPr lang="ko-KR" altLang="en-US" sz="5086" spc="5" dirty="0" smtClean="0">
                <a:latin typeface="한컴 백제 M"/>
                <a:ea typeface="한컴 백제 M"/>
                <a:cs typeface="+mj-cs"/>
              </a:rPr>
              <a:t>호</a:t>
            </a:r>
            <a:r>
              <a:rPr lang="en-US" altLang="ko-KR" sz="5086" spc="5" dirty="0" smtClean="0">
                <a:latin typeface="한컴 백제 M"/>
                <a:ea typeface="한컴 백제 M"/>
                <a:cs typeface="+mj-cs"/>
              </a:rPr>
              <a:t>)</a:t>
            </a:r>
            <a:endParaRPr lang="en-US" altLang="ko-KR" sz="5086" b="0" i="0" spc="5" dirty="0" smtClean="0">
              <a:solidFill>
                <a:schemeClr val="tx1"/>
              </a:solidFill>
              <a:latin typeface="한컴 백제 M"/>
              <a:ea typeface="한컴 백제 M"/>
              <a:cs typeface="+mj-cs"/>
            </a:endParaRPr>
          </a:p>
        </p:txBody>
      </p:sp>
      <p:sp>
        <p:nvSpPr>
          <p:cNvPr id="38" name="직사각형 5"/>
          <p:cNvSpPr/>
          <p:nvPr/>
        </p:nvSpPr>
        <p:spPr>
          <a:xfrm>
            <a:off x="457962" y="2282496"/>
            <a:ext cx="478101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4086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9892" b="1" i="0" spc="5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2</a:t>
            </a:r>
          </a:p>
        </p:txBody>
      </p:sp>
      <p:grpSp>
        <p:nvGrpSpPr>
          <p:cNvPr id="42" name="그룹 41"/>
          <p:cNvGrpSpPr/>
          <p:nvPr/>
        </p:nvGrpSpPr>
        <p:grpSpPr>
          <a:xfrm>
            <a:off x="65009" y="2885916"/>
            <a:ext cx="8586132" cy="1149244"/>
            <a:chOff x="107176" y="1085469"/>
            <a:chExt cx="8586132" cy="1149244"/>
          </a:xfrm>
        </p:grpSpPr>
        <p:pic>
          <p:nvPicPr>
            <p:cNvPr id="47" name="그림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7874889" y="1447943"/>
              <a:ext cx="577540" cy="442780"/>
            </a:xfrm>
            <a:prstGeom prst="rect">
              <a:avLst/>
            </a:prstGeom>
          </p:spPr>
        </p:pic>
        <p:pic>
          <p:nvPicPr>
            <p:cNvPr id="46" name="그림 7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7092315" y="1766588"/>
              <a:ext cx="1455038" cy="267320"/>
            </a:xfrm>
            <a:prstGeom prst="rect">
              <a:avLst/>
            </a:prstGeom>
          </p:spPr>
        </p:pic>
        <p:pic>
          <p:nvPicPr>
            <p:cNvPr id="43" name="그림 6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450692" y="1931670"/>
              <a:ext cx="8242616" cy="204478"/>
            </a:xfrm>
            <a:prstGeom prst="rect">
              <a:avLst/>
            </a:prstGeom>
          </p:spPr>
        </p:pic>
        <p:pic>
          <p:nvPicPr>
            <p:cNvPr id="44" name="그림 3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07176" y="1085469"/>
              <a:ext cx="1152410" cy="1149244"/>
            </a:xfrm>
            <a:prstGeom prst="rect">
              <a:avLst/>
            </a:prstGeom>
          </p:spPr>
        </p:pic>
        <p:sp>
          <p:nvSpPr>
            <p:cNvPr id="45" name="직사각형 5"/>
            <p:cNvSpPr/>
            <p:nvPr/>
          </p:nvSpPr>
          <p:spPr>
            <a:xfrm>
              <a:off x="457962" y="1324430"/>
              <a:ext cx="478101" cy="671323"/>
            </a:xfrm>
            <a:prstGeom prst="rect">
              <a:avLst/>
            </a:prstGeom>
          </p:spPr>
          <p:txBody>
            <a:bodyPr vert="horz" lIns="91440" tIns="45720" rIns="91440" bIns="45720" anchor="ctr">
              <a:normAutofit fontScale="81780" lnSpcReduction="20000"/>
            </a:bodyPr>
            <a:lstStyle/>
            <a:p>
              <a:pPr algn="ctr" defTabSz="914400" eaLnBrk="1" latinLnBrk="1" hangingPunct="1">
                <a:spcBef>
                  <a:spcPct val="0"/>
                </a:spcBef>
                <a:buNone/>
                <a:defRPr lang="ko-KR" altLang="en-US"/>
              </a:pPr>
              <a:r>
                <a:rPr lang="ko-KR" altLang="en-US" sz="5566" b="1" i="0" spc="5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+mj-cs"/>
                </a:rPr>
                <a:t>3</a:t>
              </a:r>
            </a:p>
          </p:txBody>
        </p:sp>
      </p:grpSp>
      <p:sp>
        <p:nvSpPr>
          <p:cNvPr id="48" name="직사각형 1"/>
          <p:cNvSpPr>
            <a:spLocks noGrp="1"/>
          </p:cNvSpPr>
          <p:nvPr/>
        </p:nvSpPr>
        <p:spPr>
          <a:xfrm>
            <a:off x="1043825" y="4049955"/>
            <a:ext cx="7273396" cy="67132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 algn="l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4000" b="0" i="0" spc="5" dirty="0" smtClean="0">
                <a:solidFill>
                  <a:schemeClr val="tx1"/>
                </a:solidFill>
                <a:latin typeface="한컴 백제 M"/>
                <a:ea typeface="한컴 백제 M"/>
                <a:cs typeface="+mj-cs"/>
              </a:rPr>
              <a:t>질의응답</a:t>
            </a:r>
            <a:endParaRPr lang="ko-KR" altLang="en-US" sz="4000" b="0" i="0" spc="5" dirty="0">
              <a:solidFill>
                <a:schemeClr val="tx1"/>
              </a:solidFill>
              <a:latin typeface="한컴 백제 M"/>
              <a:ea typeface="한컴 백제 M"/>
              <a:cs typeface="+mj-cs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107442" y="3810994"/>
            <a:ext cx="8586132" cy="1149244"/>
            <a:chOff x="107176" y="1085469"/>
            <a:chExt cx="8586132" cy="1149244"/>
          </a:xfrm>
        </p:grpSpPr>
        <p:pic>
          <p:nvPicPr>
            <p:cNvPr id="50" name="그림 6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450692" y="1931670"/>
              <a:ext cx="8242616" cy="204478"/>
            </a:xfrm>
            <a:prstGeom prst="rect">
              <a:avLst/>
            </a:prstGeom>
          </p:spPr>
        </p:pic>
        <p:pic>
          <p:nvPicPr>
            <p:cNvPr id="51" name="그림 3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07176" y="1085469"/>
              <a:ext cx="1152410" cy="1149244"/>
            </a:xfrm>
            <a:prstGeom prst="rect">
              <a:avLst/>
            </a:prstGeom>
          </p:spPr>
        </p:pic>
        <p:sp>
          <p:nvSpPr>
            <p:cNvPr id="52" name="직사각형 5"/>
            <p:cNvSpPr/>
            <p:nvPr/>
          </p:nvSpPr>
          <p:spPr>
            <a:xfrm>
              <a:off x="457962" y="1324429"/>
              <a:ext cx="478101" cy="671323"/>
            </a:xfrm>
            <a:prstGeom prst="rect">
              <a:avLst/>
            </a:prstGeom>
          </p:spPr>
          <p:txBody>
            <a:bodyPr vert="horz" lIns="91440" tIns="45720" rIns="91440" bIns="45720" anchor="ctr">
              <a:normAutofit fontScale="81780" lnSpcReduction="20000"/>
            </a:bodyPr>
            <a:lstStyle/>
            <a:p>
              <a:pPr algn="ctr" defTabSz="914400" eaLnBrk="1" latinLnBrk="1" hangingPunct="1">
                <a:spcBef>
                  <a:spcPct val="0"/>
                </a:spcBef>
                <a:buNone/>
                <a:defRPr lang="ko-KR" altLang="en-US"/>
              </a:pPr>
              <a:r>
                <a:rPr lang="ko-KR" altLang="en-US" sz="5566" b="1" i="0" spc="5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+mj-cs"/>
                </a:rPr>
                <a:t>4</a:t>
              </a:r>
            </a:p>
          </p:txBody>
        </p:sp>
        <p:pic>
          <p:nvPicPr>
            <p:cNvPr id="53" name="그림 7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7092315" y="1766588"/>
              <a:ext cx="1455038" cy="267320"/>
            </a:xfrm>
            <a:prstGeom prst="rect">
              <a:avLst/>
            </a:prstGeom>
          </p:spPr>
        </p:pic>
        <p:pic>
          <p:nvPicPr>
            <p:cNvPr id="54" name="그림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7874889" y="1447943"/>
              <a:ext cx="577540" cy="442780"/>
            </a:xfrm>
            <a:prstGeom prst="rect">
              <a:avLst/>
            </a:prstGeom>
          </p:spPr>
        </p:pic>
      </p:grpSp>
      <p:sp>
        <p:nvSpPr>
          <p:cNvPr id="63" name="직사각형 1"/>
          <p:cNvSpPr>
            <a:spLocks noGrp="1"/>
          </p:cNvSpPr>
          <p:nvPr/>
        </p:nvSpPr>
        <p:spPr>
          <a:xfrm>
            <a:off x="370961" y="216026"/>
            <a:ext cx="1368304" cy="936117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4400" b="0" i="0" spc="5">
                <a:solidFill>
                  <a:schemeClr val="bg1"/>
                </a:solidFill>
                <a:latin typeface="문체부 궁체 흘림체"/>
                <a:ea typeface="문체부 궁체 흘림체"/>
              </a:rPr>
              <a:t>목차</a:t>
            </a:r>
          </a:p>
        </p:txBody>
      </p:sp>
      <p:sp>
        <p:nvSpPr>
          <p:cNvPr id="41" name="직사각형 1"/>
          <p:cNvSpPr>
            <a:spLocks noGrp="1"/>
          </p:cNvSpPr>
          <p:nvPr/>
        </p:nvSpPr>
        <p:spPr>
          <a:xfrm>
            <a:off x="1043825" y="3170988"/>
            <a:ext cx="7273396" cy="67132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 algn="l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4000" b="0" i="0" spc="5" dirty="0" smtClean="0">
                <a:solidFill>
                  <a:schemeClr val="tx1"/>
                </a:solidFill>
                <a:latin typeface="한컴 백제 M"/>
                <a:ea typeface="한컴 백제 M"/>
                <a:cs typeface="+mj-cs"/>
              </a:rPr>
              <a:t>결론 </a:t>
            </a:r>
            <a:r>
              <a:rPr lang="en-US" altLang="ko-KR" sz="4000" b="0" i="0" spc="5" dirty="0" smtClean="0">
                <a:solidFill>
                  <a:schemeClr val="tx1"/>
                </a:solidFill>
                <a:latin typeface="한컴 백제 M"/>
                <a:ea typeface="한컴 백제 M"/>
                <a:cs typeface="+mj-cs"/>
              </a:rPr>
              <a:t>(</a:t>
            </a:r>
            <a:r>
              <a:rPr lang="ko-KR" altLang="en-US" sz="4000" b="0" i="0" spc="5" dirty="0" smtClean="0">
                <a:solidFill>
                  <a:schemeClr val="tx1"/>
                </a:solidFill>
                <a:latin typeface="한컴 백제 M"/>
                <a:ea typeface="한컴 백제 M"/>
                <a:cs typeface="+mj-cs"/>
              </a:rPr>
              <a:t>독도에 대한 올바른 이해</a:t>
            </a:r>
            <a:r>
              <a:rPr lang="en-US" altLang="ko-KR" sz="4000" b="0" i="0" spc="5" dirty="0" smtClean="0">
                <a:solidFill>
                  <a:schemeClr val="tx1"/>
                </a:solidFill>
                <a:latin typeface="한컴 백제 M"/>
                <a:ea typeface="한컴 백제 M"/>
                <a:cs typeface="+mj-cs"/>
              </a:rPr>
              <a:t>)</a:t>
            </a:r>
            <a:endParaRPr lang="ko-KR" altLang="en-US" sz="4000" b="0" i="0" spc="5" dirty="0">
              <a:solidFill>
                <a:schemeClr val="tx1"/>
              </a:solidFill>
              <a:latin typeface="한컴 백제 M"/>
              <a:ea typeface="한컴 백제 M"/>
              <a:cs typeface="+mj-cs"/>
            </a:endParaRPr>
          </a:p>
        </p:txBody>
      </p:sp>
      <p:sp>
        <p:nvSpPr>
          <p:cNvPr id="11" name="직사각형 1"/>
          <p:cNvSpPr>
            <a:spLocks noGrp="1"/>
          </p:cNvSpPr>
          <p:nvPr>
            <p:ph type="title"/>
          </p:nvPr>
        </p:nvSpPr>
        <p:spPr>
          <a:xfrm>
            <a:off x="1078647" y="1051222"/>
            <a:ext cx="8088888" cy="671322"/>
          </a:xfrm>
        </p:spPr>
        <p:txBody>
          <a:bodyPr vert="horz" lIns="91440" tIns="45720" rIns="91440" bIns="45720" anchor="ctr">
            <a:normAutofit fontScale="90000"/>
          </a:bodyPr>
          <a:lstStyle/>
          <a:p>
            <a:pPr algn="l">
              <a:defRPr lang="ko-KR" altLang="en-US"/>
            </a:pPr>
            <a:r>
              <a:rPr lang="ko-KR" altLang="en-US" sz="3600" dirty="0"/>
              <a:t/>
            </a:r>
            <a:br>
              <a:rPr lang="ko-KR" altLang="en-US" sz="3600" dirty="0"/>
            </a:br>
            <a:r>
              <a:rPr lang="ko-KR" altLang="en-US" dirty="0" smtClean="0">
                <a:latin typeface="한컴 백제 M" panose="02020603020101020101" pitchFamily="18" charset="-127"/>
                <a:ea typeface="한컴 백제 M" panose="02020603020101020101" pitchFamily="18" charset="-127"/>
              </a:rPr>
              <a:t>서론</a:t>
            </a:r>
            <a:r>
              <a:rPr lang="ko-KR" altLang="en-US" sz="4000" dirty="0" smtClean="0">
                <a:latin typeface="한컴 백제 M" panose="02020603020101020101" pitchFamily="18" charset="-127"/>
                <a:ea typeface="한컴 백제 M" panose="02020603020101020101" pitchFamily="18" charset="-127"/>
              </a:rPr>
              <a:t> </a:t>
            </a:r>
            <a:r>
              <a:rPr lang="en-US" altLang="ko-KR" sz="4000" dirty="0" smtClean="0">
                <a:latin typeface="한컴 백제 M" panose="02020603020101020101" pitchFamily="18" charset="-127"/>
                <a:ea typeface="한컴 백제 M" panose="02020603020101020101" pitchFamily="18" charset="-127"/>
              </a:rPr>
              <a:t>(</a:t>
            </a:r>
            <a:r>
              <a:rPr lang="ko-KR" altLang="en-US" sz="4000" dirty="0" smtClean="0">
                <a:latin typeface="한컴 백제 M" panose="02020603020101020101" pitchFamily="18" charset="-127"/>
                <a:ea typeface="한컴 백제 M" panose="02020603020101020101" pitchFamily="18" charset="-127"/>
              </a:rPr>
              <a:t>독도는 현재 어떤 상황에 놓여있는가</a:t>
            </a:r>
            <a:r>
              <a:rPr lang="en-US" altLang="ko-KR" sz="4000" dirty="0" smtClean="0">
                <a:latin typeface="한컴 백제 M" panose="02020603020101020101" pitchFamily="18" charset="-127"/>
                <a:ea typeface="한컴 백제 M" panose="02020603020101020101" pitchFamily="18" charset="-127"/>
              </a:rPr>
              <a:t>.)</a:t>
            </a:r>
            <a:endParaRPr lang="ko-KR" altLang="en-US" sz="4000" dirty="0">
              <a:latin typeface="한컴 백제 M" panose="02020603020101020101" pitchFamily="18" charset="-127"/>
              <a:ea typeface="한컴 백제 M" panose="0202060302010102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8" grpId="0"/>
      <p:bldP spid="41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>
                <a:solidFill>
                  <a:prstClr val="black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대한제국 칙령 제 </a:t>
            </a:r>
            <a:r>
              <a:rPr lang="en-US" altLang="ko-KR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41</a:t>
            </a:r>
            <a:r>
              <a:rPr lang="en-US" altLang="ko-KR" dirty="0">
                <a:solidFill>
                  <a:prstClr val="black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</a:t>
            </a:r>
            <a:r>
              <a:rPr lang="ko-KR" altLang="en-US" dirty="0">
                <a:solidFill>
                  <a:prstClr val="black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호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01" y="0"/>
            <a:ext cx="1496578" cy="1492467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-13501" y="220665"/>
            <a:ext cx="1547580" cy="989854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 algn="l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3000" b="1" spc="5" dirty="0" smtClean="0"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키워드</a:t>
            </a:r>
            <a:r>
              <a:rPr lang="en-US" altLang="ko-KR" sz="3000" b="1" spc="5" dirty="0"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2</a:t>
            </a:r>
            <a:r>
              <a:rPr lang="en-US" altLang="ko-KR" sz="3000" b="1" spc="5" dirty="0" smtClean="0">
                <a:latin typeface="문체부 훈민정음체"/>
                <a:ea typeface="문체부 훈민정음체"/>
                <a:cs typeface="+mj-cs"/>
              </a:rPr>
              <a:t>.</a:t>
            </a:r>
            <a:endParaRPr lang="ko-KR" altLang="en-US" sz="3000" b="1" i="0" spc="5" dirty="0">
              <a:solidFill>
                <a:schemeClr val="tx1"/>
              </a:solidFill>
              <a:latin typeface="문체부 훈민정음체"/>
              <a:ea typeface="문체부 훈민정음체"/>
              <a:cs typeface="+mj-cs"/>
            </a:endParaRPr>
          </a:p>
        </p:txBody>
      </p:sp>
      <p:pic>
        <p:nvPicPr>
          <p:cNvPr id="7" name="내용 개체 틀 5" descr="칙령본문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1857364"/>
            <a:ext cx="5418406" cy="3429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429258" y="3286124"/>
            <a:ext cx="3143272" cy="2862322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C0504D">
                <a:lumMod val="75000"/>
              </a:srgbClr>
            </a:solidFill>
          </a:ln>
        </p:spPr>
        <p:txBody>
          <a:bodyPr wrap="square" lIns="91242" tIns="45624" rIns="91242" bIns="45624" rtlCol="0">
            <a:spAutoFit/>
          </a:bodyPr>
          <a:lstStyle/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칙령의 개요와 의의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반포 당시의 한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·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일관계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☞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무주지선점론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반박 근거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실효성 있는 지배의 근거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   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 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시마네현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고시 제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40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호와 비교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  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>
                <a:solidFill>
                  <a:prstClr val="black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칙령의 개요와 의의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30730" y="328058"/>
            <a:ext cx="86412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2-1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내용 개체 틀 3" descr="칙령 이미지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1928807"/>
            <a:ext cx="6739962" cy="3935315"/>
          </a:xfrm>
          <a:prstGeom prst="rect">
            <a:avLst/>
          </a:prstGeom>
        </p:spPr>
      </p:pic>
      <p:sp>
        <p:nvSpPr>
          <p:cNvPr id="8" name="가로로 말린 두루마리 모양 7"/>
          <p:cNvSpPr/>
          <p:nvPr/>
        </p:nvSpPr>
        <p:spPr>
          <a:xfrm>
            <a:off x="2500299" y="5572140"/>
            <a:ext cx="5929354" cy="785818"/>
          </a:xfrm>
          <a:prstGeom prst="horizontalScroll">
            <a:avLst/>
          </a:prstGeom>
          <a:solidFill>
            <a:sysClr val="window" lastClr="FFFFFF"/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lIns="91242" tIns="45624" rIns="91242" bIns="45624" rtlCol="0" anchor="ctr"/>
          <a:lstStyle/>
          <a:p>
            <a:pPr marL="0" marR="0" lvl="0" indent="0" algn="ctr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국가 차원의 실효성 있는 권리 주장 </a:t>
            </a: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>
                <a:solidFill>
                  <a:prstClr val="black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반포 당시의 한</a:t>
            </a:r>
            <a:r>
              <a:rPr lang="en-US" altLang="ko-KR" dirty="0">
                <a:solidFill>
                  <a:prstClr val="black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·</a:t>
            </a:r>
            <a:r>
              <a:rPr lang="ko-KR" altLang="en-US" dirty="0" err="1">
                <a:solidFill>
                  <a:prstClr val="black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일관계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14787" y="283843"/>
            <a:ext cx="891004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2-2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내용 개체 틀 3" descr="한국 일본 지도.jpg"/>
          <p:cNvPicPr>
            <a:picLocks noChangeAspect="1"/>
          </p:cNvPicPr>
          <p:nvPr/>
        </p:nvPicPr>
        <p:blipFill>
          <a:blip r:embed="rId5">
            <a:lum bright="37000"/>
          </a:blip>
          <a:stretch>
            <a:fillRect/>
          </a:stretch>
        </p:blipFill>
        <p:spPr>
          <a:xfrm>
            <a:off x="1214414" y="1571615"/>
            <a:ext cx="3702442" cy="4525963"/>
          </a:xfrm>
          <a:prstGeom prst="rect">
            <a:avLst/>
          </a:prstGeom>
        </p:spPr>
      </p:pic>
      <p:pic>
        <p:nvPicPr>
          <p:cNvPr id="8" name="그림 7" descr="강화도조약.jpg"/>
          <p:cNvPicPr>
            <a:picLocks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571472" y="2571744"/>
            <a:ext cx="2500330" cy="1987762"/>
          </a:xfrm>
          <a:prstGeom prst="rect">
            <a:avLst/>
          </a:prstGeom>
        </p:spPr>
      </p:pic>
      <p:pic>
        <p:nvPicPr>
          <p:cNvPr id="9" name="그림 8" descr="청일 전쟁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7554" y="2786058"/>
            <a:ext cx="2138100" cy="1857388"/>
          </a:xfrm>
          <a:prstGeom prst="rect">
            <a:avLst/>
          </a:prstGeom>
        </p:spPr>
      </p:pic>
      <p:pic>
        <p:nvPicPr>
          <p:cNvPr id="10" name="그림 9" descr="중국 피자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0760" y="2071678"/>
            <a:ext cx="2500330" cy="33665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92266" y="97078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13318" y="352347"/>
            <a:ext cx="864121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2-3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518922" y="-22843"/>
            <a:ext cx="8229600" cy="1143000"/>
          </a:xfrm>
          <a:prstGeom prst="rect">
            <a:avLst/>
          </a:prstGeom>
        </p:spPr>
        <p:txBody>
          <a:bodyPr vert="horz" lIns="91242" tIns="45624" rIns="91242" bIns="45624" rtlCol="0" anchor="ctr">
            <a:normAutofit/>
          </a:bodyPr>
          <a:lstStyle>
            <a:lvl1pPr algn="ctr" defTabSz="912506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250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무주지선점론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반박 근거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047354" y="2395831"/>
            <a:ext cx="4923725" cy="1767588"/>
          </a:xfrm>
          <a:prstGeom prst="rect">
            <a:avLst/>
          </a:prstGeom>
          <a:noFill/>
        </p:spPr>
        <p:txBody>
          <a:bodyPr wrap="none" lIns="91242" tIns="45624" rIns="91242" bIns="4562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2506"/>
            <a:r>
              <a:rPr lang="ko-KR" altLang="en-US" sz="5400" b="1" spc="50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무주지선점론</a:t>
            </a:r>
            <a:endParaRPr lang="en-US" altLang="ko-KR" sz="5400" b="1" spc="50" dirty="0">
              <a:ln w="11430"/>
              <a:solidFill>
                <a:prstClr val="black">
                  <a:lumMod val="95000"/>
                  <a:lumOff val="5000"/>
                </a:prst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맑은 고딕"/>
              <a:ea typeface="맑은 고딕"/>
            </a:endParaRPr>
          </a:p>
          <a:p>
            <a:pPr algn="ctr" defTabSz="912506"/>
            <a:r>
              <a:rPr lang="en-US" altLang="ko-KR" sz="5400" b="1" spc="50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(</a:t>
            </a:r>
            <a:r>
              <a:rPr lang="ko-KR" altLang="en-US" sz="5400" b="1" spc="50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無主地先占論</a:t>
            </a:r>
            <a:r>
              <a:rPr lang="en-US" altLang="ko-KR" sz="5400" b="1" spc="50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)</a:t>
            </a:r>
          </a:p>
        </p:txBody>
      </p:sp>
      <p:sp>
        <p:nvSpPr>
          <p:cNvPr id="10" name="포인트가 12개인 별 9"/>
          <p:cNvSpPr/>
          <p:nvPr/>
        </p:nvSpPr>
        <p:spPr>
          <a:xfrm>
            <a:off x="3071802" y="1500174"/>
            <a:ext cx="5357850" cy="4714908"/>
          </a:xfrm>
          <a:prstGeom prst="star12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242" tIns="45624" rIns="91242" bIns="45624" rtlCol="0" anchor="ctr"/>
          <a:lstStyle/>
          <a:p>
            <a:pPr marL="0" marR="0" lvl="0" indent="0" algn="ctr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대한제국 칙령 제 </a:t>
            </a:r>
            <a:r>
              <a:rPr kumimoji="0" lang="en-US" altLang="ko-K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41 </a:t>
            </a:r>
            <a:r>
              <a:rPr kumimoji="0" lang="ko-KR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호</a:t>
            </a:r>
            <a:r>
              <a:rPr kumimoji="0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1900</a:t>
            </a:r>
            <a:r>
              <a:rPr kumimoji="0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  <a:endParaRPr kumimoji="0" lang="en-US" altLang="ko-KR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울도군 절목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tretch>
            <a:fillRect/>
          </a:stretch>
        </p:blipFill>
        <p:spPr>
          <a:xfrm>
            <a:off x="4286248" y="3571876"/>
            <a:ext cx="1571636" cy="2074560"/>
          </a:xfrm>
          <a:prstGeom prst="rect">
            <a:avLst/>
          </a:prstGeom>
        </p:spPr>
      </p:pic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>
                <a:solidFill>
                  <a:prstClr val="black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실효성 있는 지배의 근거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07175" y="0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92223" y="253482"/>
            <a:ext cx="93613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700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2-4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 descr="칙령본문.jpg"/>
          <p:cNvPicPr>
            <a:picLocks noChangeAspect="1"/>
          </p:cNvPicPr>
          <p:nvPr/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1071541" y="1928802"/>
            <a:ext cx="2462067" cy="2056550"/>
          </a:xfrm>
          <a:prstGeom prst="rect">
            <a:avLst/>
          </a:prstGeom>
        </p:spPr>
      </p:pic>
      <p:pic>
        <p:nvPicPr>
          <p:cNvPr id="8" name="그림 7" descr="독도.png"/>
          <p:cNvPicPr>
            <a:picLocks noChangeAspect="1"/>
          </p:cNvPicPr>
          <p:nvPr/>
        </p:nvPicPr>
        <p:blipFill>
          <a:blip r:embed="rId7">
            <a:lum bright="41000"/>
          </a:blip>
          <a:stretch>
            <a:fillRect/>
          </a:stretch>
        </p:blipFill>
        <p:spPr>
          <a:xfrm>
            <a:off x="4643441" y="1120157"/>
            <a:ext cx="4079383" cy="2714644"/>
          </a:xfrm>
          <a:prstGeom prst="rect">
            <a:avLst/>
          </a:prstGeom>
        </p:spPr>
      </p:pic>
      <p:sp>
        <p:nvSpPr>
          <p:cNvPr id="9" name="오른쪽 화살표 8"/>
          <p:cNvSpPr/>
          <p:nvPr/>
        </p:nvSpPr>
        <p:spPr>
          <a:xfrm>
            <a:off x="428596" y="3286124"/>
            <a:ext cx="8429684" cy="857256"/>
          </a:xfrm>
          <a:prstGeom prst="rightArrow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0800000" scaled="1"/>
            <a:tileRect/>
          </a:gra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lIns="91242" tIns="45624" rIns="91242" bIns="45624" rtlCol="0" anchor="ctr"/>
          <a:lstStyle/>
          <a:p>
            <a:pPr marL="0" marR="0" lvl="0" indent="0" algn="ctr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한쪽 모서리가 둥근 사각형 9"/>
          <p:cNvSpPr/>
          <p:nvPr/>
        </p:nvSpPr>
        <p:spPr>
          <a:xfrm>
            <a:off x="857224" y="3214686"/>
            <a:ext cx="2000264" cy="1071570"/>
          </a:xfrm>
          <a:prstGeom prst="round1Rect">
            <a:avLst/>
          </a:prstGeom>
          <a:solidFill>
            <a:sysClr val="window" lastClr="FFFFFF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대한제국 칙령 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제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41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호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(1900)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1" name="한쪽 모서리가 둥근 사각형 10"/>
          <p:cNvSpPr/>
          <p:nvPr/>
        </p:nvSpPr>
        <p:spPr>
          <a:xfrm>
            <a:off x="3714744" y="3214686"/>
            <a:ext cx="2000264" cy="1071570"/>
          </a:xfrm>
          <a:prstGeom prst="round1Rect">
            <a:avLst/>
          </a:prstGeom>
          <a:solidFill>
            <a:sysClr val="window" lastClr="FFFFFF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울도군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절목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(1902)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2" name="한쪽 모서리가 둥근 사각형 11"/>
          <p:cNvSpPr/>
          <p:nvPr/>
        </p:nvSpPr>
        <p:spPr>
          <a:xfrm>
            <a:off x="6286512" y="3214686"/>
            <a:ext cx="2000264" cy="1071570"/>
          </a:xfrm>
          <a:prstGeom prst="round1Rect">
            <a:avLst/>
          </a:prstGeom>
          <a:solidFill>
            <a:sysClr val="window" lastClr="FFFFFF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시마네현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고시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제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40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호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(1905)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: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무주지선점론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4" name="오각형 13"/>
          <p:cNvSpPr/>
          <p:nvPr/>
        </p:nvSpPr>
        <p:spPr>
          <a:xfrm>
            <a:off x="857224" y="4643446"/>
            <a:ext cx="7572428" cy="642942"/>
          </a:xfrm>
          <a:prstGeom prst="homePlate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시마네현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고시 발표 이전 시기 실효적 지배의 증거</a:t>
            </a: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465558" y="-318504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94433" y="328058"/>
            <a:ext cx="86412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2-5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623896" y="426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/>
                <a:cs typeface="+mj-cs"/>
              </a:rPr>
              <a:t>  </a:t>
            </a:r>
            <a:r>
              <a:rPr kumimoji="0" lang="ko-KR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시마네현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고시 제 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40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호와 비교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내용 개체 틀 3" descr="칙령본문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1714488"/>
            <a:ext cx="4709467" cy="3933790"/>
          </a:xfrm>
          <a:prstGeom prst="rect">
            <a:avLst/>
          </a:prstGeom>
        </p:spPr>
      </p:pic>
      <p:pic>
        <p:nvPicPr>
          <p:cNvPr id="9" name="그림 8" descr="%BDØ%~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46" y="1643050"/>
            <a:ext cx="3067050" cy="4610100"/>
          </a:xfrm>
          <a:prstGeom prst="rect">
            <a:avLst/>
          </a:prstGeom>
        </p:spPr>
      </p:pic>
      <p:sp>
        <p:nvSpPr>
          <p:cNvPr id="10" name="한쪽 모서리가 잘린 사각형 9"/>
          <p:cNvSpPr/>
          <p:nvPr/>
        </p:nvSpPr>
        <p:spPr>
          <a:xfrm>
            <a:off x="785786" y="5357826"/>
            <a:ext cx="4000528" cy="500066"/>
          </a:xfrm>
          <a:prstGeom prst="snip1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대한제국 칙령 제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41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호</a:t>
            </a:r>
          </a:p>
        </p:txBody>
      </p:sp>
      <p:sp>
        <p:nvSpPr>
          <p:cNvPr id="11" name="한쪽 모서리가 잘린 사각형 10"/>
          <p:cNvSpPr/>
          <p:nvPr/>
        </p:nvSpPr>
        <p:spPr>
          <a:xfrm>
            <a:off x="5786446" y="5357826"/>
            <a:ext cx="3000396" cy="500066"/>
          </a:xfrm>
          <a:prstGeom prst="snip1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시마네현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고시 제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40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호</a:t>
            </a: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06757" y="160597"/>
            <a:ext cx="8733728" cy="869123"/>
          </a:xfrm>
        </p:spPr>
        <p:txBody>
          <a:bodyPr>
            <a:normAutofit fontScale="90000"/>
          </a:bodyPr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sz="4200" b="1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대한제국과 일제강점기의 독도인식</a:t>
            </a:r>
            <a:endParaRPr lang="ko-KR" altLang="en-US" sz="4200" b="1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25189" y="-126813"/>
            <a:ext cx="1512414" cy="1508260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-82078" y="159029"/>
            <a:ext cx="1691600" cy="936577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ko-KR" altLang="en-US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키워드</a:t>
            </a: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1674271"/>
            <a:ext cx="5466261" cy="36269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36120" y="2934078"/>
            <a:ext cx="3707880" cy="3693125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C0504D">
                <a:lumMod val="75000"/>
              </a:srgbClr>
            </a:solidFill>
          </a:ln>
        </p:spPr>
        <p:txBody>
          <a:bodyPr wrap="square" lIns="91242" tIns="45624" rIns="91242" bIns="45624" rtlCol="0">
            <a:spAutoFit/>
          </a:bodyPr>
          <a:lstStyle/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통리기무아문과 항의서한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lang="ko-KR" altLang="en-US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울릉도 검찰일기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defTabSz="912506" latinLnBrk="0"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☞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일본의 </a:t>
            </a:r>
            <a:r>
              <a:rPr lang="ko-KR" altLang="en-US" kern="0" dirty="0">
                <a:latin typeface="Malgun Gothic" charset="0"/>
                <a:ea typeface="Malgun Gothic" charset="0"/>
              </a:rPr>
              <a:t>독도편입에 대한 대한제국 정부의 반응</a:t>
            </a:r>
          </a:p>
          <a:p>
            <a:pPr defTabSz="912506" latinLnBrk="0">
              <a:defRPr/>
            </a:pP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☞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일본 </a:t>
            </a:r>
            <a:r>
              <a:rPr lang="ko-KR" altLang="en-US" kern="0" dirty="0">
                <a:latin typeface="Malgun Gothic" charset="0"/>
                <a:ea typeface="Malgun Gothic" charset="0"/>
              </a:rPr>
              <a:t>정부의 독도 인식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외무성</a:t>
            </a:r>
            <a:endParaRPr lang="en-US" altLang="ko-KR" kern="0" dirty="0" smtClean="0">
              <a:latin typeface="Malgun Gothic" charset="0"/>
              <a:ea typeface="Malgun Gothic" charset="0"/>
            </a:endParaRPr>
          </a:p>
          <a:p>
            <a:pPr defTabSz="912506" latinLnBrk="0">
              <a:defRPr/>
            </a:pP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kern="0" dirty="0">
                <a:solidFill>
                  <a:prstClr val="black"/>
                </a:solidFill>
                <a:latin typeface="맑은 고딕"/>
                <a:ea typeface="맑은 고딕"/>
              </a:rPr>
              <a:t>☞ </a:t>
            </a:r>
            <a:r>
              <a:rPr lang="ko-KR" altLang="en-US" kern="0" dirty="0" err="1" smtClean="0">
                <a:latin typeface="Malgun Gothic" charset="0"/>
                <a:ea typeface="Malgun Gothic" charset="0"/>
              </a:rPr>
              <a:t>흑룡회</a:t>
            </a:r>
            <a:endParaRPr lang="en-US" altLang="ko-KR" kern="0" dirty="0" smtClean="0">
              <a:latin typeface="Malgun Gothic" charset="0"/>
              <a:ea typeface="Malgun Gothic" charset="0"/>
            </a:endParaRPr>
          </a:p>
          <a:p>
            <a:pPr defTabSz="912506" latinLnBrk="0">
              <a:defRPr/>
            </a:pP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kern="0" dirty="0">
                <a:solidFill>
                  <a:prstClr val="black"/>
                </a:solidFill>
                <a:latin typeface="맑은 고딕"/>
                <a:ea typeface="맑은 고딕"/>
              </a:rPr>
              <a:t>☞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흑룡회의 </a:t>
            </a:r>
            <a:r>
              <a:rPr lang="ko-KR" altLang="en-US" kern="0" dirty="0">
                <a:latin typeface="Malgun Gothic" charset="0"/>
                <a:ea typeface="Malgun Gothic" charset="0"/>
              </a:rPr>
              <a:t>양코도 무주지 </a:t>
            </a:r>
            <a:r>
              <a:rPr lang="en-US" altLang="ko-KR" kern="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주장</a:t>
            </a:r>
            <a:endParaRPr lang="ko-KR" altLang="en-US" kern="0" dirty="0">
              <a:latin typeface="Malgun Gothic" charset="0"/>
              <a:ea typeface="Malgun Gothic" charset="0"/>
            </a:endParaRPr>
          </a:p>
          <a:p>
            <a:pPr defTabSz="912506" latinLnBrk="0">
              <a:defRPr/>
            </a:pP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☞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흑룡회의 </a:t>
            </a:r>
            <a:r>
              <a:rPr lang="ko-KR" altLang="en-US" kern="0" dirty="0">
                <a:latin typeface="Malgun Gothic" charset="0"/>
                <a:ea typeface="Malgun Gothic" charset="0"/>
              </a:rPr>
              <a:t>양코도 무주지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   주장을 </a:t>
            </a:r>
            <a:r>
              <a:rPr lang="ko-KR" altLang="en-US" kern="0" dirty="0">
                <a:latin typeface="Malgun Gothic" charset="0"/>
                <a:ea typeface="Malgun Gothic" charset="0"/>
              </a:rPr>
              <a:t>받아들인 일본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정부</a:t>
            </a:r>
            <a:endParaRPr lang="en-US" altLang="ko-KR" kern="0" dirty="0" smtClean="0">
              <a:latin typeface="Malgun Gothic" charset="0"/>
              <a:ea typeface="Malgun Gothic" charset="0"/>
            </a:endParaRPr>
          </a:p>
          <a:p>
            <a:pPr defTabSz="912506" latinLnBrk="0">
              <a:defRPr/>
            </a:pP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☞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최신한국실업지침</a:t>
            </a:r>
            <a:endParaRPr lang="en-US" altLang="ko-KR" kern="0" dirty="0" smtClean="0">
              <a:latin typeface="Malgun Gothic" charset="0"/>
              <a:ea typeface="Malgun Gothic" charset="0"/>
            </a:endParaRPr>
          </a:p>
          <a:p>
            <a:pPr defTabSz="912506" latinLnBrk="0">
              <a:defRPr/>
            </a:pP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☞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일본의 </a:t>
            </a:r>
            <a:r>
              <a:rPr lang="ko-KR" altLang="en-US" kern="0" dirty="0">
                <a:latin typeface="Malgun Gothic" charset="0"/>
                <a:ea typeface="Malgun Gothic" charset="0"/>
              </a:rPr>
              <a:t>조선수로지 편찬</a:t>
            </a:r>
          </a:p>
          <a:p>
            <a:pPr defTabSz="912506" latinLnBrk="0">
              <a:defRPr/>
            </a:pPr>
            <a:r>
              <a:rPr lang="en-US" altLang="ko-KR" kern="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☞ </a:t>
            </a:r>
            <a:r>
              <a:rPr lang="ko-KR" altLang="en-US" kern="0" dirty="0" smtClean="0">
                <a:latin typeface="Malgun Gothic" charset="0"/>
                <a:ea typeface="Malgun Gothic" charset="0"/>
              </a:rPr>
              <a:t>일본수로지</a:t>
            </a:r>
            <a:endParaRPr lang="ko-KR" altLang="en-US" kern="0" dirty="0">
              <a:latin typeface="Malgun Gothic" charset="0"/>
              <a:ea typeface="Malgun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7016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2056" y="0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39834" y="149981"/>
            <a:ext cx="936130" cy="92114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3-1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971500" y="0"/>
            <a:ext cx="8172500" cy="122110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sz="3600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대한 제국과 일제강점기의 독도 인식</a:t>
            </a:r>
            <a:endParaRPr lang="ko-KR" altLang="en-US" sz="3600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2" descr="C:\Users\Administrator\Desktop\독도영토학\1\안용복2.png"/>
          <p:cNvPicPr>
            <a:picLocks noChangeAspect="1" noChangeArrowheads="1"/>
          </p:cNvPicPr>
          <p:nvPr/>
        </p:nvPicPr>
        <p:blipFill>
          <a:blip r:embed="rId5" cstate="print"/>
          <a:srcRect l="27768" t="1981" r="24778" b="1822"/>
          <a:stretch>
            <a:fillRect/>
          </a:stretch>
        </p:blipFill>
        <p:spPr bwMode="auto">
          <a:xfrm>
            <a:off x="709845" y="1826121"/>
            <a:ext cx="2603241" cy="3636272"/>
          </a:xfrm>
          <a:prstGeom prst="rect">
            <a:avLst/>
          </a:prstGeom>
          <a:noFill/>
        </p:spPr>
      </p:pic>
      <p:pic>
        <p:nvPicPr>
          <p:cNvPr id="9" name="Picture 2" descr="C:\Users\Administrator\Desktop\독도영토학\1\안용복기념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8074" y="1826121"/>
            <a:ext cx="5222033" cy="3467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01461" y="293537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19748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94432" y="275017"/>
            <a:ext cx="965107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3-2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482273" y="-16402"/>
            <a:ext cx="8230235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통리기무아문과 항의서한</a:t>
            </a:r>
            <a:endParaRPr lang="ko-KR" altLang="en-US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2" descr="C:\Users\Administrator\Desktop\독도영토학\통리기무아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668" y="2015430"/>
            <a:ext cx="3302874" cy="2539085"/>
          </a:xfrm>
          <a:prstGeom prst="rect">
            <a:avLst/>
          </a:prstGeom>
          <a:noFill/>
        </p:spPr>
      </p:pic>
      <p:pic>
        <p:nvPicPr>
          <p:cNvPr id="9" name="Picture 2" descr="C:\Users\Administrator\Desktop\독도영토학\2\고종실록항의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1797" y="1322387"/>
            <a:ext cx="2831679" cy="3928155"/>
          </a:xfrm>
          <a:prstGeom prst="rect">
            <a:avLst/>
          </a:prstGeom>
          <a:noFill/>
        </p:spPr>
      </p:pic>
      <p:pic>
        <p:nvPicPr>
          <p:cNvPr id="10" name="Picture 3" descr="C:\Users\Administrator\Desktop\독도영토학\2\고종실록항의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5006" y="1327344"/>
            <a:ext cx="2822381" cy="3915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60597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56219" y="237621"/>
            <a:ext cx="1008139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3-3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457200" y="-15172"/>
            <a:ext cx="8230235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울릉도 검찰일기</a:t>
            </a:r>
            <a:endParaRPr lang="ko-KR" altLang="en-US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2" descr="C:\Users\Administrator\Desktop\독도영토학\3\울릉도검찰일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001" y="1453632"/>
            <a:ext cx="3554574" cy="4370996"/>
          </a:xfrm>
          <a:prstGeom prst="rect">
            <a:avLst/>
          </a:prstGeom>
          <a:noFill/>
        </p:spPr>
      </p:pic>
      <p:pic>
        <p:nvPicPr>
          <p:cNvPr id="9" name="Picture 3" descr="C:\Users\Administrator\Desktop\독도영토학\3\울릉도검찰일기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5526" y="1688065"/>
            <a:ext cx="5378474" cy="3583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독도는 현재 어떤 상황인가</a:t>
            </a:r>
            <a:r>
              <a:rPr lang="en-US" altLang="ko-KR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.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521239" y="260604"/>
            <a:ext cx="478101" cy="792099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ko-KR" altLang="en-US" sz="4400" b="1" spc="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269338" y="1772769"/>
            <a:ext cx="6543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http://news.naver.com/main/read.nhn?mode=LPOD&amp;mid=tvh&amp;oid=057&amp;aid=0000609444</a:t>
            </a:r>
            <a:endParaRPr lang="ko-KR" alt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88394920" descr="EMB000014ac8da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0" t="12154" r="31920" b="49246"/>
          <a:stretch>
            <a:fillRect/>
          </a:stretch>
        </p:blipFill>
        <p:spPr bwMode="auto">
          <a:xfrm>
            <a:off x="-18106" y="3036748"/>
            <a:ext cx="6409094" cy="384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25558" y="147668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6141" y="50466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21189" y="224692"/>
            <a:ext cx="93613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3-4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Picture 2" descr="C:\Users\Administrator\Desktop\독도영토학\4\심흥택보고서1.png"/>
          <p:cNvPicPr>
            <a:picLocks noChangeAspect="1" noChangeArrowheads="1"/>
          </p:cNvPicPr>
          <p:nvPr/>
        </p:nvPicPr>
        <p:blipFill>
          <a:blip r:embed="rId5" cstate="print"/>
          <a:srcRect l="10000" t="4242" r="3469" b="17871"/>
          <a:stretch>
            <a:fillRect/>
          </a:stretch>
        </p:blipFill>
        <p:spPr bwMode="auto">
          <a:xfrm>
            <a:off x="186613" y="1707502"/>
            <a:ext cx="4956737" cy="3293707"/>
          </a:xfrm>
          <a:prstGeom prst="rect">
            <a:avLst/>
          </a:prstGeom>
          <a:noFill/>
        </p:spPr>
      </p:pic>
      <p:pic>
        <p:nvPicPr>
          <p:cNvPr id="9" name="Picture 3" descr="C:\Users\Administrator\Desktop\독도영토학\4\심흥택보고서2.png"/>
          <p:cNvPicPr>
            <a:picLocks noChangeAspect="1" noChangeArrowheads="1"/>
          </p:cNvPicPr>
          <p:nvPr/>
        </p:nvPicPr>
        <p:blipFill>
          <a:blip r:embed="rId6" cstate="print"/>
          <a:srcRect l="30081" t="2973" r="29214" b="15235"/>
          <a:stretch>
            <a:fillRect/>
          </a:stretch>
        </p:blipFill>
        <p:spPr bwMode="auto">
          <a:xfrm>
            <a:off x="5346441" y="1184987"/>
            <a:ext cx="3377682" cy="4917233"/>
          </a:xfrm>
          <a:prstGeom prst="rect">
            <a:avLst/>
          </a:prstGeom>
          <a:noFill/>
        </p:spPr>
      </p:pic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806372" y="-94051"/>
            <a:ext cx="7965904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sz="3500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일본의 독도편입에 대한 대한제국 정부의 반응</a:t>
            </a:r>
            <a:endParaRPr lang="ko-KR" altLang="en-US" sz="3500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83605" y="260604"/>
            <a:ext cx="926891" cy="792099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3-5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453503" y="0"/>
            <a:ext cx="8230235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일본 정부의 독도 인식</a:t>
            </a:r>
            <a:endParaRPr lang="ko-KR" altLang="en-US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2" descr="C:\Users\Administrator\Desktop\독도영토학\5\대일본전국전도.jpg"/>
          <p:cNvPicPr>
            <a:picLocks noChangeAspect="1" noChangeArrowheads="1"/>
          </p:cNvPicPr>
          <p:nvPr/>
        </p:nvPicPr>
        <p:blipFill>
          <a:blip r:embed="rId5" cstate="print"/>
          <a:srcRect l="8215" t="18134" r="10306" b="15175"/>
          <a:stretch>
            <a:fillRect/>
          </a:stretch>
        </p:blipFill>
        <p:spPr bwMode="auto">
          <a:xfrm>
            <a:off x="1250301" y="1324947"/>
            <a:ext cx="6450744" cy="3517640"/>
          </a:xfrm>
          <a:prstGeom prst="rect">
            <a:avLst/>
          </a:prstGeom>
          <a:noFill/>
        </p:spPr>
      </p:pic>
      <p:pic>
        <p:nvPicPr>
          <p:cNvPr id="9" name="Picture 3" descr="C:\Users\Administrator\Desktop\독도영토학\5\일본지지제요.jpg"/>
          <p:cNvPicPr>
            <a:picLocks noChangeAspect="1" noChangeArrowheads="1"/>
          </p:cNvPicPr>
          <p:nvPr/>
        </p:nvPicPr>
        <p:blipFill>
          <a:blip r:embed="rId6" cstate="print"/>
          <a:srcRect l="9620" t="9753" r="6320" b="6761"/>
          <a:stretch>
            <a:fillRect/>
          </a:stretch>
        </p:blipFill>
        <p:spPr bwMode="auto">
          <a:xfrm>
            <a:off x="134198" y="3219061"/>
            <a:ext cx="4471890" cy="3331030"/>
          </a:xfrm>
          <a:prstGeom prst="rect">
            <a:avLst/>
          </a:prstGeom>
          <a:noFill/>
        </p:spPr>
      </p:pic>
      <p:pic>
        <p:nvPicPr>
          <p:cNvPr id="10" name="Picture 4" descr="C:\Users\Administrator\Desktop\독도영토학\5\1879대일본부현관할도.jpg"/>
          <p:cNvPicPr>
            <a:picLocks noChangeAspect="1" noChangeArrowheads="1"/>
          </p:cNvPicPr>
          <p:nvPr/>
        </p:nvPicPr>
        <p:blipFill>
          <a:blip r:embed="rId7" cstate="print"/>
          <a:srcRect l="411" t="5299"/>
          <a:stretch>
            <a:fillRect/>
          </a:stretch>
        </p:blipFill>
        <p:spPr bwMode="auto">
          <a:xfrm>
            <a:off x="3965511" y="2687217"/>
            <a:ext cx="4879910" cy="3091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92224" y="237621"/>
            <a:ext cx="936129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3-6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457200" y="36221"/>
            <a:ext cx="8230235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외무성</a:t>
            </a:r>
            <a:endParaRPr lang="ko-KR" altLang="en-US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2" descr="C:\Users\Administrator\Desktop\독도영토학\6\통상휘찬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319" y="1052703"/>
            <a:ext cx="3448988" cy="4745505"/>
          </a:xfrm>
          <a:prstGeom prst="rect">
            <a:avLst/>
          </a:prstGeom>
          <a:noFill/>
        </p:spPr>
      </p:pic>
      <p:pic>
        <p:nvPicPr>
          <p:cNvPr id="9" name="Picture 3" descr="C:\Users\Administrator\Desktop\독도영토학\6\조선국교제시말내탐서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9864" y="1553962"/>
            <a:ext cx="5008658" cy="3475238"/>
          </a:xfrm>
          <a:prstGeom prst="rect">
            <a:avLst/>
          </a:prstGeom>
          <a:noFill/>
        </p:spPr>
      </p:pic>
      <p:pic>
        <p:nvPicPr>
          <p:cNvPr id="10" name="Picture 4" descr="C:\Users\Administrator\Desktop\독도영토학\6\일본_독도에서강치포획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9813" y="2709586"/>
            <a:ext cx="4905008" cy="3088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21239" y="56531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23410" y="257541"/>
            <a:ext cx="936130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3-7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520604" y="23669"/>
            <a:ext cx="8230235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kern="0" dirty="0" err="1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흑룡회</a:t>
            </a:r>
            <a:endParaRPr lang="ko-KR" altLang="en-US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2" descr="C:\Users\Administrator\Desktop\독도영토학\7\흑룡회마크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5992" y="2105641"/>
            <a:ext cx="2767918" cy="2767918"/>
          </a:xfrm>
          <a:prstGeom prst="rect">
            <a:avLst/>
          </a:prstGeom>
          <a:noFill/>
        </p:spPr>
      </p:pic>
      <p:pic>
        <p:nvPicPr>
          <p:cNvPr id="9" name="Picture 3" descr="C:\Users\Administrator\Desktop\독도영토학\7\흑룡회설립자-우치다료헤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5721" y="1732155"/>
            <a:ext cx="3845392" cy="4001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52376" y="283843"/>
            <a:ext cx="86412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3-8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1043510" y="-23478"/>
            <a:ext cx="7849089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흑룡회의 양코도 무주지 주장</a:t>
            </a:r>
            <a:endParaRPr lang="ko-KR" altLang="en-US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3" descr="C:\Users\Administrator\Desktop\독도영토학\흑룡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650" y="1554940"/>
            <a:ext cx="4608640" cy="460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7811" y="5332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22858" y="266185"/>
            <a:ext cx="936131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700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3-9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403168" y="-90932"/>
            <a:ext cx="8230235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sz="3600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흑룡회의 양코도 무주지 주장을 받아들인 일본 정부</a:t>
            </a:r>
            <a:endParaRPr lang="ko-KR" altLang="en-US" sz="3600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2" descr="C:\Users\Administrator\Desktop\독도영토학\한해통어지침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858" y="1628750"/>
            <a:ext cx="4593827" cy="3445008"/>
          </a:xfrm>
          <a:prstGeom prst="rect">
            <a:avLst/>
          </a:prstGeom>
          <a:noFill/>
        </p:spPr>
      </p:pic>
      <p:pic>
        <p:nvPicPr>
          <p:cNvPr id="9" name="Picture 3" descr="C:\Users\Administrator\Desktop\독도영토학\8\한해연안약도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4385" y="1380270"/>
            <a:ext cx="3222135" cy="5038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84928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179390" y="260604"/>
            <a:ext cx="1234013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3-10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450166" y="28574"/>
            <a:ext cx="8230235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최신한국실업지침</a:t>
            </a:r>
            <a:endParaRPr lang="ko-KR" altLang="en-US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2" descr="C:\Users\Administrator\Desktop\독도영토학\최신한국실업지침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5290" y="1331213"/>
            <a:ext cx="4054053" cy="5045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179390" y="260604"/>
            <a:ext cx="1234013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3-11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456563" y="-90932"/>
            <a:ext cx="8230235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일본의 조선수로지 편찬</a:t>
            </a:r>
            <a:endParaRPr lang="ko-KR" altLang="en-US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2" descr="C:\Users\Administrator\Desktop\독도영토학\조선수로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109" y="1314806"/>
            <a:ext cx="6857141" cy="4994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140313" y="260604"/>
            <a:ext cx="1306227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3-12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텍스트 상자 1"/>
          <p:cNvSpPr txBox="1">
            <a:spLocks noChangeArrowheads="1"/>
          </p:cNvSpPr>
          <p:nvPr/>
        </p:nvSpPr>
        <p:spPr>
          <a:xfrm>
            <a:off x="456565" y="0"/>
            <a:ext cx="8230235" cy="114363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indent="0" algn="ctr" defTabSz="914400">
              <a:buNone/>
              <a:defRPr lang="ko-KR" sz="4400" baseline="0" smtClean="0">
                <a:solidFill>
                  <a:srgbClr val="000000"/>
                </a:solidFill>
                <a:latin typeface="±¼¸²"/>
                <a:ea typeface="±¼¸²"/>
              </a:defRPr>
            </a:lvl1pPr>
          </a:lstStyle>
          <a:p>
            <a:pPr defTabSz="508000" latinLnBrk="0"/>
            <a:r>
              <a:rPr lang="ko-KR" altLang="en-US" kern="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일본수로지</a:t>
            </a:r>
            <a:endParaRPr lang="ko-KR" altLang="en-US" kern="0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Picture 2" descr="C:\Users\Administrator\Desktop\독도영토학\일본수로지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7507" y="1324634"/>
            <a:ext cx="5848350" cy="512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/>
              <a:t> 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러일전쟁과 독도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89585" y="-32955"/>
            <a:ext cx="1575955" cy="1571626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-89585" y="240399"/>
            <a:ext cx="1547579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ko-KR" altLang="en-US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키워드</a:t>
            </a: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" y="1602638"/>
            <a:ext cx="5764972" cy="3860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08130" y="3159159"/>
            <a:ext cx="2796349" cy="3416126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C0504D">
                <a:lumMod val="75000"/>
              </a:srgbClr>
            </a:solidFill>
          </a:ln>
        </p:spPr>
        <p:txBody>
          <a:bodyPr wrap="square" lIns="91242" tIns="45624" rIns="91242" bIns="45624" rtlCol="0">
            <a:spAutoFit/>
          </a:bodyPr>
          <a:lstStyle/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러일전쟁이란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?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대마도 전투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☞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울릉도 점거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일본의 군사화 단계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 </a:t>
            </a:r>
          </a:p>
          <a:p>
            <a:pPr defTabSz="912506" latinLnBrk="0"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lang="ko-KR" altLang="en-US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두 </a:t>
            </a:r>
            <a:r>
              <a:rPr lang="ko-KR" altLang="en-US" dirty="0">
                <a:solidFill>
                  <a:sysClr val="windowText" lastClr="000000"/>
                </a:solidFill>
                <a:latin typeface="맑은 고딕"/>
                <a:ea typeface="맑은 고딕"/>
              </a:rPr>
              <a:t>번째 해전 전선</a:t>
            </a:r>
            <a:r>
              <a:rPr lang="en-US" altLang="ko-KR" dirty="0">
                <a:solidFill>
                  <a:sysClr val="windowText" lastClr="000000"/>
                </a:solidFill>
                <a:latin typeface="맑은 고딕"/>
                <a:ea typeface="맑은 고딕"/>
              </a:rPr>
              <a:t>,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다케시마</a:t>
            </a:r>
            <a:endParaRPr lang="en-US" altLang="ko-KR" dirty="0" smtClean="0">
              <a:solidFill>
                <a:sysClr val="windowText" lastClr="000000"/>
              </a:solidFill>
              <a:latin typeface="맑은 고딕"/>
              <a:ea typeface="맑은 고딕"/>
            </a:endParaRPr>
          </a:p>
          <a:p>
            <a:pPr defTabSz="912506" latinLnBrk="0">
              <a:defRPr/>
            </a:pPr>
            <a:endParaRPr lang="en-US" altLang="ko-KR" kern="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defTabSz="912506" latinLnBrk="0">
              <a:defRPr/>
            </a:pP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☞ </a:t>
            </a:r>
            <a:r>
              <a:rPr lang="ko-KR" altLang="en-US" dirty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독도의 중요성</a:t>
            </a:r>
            <a:endParaRPr lang="ko-KR" altLang="en-US" dirty="0">
              <a:solidFill>
                <a:sysClr val="windowText" lastClr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4925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>
            <a:normAutofit fontScale="90000"/>
          </a:bodyPr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칙령 제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41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호의 역사적 배경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5806" y="-100714"/>
            <a:ext cx="1403560" cy="1399705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-128214" y="78122"/>
            <a:ext cx="1691600" cy="1042035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ko-KR" altLang="en-US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키워드</a:t>
            </a:r>
            <a:r>
              <a:rPr lang="en-US" altLang="ko-KR" sz="3000" b="1" spc="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0" y="1556739"/>
            <a:ext cx="5426045" cy="3710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36120" y="2844153"/>
            <a:ext cx="3143272" cy="3970124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C0504D">
                <a:lumMod val="75000"/>
              </a:srgbClr>
            </a:solidFill>
          </a:ln>
        </p:spPr>
        <p:txBody>
          <a:bodyPr wrap="square" lIns="91242" tIns="45624" rIns="91242" bIns="45624" rtlCol="0">
            <a:spAutoFit/>
          </a:bodyPr>
          <a:lstStyle/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연도별 정리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안용복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차 도일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☞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안용복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2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차 도일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칙령 제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41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호 공포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   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 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</a:t>
            </a:r>
            <a:r>
              <a:rPr lang="ko-KR" altLang="en-US" kern="0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수토제</a:t>
            </a:r>
            <a:endParaRPr lang="en-US" altLang="ko-KR" kern="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0" defTabSz="912506" latinLnBrk="0">
              <a:defRPr/>
            </a:pPr>
            <a:r>
              <a:rPr lang="en-US" altLang="ko-KR" kern="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endParaRPr lang="en-US" altLang="ko-KR" kern="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0" defTabSz="912506" latinLnBrk="0">
              <a:defRPr/>
            </a:pP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☞ </a:t>
            </a:r>
            <a:r>
              <a:rPr lang="ko-KR" altLang="en-US" kern="0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석도와</a:t>
            </a:r>
            <a:r>
              <a:rPr lang="ko-KR" altLang="en-US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독도</a:t>
            </a:r>
            <a:endParaRPr lang="en-US" altLang="ko-KR" kern="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0" defTabSz="912506" latinLnBrk="0">
              <a:defRPr/>
            </a:pPr>
            <a:r>
              <a:rPr lang="en-US" altLang="ko-KR" kern="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endParaRPr lang="en-US" altLang="ko-KR" kern="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0" defTabSz="912506" latinLnBrk="0">
              <a:defRPr/>
            </a:pPr>
            <a:r>
              <a:rPr lang="en-US" altLang="ko-KR" kern="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☞ </a:t>
            </a:r>
            <a:r>
              <a:rPr lang="ko-KR" altLang="en-US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칙령 제 </a:t>
            </a: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41</a:t>
            </a:r>
            <a:r>
              <a:rPr lang="ko-KR" altLang="en-US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호의 역사적 의의</a:t>
            </a:r>
            <a:endParaRPr lang="en-US" altLang="ko-KR" kern="0" dirty="0" smtClean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4925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48617" y="283843"/>
            <a:ext cx="93613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700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4-1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13718" y="-4105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러일전쟁이란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내용 개체 틀 3" descr="Battle-of-Inche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5926"/>
            <a:ext cx="4528518" cy="2786082"/>
          </a:xfrm>
          <a:prstGeom prst="rect">
            <a:avLst/>
          </a:prstGeom>
        </p:spPr>
      </p:pic>
      <p:pic>
        <p:nvPicPr>
          <p:cNvPr id="9" name="그림 8" descr="variag-damage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301" y="1285860"/>
            <a:ext cx="4904699" cy="3286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9540" y="5214949"/>
            <a:ext cx="6543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1904</a:t>
            </a:r>
            <a:r>
              <a:rPr lang="ko-KR" altLang="en-US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32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r>
              <a:rPr lang="en-US" altLang="ko-KR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~1905</a:t>
            </a:r>
            <a:r>
              <a:rPr lang="ko-KR" altLang="en-US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32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endParaRPr lang="ko-KR" altLang="en-US" sz="32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666330" y="5214949"/>
            <a:ext cx="653114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4" y="105420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18704" y="282057"/>
            <a:ext cx="883166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4-2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11780" y="-898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대마도 전투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내용 개체 틀 3" descr="Nikolai1-surrend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1500174"/>
            <a:ext cx="4113339" cy="2857520"/>
          </a:xfrm>
          <a:prstGeom prst="rect">
            <a:avLst/>
          </a:prstGeom>
        </p:spPr>
      </p:pic>
      <p:pic>
        <p:nvPicPr>
          <p:cNvPr id="9" name="그림 8" descr="subaroff-bombi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4" y="1500174"/>
            <a:ext cx="4071934" cy="28552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89" y="4753849"/>
            <a:ext cx="3944937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8305"/>
            <a:ext cx="3944937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94764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58414" y="258196"/>
            <a:ext cx="90181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4-3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57200" y="15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울릉도 점거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내용 개체 틀 3" descr="tsushima-sasebo-bw-hl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1244910"/>
            <a:ext cx="3786182" cy="5402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6388" y="2780910"/>
            <a:ext cx="45862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r>
              <a:rPr lang="en-US" altLang="ko-KR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1904</a:t>
            </a:r>
            <a:r>
              <a:rPr lang="ko-KR" altLang="en-US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360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23</a:t>
            </a:r>
            <a:r>
              <a:rPr lang="ko-KR" altLang="en-US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r>
              <a:rPr lang="en-US" altLang="ko-KR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 err="1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사세보</a:t>
            </a:r>
            <a:r>
              <a:rPr lang="ko-KR" altLang="en-US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해군 기지</a:t>
            </a:r>
            <a:endParaRPr lang="en-US" altLang="ko-KR" sz="3600" dirty="0" smtClean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최초의 해저 전선</a:t>
            </a:r>
            <a:endParaRPr lang="ko-KR" altLang="en-US" sz="3600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3600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261396" y="3140960"/>
            <a:ext cx="621208" cy="50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497423" y="28574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93938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85720" y="327621"/>
            <a:ext cx="90181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4-4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514834" y="-228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일본의 군사화 단계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내용 개체 틀 3" descr="tsushima-sasebo-bw-hl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1500174"/>
            <a:ext cx="3571900" cy="50962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0" y="3329177"/>
            <a:ext cx="47244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오른쪽 화살표 2"/>
          <p:cNvSpPr/>
          <p:nvPr/>
        </p:nvSpPr>
        <p:spPr>
          <a:xfrm>
            <a:off x="3871688" y="3402536"/>
            <a:ext cx="570360" cy="547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09384" y="253790"/>
            <a:ext cx="90181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4-5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746502" y="358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두 번째 해전 전선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</a:t>
            </a:r>
            <a:r>
              <a:rPr kumimoji="0" lang="ko-KR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다케시마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내용 개체 틀 3" descr="Nikolai1-surrend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857364"/>
            <a:ext cx="4143404" cy="2878407"/>
          </a:xfrm>
          <a:prstGeom prst="rect">
            <a:avLst/>
          </a:prstGeom>
        </p:spPr>
      </p:pic>
      <p:pic>
        <p:nvPicPr>
          <p:cNvPr id="9" name="그림 8" descr="Nakolai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438" y="1857364"/>
            <a:ext cx="4242765" cy="27860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1194" y="5357826"/>
            <a:ext cx="5897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러일전쟁의 마무리</a:t>
            </a:r>
            <a:r>
              <a:rPr lang="en-US" altLang="ko-KR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독도</a:t>
            </a:r>
            <a:endParaRPr lang="ko-KR" altLang="en-US" sz="3600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1034794" y="5357826"/>
            <a:ext cx="757218" cy="648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28229" y="283843"/>
            <a:ext cx="86412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4-6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40070" y="-902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독도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kumimoji="0" lang="ko-KR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다케시마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의 중요성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8" name="내용 개체 틀 3" descr="rusjap_wa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714488"/>
            <a:ext cx="4143404" cy="4870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9124" y="3861060"/>
            <a:ext cx="47148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단순한 군사적 가치 이상</a:t>
            </a:r>
          </a:p>
          <a:p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756207" y="462090"/>
            <a:ext cx="8208403" cy="869123"/>
          </a:xfrm>
        </p:spPr>
        <p:txBody>
          <a:bodyPr>
            <a:normAutofit fontScale="90000"/>
          </a:bodyPr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칙령 제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41</a:t>
            </a:r>
            <a:r>
              <a:rPr lang="ko-KR" altLang="en-US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호와 울릉도 군도론</a:t>
            </a:r>
            <a:r>
              <a:rPr lang="ko-KR" altLang="en-US" dirty="0"/>
              <a:t/>
            </a:r>
            <a:br>
              <a:rPr lang="ko-KR" altLang="en-US" dirty="0"/>
            </a:b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0" y="-140588"/>
            <a:ext cx="1586565" cy="1582208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-1" y="254467"/>
            <a:ext cx="1586565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ko-KR" altLang="en-US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키워드</a:t>
            </a: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0" y="1497233"/>
            <a:ext cx="5112710" cy="41640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92100" y="3570112"/>
            <a:ext cx="2887262" cy="3139127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C0504D">
                <a:lumMod val="75000"/>
              </a:srgbClr>
            </a:solidFill>
          </a:ln>
        </p:spPr>
        <p:txBody>
          <a:bodyPr wrap="square" lIns="91242" tIns="45624" rIns="91242" bIns="45624" rtlCol="0">
            <a:spAutoFit/>
          </a:bodyPr>
          <a:lstStyle/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울릉도 군도론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고종 황제의 영토 관심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☞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승정원 일기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lvl="0" defTabSz="912506" latinLnBrk="0">
              <a:defRPr/>
            </a:pPr>
            <a:r>
              <a:rPr lang="en-US" altLang="ko-KR" kern="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endParaRPr lang="en-US" altLang="ko-KR" kern="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0" defTabSz="912506" latinLnBrk="0">
              <a:defRPr/>
            </a:pPr>
            <a:r>
              <a:rPr lang="en-US" altLang="ko-KR" kern="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☞</a:t>
            </a: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이규보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kern="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고종 황제의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3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군도론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   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 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새로운 측의 주장</a:t>
            </a:r>
          </a:p>
        </p:txBody>
      </p:sp>
    </p:spTree>
    <p:extLst>
      <p:ext uri="{BB962C8B-B14F-4D97-AF65-F5344CB8AC3E}">
        <p14:creationId xmlns:p14="http://schemas.microsoft.com/office/powerpoint/2010/main" val="34925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28228" y="212419"/>
            <a:ext cx="1003321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5-1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2" y="1484730"/>
            <a:ext cx="2389950" cy="424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타원 7"/>
          <p:cNvSpPr/>
          <p:nvPr/>
        </p:nvSpPr>
        <p:spPr>
          <a:xfrm>
            <a:off x="3311905" y="1484730"/>
            <a:ext cx="1008112" cy="936104"/>
          </a:xfrm>
          <a:prstGeom prst="ellipse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3347830" y="2717971"/>
            <a:ext cx="1008112" cy="936104"/>
          </a:xfrm>
          <a:prstGeom prst="ellipse">
            <a:avLst/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3373183" y="4000830"/>
            <a:ext cx="1008112" cy="936104"/>
          </a:xfrm>
          <a:prstGeom prst="ellipse">
            <a:avLst/>
          </a:prstGeom>
          <a:solidFill>
            <a:srgbClr val="4F81B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5193" y="1725556"/>
            <a:ext cx="5076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외세의 침탈 행위에 시달린 고종황제는 땅에 대한 관심이 많았다</a:t>
            </a:r>
            <a:r>
              <a:rPr lang="en-US" altLang="ko-KR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5488" y="2914962"/>
            <a:ext cx="4752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고종황제는 울릉도 주변의 섬을 </a:t>
            </a:r>
            <a:r>
              <a:rPr lang="en-US" altLang="ko-KR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군도로 보고 조사를 했다</a:t>
            </a:r>
            <a:r>
              <a:rPr lang="en-US" altLang="ko-KR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5488" y="4274370"/>
            <a:ext cx="524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칙령 제 </a:t>
            </a:r>
            <a:r>
              <a:rPr lang="en-US" altLang="ko-KR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41</a:t>
            </a:r>
            <a:r>
              <a:rPr lang="ko-KR" altLang="en-US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호의 울릉군은 울릉도</a:t>
            </a:r>
            <a:r>
              <a:rPr lang="en-US" altLang="ko-KR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</a:t>
            </a:r>
            <a:r>
              <a:rPr lang="ko-KR" altLang="en-US" sz="220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</a:t>
            </a:r>
            <a:r>
              <a:rPr lang="en-US" altLang="ko-KR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석도</a:t>
            </a:r>
            <a:r>
              <a:rPr lang="en-US" altLang="ko-KR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독도</a:t>
            </a:r>
            <a:r>
              <a:rPr lang="en-US" altLang="ko-KR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의 </a:t>
            </a:r>
            <a:r>
              <a:rPr lang="en-US" altLang="ko-KR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 섬으로 이루어져 있다</a:t>
            </a:r>
            <a:r>
              <a:rPr lang="en-US" altLang="ko-KR" sz="22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200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2616" y="212419"/>
            <a:ext cx="532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solidFill>
                  <a:prstClr val="black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울릉도 군도론</a:t>
            </a:r>
            <a:endParaRPr lang="ko-KR" altLang="en-US" sz="4400" dirty="0">
              <a:solidFill>
                <a:prstClr val="black"/>
              </a:solidFill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고종 황제의 영토 관심</a:t>
            </a:r>
            <a:r>
              <a:rPr lang="en-US" altLang="ko-KR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.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15293" y="244128"/>
            <a:ext cx="1089992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5-2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9" y="1844780"/>
            <a:ext cx="3973431" cy="25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오른쪽 화살표 7"/>
          <p:cNvSpPr/>
          <p:nvPr/>
        </p:nvSpPr>
        <p:spPr>
          <a:xfrm>
            <a:off x="395536" y="800337"/>
            <a:ext cx="8136904" cy="1440160"/>
          </a:xfrm>
          <a:prstGeom prst="rightArrow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고종황제는 땅에 대한 관심이 많았다</a:t>
            </a:r>
            <a:r>
              <a:rPr kumimoji="0" lang="en-US" altLang="ko-KR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</a:t>
            </a:r>
            <a:endParaRPr kumimoji="0" lang="ko-KR" altLang="en-US" sz="2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0801" y="2240497"/>
            <a:ext cx="53071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 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고종은 </a:t>
            </a:r>
            <a:r>
              <a:rPr lang="ko-KR" altLang="en-US" sz="2000" dirty="0">
                <a:solidFill>
                  <a:prstClr val="black"/>
                </a:solidFill>
                <a:latin typeface="맑은 고딕"/>
                <a:ea typeface="맑은 고딕"/>
              </a:rPr>
              <a:t>영토에 관심이 많을 수밖에 없었다</a:t>
            </a:r>
            <a:r>
              <a:rPr lang="en-US" altLang="ko-KR" sz="20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2000" dirty="0">
                <a:solidFill>
                  <a:prstClr val="black"/>
                </a:solidFill>
                <a:latin typeface="맑은 고딕"/>
                <a:ea typeface="맑은 고딕"/>
              </a:rPr>
              <a:t>세계 제국주의 </a:t>
            </a:r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열강들이 </a:t>
            </a:r>
            <a:r>
              <a:rPr lang="ko-KR" altLang="en-US" sz="2000" dirty="0">
                <a:solidFill>
                  <a:prstClr val="black"/>
                </a:solidFill>
                <a:latin typeface="맑은 고딕"/>
                <a:ea typeface="맑은 고딕"/>
              </a:rPr>
              <a:t>호시탐탐 조선을 노리고 있었기 때문이다</a:t>
            </a:r>
            <a:r>
              <a:rPr lang="en-US" altLang="ko-KR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</a:p>
          <a:p>
            <a:r>
              <a:rPr lang="en-US" altLang="ko-KR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</a:p>
          <a:p>
            <a:r>
              <a:rPr lang="en-US" altLang="ko-KR" sz="200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특히 </a:t>
            </a:r>
            <a:r>
              <a:rPr lang="en-US" altLang="ko-KR" sz="2000" dirty="0">
                <a:solidFill>
                  <a:prstClr val="black"/>
                </a:solidFill>
                <a:latin typeface="맑은 고딕"/>
                <a:ea typeface="맑은 고딕"/>
              </a:rPr>
              <a:t>1882</a:t>
            </a:r>
            <a:r>
              <a:rPr lang="ko-KR" altLang="en-US" sz="2000" dirty="0">
                <a:solidFill>
                  <a:prstClr val="black"/>
                </a:solidFill>
                <a:latin typeface="맑은 고딕"/>
                <a:ea typeface="맑은 고딕"/>
              </a:rPr>
              <a:t>년은 간도문제가 제기되기 시작하던 시점이었다</a:t>
            </a:r>
            <a:r>
              <a:rPr lang="en-US" altLang="ko-KR" sz="20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2000" dirty="0">
                <a:solidFill>
                  <a:prstClr val="black"/>
                </a:solidFill>
                <a:latin typeface="맑은 고딕"/>
                <a:ea typeface="맑은 고딕"/>
              </a:rPr>
              <a:t>고종은 </a:t>
            </a:r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대한제국의 사람인 이규원조차 </a:t>
            </a:r>
            <a:r>
              <a:rPr lang="ko-KR" altLang="en-US" sz="2000" dirty="0">
                <a:solidFill>
                  <a:prstClr val="black"/>
                </a:solidFill>
                <a:latin typeface="맑은 고딕"/>
                <a:ea typeface="맑은 고딕"/>
              </a:rPr>
              <a:t>울릉도와 독도의 명칭에 혼선을 일으키고 있는 상황을 보며 이를 바로잡고자 하는 생각을 하게 되었을 것이다</a:t>
            </a:r>
            <a:r>
              <a:rPr lang="en-US" altLang="ko-KR" sz="2000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lang="ko-KR" altLang="en-US" sz="20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50" y="5446571"/>
            <a:ext cx="404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-1882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년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4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월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7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일 승정원 일기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, 1900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년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10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월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25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일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칙령 제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41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호 참고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11844" y="283843"/>
            <a:ext cx="1089992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5-3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49994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승정원 일기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239" y="1331213"/>
            <a:ext cx="844337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주상이 이르기를</a:t>
            </a:r>
            <a:b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"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울릉도는 근래 다른 나라 사람들이 무시로 왕래하며 제멋대로 편리한 곳을 차지하는 폐단이 있다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그리고 </a:t>
            </a:r>
            <a:r>
              <a:rPr lang="ko-KR" altLang="en-US" sz="1500" u="sng" dirty="0" err="1">
                <a:solidFill>
                  <a:prstClr val="black"/>
                </a:solidFill>
                <a:latin typeface="맑은 고딕"/>
                <a:ea typeface="맑은 고딕"/>
              </a:rPr>
              <a:t>송죽도와</a:t>
            </a:r>
            <a:r>
              <a:rPr lang="ko-KR" altLang="en-US" sz="1500" u="sng" dirty="0">
                <a:solidFill>
                  <a:prstClr val="black"/>
                </a:solidFill>
                <a:latin typeface="맑은 고딕"/>
                <a:ea typeface="맑은 고딕"/>
              </a:rPr>
              <a:t> 우산도가 울릉도 곁에 있다는데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서로의 거리가 얼마나 떨어져 있으며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또 어떤 물건이 있는지의 여부를 아직 상세히 알지 못한다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이번에 그대가 가는 것은 특별히 가려서 보내는 것이니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각별히 검찰하도록 하라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그리고 그곳에 읍을 설치할 계획이니 반드시 도형과 별단으로 상세히 기록하여 아뢰도록 하라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."</a:t>
            </a:r>
            <a:b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하니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이규원이 아뢰기를</a:t>
            </a:r>
            <a:b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"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삼가 마땅히 힘껏 받들어 행하겠습니다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1500" u="sng" dirty="0" err="1">
                <a:solidFill>
                  <a:prstClr val="black"/>
                </a:solidFill>
                <a:latin typeface="맑은 고딕"/>
                <a:ea typeface="맑은 고딕"/>
              </a:rPr>
              <a:t>우산도는</a:t>
            </a:r>
            <a:r>
              <a:rPr lang="ko-KR" altLang="en-US" sz="1500" u="sng" dirty="0">
                <a:solidFill>
                  <a:prstClr val="black"/>
                </a:solidFill>
                <a:latin typeface="맑은 고딕"/>
                <a:ea typeface="맑은 고딕"/>
              </a:rPr>
              <a:t> 곧 울릉도인데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우산은 옛적 국도의 이름이고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u="sng" dirty="0" err="1">
                <a:solidFill>
                  <a:prstClr val="black"/>
                </a:solidFill>
                <a:latin typeface="맑은 고딕"/>
                <a:ea typeface="맑은 고딕"/>
              </a:rPr>
              <a:t>송죽도는</a:t>
            </a:r>
            <a:r>
              <a:rPr lang="ko-KR" altLang="en-US" sz="1500" u="sng" dirty="0">
                <a:solidFill>
                  <a:prstClr val="black"/>
                </a:solidFill>
                <a:latin typeface="맑은 고딕"/>
                <a:ea typeface="맑은 고딕"/>
              </a:rPr>
              <a:t> 곧 하나의 작은 섬인데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울릉도와의 거리가 </a:t>
            </a:r>
            <a:r>
              <a:rPr lang="ko-KR" altLang="en-US" sz="1500" dirty="0" err="1">
                <a:solidFill>
                  <a:prstClr val="black"/>
                </a:solidFill>
                <a:latin typeface="맑은 고딕"/>
                <a:ea typeface="맑은 고딕"/>
              </a:rPr>
              <a:t>삼수십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리입니다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그곳에서 나는 것은 </a:t>
            </a:r>
            <a:r>
              <a:rPr lang="ko-KR" altLang="en-US" sz="1500" dirty="0" err="1">
                <a:solidFill>
                  <a:prstClr val="black"/>
                </a:solidFill>
                <a:latin typeface="맑은 고딕"/>
                <a:ea typeface="맑은 고딕"/>
              </a:rPr>
              <a:t>단향과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sz="1500" dirty="0" err="1">
                <a:solidFill>
                  <a:prstClr val="black"/>
                </a:solidFill>
                <a:latin typeface="맑은 고딕"/>
                <a:ea typeface="맑은 고딕"/>
              </a:rPr>
              <a:t>간죽이라고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합니다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."</a:t>
            </a:r>
            <a:b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하였다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주상이 이르기를</a:t>
            </a:r>
            <a:b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"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혹은 </a:t>
            </a:r>
            <a:r>
              <a:rPr lang="ko-KR" altLang="en-US" sz="1500" u="sng" dirty="0" err="1">
                <a:solidFill>
                  <a:prstClr val="black"/>
                </a:solidFill>
                <a:latin typeface="맑은 고딕"/>
                <a:ea typeface="맑은 고딕"/>
              </a:rPr>
              <a:t>우산도라고</a:t>
            </a:r>
            <a:r>
              <a:rPr lang="ko-KR" altLang="en-US" sz="1500" u="sng" dirty="0">
                <a:solidFill>
                  <a:prstClr val="black"/>
                </a:solidFill>
                <a:latin typeface="맑은 고딕"/>
                <a:ea typeface="맑은 고딕"/>
              </a:rPr>
              <a:t> 부르기도 하고 혹은 </a:t>
            </a:r>
            <a:r>
              <a:rPr lang="ko-KR" altLang="en-US" sz="1500" u="sng" dirty="0" err="1">
                <a:solidFill>
                  <a:prstClr val="black"/>
                </a:solidFill>
                <a:latin typeface="맑은 고딕"/>
                <a:ea typeface="맑은 고딕"/>
              </a:rPr>
              <a:t>송죽도라고</a:t>
            </a:r>
            <a:r>
              <a:rPr lang="ko-KR" altLang="en-US" sz="1500" u="sng" dirty="0">
                <a:solidFill>
                  <a:prstClr val="black"/>
                </a:solidFill>
                <a:latin typeface="맑은 고딕"/>
                <a:ea typeface="맑은 고딕"/>
              </a:rPr>
              <a:t> 부르기도 하는데</a:t>
            </a:r>
            <a:r>
              <a:rPr lang="en-US" altLang="ko-KR" sz="1500" u="sng" dirty="0">
                <a:solidFill>
                  <a:prstClr val="black"/>
                </a:solidFill>
                <a:latin typeface="맑은 고딕"/>
                <a:ea typeface="맑은 고딕"/>
              </a:rPr>
              <a:t>,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모두 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《</a:t>
            </a:r>
            <a:r>
              <a:rPr lang="ko-KR" altLang="en-US" sz="1500" dirty="0" err="1">
                <a:solidFill>
                  <a:prstClr val="black"/>
                </a:solidFill>
                <a:latin typeface="맑은 고딕"/>
                <a:ea typeface="맑은 고딕"/>
              </a:rPr>
              <a:t>여지승람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》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에 실려 있다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또 </a:t>
            </a:r>
            <a:r>
              <a:rPr lang="ko-KR" altLang="en-US" sz="1500" u="sng" dirty="0" err="1">
                <a:solidFill>
                  <a:prstClr val="black"/>
                </a:solidFill>
                <a:latin typeface="맑은 고딕"/>
                <a:ea typeface="맑은 고딕"/>
              </a:rPr>
              <a:t>송죽도라고</a:t>
            </a:r>
            <a:r>
              <a:rPr lang="ko-KR" altLang="en-US" sz="1500" u="sng" dirty="0">
                <a:solidFill>
                  <a:prstClr val="black"/>
                </a:solidFill>
                <a:latin typeface="맑은 고딕"/>
                <a:ea typeface="맑은 고딕"/>
              </a:rPr>
              <a:t> 부르는데 </a:t>
            </a:r>
            <a:r>
              <a:rPr lang="ko-KR" altLang="en-US" sz="1500" u="sng" dirty="0" err="1">
                <a:solidFill>
                  <a:prstClr val="black"/>
                </a:solidFill>
                <a:latin typeface="맑은 고딕"/>
                <a:ea typeface="맑은 고딕"/>
              </a:rPr>
              <a:t>우산도와</a:t>
            </a:r>
            <a:r>
              <a:rPr lang="ko-KR" altLang="en-US" sz="1500" u="sng" dirty="0">
                <a:solidFill>
                  <a:prstClr val="black"/>
                </a:solidFill>
                <a:latin typeface="맑은 고딕"/>
                <a:ea typeface="맑은 고딕"/>
              </a:rPr>
              <a:t> 함께 세 섬이 되고</a:t>
            </a:r>
            <a:r>
              <a:rPr lang="en-US" altLang="ko-KR" sz="1500" u="sng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u="sng" dirty="0">
                <a:solidFill>
                  <a:prstClr val="black"/>
                </a:solidFill>
                <a:latin typeface="맑은 고딕"/>
                <a:ea typeface="맑은 고딕"/>
              </a:rPr>
              <a:t>통틀어 울릉도라고 부른다고 한다</a:t>
            </a:r>
            <a:r>
              <a:rPr lang="en-US" altLang="ko-KR" sz="1500" u="sng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그곳 형편을 전부 검찰하도록 하라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울릉도는 본래 삼척영장과 </a:t>
            </a:r>
            <a:r>
              <a:rPr lang="ko-KR" altLang="en-US" sz="1500" dirty="0" err="1">
                <a:solidFill>
                  <a:prstClr val="black"/>
                </a:solidFill>
                <a:latin typeface="맑은 고딕"/>
                <a:ea typeface="맑은 고딕"/>
              </a:rPr>
              <a:t>월송만호가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돌아가면서 수색하였는데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모두 소홀하게 외면만 탐색하는 것을 면하지 못했기 때문에 이런 폐단을 초래한 것이니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그대는 반드시 상세히 살피도록 하라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."</a:t>
            </a:r>
            <a:b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하니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이규원이 아뢰기를</a:t>
            </a:r>
            <a:b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"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삼가 깊숙이 들어가서 검찰하겠습니다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sz="1500" u="sng" dirty="0">
                <a:solidFill>
                  <a:prstClr val="black"/>
                </a:solidFill>
                <a:latin typeface="맑은 고딕"/>
                <a:ea typeface="맑은 고딕"/>
              </a:rPr>
              <a:t>간혹 송도와 죽도라고 부르는 것은 울릉도의 동쪽에 있는데</a:t>
            </a:r>
            <a:r>
              <a:rPr lang="en-US" altLang="ko-KR" sz="1500" u="sng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1500" u="sng" dirty="0">
                <a:solidFill>
                  <a:prstClr val="black"/>
                </a:solidFill>
                <a:latin typeface="맑은 고딕"/>
                <a:ea typeface="맑은 고딕"/>
              </a:rPr>
              <a:t>이는 송죽도 이외에 별도로 송도와 죽도가 있는 것이 아닙니다</a:t>
            </a:r>
            <a:r>
              <a:rPr lang="en-US" altLang="ko-KR" sz="1500" u="sng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"</a:t>
            </a:r>
            <a:b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하였다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b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─ 『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승정원일기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』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고종 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19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년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(1882) 4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월 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7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일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[* 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이상 본 인용문의 해석은 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'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한국고전종합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DB'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와 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'</a:t>
            </a:r>
            <a:r>
              <a:rPr lang="ko-KR" altLang="en-US" sz="1500" dirty="0" err="1">
                <a:solidFill>
                  <a:prstClr val="black"/>
                </a:solidFill>
                <a:latin typeface="맑은 고딕"/>
                <a:ea typeface="맑은 고딕"/>
              </a:rPr>
              <a:t>네이버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sz="1500" dirty="0" err="1">
                <a:solidFill>
                  <a:prstClr val="black"/>
                </a:solidFill>
                <a:latin typeface="맑은 고딕"/>
                <a:ea typeface="맑은 고딕"/>
              </a:rPr>
              <a:t>블로그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 승정원일기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'</a:t>
            </a:r>
            <a:r>
              <a:rPr lang="ko-KR" altLang="en-US" sz="1500" dirty="0">
                <a:solidFill>
                  <a:prstClr val="black"/>
                </a:solidFill>
                <a:latin typeface="맑은 고딕"/>
                <a:ea typeface="맑은 고딕"/>
              </a:rPr>
              <a:t>에서 참조함</a:t>
            </a:r>
            <a:r>
              <a:rPr lang="en-US" altLang="ko-KR" sz="1500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lang="ko-KR" altLang="en-US" sz="15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54661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496959" y="139896"/>
            <a:ext cx="8229600" cy="869123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ko-KR" altLang="en-US" dirty="0"/>
              <a:t>     </a:t>
            </a:r>
            <a:r>
              <a:rPr lang="en-US" altLang="ko-KR" sz="5400" b="1" dirty="0">
                <a:ln/>
                <a:solidFill>
                  <a:srgbClr val="4BACC6">
                    <a:tint val="50000"/>
                    <a:satMod val="180000"/>
                  </a:srgbClr>
                </a:solidFill>
                <a:latin typeface="맑은 고딕"/>
                <a:ea typeface="맑은 고딕"/>
                <a:cs typeface="+mn-cs"/>
              </a:rPr>
              <a:t/>
            </a:r>
            <a:br>
              <a:rPr lang="en-US" altLang="ko-KR" sz="5400" b="1" dirty="0">
                <a:ln/>
                <a:solidFill>
                  <a:srgbClr val="4BACC6">
                    <a:tint val="50000"/>
                    <a:satMod val="180000"/>
                  </a:srgbClr>
                </a:solidFill>
                <a:latin typeface="맑은 고딕"/>
                <a:ea typeface="맑은 고딕"/>
                <a:cs typeface="+mn-cs"/>
              </a:rPr>
            </a:br>
            <a:r>
              <a:rPr lang="ko-KR" altLang="en-US" sz="4900" b="1" dirty="0" smtClean="0">
                <a:ln/>
                <a:latin typeface="문체부 훈민정음체" panose="02020603020101020101" pitchFamily="18" charset="-127"/>
                <a:ea typeface="문체부 훈민정음체" panose="02020603020101020101" pitchFamily="18" charset="-127"/>
                <a:cs typeface="+mn-cs"/>
              </a:rPr>
              <a:t>연표로 보는 </a:t>
            </a:r>
            <a:r>
              <a:rPr lang="ko-KR" altLang="en-US" sz="4900" b="1" dirty="0" smtClean="0">
                <a:ln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역사적 </a:t>
            </a:r>
            <a:r>
              <a:rPr lang="ko-KR" altLang="en-US" sz="4900" b="1" dirty="0">
                <a:ln/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배경</a:t>
            </a:r>
            <a:r>
              <a:rPr lang="en-US" altLang="ko-KR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/>
            </a:r>
            <a:br>
              <a:rPr lang="en-US" altLang="ko-KR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</a:b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80384" y="286294"/>
            <a:ext cx="89310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-1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49748" y="1540344"/>
            <a:ext cx="2017996" cy="1034112"/>
            <a:chOff x="1021968" y="1543792"/>
            <a:chExt cx="2017996" cy="1034112"/>
          </a:xfrm>
        </p:grpSpPr>
        <p:sp>
          <p:nvSpPr>
            <p:cNvPr id="8" name="설명선 1 7"/>
            <p:cNvSpPr/>
            <p:nvPr/>
          </p:nvSpPr>
          <p:spPr>
            <a:xfrm>
              <a:off x="1021968" y="1543792"/>
              <a:ext cx="2017096" cy="1034112"/>
            </a:xfrm>
            <a:prstGeom prst="borderCallout1">
              <a:avLst>
                <a:gd name="adj1" fmla="val 99257"/>
                <a:gd name="adj2" fmla="val 48358"/>
                <a:gd name="adj3" fmla="val 120257"/>
                <a:gd name="adj4" fmla="val 44744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9764" y="1632248"/>
              <a:ext cx="1800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512</a:t>
              </a: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년 </a:t>
              </a:r>
              <a:endParaRPr kumimoji="0" lang="en-US" altLang="ko-KR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신라 </a:t>
              </a:r>
              <a:r>
                <a:rPr kumimoji="0" lang="ko-KR" altLang="en-US" sz="1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이사부</a:t>
              </a: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 </a:t>
              </a:r>
              <a:endParaRPr kumimoji="0" lang="en-US" altLang="ko-KR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우산국 정벌</a:t>
              </a:r>
            </a:p>
          </p:txBody>
        </p:sp>
      </p:grpSp>
      <p:sp>
        <p:nvSpPr>
          <p:cNvPr id="10" name="타원 9"/>
          <p:cNvSpPr/>
          <p:nvPr/>
        </p:nvSpPr>
        <p:spPr>
          <a:xfrm>
            <a:off x="899592" y="2780928"/>
            <a:ext cx="432048" cy="43204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1331640" y="2996952"/>
            <a:ext cx="1800200" cy="0"/>
          </a:xfrm>
          <a:prstGeom prst="line">
            <a:avLst/>
          </a:prstGeom>
          <a:noFill/>
          <a:ln w="444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2" name="타원 11"/>
          <p:cNvSpPr/>
          <p:nvPr/>
        </p:nvSpPr>
        <p:spPr>
          <a:xfrm>
            <a:off x="3131840" y="2780928"/>
            <a:ext cx="432048" cy="43204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3563888" y="2996952"/>
            <a:ext cx="1728192" cy="0"/>
          </a:xfrm>
          <a:prstGeom prst="line">
            <a:avLst/>
          </a:prstGeom>
          <a:noFill/>
          <a:ln w="444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4" name="타원 13">
            <a:hlinkClick r:id="rId5" action="ppaction://hlinksldjump"/>
          </p:cNvPr>
          <p:cNvSpPr/>
          <p:nvPr/>
        </p:nvSpPr>
        <p:spPr>
          <a:xfrm>
            <a:off x="5292080" y="2780928"/>
            <a:ext cx="432048" cy="432048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2857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5725000" y="2996952"/>
            <a:ext cx="1800200" cy="0"/>
          </a:xfrm>
          <a:prstGeom prst="line">
            <a:avLst/>
          </a:prstGeom>
          <a:noFill/>
          <a:ln w="444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6" name="타원 15"/>
          <p:cNvSpPr/>
          <p:nvPr/>
        </p:nvSpPr>
        <p:spPr>
          <a:xfrm>
            <a:off x="7524328" y="2780928"/>
            <a:ext cx="432048" cy="43204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83568" y="3172906"/>
            <a:ext cx="91856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맑은 고딕"/>
                <a:ea typeface="맑은 고딕"/>
              </a:rPr>
              <a:t>500</a:t>
            </a:r>
            <a:endParaRPr lang="en-US" altLang="ko-K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맑은 고딕"/>
              <a:ea typeface="맑은 고딕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87824" y="3172906"/>
            <a:ext cx="7809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맑은 고딕"/>
                <a:ea typeface="맑은 고딕"/>
              </a:rPr>
              <a:t>1400</a:t>
            </a:r>
            <a:endParaRPr lang="en-US" altLang="ko-K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맑은 고딕"/>
              <a:ea typeface="맑은 고딕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48064" y="3172906"/>
            <a:ext cx="7809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맑은 고딕"/>
                <a:ea typeface="맑은 고딕"/>
              </a:rPr>
              <a:t>1500</a:t>
            </a:r>
            <a:endParaRPr lang="en-US" altLang="ko-K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맑은 고딕"/>
              <a:ea typeface="맑은 고딕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380312" y="3172906"/>
            <a:ext cx="7809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맑은 고딕"/>
                <a:ea typeface="맑은 고딕"/>
              </a:rPr>
              <a:t>1600</a:t>
            </a:r>
            <a:endParaRPr lang="en-US" altLang="ko-K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맑은 고딕"/>
              <a:ea typeface="맑은 고딕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5508104" y="1556792"/>
            <a:ext cx="2160240" cy="1292662"/>
            <a:chOff x="5508104" y="1556792"/>
            <a:chExt cx="2160240" cy="1292662"/>
          </a:xfrm>
        </p:grpSpPr>
        <p:sp>
          <p:nvSpPr>
            <p:cNvPr id="23" name="설명선 1 22"/>
            <p:cNvSpPr/>
            <p:nvPr/>
          </p:nvSpPr>
          <p:spPr>
            <a:xfrm>
              <a:off x="5508104" y="1556792"/>
              <a:ext cx="2017096" cy="1034112"/>
            </a:xfrm>
            <a:prstGeom prst="borderCallout1">
              <a:avLst>
                <a:gd name="adj1" fmla="val 99257"/>
                <a:gd name="adj2" fmla="val 48358"/>
                <a:gd name="adj3" fmla="val 129099"/>
                <a:gd name="adj4" fmla="val 9485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08104" y="1556792"/>
              <a:ext cx="216024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1531</a:t>
              </a: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년</a:t>
              </a:r>
              <a:endParaRPr kumimoji="0" lang="en-US" altLang="ko-KR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「</a:t>
              </a:r>
              <a:r>
                <a:rPr kumimoji="0" lang="ko-KR" altLang="en-US" sz="1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신증동국여지승람</a:t>
              </a: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」「</a:t>
              </a:r>
              <a:r>
                <a:rPr kumimoji="0" lang="ko-KR" altLang="en-US" sz="1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팔도총도</a:t>
              </a: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」 </a:t>
              </a:r>
              <a:endParaRPr kumimoji="0" lang="en-US" altLang="ko-KR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우산도</a:t>
              </a:r>
              <a:r>
                <a:rPr kumimoji="0" lang="en-US" altLang="ko-K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(</a:t>
              </a: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독도</a:t>
              </a:r>
              <a:r>
                <a:rPr kumimoji="0" lang="en-US" altLang="ko-K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)</a:t>
              </a: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표기</a:t>
              </a:r>
              <a:endParaRPr kumimoji="0" lang="en-US" altLang="ko-KR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987824" y="3543350"/>
            <a:ext cx="2106281" cy="2376264"/>
            <a:chOff x="2987824" y="3543350"/>
            <a:chExt cx="2106281" cy="2376264"/>
          </a:xfrm>
        </p:grpSpPr>
        <p:sp>
          <p:nvSpPr>
            <p:cNvPr id="25" name="설명선 1 24"/>
            <p:cNvSpPr/>
            <p:nvPr/>
          </p:nvSpPr>
          <p:spPr>
            <a:xfrm>
              <a:off x="2987824" y="3543350"/>
              <a:ext cx="2017096" cy="2376264"/>
            </a:xfrm>
            <a:prstGeom prst="borderCallout1">
              <a:avLst>
                <a:gd name="adj1" fmla="val 280"/>
                <a:gd name="adj2" fmla="val 52387"/>
                <a:gd name="adj3" fmla="val -18101"/>
                <a:gd name="adj4" fmla="val 26611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78434" y="3618840"/>
              <a:ext cx="1841757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500" dirty="0">
                  <a:solidFill>
                    <a:prstClr val="black"/>
                  </a:solidFill>
                  <a:latin typeface="맑은 고딕"/>
                  <a:ea typeface="맑은 고딕"/>
                </a:rPr>
                <a:t>1416</a:t>
              </a:r>
              <a:r>
                <a:rPr lang="ko-KR" altLang="en-US" sz="1500" dirty="0">
                  <a:solidFill>
                    <a:prstClr val="black"/>
                  </a:solidFill>
                  <a:latin typeface="맑은 고딕"/>
                  <a:ea typeface="맑은 고딕"/>
                </a:rPr>
                <a:t>년 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조선 </a:t>
              </a:r>
              <a:r>
                <a:rPr lang="ko-KR" altLang="en-US" sz="1500" dirty="0">
                  <a:solidFill>
                    <a:prstClr val="black"/>
                  </a:solidFill>
                  <a:latin typeface="맑은 고딕"/>
                  <a:ea typeface="맑은 고딕"/>
                </a:rPr>
                <a:t>김인우를 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ko-KR" altLang="en-US" sz="15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무릉등처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5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안무사에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500" dirty="0">
                  <a:solidFill>
                    <a:prstClr val="black"/>
                  </a:solidFill>
                  <a:latin typeface="맑은 고딕"/>
                  <a:ea typeface="맑은 고딕"/>
                </a:rPr>
                <a:t>임명</a:t>
              </a:r>
            </a:p>
            <a:p>
              <a:endParaRPr lang="ko-KR" altLang="en-US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05872" y="4617536"/>
              <a:ext cx="208823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1454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년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「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세종실록지리지」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울릉도와 독도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지리와 </a:t>
              </a:r>
              <a:r>
                <a:rPr lang="ko-KR" altLang="en-US" sz="1500" dirty="0">
                  <a:solidFill>
                    <a:prstClr val="black"/>
                  </a:solidFill>
                  <a:latin typeface="맑은 고딕"/>
                  <a:ea typeface="맑은 고딕"/>
                </a:rPr>
                <a:t>위치 기록</a:t>
              </a:r>
            </a:p>
            <a:p>
              <a:endParaRPr lang="ko-KR" altLang="en-US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pic>
        <p:nvPicPr>
          <p:cNvPr id="28" name="그림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25" y="3861048"/>
            <a:ext cx="2601797" cy="19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4" grpId="0" animBg="1"/>
      <p:bldP spid="16" grpId="0" animBg="1"/>
      <p:bldP spid="18" grpId="0"/>
      <p:bldP spid="19" grpId="0"/>
      <p:bldP spid="20" grpId="0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/>
              <a:t>          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이규원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5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23411" y="260604"/>
            <a:ext cx="93613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700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5-4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99592" y="1592796"/>
            <a:ext cx="6984776" cy="612068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이규원은 왜 독도를 발견하지 못하였나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?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34888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-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독도는 울릉도에서 바람이 많이 부는 맑은 날에만 육안으로 확인할 수 있다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3284983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-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이규원은 고종황제의 명에 의해 울릉도에 사람이 살 수 있는 곳을 찾으러 갔으므로 상대적으로 주변 섬을 잘 살필 겨를이 없었다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414908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-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이규원이 울릉도에 머문 날은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7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일 이였다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472514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-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이규원은 울릉도를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2</a:t>
            </a:r>
            <a:r>
              <a:rPr lang="ko-KR" altLang="en-US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군도론에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입각해 보고 있었다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.(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선입관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고종 황제의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군도론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96104" y="287210"/>
            <a:ext cx="864214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5-5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30758"/>
            <a:ext cx="58388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4365104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「칙령 제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41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호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」의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제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2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조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: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“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…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구역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區域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은 울릉전도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鬱陵全島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와 죽도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竹島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)·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석도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石島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독도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를 관할한다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”</a:t>
            </a:r>
            <a:endParaRPr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endParaRPr lang="en-US" altLang="ko-KR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독도가 </a:t>
            </a:r>
            <a:r>
              <a:rPr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울도군의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관할구역에 속함을 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명시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9" name="왼쪽 화살표 8"/>
          <p:cNvSpPr/>
          <p:nvPr/>
        </p:nvSpPr>
        <p:spPr>
          <a:xfrm>
            <a:off x="4860032" y="5085184"/>
            <a:ext cx="3744416" cy="1296144"/>
          </a:xfrm>
          <a:prstGeom prst="leftArrow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고종황제의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3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군도론</a:t>
            </a:r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13516" y="283843"/>
            <a:ext cx="1089992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5-6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8532" y="178803"/>
            <a:ext cx="4941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solidFill>
                  <a:prstClr val="black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새로운 측의 주장</a:t>
            </a:r>
            <a:endParaRPr lang="en-US" altLang="ko-KR" sz="4400" dirty="0" smtClean="0">
              <a:solidFill>
                <a:prstClr val="black"/>
              </a:solidFill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082" y="155674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옛날 사람들이 울릉도 옆에 저것이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‘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우산도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’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라고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표기한 것이 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착각을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하고 그린 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지도인 것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같다는 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주장이다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9" name="Picture 2" descr="http://postfiles15.naver.net/20131018_62/kissmenet_1382063165103RMprp_JPEG/%C7%D8%B5%BF%BF%A9%C1%F6%B5%B52.jpg?type=w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30" y="2348169"/>
            <a:ext cx="578860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67972" y="58679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-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해동여지도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19</a:t>
            </a:r>
            <a:r>
              <a:rPr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세기 채색 필사본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86377" y="1189437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72776" y="501188"/>
            <a:ext cx="7815754" cy="869123"/>
          </a:xfrm>
        </p:spPr>
        <p:txBody>
          <a:bodyPr>
            <a:normAutofit fontScale="90000"/>
          </a:bodyPr>
          <a:lstStyle/>
          <a:p>
            <a:pPr>
              <a:defRPr lang="ko-KR" altLang="en-US"/>
            </a:pPr>
            <a:r>
              <a:rPr lang="ko-KR" altLang="en-US" dirty="0"/>
              <a:t>     </a:t>
            </a:r>
            <a:r>
              <a:rPr lang="en-US" altLang="ko-KR" sz="49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1905</a:t>
            </a:r>
            <a:r>
              <a:rPr lang="en-US" altLang="ko-KR" sz="4900" b="1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</a:t>
            </a:r>
            <a:r>
              <a:rPr lang="ko-KR" altLang="en-US" sz="4900" b="1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일본의 </a:t>
            </a:r>
            <a:r>
              <a:rPr lang="ko-KR" altLang="en-US" sz="4900" b="1" dirty="0" err="1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강치남획과</a:t>
            </a:r>
            <a:r>
              <a:rPr lang="ko-KR" altLang="en-US" sz="4900" b="1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독도 강탈의 연관성</a:t>
            </a:r>
            <a:r>
              <a:rPr lang="ko-KR" altLang="en-US" sz="4900" dirty="0"/>
              <a:t/>
            </a:r>
            <a:br>
              <a:rPr lang="ko-KR" altLang="en-US" sz="4900" dirty="0"/>
            </a:br>
            <a:endParaRPr lang="ko-KR" altLang="en-US" sz="4900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0" y="28574"/>
            <a:ext cx="1460167" cy="1456156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-87413" y="314690"/>
            <a:ext cx="1547580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ko-KR" altLang="en-US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키워드</a:t>
            </a: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3000" b="1" spc="5" dirty="0" smtClean="0">
                <a:solidFill>
                  <a:prstClr val="black"/>
                </a:solidFill>
                <a:latin typeface="문체부 훈민정음체"/>
                <a:ea typeface="문체부 훈민정음체"/>
              </a:rPr>
              <a:t>.</a:t>
            </a:r>
            <a:endParaRPr lang="ko-KR" altLang="en-US" sz="3000" b="1" spc="5" dirty="0">
              <a:solidFill>
                <a:prstClr val="black"/>
              </a:solidFill>
              <a:latin typeface="문체부 훈민정음체"/>
              <a:ea typeface="문체부 훈민정음체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51400" y="1500295"/>
            <a:ext cx="5472760" cy="4016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500758" y="4005080"/>
            <a:ext cx="3143272" cy="2031131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C0504D">
                <a:lumMod val="75000"/>
              </a:srgbClr>
            </a:solidFill>
          </a:ln>
        </p:spPr>
        <p:txBody>
          <a:bodyPr wrap="square" lIns="91242" tIns="45624" rIns="91242" bIns="45624" rtlCol="0">
            <a:spAutoFit/>
          </a:bodyPr>
          <a:lstStyle/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독도의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강치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일본의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강치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남획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☞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기모쓰게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가네유키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강치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관련 </a:t>
            </a:r>
            <a:r>
              <a:rPr lang="ko-KR" altLang="en-US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영상자료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500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>
                <a:solidFill>
                  <a:sysClr val="windowText" lastClr="00000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  <a:cs typeface="Mangal" pitchFamily="2"/>
              </a:rPr>
              <a:t>독도의 </a:t>
            </a:r>
            <a:r>
              <a:rPr lang="ko-KR" altLang="en-US" dirty="0" err="1">
                <a:solidFill>
                  <a:sysClr val="windowText" lastClr="00000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  <a:cs typeface="Mangal" pitchFamily="2"/>
              </a:rPr>
              <a:t>강치를</a:t>
            </a:r>
            <a:r>
              <a:rPr lang="ko-KR" altLang="en-US" dirty="0">
                <a:solidFill>
                  <a:sysClr val="windowText" lastClr="00000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  <a:cs typeface="Mangal" pitchFamily="2"/>
              </a:rPr>
              <a:t> 아시나요</a:t>
            </a:r>
            <a:r>
              <a:rPr lang="en-US" altLang="ko-KR" dirty="0">
                <a:solidFill>
                  <a:sysClr val="windowText" lastClr="0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Mangal" pitchFamily="2"/>
              </a:rPr>
              <a:t>?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02593" y="281179"/>
            <a:ext cx="1003321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6-1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1620000"/>
            <a:ext cx="471636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04000" y="1620000"/>
            <a:ext cx="50400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텍스트 개체 틀 5"/>
          <p:cNvSpPr txBox="1">
            <a:spLocks/>
          </p:cNvSpPr>
          <p:nvPr/>
        </p:nvSpPr>
        <p:spPr>
          <a:xfrm>
            <a:off x="180000" y="6120000"/>
            <a:ext cx="4500000" cy="78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en-US" altLang="ko-KR" sz="32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9pPr>
          </a:lstStyle>
          <a:p>
            <a:pPr algn="ctr" latinLnBrk="0">
              <a:buFont typeface="StarSymbol"/>
              <a:buNone/>
            </a:pPr>
            <a:r>
              <a:rPr lang="en-US" altLang="ko-KR" sz="2000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-</a:t>
            </a:r>
            <a:r>
              <a:rPr lang="ko-KR" altLang="en-US" sz="2000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독도의 모습</a:t>
            </a:r>
            <a:r>
              <a:rPr lang="en-US" altLang="ko-KR" sz="2000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-</a:t>
            </a:r>
            <a:endParaRPr lang="en-US" altLang="ko-KR" sz="2000" dirty="0" smtClean="0">
              <a:solidFill>
                <a:sysClr val="windowText" lastClr="000000"/>
              </a:solidFill>
              <a:latin typeface="궁서" pitchFamily="18"/>
              <a:ea typeface="궁서" pitchFamily="18"/>
            </a:endParaRPr>
          </a:p>
        </p:txBody>
      </p:sp>
      <p:sp>
        <p:nvSpPr>
          <p:cNvPr id="10" name="텍스트 개체 틀 4"/>
          <p:cNvSpPr txBox="1">
            <a:spLocks/>
          </p:cNvSpPr>
          <p:nvPr/>
        </p:nvSpPr>
        <p:spPr>
          <a:xfrm>
            <a:off x="4860000" y="6120000"/>
            <a:ext cx="4284000" cy="78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en-US" altLang="ko-KR" sz="32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9pPr>
          </a:lstStyle>
          <a:p>
            <a:pPr latinLnBrk="0">
              <a:buFont typeface="StarSymbol"/>
              <a:buNone/>
            </a:pPr>
            <a:r>
              <a:rPr lang="en-US" altLang="ko-KR" sz="2000" dirty="0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-</a:t>
            </a:r>
            <a:r>
              <a:rPr lang="ko-KR" altLang="en-US" sz="2000" dirty="0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일본의 </a:t>
            </a:r>
            <a:r>
              <a:rPr lang="ko-KR" altLang="en-US" sz="2000" dirty="0" err="1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시마네</a:t>
            </a:r>
            <a:r>
              <a:rPr lang="ko-KR" altLang="en-US" sz="2000" dirty="0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 현 </a:t>
            </a:r>
            <a:r>
              <a:rPr lang="ko-KR" altLang="en-US" sz="2000" dirty="0" err="1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오다시</a:t>
            </a:r>
            <a:r>
              <a:rPr lang="ko-KR" altLang="en-US" sz="2000" dirty="0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 소재 </a:t>
            </a:r>
            <a:r>
              <a:rPr lang="ko-KR" altLang="en-US" sz="2000" dirty="0" err="1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산베</a:t>
            </a:r>
            <a:r>
              <a:rPr lang="ko-KR" altLang="en-US" sz="2000" dirty="0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 자연관의 박제 모형</a:t>
            </a:r>
            <a:r>
              <a:rPr lang="en-US" altLang="ko-KR" sz="2000" dirty="0" smtClean="0">
                <a:solidFill>
                  <a:sysClr val="windowText" lastClr="000000"/>
                </a:solidFill>
                <a:latin typeface="궁서" pitchFamily="18"/>
                <a:ea typeface="궁서" pitchFamily="18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793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/>
              <a:t>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일본의 </a:t>
            </a:r>
            <a:r>
              <a:rPr lang="ko-KR" altLang="en-US" dirty="0" err="1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강치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남획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99340" y="147184"/>
            <a:ext cx="88819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6-2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3279" y="1517039"/>
            <a:ext cx="4235400" cy="23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44010" y="1517039"/>
            <a:ext cx="4235400" cy="23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텍스트 개체 틀 3"/>
          <p:cNvSpPr txBox="1">
            <a:spLocks/>
          </p:cNvSpPr>
          <p:nvPr/>
        </p:nvSpPr>
        <p:spPr>
          <a:xfrm>
            <a:off x="299340" y="4149100"/>
            <a:ext cx="9070920" cy="172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en-US" altLang="ko-KR" sz="32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굴림" pitchFamily="18"/>
                <a:ea typeface="굴림" pitchFamily="2"/>
                <a:cs typeface="Mangal" pitchFamily="2"/>
              </a:defRPr>
            </a:lvl9pPr>
          </a:lstStyle>
          <a:p>
            <a:pPr marL="432000" marR="0" lvl="0" indent="-324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굴림" pitchFamily="18"/>
                <a:ea typeface="굴림" pitchFamily="2"/>
                <a:cs typeface="Mangal" pitchFamily="2"/>
              </a:rPr>
              <a:t>    </a:t>
            </a:r>
          </a:p>
          <a:p>
            <a:pPr marL="432000" marR="0" lvl="0" indent="-324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lang="ko-KR" altLang="en-US" dirty="0">
                <a:solidFill>
                  <a:sysClr val="windowText" lastClr="000000"/>
                </a:solidFill>
              </a:rPr>
              <a:t> </a:t>
            </a:r>
            <a:r>
              <a:rPr lang="ko-KR" altLang="en-US" dirty="0" smtClean="0">
                <a:solidFill>
                  <a:sysClr val="windowText" lastClr="000000"/>
                </a:solidFill>
              </a:rPr>
              <a:t>      </a:t>
            </a:r>
            <a:r>
              <a:rPr kumimoji="0" lang="ko-KR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강치를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 남획하는 일본 어부들의 모습</a:t>
            </a:r>
          </a:p>
        </p:txBody>
      </p:sp>
      <p:sp>
        <p:nvSpPr>
          <p:cNvPr id="3" name="오른쪽 화살표 2"/>
          <p:cNvSpPr/>
          <p:nvPr/>
        </p:nvSpPr>
        <p:spPr>
          <a:xfrm>
            <a:off x="441400" y="4653170"/>
            <a:ext cx="801953" cy="720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57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540000" y="-720000"/>
            <a:ext cx="10800000" cy="877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7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5605" y="0"/>
            <a:ext cx="432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39690" y="1895688"/>
            <a:ext cx="432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16020" y="3780000"/>
            <a:ext cx="4320000" cy="28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7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0000" y="-54126"/>
            <a:ext cx="10620000" cy="82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659038" y="513656"/>
            <a:ext cx="8229600" cy="869123"/>
          </a:xfrm>
        </p:spPr>
        <p:txBody>
          <a:bodyPr>
            <a:normAutofit fontScale="90000"/>
          </a:bodyPr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b="1" dirty="0" err="1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석도와</a:t>
            </a:r>
            <a:r>
              <a:rPr lang="ko-KR" altLang="en-US" b="1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</a:t>
            </a:r>
            <a:r>
              <a:rPr lang="ko-KR" altLang="en-US" b="1" dirty="0" err="1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시마네현</a:t>
            </a:r>
            <a:r>
              <a:rPr lang="ko-KR" altLang="en-US" b="1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고시 제 </a:t>
            </a:r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40</a:t>
            </a:r>
            <a:r>
              <a:rPr lang="ko-KR" altLang="en-US" b="1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호</a:t>
            </a:r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/>
            </a:r>
            <a:br>
              <a:rPr lang="ko-KR" altLang="en-US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</a:b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3588" y="-53668"/>
            <a:ext cx="1440404" cy="1436447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-53588" y="273142"/>
            <a:ext cx="1547580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ko-KR" altLang="en-US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키워드</a:t>
            </a: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_x190003176" descr="EMB00000fc488c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6" t="9016" r="28743" b="45795"/>
          <a:stretch>
            <a:fillRect/>
          </a:stretch>
        </p:blipFill>
        <p:spPr bwMode="auto">
          <a:xfrm>
            <a:off x="3059790" y="1575905"/>
            <a:ext cx="3479072" cy="38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_x185131848" descr="EMB000015949d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9" y="1630465"/>
            <a:ext cx="3185388" cy="374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0431" y="2996940"/>
            <a:ext cx="2527212" cy="3693125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C0504D">
                <a:lumMod val="75000"/>
              </a:srgbClr>
            </a:solidFill>
          </a:ln>
        </p:spPr>
        <p:txBody>
          <a:bodyPr wrap="square" lIns="91242" tIns="45624" rIns="91242" bIns="45624" rtlCol="0">
            <a:spAutoFit/>
          </a:bodyPr>
          <a:lstStyle/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석도와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관음도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관음도 반론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1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☞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관음도 반론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2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관음도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반론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3    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 </a:t>
            </a: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 ☞ </a:t>
            </a:r>
            <a:r>
              <a: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관음도 반론 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rPr>
              <a:t>4,5</a:t>
            </a:r>
          </a:p>
          <a:p>
            <a:pPr lvl="0" defTabSz="912506" latinLnBrk="0">
              <a:defRPr/>
            </a:pPr>
            <a:endParaRPr lang="en-US" altLang="ko-KR" kern="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0" defTabSz="912506" latinLnBrk="0">
              <a:defRPr/>
            </a:pP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kern="0" dirty="0">
                <a:solidFill>
                  <a:prstClr val="black"/>
                </a:solidFill>
                <a:latin typeface="맑은 고딕"/>
                <a:ea typeface="맑은 고딕"/>
              </a:rPr>
              <a:t>☞ </a:t>
            </a:r>
            <a:r>
              <a:rPr lang="ko-KR" altLang="en-US" kern="0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시마네현</a:t>
            </a:r>
            <a:r>
              <a:rPr lang="ko-KR" altLang="en-US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 고시 제 </a:t>
            </a:r>
            <a:r>
              <a:rPr lang="en-US" altLang="ko-KR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40</a:t>
            </a:r>
            <a:r>
              <a:rPr lang="ko-KR" altLang="en-US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호의 법적 효력</a:t>
            </a:r>
            <a:endParaRPr kumimoji="0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25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500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ko-KR" altLang="en-US" dirty="0"/>
              <a:t>    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490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연표로 보는 역사적 배경</a:t>
            </a:r>
            <a:r>
              <a:rPr lang="en-US" altLang="ko-KR" sz="5400" b="1" dirty="0">
                <a:ln/>
                <a:solidFill>
                  <a:srgbClr val="4BACC6">
                    <a:tint val="50000"/>
                    <a:satMod val="180000"/>
                  </a:srgbClr>
                </a:solidFill>
                <a:latin typeface="맑은 고딕"/>
                <a:ea typeface="맑은 고딕"/>
                <a:cs typeface="+mn-cs"/>
              </a:rPr>
              <a:t/>
            </a:r>
            <a:br>
              <a:rPr lang="en-US" altLang="ko-KR" sz="5400" b="1" dirty="0">
                <a:ln/>
                <a:solidFill>
                  <a:srgbClr val="4BACC6">
                    <a:tint val="50000"/>
                    <a:satMod val="180000"/>
                  </a:srgbClr>
                </a:solidFill>
                <a:latin typeface="맑은 고딕"/>
                <a:ea typeface="맑은 고딕"/>
                <a:cs typeface="+mn-cs"/>
              </a:rPr>
            </a:b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7868" y="-1100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23411" y="341951"/>
            <a:ext cx="895142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-2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타원 6">
            <a:hlinkClick r:id="rId5" action="ppaction://hlinksldjump"/>
          </p:cNvPr>
          <p:cNvSpPr/>
          <p:nvPr/>
        </p:nvSpPr>
        <p:spPr>
          <a:xfrm>
            <a:off x="899592" y="2823665"/>
            <a:ext cx="432048" cy="432048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2857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1331640" y="3068358"/>
            <a:ext cx="2304256" cy="0"/>
          </a:xfrm>
          <a:prstGeom prst="line">
            <a:avLst/>
          </a:prstGeom>
          <a:noFill/>
          <a:ln w="444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0" name="타원 9"/>
          <p:cNvSpPr/>
          <p:nvPr/>
        </p:nvSpPr>
        <p:spPr>
          <a:xfrm>
            <a:off x="3661404" y="2852334"/>
            <a:ext cx="432048" cy="43204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563888" y="3779892"/>
            <a:ext cx="2304256" cy="1034112"/>
            <a:chOff x="3563888" y="3724290"/>
            <a:chExt cx="2304256" cy="1034112"/>
          </a:xfrm>
        </p:grpSpPr>
        <p:sp>
          <p:nvSpPr>
            <p:cNvPr id="12" name="설명선 1 11"/>
            <p:cNvSpPr/>
            <p:nvPr/>
          </p:nvSpPr>
          <p:spPr>
            <a:xfrm>
              <a:off x="3571024" y="3724290"/>
              <a:ext cx="2297120" cy="1034112"/>
            </a:xfrm>
            <a:prstGeom prst="borderCallout1">
              <a:avLst>
                <a:gd name="adj1" fmla="val -956"/>
                <a:gd name="adj2" fmla="val 47473"/>
                <a:gd name="adj3" fmla="val -55608"/>
                <a:gd name="adj4" fmla="val 23196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3888" y="3724290"/>
              <a:ext cx="230425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1770</a:t>
              </a: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년</a:t>
              </a:r>
              <a:endParaRPr kumimoji="0" lang="en-US" altLang="ko-KR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「동국문헌비고」지리지</a:t>
              </a:r>
              <a:r>
                <a:rPr kumimoji="0" lang="en-US" altLang="ko-K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, </a:t>
              </a: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우산도</a:t>
              </a:r>
              <a:r>
                <a:rPr kumimoji="0" lang="en-US" altLang="ko-KR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=</a:t>
              </a:r>
              <a:r>
                <a:rPr kumimoji="0" lang="ko-KR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독도라고 기록</a:t>
              </a:r>
            </a:p>
          </p:txBody>
        </p:sp>
      </p:grpSp>
      <p:cxnSp>
        <p:nvCxnSpPr>
          <p:cNvPr id="14" name="직선 연결선 13"/>
          <p:cNvCxnSpPr>
            <a:stCxn id="10" idx="6"/>
          </p:cNvCxnSpPr>
          <p:nvPr/>
        </p:nvCxnSpPr>
        <p:spPr>
          <a:xfrm flipV="1">
            <a:off x="4093452" y="3055955"/>
            <a:ext cx="2350820" cy="12403"/>
          </a:xfrm>
          <a:prstGeom prst="line">
            <a:avLst/>
          </a:prstGeom>
          <a:noFill/>
          <a:ln w="444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5" name="타원 14">
            <a:hlinkClick r:id="rId6" action="ppaction://hlinksldjump"/>
          </p:cNvPr>
          <p:cNvSpPr/>
          <p:nvPr/>
        </p:nvSpPr>
        <p:spPr>
          <a:xfrm>
            <a:off x="6444272" y="2852932"/>
            <a:ext cx="432048" cy="432048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2857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6876374" y="3055955"/>
            <a:ext cx="1944216" cy="0"/>
          </a:xfrm>
          <a:prstGeom prst="line">
            <a:avLst/>
          </a:prstGeom>
          <a:noFill/>
          <a:ln w="444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8" name="직사각형 17"/>
          <p:cNvSpPr/>
          <p:nvPr/>
        </p:nvSpPr>
        <p:spPr>
          <a:xfrm>
            <a:off x="656335" y="3180581"/>
            <a:ext cx="91856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맑은 고딕"/>
                <a:ea typeface="맑은 고딕"/>
              </a:rPr>
              <a:t>1600</a:t>
            </a:r>
            <a:endParaRPr lang="en-US" altLang="ko-K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맑은 고딕"/>
              <a:ea typeface="맑은 고딕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563888" y="3257368"/>
            <a:ext cx="7809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맑은 고딕"/>
                <a:ea typeface="맑은 고딕"/>
              </a:rPr>
              <a:t>1700</a:t>
            </a:r>
            <a:endParaRPr lang="en-US" altLang="ko-K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맑은 고딕"/>
              <a:ea typeface="맑은 고딕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239288" y="3258651"/>
            <a:ext cx="7809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맑은 고딕"/>
                <a:ea typeface="맑은 고딕"/>
              </a:rPr>
              <a:t>1800</a:t>
            </a:r>
            <a:endParaRPr lang="en-US" altLang="ko-K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맑은 고딕"/>
              <a:ea typeface="맑은 고딕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732300" y="1520401"/>
            <a:ext cx="2038156" cy="1034112"/>
            <a:chOff x="6732300" y="1520401"/>
            <a:chExt cx="2038156" cy="1034112"/>
          </a:xfrm>
        </p:grpSpPr>
        <p:sp>
          <p:nvSpPr>
            <p:cNvPr id="16" name="설명선 1 15"/>
            <p:cNvSpPr/>
            <p:nvPr/>
          </p:nvSpPr>
          <p:spPr>
            <a:xfrm>
              <a:off x="6732300" y="1520401"/>
              <a:ext cx="2017096" cy="1034112"/>
            </a:xfrm>
            <a:prstGeom prst="borderCallout1">
              <a:avLst>
                <a:gd name="adj1" fmla="val 129714"/>
                <a:gd name="adj2" fmla="val 1515"/>
                <a:gd name="adj3" fmla="val 98642"/>
                <a:gd name="adj4" fmla="val 3467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54232" y="1645042"/>
              <a:ext cx="201622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1808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년 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ko-KR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「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만기요람」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우산</a:t>
              </a:r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=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독도라고 기록</a:t>
              </a:r>
              <a:endParaRPr lang="ko-KR" altLang="en-US" sz="15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114704" y="1237380"/>
            <a:ext cx="2017096" cy="1399510"/>
            <a:chOff x="1112424" y="1268760"/>
            <a:chExt cx="2017096" cy="1399510"/>
          </a:xfrm>
        </p:grpSpPr>
        <p:sp>
          <p:nvSpPr>
            <p:cNvPr id="8" name="설명선 1 7"/>
            <p:cNvSpPr/>
            <p:nvPr/>
          </p:nvSpPr>
          <p:spPr>
            <a:xfrm>
              <a:off x="1112424" y="1268760"/>
              <a:ext cx="2017096" cy="1399510"/>
            </a:xfrm>
            <a:prstGeom prst="borderCallout1">
              <a:avLst>
                <a:gd name="adj1" fmla="val 99257"/>
                <a:gd name="adj2" fmla="val 48358"/>
                <a:gd name="adj3" fmla="val 119661"/>
                <a:gd name="adj4" fmla="val 8478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18552" y="1268760"/>
              <a:ext cx="18002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1696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년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안용복 </a:t>
              </a:r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2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차 도일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1693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년 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안용복 </a:t>
              </a:r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차 도일</a:t>
              </a:r>
              <a:endParaRPr lang="ko-KR" altLang="en-US" sz="15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0" grpId="0" animBg="1"/>
      <p:bldP spid="15" grpId="0" animBg="1"/>
      <p:bldP spid="18" grpId="0"/>
      <p:bldP spid="19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/>
              <a:t>       </a:t>
            </a:r>
            <a:r>
              <a:rPr lang="ko-KR" altLang="en-US" dirty="0" err="1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석도와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관음도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0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51400" y="338082"/>
            <a:ext cx="936130" cy="792099"/>
          </a:xfrm>
          <a:prstGeom prst="rect">
            <a:avLst/>
          </a:prstGeom>
        </p:spPr>
        <p:txBody>
          <a:bodyPr vert="horz" lIns="91440" tIns="45720" rIns="91440" bIns="45720" anchor="ctr">
            <a:normAutofit fontScale="70000" lnSpcReduction="20000"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44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7-1</a:t>
            </a:r>
            <a:endParaRPr lang="ko-KR" altLang="en-US" sz="44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87977872" descr="EMB00000fc4889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8073" r="30157" b="45480"/>
          <a:stretch>
            <a:fillRect/>
          </a:stretch>
        </p:blipFill>
        <p:spPr bwMode="auto">
          <a:xfrm>
            <a:off x="121244" y="1778307"/>
            <a:ext cx="4151435" cy="31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80638" y="1700760"/>
            <a:ext cx="4176522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함초롬바탕"/>
              </a:rPr>
              <a:t>      </a:t>
            </a: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en-US" altLang="ko-KR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칙령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41호’에 </a:t>
            </a:r>
            <a:r>
              <a:rPr lang="en-US" altLang="ko-KR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기록된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죽도는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오늘날의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죽서이고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석도는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오늘날의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kern="0" dirty="0" err="1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관음도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이다</a:t>
            </a: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just" fontAlgn="base">
              <a:lnSpc>
                <a:spcPct val="160000"/>
              </a:lnSpc>
            </a:pPr>
            <a:endParaRPr lang="en-US" altLang="ko-KR" kern="0" dirty="0" smtClean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함초롬바탕"/>
              </a:rPr>
              <a:t>     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한국인은 </a:t>
            </a:r>
            <a:r>
              <a:rPr lang="en-US" altLang="ko-KR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1903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이전에 ‘절해의 고도’인 독도의 존재를 몰랐기 때문에 </a:t>
            </a:r>
            <a:r>
              <a:rPr lang="ko-KR" altLang="en-US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석도는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독도일 수가 </a:t>
            </a:r>
            <a:r>
              <a:rPr lang="ko-KR" altLang="en-US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없다</a:t>
            </a:r>
            <a:r>
              <a:rPr lang="en-US" altLang="ko-KR" kern="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00" y="5157240"/>
            <a:ext cx="35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&lt;</a:t>
            </a:r>
            <a:r>
              <a:rPr lang="ko-KR" altLang="en-US" dirty="0" smtClean="0"/>
              <a:t>관음도의 모습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sp>
        <p:nvSpPr>
          <p:cNvPr id="11" name="오른쪽 화살표 10"/>
          <p:cNvSpPr/>
          <p:nvPr/>
        </p:nvSpPr>
        <p:spPr>
          <a:xfrm>
            <a:off x="4551807" y="1778307"/>
            <a:ext cx="432060" cy="396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오른쪽 화살표 11"/>
          <p:cNvSpPr/>
          <p:nvPr/>
        </p:nvSpPr>
        <p:spPr>
          <a:xfrm>
            <a:off x="4580638" y="3498281"/>
            <a:ext cx="432060" cy="396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57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/>
              <a:t>     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관음도 반론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15293" y="283843"/>
            <a:ext cx="1089992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7-2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189239736" descr="EMB00000fc488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8" t="9644" r="29625" b="47049"/>
          <a:stretch>
            <a:fillRect/>
          </a:stretch>
        </p:blipFill>
        <p:spPr bwMode="auto">
          <a:xfrm>
            <a:off x="139700" y="1628750"/>
            <a:ext cx="4432300" cy="38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16020" y="2928762"/>
            <a:ext cx="424859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kern="0" dirty="0" smtClean="0">
                <a:solidFill>
                  <a:srgbClr val="000000"/>
                </a:solidFill>
                <a:ea typeface="함초롬바탕"/>
              </a:rPr>
              <a:t>      칙령 </a:t>
            </a:r>
            <a:r>
              <a:rPr lang="en-US" altLang="ko-KR" kern="0" dirty="0">
                <a:solidFill>
                  <a:srgbClr val="000000"/>
                </a:solidFill>
                <a:latin typeface="함초롬바탕"/>
              </a:rPr>
              <a:t>41</a:t>
            </a:r>
            <a:r>
              <a:rPr lang="ko-KR" altLang="en-US" kern="0" dirty="0">
                <a:solidFill>
                  <a:srgbClr val="000000"/>
                </a:solidFill>
                <a:ea typeface="함초롬바탕"/>
              </a:rPr>
              <a:t>호 이후 </a:t>
            </a:r>
            <a:r>
              <a:rPr lang="ko-KR" altLang="en-US" kern="0" dirty="0" err="1">
                <a:solidFill>
                  <a:srgbClr val="000000"/>
                </a:solidFill>
                <a:ea typeface="함초롬바탕"/>
              </a:rPr>
              <a:t>울도군에는</a:t>
            </a:r>
            <a:r>
              <a:rPr lang="ko-KR" altLang="en-US" kern="0" dirty="0">
                <a:solidFill>
                  <a:srgbClr val="000000"/>
                </a:solidFill>
                <a:ea typeface="함초롬바탕"/>
              </a:rPr>
              <a:t> 새로운 섬이 추가된 적이 없다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716020" y="3022071"/>
            <a:ext cx="432060" cy="396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57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/>
              <a:t>     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관음도 반론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17702" y="317575"/>
            <a:ext cx="1085174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7-3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85491520" descr="EMB00000fc488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32237" r="65785" b="16296"/>
          <a:stretch>
            <a:fillRect/>
          </a:stretch>
        </p:blipFill>
        <p:spPr bwMode="auto">
          <a:xfrm>
            <a:off x="502621" y="1331211"/>
            <a:ext cx="3168440" cy="42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9890" y="2971931"/>
            <a:ext cx="511271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kern="0" dirty="0" smtClean="0">
                <a:solidFill>
                  <a:srgbClr val="000000"/>
                </a:solidFill>
                <a:ea typeface="함초롬바탕"/>
              </a:rPr>
              <a:t>      독도에서는 </a:t>
            </a:r>
            <a:r>
              <a:rPr lang="ko-KR" altLang="en-US" kern="0" dirty="0">
                <a:solidFill>
                  <a:srgbClr val="000000"/>
                </a:solidFill>
                <a:ea typeface="함초롬바탕"/>
              </a:rPr>
              <a:t>장기 체류가 불가능하여 </a:t>
            </a:r>
            <a:r>
              <a:rPr lang="en-US" altLang="ko-KR" kern="0" dirty="0">
                <a:solidFill>
                  <a:srgbClr val="000000"/>
                </a:solidFill>
                <a:latin typeface="함초롬바탕"/>
              </a:rPr>
              <a:t>4~5</a:t>
            </a:r>
            <a:r>
              <a:rPr lang="ko-KR" altLang="en-US" kern="0" dirty="0">
                <a:solidFill>
                  <a:srgbClr val="000000"/>
                </a:solidFill>
                <a:ea typeface="함초롬바탕"/>
              </a:rPr>
              <a:t>일 정도 밖에 머무를 수 </a:t>
            </a:r>
            <a:r>
              <a:rPr lang="ko-KR" altLang="en-US" kern="0" dirty="0" smtClean="0">
                <a:solidFill>
                  <a:srgbClr val="000000"/>
                </a:solidFill>
                <a:ea typeface="함초롬바탕"/>
              </a:rPr>
              <a:t>없다</a:t>
            </a:r>
            <a:r>
              <a:rPr lang="en-US" altLang="ko-KR" kern="0" dirty="0" smtClean="0">
                <a:solidFill>
                  <a:srgbClr val="000000"/>
                </a:solidFill>
                <a:ea typeface="함초롬바탕"/>
              </a:rPr>
              <a:t>.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3786436" y="3065240"/>
            <a:ext cx="432060" cy="396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05919" y="5648822"/>
            <a:ext cx="424859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함초롬바탕"/>
              </a:rPr>
              <a:t>&lt;1902</a:t>
            </a:r>
            <a:r>
              <a:rPr lang="ko-KR" altLang="en-US" kern="0" dirty="0">
                <a:solidFill>
                  <a:srgbClr val="000000"/>
                </a:solidFill>
                <a:ea typeface="함초롬바탕"/>
              </a:rPr>
              <a:t>년 부산 주재 일본 영사관 </a:t>
            </a:r>
            <a:r>
              <a:rPr lang="ko-KR" altLang="en-US" kern="0" dirty="0" smtClean="0">
                <a:solidFill>
                  <a:srgbClr val="000000"/>
                </a:solidFill>
                <a:ea typeface="함초롬바탕"/>
              </a:rPr>
              <a:t>보고서</a:t>
            </a:r>
            <a:r>
              <a:rPr lang="en-US" altLang="ko-KR" kern="0" dirty="0" smtClean="0">
                <a:solidFill>
                  <a:srgbClr val="000000"/>
                </a:solidFill>
                <a:ea typeface="함초롬바탕"/>
              </a:rPr>
              <a:t>&gt;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57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/>
              <a:t>    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관음도 반론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40770" y="877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94633" y="228600"/>
            <a:ext cx="931312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7-4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185492480" descr="EMB00000fc488b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1" t="37257" r="37033" b="16296"/>
          <a:stretch>
            <a:fillRect/>
          </a:stretch>
        </p:blipFill>
        <p:spPr bwMode="auto">
          <a:xfrm>
            <a:off x="212392" y="1700760"/>
            <a:ext cx="3338513" cy="345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0289" y="5157240"/>
            <a:ext cx="1939451" cy="47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함초롬바탕"/>
              </a:rPr>
              <a:t>&lt;</a:t>
            </a:r>
            <a:r>
              <a:rPr lang="ko-KR" altLang="en-US" kern="0" dirty="0" smtClean="0">
                <a:solidFill>
                  <a:srgbClr val="000000"/>
                </a:solidFill>
                <a:ea typeface="함초롬바탕"/>
              </a:rPr>
              <a:t>증보문헌비고</a:t>
            </a:r>
            <a:r>
              <a:rPr lang="en-US" altLang="ko-KR" kern="0" dirty="0" smtClean="0">
                <a:solidFill>
                  <a:srgbClr val="000000"/>
                </a:solidFill>
                <a:latin typeface="함초롬바탕"/>
              </a:rPr>
              <a:t>&gt;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9245" y="3013694"/>
            <a:ext cx="43556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kern="0" dirty="0" smtClean="0">
                <a:solidFill>
                  <a:srgbClr val="000000"/>
                </a:solidFill>
                <a:latin typeface="함초롬바탕"/>
              </a:rPr>
              <a:t>  1904</a:t>
            </a:r>
            <a:r>
              <a:rPr lang="ko-KR" altLang="en-US" kern="0" dirty="0">
                <a:solidFill>
                  <a:srgbClr val="000000"/>
                </a:solidFill>
                <a:ea typeface="함초롬바탕"/>
              </a:rPr>
              <a:t>년 우산도</a:t>
            </a:r>
            <a:r>
              <a:rPr lang="en-US" altLang="ko-KR" kern="0" dirty="0">
                <a:solidFill>
                  <a:srgbClr val="000000"/>
                </a:solidFill>
                <a:latin typeface="함초롬바탕"/>
              </a:rPr>
              <a:t>(</a:t>
            </a:r>
            <a:r>
              <a:rPr lang="ko-KR" altLang="en-US" kern="0" dirty="0">
                <a:solidFill>
                  <a:srgbClr val="000000"/>
                </a:solidFill>
                <a:ea typeface="함초롬바탕"/>
              </a:rPr>
              <a:t>독도</a:t>
            </a:r>
            <a:r>
              <a:rPr lang="en-US" altLang="ko-KR" kern="0" dirty="0">
                <a:solidFill>
                  <a:srgbClr val="000000"/>
                </a:solidFill>
                <a:latin typeface="함초롬바탕"/>
              </a:rPr>
              <a:t>)</a:t>
            </a:r>
            <a:r>
              <a:rPr lang="ko-KR" altLang="en-US" kern="0" dirty="0">
                <a:solidFill>
                  <a:srgbClr val="000000"/>
                </a:solidFill>
                <a:ea typeface="함초롬바탕"/>
              </a:rPr>
              <a:t>가 </a:t>
            </a:r>
            <a:r>
              <a:rPr lang="ko-KR" altLang="en-US" kern="0" dirty="0" err="1">
                <a:solidFill>
                  <a:srgbClr val="000000"/>
                </a:solidFill>
                <a:ea typeface="함초롬바탕"/>
              </a:rPr>
              <a:t>울도군에</a:t>
            </a:r>
            <a:r>
              <a:rPr lang="ko-KR" altLang="en-US" kern="0" dirty="0">
                <a:solidFill>
                  <a:srgbClr val="000000"/>
                </a:solidFill>
                <a:ea typeface="함초롬바탕"/>
              </a:rPr>
              <a:t> 소속되어 있음을 명백히 한 것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4013551" y="3107004"/>
            <a:ext cx="432060" cy="396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57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smtClean="0"/>
              <a:t>       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관음도 반론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4,5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17701" y="244128"/>
            <a:ext cx="1085175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7-5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185492640" descr="EMB00000fc488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2"/>
          <a:stretch>
            <a:fillRect/>
          </a:stretch>
        </p:blipFill>
        <p:spPr bwMode="auto">
          <a:xfrm>
            <a:off x="521239" y="2160587"/>
            <a:ext cx="3752850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619590" y="5665659"/>
            <a:ext cx="14402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b="1" kern="0" dirty="0" smtClean="0">
                <a:solidFill>
                  <a:srgbClr val="000000"/>
                </a:solidFill>
                <a:ea typeface="함초롬바탕"/>
              </a:rPr>
              <a:t>&lt;</a:t>
            </a:r>
            <a:r>
              <a:rPr lang="ko-KR" altLang="en-US" b="1" kern="0" dirty="0" smtClean="0">
                <a:solidFill>
                  <a:srgbClr val="000000"/>
                </a:solidFill>
                <a:ea typeface="함초롬바탕"/>
              </a:rPr>
              <a:t>황성 신문</a:t>
            </a:r>
            <a:r>
              <a:rPr lang="en-US" altLang="ko-KR" b="1" kern="0" dirty="0" smtClean="0">
                <a:solidFill>
                  <a:srgbClr val="000000"/>
                </a:solidFill>
                <a:ea typeface="함초롬바탕"/>
              </a:rPr>
              <a:t>&gt;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2196" y="5590870"/>
            <a:ext cx="46002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b="1" kern="0" dirty="0" smtClean="0">
                <a:solidFill>
                  <a:srgbClr val="000000"/>
                </a:solidFill>
                <a:ea typeface="함초롬바탕"/>
              </a:rPr>
              <a:t>&lt;</a:t>
            </a:r>
            <a:r>
              <a:rPr lang="ko-KR" altLang="en-US" b="1" kern="0" dirty="0" err="1" smtClean="0">
                <a:solidFill>
                  <a:srgbClr val="000000"/>
                </a:solidFill>
                <a:ea typeface="함초롬바탕"/>
              </a:rPr>
              <a:t>울도군수</a:t>
            </a:r>
            <a:r>
              <a:rPr lang="ko-KR" altLang="en-US" b="1" kern="0" dirty="0" smtClean="0">
                <a:solidFill>
                  <a:srgbClr val="000000"/>
                </a:solidFill>
                <a:ea typeface="함초롬바탕"/>
              </a:rPr>
              <a:t> </a:t>
            </a:r>
            <a:r>
              <a:rPr lang="ko-KR" altLang="en-US" b="1" kern="0" dirty="0" err="1">
                <a:solidFill>
                  <a:srgbClr val="000000"/>
                </a:solidFill>
                <a:ea typeface="함초롬바탕"/>
              </a:rPr>
              <a:t>심흥택</a:t>
            </a:r>
            <a:r>
              <a:rPr lang="en-US" altLang="ko-KR" b="1" kern="0" dirty="0">
                <a:solidFill>
                  <a:srgbClr val="000000"/>
                </a:solidFill>
                <a:latin typeface="함초롬바탕"/>
              </a:rPr>
              <a:t>(</a:t>
            </a:r>
            <a:r>
              <a:rPr lang="ko-KR" altLang="en-US" b="1" kern="0" dirty="0" err="1">
                <a:solidFill>
                  <a:srgbClr val="000000"/>
                </a:solidFill>
                <a:ea typeface="함초롬바탕"/>
              </a:rPr>
              <a:t>沈興澤</a:t>
            </a:r>
            <a:r>
              <a:rPr lang="en-US" altLang="ko-KR" b="1" kern="0" dirty="0">
                <a:solidFill>
                  <a:srgbClr val="000000"/>
                </a:solidFill>
                <a:latin typeface="함초롬바탕"/>
              </a:rPr>
              <a:t>)</a:t>
            </a:r>
            <a:r>
              <a:rPr lang="ko-KR" altLang="en-US" b="1" kern="0" dirty="0">
                <a:solidFill>
                  <a:srgbClr val="000000"/>
                </a:solidFill>
                <a:ea typeface="함초롬바탕"/>
              </a:rPr>
              <a:t>의 보고서 </a:t>
            </a:r>
            <a:r>
              <a:rPr lang="en-US" altLang="ko-KR" b="1" kern="0" dirty="0">
                <a:solidFill>
                  <a:srgbClr val="000000"/>
                </a:solidFill>
                <a:latin typeface="함초롬바탕"/>
              </a:rPr>
              <a:t>(1906</a:t>
            </a:r>
            <a:r>
              <a:rPr lang="en-US" altLang="ko-KR" b="1" kern="0" dirty="0" smtClean="0">
                <a:solidFill>
                  <a:srgbClr val="000000"/>
                </a:solidFill>
                <a:latin typeface="함초롬바탕"/>
              </a:rPr>
              <a:t>)&gt;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026" name="Picture 2" descr="http://postfiles15.naver.net/20140824_46/wooyoo0102_1408865568641r5Si1_JPEG/%BA%B8%B0%ED%BC%AD_%C8%A3%BF%DC_%B9%D7_%C1%F6%B7%C9_%C1%A63%C8%A3.png?type=w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0" y="2056171"/>
            <a:ext cx="3933622" cy="34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7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7016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r>
              <a:rPr lang="ko-KR" altLang="en-US" dirty="0" err="1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시마네현</a:t>
            </a:r>
            <a:r>
              <a:rPr lang="ko-KR" altLang="en-US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고시의 법적 효력</a:t>
            </a:r>
            <a:endParaRPr lang="ko-KR" altLang="en-US" dirty="0">
              <a:latin typeface="문체부 훈민정음체" panose="02020603020101020101" pitchFamily="18" charset="-127"/>
              <a:ea typeface="문체부 훈민정음체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92224" y="228600"/>
            <a:ext cx="936129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7-6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190003176" descr="EMB00000fc488c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6" t="9016" r="28743" b="45795"/>
          <a:stretch>
            <a:fillRect/>
          </a:stretch>
        </p:blipFill>
        <p:spPr bwMode="auto">
          <a:xfrm>
            <a:off x="847081" y="1988800"/>
            <a:ext cx="3593043" cy="374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79950" y="6004609"/>
            <a:ext cx="288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en-US" altLang="ko-KR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시마네현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고시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제 40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호&gt;.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0150" y="3121623"/>
            <a:ext cx="3732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/>
              <a:t>  </a:t>
            </a:r>
            <a:r>
              <a:rPr lang="ko-KR" altLang="en-US" dirty="0" smtClean="0"/>
              <a:t>▶ </a:t>
            </a:r>
            <a:r>
              <a:rPr lang="en-US" altLang="ko-KR" dirty="0" smtClean="0"/>
              <a:t>1904</a:t>
            </a:r>
            <a:r>
              <a:rPr lang="ko-KR" altLang="en-US" dirty="0"/>
              <a:t>년 </a:t>
            </a:r>
            <a:r>
              <a:rPr lang="en-US" altLang="ko-KR" dirty="0"/>
              <a:t>2</a:t>
            </a:r>
            <a:r>
              <a:rPr lang="ko-KR" altLang="en-US" dirty="0"/>
              <a:t>월 ’한일 의정서</a:t>
            </a:r>
            <a:r>
              <a:rPr lang="ko-KR" altLang="en-US" dirty="0" smtClean="0"/>
              <a:t>‘</a:t>
            </a:r>
            <a:endParaRPr lang="en-US" altLang="ko-KR" dirty="0" smtClean="0"/>
          </a:p>
          <a:p>
            <a:pPr fontAlgn="base"/>
            <a:endParaRPr lang="en-US" altLang="ko-KR" dirty="0"/>
          </a:p>
          <a:p>
            <a:pPr fontAlgn="base"/>
            <a:r>
              <a:rPr lang="en-US" altLang="ko-KR" dirty="0" smtClean="0"/>
              <a:t>  </a:t>
            </a:r>
            <a:r>
              <a:rPr lang="ko-KR" altLang="en-US" dirty="0" smtClean="0"/>
              <a:t>▶</a:t>
            </a:r>
            <a:r>
              <a:rPr lang="en-US" altLang="ko-KR" dirty="0" smtClean="0"/>
              <a:t> 1904</a:t>
            </a:r>
            <a:r>
              <a:rPr lang="ko-KR" altLang="en-US" dirty="0"/>
              <a:t>년 </a:t>
            </a:r>
            <a:r>
              <a:rPr lang="en-US" altLang="ko-KR" dirty="0"/>
              <a:t>8</a:t>
            </a:r>
            <a:r>
              <a:rPr lang="ko-KR" altLang="en-US" dirty="0"/>
              <a:t>월 ’제 </a:t>
            </a:r>
            <a:r>
              <a:rPr lang="en-US" altLang="ko-KR" dirty="0"/>
              <a:t>1</a:t>
            </a:r>
            <a:r>
              <a:rPr lang="ko-KR" altLang="en-US" dirty="0"/>
              <a:t>차 한일 협약‘</a:t>
            </a:r>
          </a:p>
          <a:p>
            <a:pPr fontAlgn="base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57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015234" y="3962348"/>
            <a:ext cx="898017" cy="834823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1632585" y="1052670"/>
            <a:ext cx="5771007" cy="796989"/>
          </a:xfrm>
        </p:spPr>
        <p:txBody>
          <a:bodyPr>
            <a:normAutofit fontScale="90000"/>
          </a:bodyPr>
          <a:lstStyle/>
          <a:p>
            <a:pPr>
              <a:defRPr lang="ko-KR" altLang="en-US"/>
            </a:pPr>
            <a:r>
              <a:rPr lang="ko-KR" altLang="en-US" sz="6000" dirty="0">
                <a:latin typeface="문체부 훈민정음체"/>
                <a:ea typeface="문체부 훈민정음체"/>
              </a:rPr>
              <a:t>감사합니다</a:t>
            </a:r>
            <a:r>
              <a:rPr lang="ko-KR" altLang="en-US" dirty="0" smtClean="0">
                <a:latin typeface="문체부 훈민정음체"/>
                <a:ea typeface="문체부 훈민정음체"/>
              </a:rPr>
              <a:t>.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78892" y="3962348"/>
            <a:ext cx="898017" cy="83482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10234" y="3962348"/>
            <a:ext cx="898017" cy="8348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939290" y="3962348"/>
            <a:ext cx="898017" cy="8348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22192" y="3962348"/>
            <a:ext cx="898017" cy="8348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657725" y="3962348"/>
            <a:ext cx="898017" cy="834823"/>
          </a:xfrm>
          <a:prstGeom prst="rect">
            <a:avLst/>
          </a:prstGeom>
        </p:spPr>
      </p:pic>
      <p:sp>
        <p:nvSpPr>
          <p:cNvPr id="10" name="직사각형 5"/>
          <p:cNvSpPr/>
          <p:nvPr/>
        </p:nvSpPr>
        <p:spPr>
          <a:xfrm>
            <a:off x="389572" y="4033647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4086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9892" b="1" i="0" spc="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독</a:t>
            </a:r>
          </a:p>
        </p:txBody>
      </p:sp>
      <p:sp>
        <p:nvSpPr>
          <p:cNvPr id="11" name="직사각형 5"/>
          <p:cNvSpPr/>
          <p:nvPr/>
        </p:nvSpPr>
        <p:spPr>
          <a:xfrm>
            <a:off x="1205484" y="4043387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2500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3437" b="1" i="0" spc="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도</a:t>
            </a:r>
          </a:p>
        </p:txBody>
      </p:sp>
      <p:sp>
        <p:nvSpPr>
          <p:cNvPr id="12" name="직사각형 5"/>
          <p:cNvSpPr/>
          <p:nvPr/>
        </p:nvSpPr>
        <p:spPr>
          <a:xfrm>
            <a:off x="2026158" y="4043387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2500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52777" b="1" i="0" spc="5" dirty="0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는</a:t>
            </a:r>
          </a:p>
        </p:txBody>
      </p:sp>
      <p:sp>
        <p:nvSpPr>
          <p:cNvPr id="13" name="직사각형 5"/>
          <p:cNvSpPr/>
          <p:nvPr/>
        </p:nvSpPr>
        <p:spPr>
          <a:xfrm>
            <a:off x="3130677" y="4047363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00" b="1" i="0" spc="1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우</a:t>
            </a:r>
          </a:p>
        </p:txBody>
      </p:sp>
      <p:sp>
        <p:nvSpPr>
          <p:cNvPr id="15" name="직사각형 5"/>
          <p:cNvSpPr/>
          <p:nvPr/>
        </p:nvSpPr>
        <p:spPr>
          <a:xfrm>
            <a:off x="3947160" y="4048505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00" b="1" i="0" spc="1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리</a:t>
            </a:r>
          </a:p>
        </p:txBody>
      </p:sp>
      <p:sp>
        <p:nvSpPr>
          <p:cNvPr id="16" name="직사각형 5"/>
          <p:cNvSpPr/>
          <p:nvPr/>
        </p:nvSpPr>
        <p:spPr>
          <a:xfrm>
            <a:off x="4772025" y="4038980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00" b="1" i="0" spc="1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땅</a:t>
            </a:r>
          </a:p>
        </p:txBody>
      </p:sp>
      <p:sp>
        <p:nvSpPr>
          <p:cNvPr id="17" name="직사각형 5"/>
          <p:cNvSpPr/>
          <p:nvPr/>
        </p:nvSpPr>
        <p:spPr>
          <a:xfrm>
            <a:off x="3122295" y="4037838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2500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9513" b="1" i="0" spc="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우</a:t>
            </a:r>
          </a:p>
        </p:txBody>
      </p:sp>
      <p:sp>
        <p:nvSpPr>
          <p:cNvPr id="18" name="직사각형 5"/>
          <p:cNvSpPr/>
          <p:nvPr/>
        </p:nvSpPr>
        <p:spPr>
          <a:xfrm>
            <a:off x="3947732" y="4038053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2500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69154" b="1" i="0" spc="5" dirty="0" smtClean="0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리</a:t>
            </a:r>
            <a:endParaRPr lang="ko-KR" altLang="en-US" sz="169154" b="1" i="0" spc="5" dirty="0">
              <a:solidFill>
                <a:schemeClr val="bg1"/>
              </a:solidFill>
              <a:latin typeface="문체부 훈민정음체"/>
              <a:ea typeface="문체부 훈민정음체"/>
              <a:cs typeface="+mj-cs"/>
            </a:endParaRPr>
          </a:p>
        </p:txBody>
      </p:sp>
      <p:sp>
        <p:nvSpPr>
          <p:cNvPr id="19" name="직사각형 5"/>
          <p:cNvSpPr/>
          <p:nvPr/>
        </p:nvSpPr>
        <p:spPr>
          <a:xfrm>
            <a:off x="4768406" y="4038053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00" b="1" i="0" spc="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015234" y="3962348"/>
            <a:ext cx="898017" cy="834823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1605858" y="1052670"/>
            <a:ext cx="5771007" cy="796989"/>
          </a:xfrm>
        </p:spPr>
        <p:txBody>
          <a:bodyPr>
            <a:noAutofit/>
          </a:bodyPr>
          <a:lstStyle/>
          <a:p>
            <a:pPr>
              <a:defRPr lang="ko-KR" altLang="en-US"/>
            </a:pPr>
            <a:r>
              <a:rPr lang="ko-KR" altLang="en-US" sz="7200" dirty="0" smtClean="0">
                <a:latin typeface="문체부 훈민정음체"/>
                <a:ea typeface="문체부 훈민정음체"/>
              </a:rPr>
              <a:t>질의응</a:t>
            </a:r>
            <a:r>
              <a:rPr lang="ko-KR" altLang="en-US" sz="7200" dirty="0">
                <a:latin typeface="문체부 훈민정음체"/>
                <a:ea typeface="문체부 훈민정음체"/>
              </a:rPr>
              <a:t>답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78892" y="3962348"/>
            <a:ext cx="898017" cy="83482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10234" y="3962348"/>
            <a:ext cx="898017" cy="8348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939290" y="3962348"/>
            <a:ext cx="898017" cy="8348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22192" y="3962348"/>
            <a:ext cx="898017" cy="8348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657725" y="3962348"/>
            <a:ext cx="898017" cy="834823"/>
          </a:xfrm>
          <a:prstGeom prst="rect">
            <a:avLst/>
          </a:prstGeom>
        </p:spPr>
      </p:pic>
      <p:sp>
        <p:nvSpPr>
          <p:cNvPr id="10" name="직사각형 5"/>
          <p:cNvSpPr/>
          <p:nvPr/>
        </p:nvSpPr>
        <p:spPr>
          <a:xfrm>
            <a:off x="389572" y="4033647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4086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9892" b="1" i="0" spc="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독</a:t>
            </a:r>
          </a:p>
        </p:txBody>
      </p:sp>
      <p:sp>
        <p:nvSpPr>
          <p:cNvPr id="11" name="직사각형 5"/>
          <p:cNvSpPr/>
          <p:nvPr/>
        </p:nvSpPr>
        <p:spPr>
          <a:xfrm>
            <a:off x="1205484" y="4043387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2500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3437" b="1" i="0" spc="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도</a:t>
            </a:r>
          </a:p>
        </p:txBody>
      </p:sp>
      <p:sp>
        <p:nvSpPr>
          <p:cNvPr id="12" name="직사각형 5"/>
          <p:cNvSpPr/>
          <p:nvPr/>
        </p:nvSpPr>
        <p:spPr>
          <a:xfrm>
            <a:off x="2026158" y="4043387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2500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52777" b="1" i="0" spc="5" dirty="0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는</a:t>
            </a:r>
          </a:p>
        </p:txBody>
      </p:sp>
      <p:sp>
        <p:nvSpPr>
          <p:cNvPr id="13" name="직사각형 5"/>
          <p:cNvSpPr/>
          <p:nvPr/>
        </p:nvSpPr>
        <p:spPr>
          <a:xfrm>
            <a:off x="3130677" y="4047363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00" b="1" i="0" spc="1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우</a:t>
            </a:r>
          </a:p>
        </p:txBody>
      </p:sp>
      <p:sp>
        <p:nvSpPr>
          <p:cNvPr id="15" name="직사각형 5"/>
          <p:cNvSpPr/>
          <p:nvPr/>
        </p:nvSpPr>
        <p:spPr>
          <a:xfrm>
            <a:off x="3947160" y="4048505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00" b="1" i="0" spc="1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리</a:t>
            </a:r>
          </a:p>
        </p:txBody>
      </p:sp>
      <p:sp>
        <p:nvSpPr>
          <p:cNvPr id="16" name="직사각형 5"/>
          <p:cNvSpPr/>
          <p:nvPr/>
        </p:nvSpPr>
        <p:spPr>
          <a:xfrm>
            <a:off x="4772025" y="4038980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00" b="1" i="0" spc="1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땅</a:t>
            </a:r>
          </a:p>
        </p:txBody>
      </p:sp>
      <p:sp>
        <p:nvSpPr>
          <p:cNvPr id="17" name="직사각형 5"/>
          <p:cNvSpPr/>
          <p:nvPr/>
        </p:nvSpPr>
        <p:spPr>
          <a:xfrm>
            <a:off x="3122295" y="4037838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2500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9513" b="1" i="0" spc="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우</a:t>
            </a:r>
          </a:p>
        </p:txBody>
      </p:sp>
      <p:sp>
        <p:nvSpPr>
          <p:cNvPr id="18" name="직사각형 5"/>
          <p:cNvSpPr/>
          <p:nvPr/>
        </p:nvSpPr>
        <p:spPr>
          <a:xfrm>
            <a:off x="3947732" y="4038053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25000" lnSpcReduction="20000"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69154" b="1" i="0" spc="5" dirty="0" smtClean="0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리</a:t>
            </a:r>
            <a:endParaRPr lang="ko-KR" altLang="en-US" sz="169154" b="1" i="0" spc="5" dirty="0">
              <a:solidFill>
                <a:schemeClr val="bg1"/>
              </a:solidFill>
              <a:latin typeface="문체부 훈민정음체"/>
              <a:ea typeface="문체부 훈민정음체"/>
              <a:cs typeface="+mj-cs"/>
            </a:endParaRPr>
          </a:p>
        </p:txBody>
      </p:sp>
      <p:sp>
        <p:nvSpPr>
          <p:cNvPr id="19" name="직사각형 5"/>
          <p:cNvSpPr/>
          <p:nvPr/>
        </p:nvSpPr>
        <p:spPr>
          <a:xfrm>
            <a:off x="4768406" y="4038053"/>
            <a:ext cx="657606" cy="67132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algn="ctr" defTabSz="91440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100" b="1" i="0" spc="5">
                <a:solidFill>
                  <a:schemeClr val="bg1"/>
                </a:solidFill>
                <a:latin typeface="문체부 훈민정음체"/>
                <a:ea typeface="문체부 훈민정음체"/>
                <a:cs typeface="+mj-cs"/>
              </a:rPr>
              <a:t>땅</a:t>
            </a:r>
          </a:p>
        </p:txBody>
      </p:sp>
    </p:spTree>
    <p:extLst>
      <p:ext uri="{BB962C8B-B14F-4D97-AF65-F5344CB8AC3E}">
        <p14:creationId xmlns:p14="http://schemas.microsoft.com/office/powerpoint/2010/main" val="24499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ko-KR" altLang="en-US" dirty="0"/>
              <a:t>    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4900" dirty="0" smtClean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연표로 보는 역사적 배경</a:t>
            </a:r>
            <a:r>
              <a:rPr lang="en-US" altLang="ko-KR" sz="5400" b="1" dirty="0">
                <a:ln/>
                <a:solidFill>
                  <a:srgbClr val="4BACC6">
                    <a:tint val="50000"/>
                    <a:satMod val="180000"/>
                  </a:srgbClr>
                </a:solidFill>
                <a:latin typeface="맑은 고딕"/>
                <a:ea typeface="맑은 고딕"/>
                <a:cs typeface="+mn-cs"/>
              </a:rPr>
              <a:t/>
            </a:r>
            <a:br>
              <a:rPr lang="en-US" altLang="ko-KR" sz="5400" b="1" dirty="0">
                <a:ln/>
                <a:solidFill>
                  <a:srgbClr val="4BACC6">
                    <a:tint val="50000"/>
                    <a:satMod val="180000"/>
                  </a:srgbClr>
                </a:solidFill>
                <a:latin typeface="맑은 고딕"/>
                <a:ea typeface="맑은 고딕"/>
                <a:cs typeface="+mn-cs"/>
              </a:rPr>
            </a:b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56219" y="260604"/>
            <a:ext cx="1008140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-3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611560" y="2927162"/>
            <a:ext cx="1800200" cy="0"/>
          </a:xfrm>
          <a:prstGeom prst="line">
            <a:avLst/>
          </a:prstGeom>
          <a:noFill/>
          <a:ln w="444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8" name="타원 7"/>
          <p:cNvSpPr/>
          <p:nvPr/>
        </p:nvSpPr>
        <p:spPr>
          <a:xfrm>
            <a:off x="2411760" y="2711138"/>
            <a:ext cx="432048" cy="43204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553398" y="1268760"/>
            <a:ext cx="2738681" cy="1178128"/>
            <a:chOff x="2553398" y="1268760"/>
            <a:chExt cx="2738681" cy="1178128"/>
          </a:xfrm>
        </p:grpSpPr>
        <p:sp>
          <p:nvSpPr>
            <p:cNvPr id="9" name="설명선 1 8"/>
            <p:cNvSpPr/>
            <p:nvPr/>
          </p:nvSpPr>
          <p:spPr>
            <a:xfrm>
              <a:off x="2553398" y="1268760"/>
              <a:ext cx="2738681" cy="1178128"/>
            </a:xfrm>
            <a:prstGeom prst="borderCallout1">
              <a:avLst>
                <a:gd name="adj1" fmla="val 99257"/>
                <a:gd name="adj2" fmla="val 48358"/>
                <a:gd name="adj3" fmla="val 129099"/>
                <a:gd name="adj4" fmla="val 9485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27784" y="1340768"/>
              <a:ext cx="25922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1900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년</a:t>
              </a:r>
              <a:endParaRPr lang="en-US" altLang="ko-KR" sz="1500" dirty="0" smtClean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대한제국 칙령 제 </a:t>
              </a:r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41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호</a:t>
              </a:r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,</a:t>
              </a:r>
            </a:p>
            <a:p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울릉 관할 구역 울릉전도</a:t>
              </a:r>
              <a:r>
                <a:rPr lang="en-US" altLang="ko-KR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• 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죽도와 함께 </a:t>
              </a:r>
              <a:r>
                <a:rPr lang="ko-KR" altLang="en-US" sz="1500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석도를</a:t>
              </a:r>
              <a:r>
                <a:rPr lang="ko-KR" altLang="en-US" sz="15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규정</a:t>
              </a:r>
              <a:endParaRPr lang="ko-KR" altLang="en-US" sz="15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pic>
        <p:nvPicPr>
          <p:cNvPr id="11" name="그림 10" descr="칙령 41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2996952"/>
            <a:ext cx="3648375" cy="22322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195670" y="3212970"/>
            <a:ext cx="91856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맑은 고딕"/>
                <a:ea typeface="맑은 고딕"/>
              </a:rPr>
              <a:t>1900</a:t>
            </a:r>
            <a:endParaRPr lang="en-US" altLang="ko-K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59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 cstate="print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안용복 1차 -1.jpg"/>
          <p:cNvPicPr>
            <a:picLocks noChangeAspect="1"/>
          </p:cNvPicPr>
          <p:nvPr/>
        </p:nvPicPr>
        <p:blipFill>
          <a:blip r:embed="rId3" cstate="print"/>
          <a:srcRect l="4006" r="4006" b="9941"/>
          <a:stretch>
            <a:fillRect/>
          </a:stretch>
        </p:blipFill>
        <p:spPr>
          <a:xfrm>
            <a:off x="1139217" y="1403486"/>
            <a:ext cx="7002000" cy="4248590"/>
          </a:xfrm>
          <a:prstGeom prst="rect">
            <a:avLst/>
          </a:prstGeom>
        </p:spPr>
      </p:pic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611450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 cstate="print"/>
          <a:stretch>
            <a:fillRect/>
          </a:stretch>
        </p:blipFill>
        <p:spPr>
          <a:xfrm>
            <a:off x="138361" y="100847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310172" y="260604"/>
            <a:ext cx="936130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-4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39217" y="191496"/>
            <a:ext cx="66543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안용복 </a:t>
            </a:r>
            <a:r>
              <a:rPr lang="en-US" altLang="ko-KR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차 도일 </a:t>
            </a:r>
            <a:r>
              <a:rPr lang="en-US" altLang="ko-KR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(1693</a:t>
            </a:r>
            <a:r>
              <a:rPr lang="en-US" altLang="ko-KR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pic>
        <p:nvPicPr>
          <p:cNvPr id="11" name="그림 10" descr="안용복 1차-2.jpg"/>
          <p:cNvPicPr>
            <a:picLocks noChangeAspect="1"/>
          </p:cNvPicPr>
          <p:nvPr/>
        </p:nvPicPr>
        <p:blipFill>
          <a:blip r:embed="rId6" cstate="print"/>
          <a:srcRect l="4006" r="4006" b="9941"/>
          <a:stretch>
            <a:fillRect/>
          </a:stretch>
        </p:blipFill>
        <p:spPr>
          <a:xfrm>
            <a:off x="1139217" y="1403486"/>
            <a:ext cx="7002000" cy="4248590"/>
          </a:xfrm>
          <a:prstGeom prst="rect">
            <a:avLst/>
          </a:prstGeom>
        </p:spPr>
      </p:pic>
      <p:pic>
        <p:nvPicPr>
          <p:cNvPr id="8" name="그림 7" descr="안용복 1차 -3.jpg"/>
          <p:cNvPicPr>
            <a:picLocks noChangeAspect="1"/>
          </p:cNvPicPr>
          <p:nvPr/>
        </p:nvPicPr>
        <p:blipFill>
          <a:blip r:embed="rId7" cstate="print"/>
          <a:srcRect l="4000" r="3989" b="9943"/>
          <a:stretch>
            <a:fillRect/>
          </a:stretch>
        </p:blipFill>
        <p:spPr>
          <a:xfrm>
            <a:off x="1139689" y="1403486"/>
            <a:ext cx="7001528" cy="424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64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 cstate="print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안용복 2차 -1.jpg"/>
          <p:cNvPicPr>
            <a:picLocks noChangeAspect="1"/>
          </p:cNvPicPr>
          <p:nvPr/>
        </p:nvPicPr>
        <p:blipFill>
          <a:blip r:embed="rId3" cstate="print"/>
          <a:srcRect l="4006" r="4006" b="9941"/>
          <a:stretch>
            <a:fillRect/>
          </a:stretch>
        </p:blipFill>
        <p:spPr>
          <a:xfrm>
            <a:off x="522324" y="1628750"/>
            <a:ext cx="7711461" cy="4248000"/>
          </a:xfrm>
          <a:prstGeom prst="rect">
            <a:avLst/>
          </a:prstGeom>
        </p:spPr>
      </p:pic>
      <p:pic>
        <p:nvPicPr>
          <p:cNvPr id="11" name="그림 10" descr="안용복 2차 -2.jpg"/>
          <p:cNvPicPr>
            <a:picLocks noChangeAspect="1"/>
          </p:cNvPicPr>
          <p:nvPr/>
        </p:nvPicPr>
        <p:blipFill>
          <a:blip r:embed="rId4" cstate="print"/>
          <a:srcRect l="4006" r="4006" b="9941"/>
          <a:stretch>
            <a:fillRect/>
          </a:stretch>
        </p:blipFill>
        <p:spPr>
          <a:xfrm>
            <a:off x="518922" y="1628750"/>
            <a:ext cx="7711461" cy="4248000"/>
          </a:xfrm>
          <a:prstGeom prst="rect">
            <a:avLst/>
          </a:prstGeom>
        </p:spPr>
      </p:pic>
      <p:pic>
        <p:nvPicPr>
          <p:cNvPr id="6" name="그림 6"/>
          <p:cNvPicPr>
            <a:picLocks noChangeAspect="1"/>
          </p:cNvPicPr>
          <p:nvPr/>
        </p:nvPicPr>
        <p:blipFill rotWithShape="1">
          <a:blip r:embed="rId5" cstate="print"/>
          <a:stretch>
            <a:fillRect/>
          </a:stretch>
        </p:blipFill>
        <p:spPr>
          <a:xfrm>
            <a:off x="521239" y="939283"/>
            <a:ext cx="7291166" cy="180874"/>
          </a:xfrm>
          <a:prstGeom prst="rect">
            <a:avLst/>
          </a:prstGeom>
        </p:spPr>
      </p:pic>
      <p:sp>
        <p:nvSpPr>
          <p:cNvPr id="2" name="직사각형 1"/>
          <p:cNvSpPr>
            <a:spLocks noGrp="1"/>
          </p:cNvSpPr>
          <p:nvPr>
            <p:ph type="title"/>
          </p:nvPr>
        </p:nvSpPr>
        <p:spPr>
          <a:xfrm>
            <a:off x="518922" y="183580"/>
            <a:ext cx="8229600" cy="869123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dirty="0"/>
              <a:t>     </a:t>
            </a:r>
            <a:endParaRPr lang="ko-KR" altLang="en-US" dirty="0">
              <a:latin typeface="문체부 훈민정음체"/>
              <a:ea typeface="문체부 훈민정음체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107176" y="28574"/>
            <a:ext cx="1306227" cy="1302639"/>
          </a:xfrm>
          <a:prstGeom prst="rect">
            <a:avLst/>
          </a:prstGeom>
        </p:spPr>
      </p:pic>
      <p:sp>
        <p:nvSpPr>
          <p:cNvPr id="5" name="직사각형 5"/>
          <p:cNvSpPr/>
          <p:nvPr/>
        </p:nvSpPr>
        <p:spPr>
          <a:xfrm>
            <a:off x="287058" y="254452"/>
            <a:ext cx="946461" cy="792099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en-US" altLang="ko-KR" sz="3000" b="1" spc="5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000" b="1" spc="5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-5</a:t>
            </a:r>
            <a:endParaRPr lang="ko-KR" altLang="en-US" sz="3000" b="1" spc="5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10695" y="200411"/>
            <a:ext cx="66543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안용복 </a:t>
            </a:r>
            <a:r>
              <a:rPr lang="en-US" altLang="ko-KR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차 도일 </a:t>
            </a:r>
            <a:r>
              <a:rPr lang="en-US" altLang="ko-KR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HY견고딕" panose="02030600000101010101" pitchFamily="18" charset="-127"/>
                <a:ea typeface="HY견고딕" panose="02030600000101010101" pitchFamily="18" charset="-127"/>
              </a:rPr>
              <a:t>(1696)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 descr="안용복 2차 -3.jpg"/>
          <p:cNvPicPr>
            <a:picLocks noChangeAspect="1"/>
          </p:cNvPicPr>
          <p:nvPr/>
        </p:nvPicPr>
        <p:blipFill>
          <a:blip r:embed="rId7" cstate="print"/>
          <a:srcRect l="4006" r="4006" b="9941"/>
          <a:stretch>
            <a:fillRect/>
          </a:stretch>
        </p:blipFill>
        <p:spPr>
          <a:xfrm>
            <a:off x="518922" y="1628750"/>
            <a:ext cx="7711461" cy="4248000"/>
          </a:xfrm>
          <a:prstGeom prst="rect">
            <a:avLst/>
          </a:prstGeom>
        </p:spPr>
      </p:pic>
      <p:pic>
        <p:nvPicPr>
          <p:cNvPr id="8" name="그림 7" descr="안용복 2차 -4.jpg"/>
          <p:cNvPicPr>
            <a:picLocks noChangeAspect="1"/>
          </p:cNvPicPr>
          <p:nvPr/>
        </p:nvPicPr>
        <p:blipFill>
          <a:blip r:embed="rId8" cstate="print"/>
          <a:srcRect l="4006" r="4006" b="9941"/>
          <a:stretch>
            <a:fillRect/>
          </a:stretch>
        </p:blipFill>
        <p:spPr>
          <a:xfrm>
            <a:off x="523409" y="1628750"/>
            <a:ext cx="7712546" cy="4248590"/>
          </a:xfrm>
          <a:prstGeom prst="rect">
            <a:avLst/>
          </a:prstGeom>
        </p:spPr>
      </p:pic>
      <p:sp>
        <p:nvSpPr>
          <p:cNvPr id="9" name="실행 단추: 돌아가기 8">
            <a:hlinkClick r:id="rId9" action="ppaction://hlinksldjump" highlightClick="1"/>
          </p:cNvPr>
          <p:cNvSpPr/>
          <p:nvPr/>
        </p:nvSpPr>
        <p:spPr>
          <a:xfrm>
            <a:off x="8711940" y="5625237"/>
            <a:ext cx="432060" cy="504066"/>
          </a:xfrm>
          <a:prstGeom prst="actionButtonReturn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39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0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2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3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4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5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6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7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8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9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0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2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3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1573</Words>
  <Application>Microsoft Office PowerPoint</Application>
  <PresentationFormat>화면 슬라이드 쇼(4:3)</PresentationFormat>
  <Paragraphs>400</Paragraphs>
  <Slides>67</Slides>
  <Notes>2</Notes>
  <HiddenSlides>4</HiddenSlides>
  <MMClips>1</MMClips>
  <ScaleCrop>false</ScaleCrop>
  <HeadingPairs>
    <vt:vector size="4" baseType="variant">
      <vt:variant>
        <vt:lpstr>테마</vt:lpstr>
      </vt:variant>
      <vt:variant>
        <vt:i4>30</vt:i4>
      </vt:variant>
      <vt:variant>
        <vt:lpstr>슬라이드 제목</vt:lpstr>
      </vt:variant>
      <vt:variant>
        <vt:i4>67</vt:i4>
      </vt:variant>
    </vt:vector>
  </HeadingPairs>
  <TitlesOfParts>
    <vt:vector size="97" baseType="lpstr">
      <vt:lpstr>한컴오피스</vt:lpstr>
      <vt:lpstr>1_한컴오피스</vt:lpstr>
      <vt:lpstr>2_한컴오피스</vt:lpstr>
      <vt:lpstr>3_한컴오피스</vt:lpstr>
      <vt:lpstr>4_한컴오피스</vt:lpstr>
      <vt:lpstr>5_한컴오피스</vt:lpstr>
      <vt:lpstr>6_한컴오피스</vt:lpstr>
      <vt:lpstr>7_한컴오피스</vt:lpstr>
      <vt:lpstr>8_한컴오피스</vt:lpstr>
      <vt:lpstr>9_한컴오피스</vt:lpstr>
      <vt:lpstr>14_한컴오피스</vt:lpstr>
      <vt:lpstr>15_한컴오피스</vt:lpstr>
      <vt:lpstr>16_한컴오피스</vt:lpstr>
      <vt:lpstr>17_한컴오피스</vt:lpstr>
      <vt:lpstr>18_한컴오피스</vt:lpstr>
      <vt:lpstr>19_한컴오피스</vt:lpstr>
      <vt:lpstr>20_한컴오피스</vt:lpstr>
      <vt:lpstr>21_한컴오피스</vt:lpstr>
      <vt:lpstr>22_한컴오피스</vt:lpstr>
      <vt:lpstr>23_한컴오피스</vt:lpstr>
      <vt:lpstr>24_한컴오피스</vt:lpstr>
      <vt:lpstr>25_한컴오피스</vt:lpstr>
      <vt:lpstr>26_한컴오피스</vt:lpstr>
      <vt:lpstr>27_한컴오피스</vt:lpstr>
      <vt:lpstr>28_한컴오피스</vt:lpstr>
      <vt:lpstr>29_한컴오피스</vt:lpstr>
      <vt:lpstr>30_한컴오피스</vt:lpstr>
      <vt:lpstr>31_한컴오피스</vt:lpstr>
      <vt:lpstr>32_한컴오피스</vt:lpstr>
      <vt:lpstr>33_한컴오피스</vt:lpstr>
      <vt:lpstr>대한제국의 독도에 대한 행정조치의 경위는? </vt:lpstr>
      <vt:lpstr> 서론 (독도는 현재 어떤 상황에 놓여있는가.)</vt:lpstr>
      <vt:lpstr>    독도는 현재 어떤 상황인가.</vt:lpstr>
      <vt:lpstr>     칙령 제 41호의 역사적 배경</vt:lpstr>
      <vt:lpstr>      연표로 보는 역사적 배경 </vt:lpstr>
      <vt:lpstr>      연표로 보는 역사적 배경 </vt:lpstr>
      <vt:lpstr>      연표로 보는 역사적 배경 </vt:lpstr>
      <vt:lpstr>     </vt:lpstr>
      <vt:lpstr>     </vt:lpstr>
      <vt:lpstr>PowerPoint 프레젠테이션</vt:lpstr>
      <vt:lpstr>PowerPoint 프레젠테이션</vt:lpstr>
      <vt:lpstr>     칙령 제 41호 공포 배경</vt:lpstr>
      <vt:lpstr>PowerPoint 프레젠테이션</vt:lpstr>
      <vt:lpstr>   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   대한제국 칙령 제 41 호</vt:lpstr>
      <vt:lpstr>     칙령의 개요와 의의</vt:lpstr>
      <vt:lpstr>     반포 당시의 한·일관계</vt:lpstr>
      <vt:lpstr>     </vt:lpstr>
      <vt:lpstr>     실효성 있는 지배의 근거</vt:lpstr>
      <vt:lpstr>     </vt:lpstr>
      <vt:lpstr>     대한제국과 일제강점기의 독도인식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     러일전쟁과 독도</vt:lpstr>
      <vt:lpstr>     </vt:lpstr>
      <vt:lpstr>     </vt:lpstr>
      <vt:lpstr>     </vt:lpstr>
      <vt:lpstr>     </vt:lpstr>
      <vt:lpstr>     </vt:lpstr>
      <vt:lpstr>     </vt:lpstr>
      <vt:lpstr>     칙령 제 41호와 울릉도 군도론 </vt:lpstr>
      <vt:lpstr>     </vt:lpstr>
      <vt:lpstr>     고종 황제의 영토 관심.</vt:lpstr>
      <vt:lpstr>승정원 일기</vt:lpstr>
      <vt:lpstr>                   이규원</vt:lpstr>
      <vt:lpstr>     고종 황제의 3군도론</vt:lpstr>
      <vt:lpstr>     </vt:lpstr>
      <vt:lpstr>     1905 일본의 강치남획과 독도 강탈의 연관성 </vt:lpstr>
      <vt:lpstr>     독도의 강치를 아시나요?</vt:lpstr>
      <vt:lpstr>         일본의 강치 남획</vt:lpstr>
      <vt:lpstr>PowerPoint 프레젠테이션</vt:lpstr>
      <vt:lpstr>PowerPoint 프레젠테이션</vt:lpstr>
      <vt:lpstr>PowerPoint 프레젠테이션</vt:lpstr>
      <vt:lpstr>     석도와 시마네현 고시 제 40호. </vt:lpstr>
      <vt:lpstr>            석도와 관음도</vt:lpstr>
      <vt:lpstr>              관음도 반론 1</vt:lpstr>
      <vt:lpstr>              관음도 반론 2</vt:lpstr>
      <vt:lpstr>             관음도 반론 3</vt:lpstr>
      <vt:lpstr>            관음도 반론 4,5</vt:lpstr>
      <vt:lpstr>     시마네현 고시의 법적 효력</vt:lpstr>
      <vt:lpstr>감사합니다.</vt:lpstr>
      <vt:lpstr>질의응답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내용을 입력하시오.</dc:title>
  <dc:creator>LEGO</dc:creator>
  <cp:lastModifiedBy>KYG</cp:lastModifiedBy>
  <cp:revision>61</cp:revision>
  <dcterms:created xsi:type="dcterms:W3CDTF">2013-03-14T13:18:49Z</dcterms:created>
  <dcterms:modified xsi:type="dcterms:W3CDTF">2015-04-13T13:27:43Z</dcterms:modified>
</cp:coreProperties>
</file>