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96" r:id="rId2"/>
    <p:sldId id="335" r:id="rId3"/>
    <p:sldId id="336" r:id="rId4"/>
    <p:sldId id="290" r:id="rId5"/>
    <p:sldId id="291" r:id="rId6"/>
    <p:sldId id="292" r:id="rId7"/>
    <p:sldId id="293" r:id="rId8"/>
    <p:sldId id="294" r:id="rId9"/>
    <p:sldId id="295" r:id="rId10"/>
    <p:sldId id="327" r:id="rId11"/>
    <p:sldId id="322" r:id="rId12"/>
    <p:sldId id="323" r:id="rId13"/>
    <p:sldId id="324" r:id="rId14"/>
    <p:sldId id="325" r:id="rId15"/>
    <p:sldId id="326" r:id="rId16"/>
    <p:sldId id="303" r:id="rId17"/>
    <p:sldId id="304" r:id="rId18"/>
    <p:sldId id="305" r:id="rId19"/>
    <p:sldId id="306" r:id="rId20"/>
    <p:sldId id="307" r:id="rId21"/>
    <p:sldId id="308" r:id="rId22"/>
    <p:sldId id="334" r:id="rId23"/>
    <p:sldId id="328" r:id="rId24"/>
    <p:sldId id="329" r:id="rId25"/>
    <p:sldId id="330" r:id="rId26"/>
    <p:sldId id="331" r:id="rId27"/>
    <p:sldId id="332" r:id="rId28"/>
    <p:sldId id="333" r:id="rId29"/>
    <p:sldId id="320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48" r:id="rId42"/>
    <p:sldId id="344" r:id="rId43"/>
    <p:sldId id="345" r:id="rId44"/>
    <p:sldId id="346" r:id="rId45"/>
    <p:sldId id="347" r:id="rId46"/>
    <p:sldId id="342" r:id="rId47"/>
    <p:sldId id="338" r:id="rId48"/>
    <p:sldId id="339" r:id="rId49"/>
    <p:sldId id="340" r:id="rId50"/>
    <p:sldId id="341" r:id="rId51"/>
    <p:sldId id="289" r:id="rId52"/>
    <p:sldId id="283" r:id="rId53"/>
    <p:sldId id="284" r:id="rId54"/>
    <p:sldId id="285" r:id="rId55"/>
    <p:sldId id="286" r:id="rId56"/>
    <p:sldId id="287" r:id="rId57"/>
    <p:sldId id="288" r:id="rId58"/>
    <p:sldId id="266" r:id="rId59"/>
    <p:sldId id="271" r:id="rId60"/>
    <p:sldId id="278" r:id="rId61"/>
    <p:sldId id="279" r:id="rId62"/>
    <p:sldId id="277" r:id="rId63"/>
    <p:sldId id="280" r:id="rId64"/>
    <p:sldId id="281" r:id="rId65"/>
  </p:sldIdLst>
  <p:sldSz cx="9144000" cy="6858000" type="screen4x3"/>
  <p:notesSz cx="6858000" cy="9144000"/>
  <p:embeddedFontLst>
    <p:embeddedFont>
      <p:font typeface="HY바다L" pitchFamily="18" charset="-127"/>
      <p:regular r:id="rId68"/>
    </p:embeddedFont>
    <p:embeddedFont>
      <p:font typeface="HY강M" pitchFamily="18" charset="-127"/>
      <p:regular r:id="rId69"/>
    </p:embeddedFont>
    <p:embeddedFont>
      <p:font typeface="맑은 고딕" pitchFamily="50" charset="-127"/>
      <p:regular r:id="rId70"/>
      <p:bold r:id="rId71"/>
    </p:embeddedFont>
    <p:embeddedFont>
      <p:font typeface="Mangal" pitchFamily="18" charset="0"/>
      <p:regular r:id="rId72"/>
      <p:bold r:id="rId73"/>
    </p:embeddedFont>
    <p:embeddedFont>
      <p:font typeface="HY나무M" pitchFamily="18" charset="-127"/>
      <p:regular r:id="rId74"/>
    </p:embeddedFont>
    <p:embeddedFont>
      <p:font typeface="나눔바른고딕" charset="-127"/>
      <p:regular r:id="rId75"/>
      <p:bold r:id="rId76"/>
    </p:embeddedFont>
    <p:embeddedFont>
      <p:font typeface="나눔고딕" charset="-127"/>
      <p:regular r:id="rId77"/>
      <p:bold r:id="rId78"/>
    </p:embeddedFont>
    <p:embeddedFont>
      <p:font typeface="Microsoft Himalaya" pitchFamily="2" charset="0"/>
      <p:regular r:id="rId79"/>
    </p:embeddedFont>
    <p:embeddedFont>
      <p:font typeface="HY나무B" pitchFamily="18" charset="-127"/>
      <p:regular r:id="rId8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7"/>
    <a:srgbClr val="FFCC00"/>
    <a:srgbClr val="3B589E"/>
    <a:srgbClr val="CCFF33"/>
    <a:srgbClr val="99FF33"/>
    <a:srgbClr val="808000"/>
    <a:srgbClr val="996633"/>
    <a:srgbClr val="D8D148"/>
    <a:srgbClr val="A50021"/>
    <a:srgbClr val="75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5154" autoAdjust="0"/>
  </p:normalViewPr>
  <p:slideViewPr>
    <p:cSldViewPr>
      <p:cViewPr varScale="1">
        <p:scale>
          <a:sx n="103" d="100"/>
          <a:sy n="103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73548-02B5-4FF6-8810-600CFFD587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628BEB-B3C4-4DAB-B6E0-943917FFEAF9}">
      <dgm:prSet phldrT="[텍스트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latinLnBrk="1"/>
          <a:r>
            <a:rPr lang="ko-KR" altLang="en-US" sz="2500" dirty="0" smtClean="0">
              <a:solidFill>
                <a:schemeClr val="tx1"/>
              </a:solidFill>
            </a:rPr>
            <a:t>러시아의 만주지역 점령</a:t>
          </a:r>
          <a:endParaRPr lang="ko-KR" altLang="en-US" sz="2500" dirty="0">
            <a:solidFill>
              <a:schemeClr val="tx1"/>
            </a:solidFill>
          </a:endParaRPr>
        </a:p>
      </dgm:t>
    </dgm:pt>
    <dgm:pt modelId="{1D8F5267-913C-4CE2-89B9-F3070A895C43}" type="parTrans" cxnId="{83123302-2342-45DF-8EA7-322F1781B5BA}">
      <dgm:prSet/>
      <dgm:spPr/>
      <dgm:t>
        <a:bodyPr/>
        <a:lstStyle/>
        <a:p>
          <a:pPr latinLnBrk="1"/>
          <a:endParaRPr lang="ko-KR" altLang="en-US"/>
        </a:p>
      </dgm:t>
    </dgm:pt>
    <dgm:pt modelId="{8E8F1CE2-2E1D-4DE8-9C9C-48162CC67F9B}" type="sibTrans" cxnId="{83123302-2342-45DF-8EA7-322F1781B5BA}">
      <dgm:prSet/>
      <dgm:spPr/>
      <dgm:t>
        <a:bodyPr/>
        <a:lstStyle/>
        <a:p>
          <a:pPr latinLnBrk="1"/>
          <a:endParaRPr lang="ko-KR" altLang="en-US"/>
        </a:p>
      </dgm:t>
    </dgm:pt>
    <dgm:pt modelId="{DC2F9DD9-5283-404C-98EF-BC1777B8EBD1}">
      <dgm:prSet phldrT="[텍스트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latinLnBrk="1"/>
          <a:r>
            <a:rPr lang="ko-KR" altLang="en-US" sz="2500" dirty="0" smtClean="0">
              <a:solidFill>
                <a:schemeClr val="tx1"/>
              </a:solidFill>
            </a:rPr>
            <a:t>간도지역</a:t>
          </a:r>
          <a:endParaRPr lang="en-US" altLang="ko-KR" sz="2500" dirty="0" smtClean="0">
            <a:solidFill>
              <a:schemeClr val="tx1"/>
            </a:solidFill>
          </a:endParaRPr>
        </a:p>
        <a:p>
          <a:pPr latinLnBrk="1"/>
          <a:r>
            <a:rPr lang="ko-KR" altLang="en-US" sz="2500" dirty="0" smtClean="0">
              <a:solidFill>
                <a:schemeClr val="tx1"/>
              </a:solidFill>
            </a:rPr>
            <a:t>주재</a:t>
          </a:r>
          <a:endParaRPr lang="ko-KR" altLang="en-US" sz="2500" dirty="0">
            <a:solidFill>
              <a:schemeClr val="tx1"/>
            </a:solidFill>
          </a:endParaRPr>
        </a:p>
      </dgm:t>
    </dgm:pt>
    <dgm:pt modelId="{200BFAA8-BF57-4C41-A8D8-3F3FE9A96E8C}" type="parTrans" cxnId="{B1941716-BD31-49F2-B9AD-81002FD17845}">
      <dgm:prSet/>
      <dgm:spPr/>
      <dgm:t>
        <a:bodyPr/>
        <a:lstStyle/>
        <a:p>
          <a:pPr latinLnBrk="1"/>
          <a:endParaRPr lang="ko-KR" altLang="en-US"/>
        </a:p>
      </dgm:t>
    </dgm:pt>
    <dgm:pt modelId="{C0055C8B-DB1B-4395-9103-33257E2BB580}" type="sibTrans" cxnId="{B1941716-BD31-49F2-B9AD-81002FD17845}">
      <dgm:prSet/>
      <dgm:spPr/>
      <dgm:t>
        <a:bodyPr/>
        <a:lstStyle/>
        <a:p>
          <a:pPr latinLnBrk="1"/>
          <a:endParaRPr lang="ko-KR" altLang="en-US"/>
        </a:p>
      </dgm:t>
    </dgm:pt>
    <dgm:pt modelId="{3EF338B3-06AC-4481-BE8D-6E82F8FDFB74}">
      <dgm:prSet phldrT="[텍스트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latinLnBrk="1"/>
          <a:r>
            <a:rPr lang="ko-KR" altLang="en-US" sz="2500" dirty="0" err="1" smtClean="0">
              <a:solidFill>
                <a:schemeClr val="tx1"/>
              </a:solidFill>
            </a:rPr>
            <a:t>러</a:t>
          </a:r>
          <a:r>
            <a:rPr lang="en-US" altLang="ko-KR" sz="2500" dirty="0" smtClean="0">
              <a:solidFill>
                <a:schemeClr val="tx1"/>
              </a:solidFill>
            </a:rPr>
            <a:t>·</a:t>
          </a:r>
          <a:r>
            <a:rPr lang="ko-KR" altLang="en-US" sz="2500" dirty="0" err="1" smtClean="0">
              <a:solidFill>
                <a:schemeClr val="tx1"/>
              </a:solidFill>
            </a:rPr>
            <a:t>일전쟁</a:t>
          </a:r>
          <a:endParaRPr lang="ko-KR" altLang="en-US" sz="2500" dirty="0">
            <a:solidFill>
              <a:schemeClr val="tx1"/>
            </a:solidFill>
          </a:endParaRPr>
        </a:p>
      </dgm:t>
    </dgm:pt>
    <dgm:pt modelId="{D8584B8B-7C78-48A9-91DF-8D5A10839847}" type="parTrans" cxnId="{08A8BDDE-68FF-49BC-A1FE-19780C830688}">
      <dgm:prSet/>
      <dgm:spPr/>
      <dgm:t>
        <a:bodyPr/>
        <a:lstStyle/>
        <a:p>
          <a:pPr latinLnBrk="1"/>
          <a:endParaRPr lang="ko-KR" altLang="en-US"/>
        </a:p>
      </dgm:t>
    </dgm:pt>
    <dgm:pt modelId="{3292A3D7-8FF3-4FD3-B796-576701B88035}" type="sibTrans" cxnId="{08A8BDDE-68FF-49BC-A1FE-19780C830688}">
      <dgm:prSet/>
      <dgm:spPr/>
      <dgm:t>
        <a:bodyPr/>
        <a:lstStyle/>
        <a:p>
          <a:pPr latinLnBrk="1"/>
          <a:endParaRPr lang="ko-KR" altLang="en-US"/>
        </a:p>
      </dgm:t>
    </dgm:pt>
    <dgm:pt modelId="{AEBCF841-F105-410D-9E28-70DF3F97ADEC}" type="pres">
      <dgm:prSet presAssocID="{1CE73548-02B5-4FF6-8810-600CFFD58731}" presName="CompostProcess" presStyleCnt="0">
        <dgm:presLayoutVars>
          <dgm:dir/>
          <dgm:resizeHandles val="exact"/>
        </dgm:presLayoutVars>
      </dgm:prSet>
      <dgm:spPr/>
    </dgm:pt>
    <dgm:pt modelId="{7C31542D-EE0E-4513-AE34-F3675DF87707}" type="pres">
      <dgm:prSet presAssocID="{1CE73548-02B5-4FF6-8810-600CFFD58731}" presName="arrow" presStyleLbl="bgShp" presStyleIdx="0" presStyleCnt="1" custLinFactNeighborX="6143" custLinFactNeighborY="-1557"/>
      <dgm:spPr>
        <a:solidFill>
          <a:schemeClr val="bg2">
            <a:lumMod val="90000"/>
          </a:schemeClr>
        </a:solidFill>
      </dgm:spPr>
    </dgm:pt>
    <dgm:pt modelId="{7B8A9E26-CEA8-453E-9F75-FEF49435DFFD}" type="pres">
      <dgm:prSet presAssocID="{1CE73548-02B5-4FF6-8810-600CFFD58731}" presName="linearProcess" presStyleCnt="0"/>
      <dgm:spPr/>
    </dgm:pt>
    <dgm:pt modelId="{86ACC7B2-0E8D-4545-86A0-4B20AE8F7356}" type="pres">
      <dgm:prSet presAssocID="{BD628BEB-B3C4-4DAB-B6E0-943917FFEAF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0BC6AA-4FBF-4B01-8F75-0A892154FC01}" type="pres">
      <dgm:prSet presAssocID="{8E8F1CE2-2E1D-4DE8-9C9C-48162CC67F9B}" presName="sibTrans" presStyleCnt="0"/>
      <dgm:spPr/>
    </dgm:pt>
    <dgm:pt modelId="{07533A31-79D3-421F-AD7B-6EB641AEA9EA}" type="pres">
      <dgm:prSet presAssocID="{DC2F9DD9-5283-404C-98EF-BC1777B8EBD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73BABB-C551-43DB-9E58-6FA395F916A6}" type="pres">
      <dgm:prSet presAssocID="{C0055C8B-DB1B-4395-9103-33257E2BB580}" presName="sibTrans" presStyleCnt="0"/>
      <dgm:spPr/>
    </dgm:pt>
    <dgm:pt modelId="{9ADE11BA-9CF3-438B-A354-DEB6F176E1C9}" type="pres">
      <dgm:prSet presAssocID="{3EF338B3-06AC-4481-BE8D-6E82F8FDFB7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582EF65-A609-4263-83C2-6C1A76A9AB3C}" type="presOf" srcId="{3EF338B3-06AC-4481-BE8D-6E82F8FDFB74}" destId="{9ADE11BA-9CF3-438B-A354-DEB6F176E1C9}" srcOrd="0" destOrd="0" presId="urn:microsoft.com/office/officeart/2005/8/layout/hProcess9"/>
    <dgm:cxn modelId="{99343AA6-5C1C-4EAC-8FF5-C2DDC72DE6C6}" type="presOf" srcId="{DC2F9DD9-5283-404C-98EF-BC1777B8EBD1}" destId="{07533A31-79D3-421F-AD7B-6EB641AEA9EA}" srcOrd="0" destOrd="0" presId="urn:microsoft.com/office/officeart/2005/8/layout/hProcess9"/>
    <dgm:cxn modelId="{83123302-2342-45DF-8EA7-322F1781B5BA}" srcId="{1CE73548-02B5-4FF6-8810-600CFFD58731}" destId="{BD628BEB-B3C4-4DAB-B6E0-943917FFEAF9}" srcOrd="0" destOrd="0" parTransId="{1D8F5267-913C-4CE2-89B9-F3070A895C43}" sibTransId="{8E8F1CE2-2E1D-4DE8-9C9C-48162CC67F9B}"/>
    <dgm:cxn modelId="{08A8BDDE-68FF-49BC-A1FE-19780C830688}" srcId="{1CE73548-02B5-4FF6-8810-600CFFD58731}" destId="{3EF338B3-06AC-4481-BE8D-6E82F8FDFB74}" srcOrd="2" destOrd="0" parTransId="{D8584B8B-7C78-48A9-91DF-8D5A10839847}" sibTransId="{3292A3D7-8FF3-4FD3-B796-576701B88035}"/>
    <dgm:cxn modelId="{B1941716-BD31-49F2-B9AD-81002FD17845}" srcId="{1CE73548-02B5-4FF6-8810-600CFFD58731}" destId="{DC2F9DD9-5283-404C-98EF-BC1777B8EBD1}" srcOrd="1" destOrd="0" parTransId="{200BFAA8-BF57-4C41-A8D8-3F3FE9A96E8C}" sibTransId="{C0055C8B-DB1B-4395-9103-33257E2BB580}"/>
    <dgm:cxn modelId="{CDB6A210-955C-43B0-97BC-B39CE6B7F317}" type="presOf" srcId="{1CE73548-02B5-4FF6-8810-600CFFD58731}" destId="{AEBCF841-F105-410D-9E28-70DF3F97ADEC}" srcOrd="0" destOrd="0" presId="urn:microsoft.com/office/officeart/2005/8/layout/hProcess9"/>
    <dgm:cxn modelId="{192C6164-15D8-486F-AB1C-0F54B637DDE6}" type="presOf" srcId="{BD628BEB-B3C4-4DAB-B6E0-943917FFEAF9}" destId="{86ACC7B2-0E8D-4545-86A0-4B20AE8F7356}" srcOrd="0" destOrd="0" presId="urn:microsoft.com/office/officeart/2005/8/layout/hProcess9"/>
    <dgm:cxn modelId="{5E9EBB4F-AB8B-49AC-8FED-D06659C6373E}" type="presParOf" srcId="{AEBCF841-F105-410D-9E28-70DF3F97ADEC}" destId="{7C31542D-EE0E-4513-AE34-F3675DF87707}" srcOrd="0" destOrd="0" presId="urn:microsoft.com/office/officeart/2005/8/layout/hProcess9"/>
    <dgm:cxn modelId="{F141FB2D-61CE-44EE-9F34-20CE231F4661}" type="presParOf" srcId="{AEBCF841-F105-410D-9E28-70DF3F97ADEC}" destId="{7B8A9E26-CEA8-453E-9F75-FEF49435DFFD}" srcOrd="1" destOrd="0" presId="urn:microsoft.com/office/officeart/2005/8/layout/hProcess9"/>
    <dgm:cxn modelId="{B7543B49-675A-481A-A415-318D2596D0FB}" type="presParOf" srcId="{7B8A9E26-CEA8-453E-9F75-FEF49435DFFD}" destId="{86ACC7B2-0E8D-4545-86A0-4B20AE8F7356}" srcOrd="0" destOrd="0" presId="urn:microsoft.com/office/officeart/2005/8/layout/hProcess9"/>
    <dgm:cxn modelId="{47C6EC25-934F-4DDE-BD37-A9A352E0A6B5}" type="presParOf" srcId="{7B8A9E26-CEA8-453E-9F75-FEF49435DFFD}" destId="{160BC6AA-4FBF-4B01-8F75-0A892154FC01}" srcOrd="1" destOrd="0" presId="urn:microsoft.com/office/officeart/2005/8/layout/hProcess9"/>
    <dgm:cxn modelId="{B6EAB46E-31D8-4AB3-9A68-624B9DD076A7}" type="presParOf" srcId="{7B8A9E26-CEA8-453E-9F75-FEF49435DFFD}" destId="{07533A31-79D3-421F-AD7B-6EB641AEA9EA}" srcOrd="2" destOrd="0" presId="urn:microsoft.com/office/officeart/2005/8/layout/hProcess9"/>
    <dgm:cxn modelId="{657C1176-E777-4EEC-AF77-FB569F7DFCAF}" type="presParOf" srcId="{7B8A9E26-CEA8-453E-9F75-FEF49435DFFD}" destId="{2073BABB-C551-43DB-9E58-6FA395F916A6}" srcOrd="3" destOrd="0" presId="urn:microsoft.com/office/officeart/2005/8/layout/hProcess9"/>
    <dgm:cxn modelId="{77C03996-2D21-474F-AB46-42C652F03D30}" type="presParOf" srcId="{7B8A9E26-CEA8-453E-9F75-FEF49435DFFD}" destId="{9ADE11BA-9CF3-438B-A354-DEB6F176E1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542D-EE0E-4513-AE34-F3675DF87707}">
      <dsp:nvSpPr>
        <dsp:cNvPr id="0" name=""/>
        <dsp:cNvSpPr/>
      </dsp:nvSpPr>
      <dsp:spPr>
        <a:xfrm>
          <a:off x="864100" y="0"/>
          <a:ext cx="5773553" cy="4624289"/>
        </a:xfrm>
        <a:prstGeom prst="rightArrow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CC7B2-0E8D-4545-86A0-4B20AE8F7356}">
      <dsp:nvSpPr>
        <dsp:cNvPr id="0" name=""/>
        <dsp:cNvSpPr/>
      </dsp:nvSpPr>
      <dsp:spPr>
        <a:xfrm>
          <a:off x="3316" y="1387286"/>
          <a:ext cx="2049664" cy="184971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solidFill>
                <a:schemeClr val="tx1"/>
              </a:solidFill>
            </a:rPr>
            <a:t>러시아의 만주지역 점령</a:t>
          </a:r>
          <a:endParaRPr lang="ko-KR" altLang="en-US" sz="2500" kern="1200" dirty="0">
            <a:solidFill>
              <a:schemeClr val="tx1"/>
            </a:solidFill>
          </a:endParaRPr>
        </a:p>
      </dsp:txBody>
      <dsp:txXfrm>
        <a:off x="93612" y="1477582"/>
        <a:ext cx="1869072" cy="1669123"/>
      </dsp:txXfrm>
    </dsp:sp>
    <dsp:sp modelId="{07533A31-79D3-421F-AD7B-6EB641AEA9EA}">
      <dsp:nvSpPr>
        <dsp:cNvPr id="0" name=""/>
        <dsp:cNvSpPr/>
      </dsp:nvSpPr>
      <dsp:spPr>
        <a:xfrm>
          <a:off x="2371375" y="1387286"/>
          <a:ext cx="2049664" cy="184971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solidFill>
                <a:schemeClr val="tx1"/>
              </a:solidFill>
            </a:rPr>
            <a:t>간도지역</a:t>
          </a:r>
          <a:endParaRPr lang="en-US" altLang="ko-KR" sz="2500" kern="1200" dirty="0" smtClean="0">
            <a:solidFill>
              <a:schemeClr val="tx1"/>
            </a:solidFill>
          </a:endParaRPr>
        </a:p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solidFill>
                <a:schemeClr val="tx1"/>
              </a:solidFill>
            </a:rPr>
            <a:t>주재</a:t>
          </a:r>
          <a:endParaRPr lang="ko-KR" altLang="en-US" sz="2500" kern="1200" dirty="0">
            <a:solidFill>
              <a:schemeClr val="tx1"/>
            </a:solidFill>
          </a:endParaRPr>
        </a:p>
      </dsp:txBody>
      <dsp:txXfrm>
        <a:off x="2461671" y="1477582"/>
        <a:ext cx="1869072" cy="1669123"/>
      </dsp:txXfrm>
    </dsp:sp>
    <dsp:sp modelId="{9ADE11BA-9CF3-438B-A354-DEB6F176E1C9}">
      <dsp:nvSpPr>
        <dsp:cNvPr id="0" name=""/>
        <dsp:cNvSpPr/>
      </dsp:nvSpPr>
      <dsp:spPr>
        <a:xfrm>
          <a:off x="4739434" y="1387286"/>
          <a:ext cx="2049664" cy="184971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err="1" smtClean="0">
              <a:solidFill>
                <a:schemeClr val="tx1"/>
              </a:solidFill>
            </a:rPr>
            <a:t>러</a:t>
          </a:r>
          <a:r>
            <a:rPr lang="en-US" altLang="ko-KR" sz="2500" kern="1200" dirty="0" smtClean="0">
              <a:solidFill>
                <a:schemeClr val="tx1"/>
              </a:solidFill>
            </a:rPr>
            <a:t>·</a:t>
          </a:r>
          <a:r>
            <a:rPr lang="ko-KR" altLang="en-US" sz="2500" kern="1200" dirty="0" err="1" smtClean="0">
              <a:solidFill>
                <a:schemeClr val="tx1"/>
              </a:solidFill>
            </a:rPr>
            <a:t>일전쟁</a:t>
          </a:r>
          <a:endParaRPr lang="ko-KR" altLang="en-US" sz="2500" kern="1200" dirty="0">
            <a:solidFill>
              <a:schemeClr val="tx1"/>
            </a:solidFill>
          </a:endParaRPr>
        </a:p>
      </dsp:txBody>
      <dsp:txXfrm>
        <a:off x="4829730" y="1477582"/>
        <a:ext cx="1869072" cy="166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5902-ADDF-4F35-8AC3-F268C04E6AFD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90B55-224A-44EC-AE67-8230CB0E38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690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6D11-6346-4865-9769-E9894494E634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18AF8-5285-4EF9-B2FA-AFA140F4B7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289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숙종때인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1712</a:t>
            </a:r>
            <a:r>
              <a:rPr lang="ko-KR" altLang="en-US" dirty="0" smtClean="0"/>
              <a:t>년 조선과 청나라가</a:t>
            </a:r>
          </a:p>
          <a:p>
            <a:r>
              <a:rPr lang="ko-KR" altLang="en-US" dirty="0" smtClean="0"/>
              <a:t>경계를 표시하기 위해 </a:t>
            </a:r>
            <a:r>
              <a:rPr lang="ko-KR" altLang="en-US" dirty="0" err="1" smtClean="0"/>
              <a:t>백두산위에</a:t>
            </a:r>
            <a:endParaRPr lang="ko-KR" altLang="en-US" dirty="0" smtClean="0"/>
          </a:p>
          <a:p>
            <a:r>
              <a:rPr lang="ko-KR" altLang="en-US" dirty="0" smtClean="0"/>
              <a:t>세운 비석을 백두산 정계비라고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명나라가 멸하고 중국 땅을 차지한 청나라가</a:t>
            </a:r>
          </a:p>
          <a:p>
            <a:r>
              <a:rPr lang="ko-KR" altLang="en-US" dirty="0" smtClean="0"/>
              <a:t>만주지방까지 관심을 갖더니</a:t>
            </a:r>
          </a:p>
          <a:p>
            <a:r>
              <a:rPr lang="ko-KR" altLang="en-US" dirty="0" smtClean="0"/>
              <a:t>조선에 백두산 일대의 경계를 명확히 하자고</a:t>
            </a:r>
          </a:p>
          <a:p>
            <a:r>
              <a:rPr lang="ko-KR" altLang="en-US" dirty="0" smtClean="0"/>
              <a:t>요청해 왔답니다</a:t>
            </a:r>
            <a:r>
              <a:rPr lang="en-US" altLang="ko-KR" dirty="0" smtClean="0"/>
              <a:t>.</a:t>
            </a:r>
            <a:endParaRPr lang="en-US" altLang="ko-KR" b="1" dirty="0" smtClean="0"/>
          </a:p>
          <a:p>
            <a:r>
              <a:rPr lang="ko-KR" altLang="en-US" dirty="0" smtClean="0"/>
              <a:t>그전부터 압록강과 두만강을 사이에 두고 </a:t>
            </a:r>
            <a:r>
              <a:rPr lang="ko-KR" altLang="en-US" dirty="0" err="1" smtClean="0"/>
              <a:t>두나라는</a:t>
            </a:r>
            <a:endParaRPr lang="ko-KR" altLang="en-US" dirty="0" smtClean="0"/>
          </a:p>
          <a:p>
            <a:r>
              <a:rPr lang="ko-KR" altLang="en-US" dirty="0" smtClean="0"/>
              <a:t>여러 분쟁이 많이 있었고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smtClean="0"/>
              <a:t>더군다나 청나라 왕실의 발상지로 여기는</a:t>
            </a:r>
          </a:p>
          <a:p>
            <a:r>
              <a:rPr lang="ko-KR" altLang="en-US" dirty="0" smtClean="0"/>
              <a:t>백두산을 청나라가 </a:t>
            </a:r>
            <a:r>
              <a:rPr lang="ko-KR" altLang="en-US" dirty="0" err="1" smtClean="0"/>
              <a:t>국경안에</a:t>
            </a:r>
            <a:endParaRPr lang="ko-KR" altLang="en-US" dirty="0" smtClean="0"/>
          </a:p>
          <a:p>
            <a:r>
              <a:rPr lang="ko-KR" altLang="en-US" dirty="0" smtClean="0"/>
              <a:t>넣으려는 </a:t>
            </a:r>
            <a:r>
              <a:rPr lang="ko-KR" altLang="en-US" dirty="0" err="1" smtClean="0"/>
              <a:t>숨은뜻도</a:t>
            </a:r>
            <a:r>
              <a:rPr lang="ko-KR" altLang="en-US" dirty="0" smtClean="0"/>
              <a:t> 있었답니다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청나라에서 </a:t>
            </a:r>
            <a:r>
              <a:rPr lang="ko-KR" altLang="en-US" dirty="0" err="1" smtClean="0"/>
              <a:t>목극등을</a:t>
            </a:r>
            <a:r>
              <a:rPr lang="ko-KR" altLang="en-US" dirty="0" smtClean="0"/>
              <a:t> 파견하자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조선은</a:t>
            </a:r>
          </a:p>
          <a:p>
            <a:r>
              <a:rPr lang="ko-KR" altLang="en-US" dirty="0" smtClean="0"/>
              <a:t>외국 사신을 접대하던 </a:t>
            </a:r>
            <a:r>
              <a:rPr lang="ko-KR" altLang="en-US" dirty="0" err="1" smtClean="0"/>
              <a:t>그당시</a:t>
            </a:r>
            <a:r>
              <a:rPr lang="ko-KR" altLang="en-US" dirty="0" smtClean="0"/>
              <a:t> 임시 벼슬아치</a:t>
            </a:r>
          </a:p>
          <a:p>
            <a:r>
              <a:rPr lang="ko-KR" altLang="en-US" dirty="0" err="1" smtClean="0"/>
              <a:t>접반사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박권과</a:t>
            </a:r>
            <a:r>
              <a:rPr lang="ko-KR" altLang="en-US" dirty="0" smtClean="0"/>
              <a:t> 함경감사 </a:t>
            </a:r>
            <a:r>
              <a:rPr lang="ko-KR" altLang="en-US" dirty="0" err="1" smtClean="0"/>
              <a:t>이선부를</a:t>
            </a:r>
            <a:endParaRPr lang="ko-KR" altLang="en-US" dirty="0" smtClean="0"/>
          </a:p>
          <a:p>
            <a:r>
              <a:rPr lang="ko-KR" altLang="en-US" dirty="0" smtClean="0"/>
              <a:t>보내 논의 하게 하였답니다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숙종때인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1712</a:t>
            </a:r>
            <a:r>
              <a:rPr lang="ko-KR" altLang="en-US" dirty="0" smtClean="0"/>
              <a:t>년 조선과 청나라가</a:t>
            </a:r>
          </a:p>
          <a:p>
            <a:r>
              <a:rPr lang="ko-KR" altLang="en-US" dirty="0" smtClean="0"/>
              <a:t>경계를 표시하기 위해 </a:t>
            </a:r>
            <a:r>
              <a:rPr lang="ko-KR" altLang="en-US" dirty="0" err="1" smtClean="0"/>
              <a:t>백두산위에</a:t>
            </a:r>
            <a:endParaRPr lang="ko-KR" altLang="en-US" dirty="0" smtClean="0"/>
          </a:p>
          <a:p>
            <a:r>
              <a:rPr lang="ko-KR" altLang="en-US" dirty="0" smtClean="0"/>
              <a:t>세운 비석을 백두산 정계비라고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명나라가 멸하고 중국 땅을 차지한 청나라가</a:t>
            </a:r>
          </a:p>
          <a:p>
            <a:r>
              <a:rPr lang="ko-KR" altLang="en-US" dirty="0" smtClean="0"/>
              <a:t>만주지방까지 관심을 갖더니</a:t>
            </a:r>
          </a:p>
          <a:p>
            <a:r>
              <a:rPr lang="ko-KR" altLang="en-US" dirty="0" smtClean="0"/>
              <a:t>조선에 백두산 일대의 경계를 명확히 하자고</a:t>
            </a:r>
          </a:p>
          <a:p>
            <a:r>
              <a:rPr lang="ko-KR" altLang="en-US" dirty="0" smtClean="0"/>
              <a:t>요청해 왔답니다</a:t>
            </a:r>
            <a:r>
              <a:rPr lang="en-US" altLang="ko-KR" dirty="0" smtClean="0"/>
              <a:t>.</a:t>
            </a:r>
            <a:endParaRPr lang="en-US" altLang="ko-KR" b="1" dirty="0" smtClean="0"/>
          </a:p>
          <a:p>
            <a:r>
              <a:rPr lang="ko-KR" altLang="en-US" dirty="0" smtClean="0"/>
              <a:t>그전부터 압록강과 두만강을 사이에 두고 </a:t>
            </a:r>
            <a:r>
              <a:rPr lang="ko-KR" altLang="en-US" dirty="0" err="1" smtClean="0"/>
              <a:t>두나라는</a:t>
            </a:r>
            <a:endParaRPr lang="ko-KR" altLang="en-US" dirty="0" smtClean="0"/>
          </a:p>
          <a:p>
            <a:r>
              <a:rPr lang="ko-KR" altLang="en-US" dirty="0" smtClean="0"/>
              <a:t>여러 분쟁이 많이 있었고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smtClean="0"/>
              <a:t>더군다나 청나라 왕실의 발상지로 여기는</a:t>
            </a:r>
          </a:p>
          <a:p>
            <a:r>
              <a:rPr lang="ko-KR" altLang="en-US" dirty="0" smtClean="0"/>
              <a:t>백두산을 청나라가 </a:t>
            </a:r>
            <a:r>
              <a:rPr lang="ko-KR" altLang="en-US" dirty="0" err="1" smtClean="0"/>
              <a:t>국경안에</a:t>
            </a:r>
            <a:endParaRPr lang="ko-KR" altLang="en-US" dirty="0" smtClean="0"/>
          </a:p>
          <a:p>
            <a:r>
              <a:rPr lang="ko-KR" altLang="en-US" dirty="0" smtClean="0"/>
              <a:t>넣으려는 </a:t>
            </a:r>
            <a:r>
              <a:rPr lang="ko-KR" altLang="en-US" dirty="0" err="1" smtClean="0"/>
              <a:t>숨은뜻도</a:t>
            </a:r>
            <a:r>
              <a:rPr lang="ko-KR" altLang="en-US" dirty="0" smtClean="0"/>
              <a:t> 있었답니다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청나라에서 </a:t>
            </a:r>
            <a:r>
              <a:rPr lang="ko-KR" altLang="en-US" dirty="0" err="1" smtClean="0"/>
              <a:t>목극등을</a:t>
            </a:r>
            <a:r>
              <a:rPr lang="ko-KR" altLang="en-US" dirty="0" smtClean="0"/>
              <a:t> 파견하자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조선은</a:t>
            </a:r>
          </a:p>
          <a:p>
            <a:r>
              <a:rPr lang="ko-KR" altLang="en-US" dirty="0" smtClean="0"/>
              <a:t>외국 사신을 접대하던 </a:t>
            </a:r>
            <a:r>
              <a:rPr lang="ko-KR" altLang="en-US" dirty="0" err="1" smtClean="0"/>
              <a:t>그당시</a:t>
            </a:r>
            <a:r>
              <a:rPr lang="ko-KR" altLang="en-US" dirty="0" smtClean="0"/>
              <a:t> 임시 벼슬아치</a:t>
            </a:r>
          </a:p>
          <a:p>
            <a:r>
              <a:rPr lang="ko-KR" altLang="en-US" dirty="0" err="1" smtClean="0"/>
              <a:t>접반사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박권과</a:t>
            </a:r>
            <a:r>
              <a:rPr lang="ko-KR" altLang="en-US" dirty="0" smtClean="0"/>
              <a:t> 함경감사 </a:t>
            </a:r>
            <a:r>
              <a:rPr lang="ko-KR" altLang="en-US" dirty="0" err="1" smtClean="0"/>
              <a:t>이선부를</a:t>
            </a:r>
            <a:endParaRPr lang="ko-KR" altLang="en-US" dirty="0" smtClean="0"/>
          </a:p>
          <a:p>
            <a:r>
              <a:rPr lang="ko-KR" altLang="en-US" dirty="0" smtClean="0"/>
              <a:t>보내 논의 하게 하였답니다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76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1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21D-2F74-42DA-9C3E-076F0CC3B904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FA77-227B-4956-8862-38E9365B77DE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E5B0-7DA0-462B-9A3B-D82F9E551C9E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2773-C73D-42D8-B24F-F99CC70510ED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DA05-7DD8-404E-87EE-444615B42E3A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4B6F-2CC0-4DD1-A5AA-B33D4D6D00BE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3E4F-CE8A-4879-B389-D76D4ED45392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07BC-7147-4212-8B08-A8A17C812BB8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50EE-EC4E-4DDE-8116-78FB54022B7A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EBA-E902-47E8-A99C-1D1786CEB630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205E-6196-4CC2-8281-0AF3B07C5E73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4AC5-A2C2-4CA4-B4BD-6447ADE9C425}" type="datetime1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280" y="6490544"/>
            <a:ext cx="1928826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>
              <a:defRPr/>
            </a:pPr>
            <a:fld id="{EC0BB0C5-6955-4F9B-BA60-58E2367A55EF}" type="slidenum">
              <a:rPr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>
                <a:defRPr/>
              </a:pPr>
              <a:t>‹#›</a:t>
            </a:fld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kr/url?sa=i&amp;rct=j&amp;q=&amp;esrc=s&amp;frm=1&amp;source=images&amp;cd=&amp;cad=rja&amp;uact=8&amp;ved=0CAcQjRw&amp;url=http://www.ddanzi.com/index.php?mid=ddanziNews&amp;search_target=title&amp;search_keyword=%EC%82%B0%ED%95%98%EC%B9%BC%EB%9F%BC&amp;page=3&amp;document_srl=948497&amp;ei=lLQXVZriF6HmmAWi6ICYDw&amp;bvm=bv.89381419,d.dGY&amp;psig=AFQjCNHjol3xgfPmRuDaS-bJzsiO_bjf6g&amp;ust=142770331546411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2204864"/>
            <a:ext cx="5509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5000" b="1" dirty="0" smtClean="0">
                <a:solidFill>
                  <a:schemeClr val="bg1"/>
                </a:solidFill>
              </a:rPr>
              <a:t>간도가 한국영토인 역사적 근거</a:t>
            </a:r>
            <a:endParaRPr lang="en-US" altLang="ko-KR" sz="5000" b="1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88224" y="54452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>
                <a:solidFill>
                  <a:schemeClr val="bg1"/>
                </a:solidFill>
              </a:rPr>
              <a:t>5</a:t>
            </a:r>
            <a:r>
              <a:rPr lang="ko-KR" altLang="en-US" sz="2800" dirty="0" smtClean="0">
                <a:solidFill>
                  <a:schemeClr val="bg1"/>
                </a:solidFill>
              </a:rPr>
              <a:t>조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2204864"/>
            <a:ext cx="5509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5000" b="1" dirty="0">
                <a:solidFill>
                  <a:schemeClr val="bg1"/>
                </a:solidFill>
              </a:rPr>
              <a:t>3</a:t>
            </a:r>
            <a:r>
              <a:rPr lang="en-US" altLang="ko-KR" sz="5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간도의 역사</a:t>
            </a:r>
            <a:endParaRPr lang="en-US" altLang="ko-KR" sz="5000" b="1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중국어중국학과</a:t>
            </a:r>
            <a:r>
              <a:rPr lang="en-US" altLang="ko-KR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ea typeface="a옛날목욕탕L" pitchFamily="18" charset="-127"/>
              </a:rPr>
              <a:t>21001691 </a:t>
            </a:r>
            <a:endParaRPr lang="en-US" altLang="ko-KR" sz="2800" dirty="0" smtClean="0">
              <a:solidFill>
                <a:schemeClr val="bg1"/>
              </a:solidFill>
              <a:latin typeface="+mj-lt"/>
              <a:ea typeface="a옛날목욕탕L" pitchFamily="18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ea typeface="a옛날목욕탕L" pitchFamily="18" charset="-127"/>
              </a:rPr>
              <a:t>백정민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a옛날목욕탕L" pitchFamily="18" charset="-127"/>
                <a:ea typeface="a옛날목욕탕L" pitchFamily="18" charset="-127"/>
              </a:rPr>
              <a:t>1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고대의 간도 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91" y="1988840"/>
            <a:ext cx="647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고조선을 건국하면서  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역사 출발</a:t>
            </a:r>
            <a:endParaRPr lang="ko-KR" altLang="en-US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396380"/>
            <a:ext cx="855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백두산과  송화강 및 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흑룡강을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중심으로 우리 민족의 활동 무대였다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기원전  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천년에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이미 만주일대에 큰 세력을 형성했다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688695" y="3382253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32129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이후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고구려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이 지방으로 뻗어나가면서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고구려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영토가 되고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                                                                                                          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고구려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망한 뒤에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발해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영토가 되었다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662024" y="3861048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7630" y="407707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이후에는 고려왕조가 고구려의 옛  영토회복을 위한 북진정책을 했으며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292" y="444190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고려시대  때부터 조선시대까지 간도 지역에 여진족을 회유하고자 귀순한 여진족의 집단 거주를 허용한다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15719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</a:t>
            </a:r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 두만강과   북동쪽   여러 강들이   이르는   여러   지류의   연안을   중심으로 </a:t>
            </a:r>
            <a:endParaRPr lang="en-US" altLang="ko-KR" sz="1600" b="1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분지와  구릉이  발달하여</a:t>
            </a:r>
            <a:endParaRPr lang="en-US" altLang="ko-KR" sz="1600" b="1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산지가  발달하고  땅이  기름지며   산림이  무성해   각종 자원이  풍부한  지역이며</a:t>
            </a:r>
            <a:endParaRPr lang="en-US" altLang="ko-KR" sz="1600" b="1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spc="-15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이를  </a:t>
            </a:r>
            <a:r>
              <a:rPr lang="ko-KR" altLang="en-US" sz="1600" b="1" spc="-15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개척</a:t>
            </a:r>
            <a:r>
              <a:rPr lang="ko-KR" altLang="en-US" sz="1600" b="1" spc="-15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   농경지로  만든 것은  </a:t>
            </a:r>
            <a:r>
              <a:rPr lang="ko-KR" altLang="en-US" sz="1600" b="1" spc="-15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우리나라  사람들 </a:t>
            </a:r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이였다</a:t>
            </a:r>
            <a:r>
              <a:rPr lang="en-US" altLang="ko-KR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12560" y="2060848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간도는 두만강과 북동쪽 </a:t>
            </a:r>
            <a:r>
              <a:rPr lang="ko-KR" altLang="en-US" dirty="0" err="1" smtClean="0"/>
              <a:t>해란강으로부터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혼춘강에</a:t>
            </a:r>
            <a:r>
              <a:rPr lang="ko-KR" altLang="en-US" dirty="0" smtClean="0"/>
              <a:t> 이르는 여러 지류의 연안을 중심으로 한 분지와 구릉으로서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산지가 발달해 땅이 기름지고 산림이 무성해 각종 자원도 풍부한 지방이었습니다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여진족은 농경보다 유목과 수렵에 종사하였기 때문에 이 비옥한 지역이 오랫동안 개척되지 못하였고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간도를 개척해 농경지로 만든 것은 우리 나라 사람이었습니다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2</a:t>
            </a:r>
            <a:endParaRPr lang="en-US" altLang="ko-KR" sz="2400" dirty="0">
              <a:latin typeface="a옛날목욕탕L" pitchFamily="18" charset="-127"/>
              <a:ea typeface="a옛날목욕탕L" pitchFamily="18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392982" y="5051276"/>
            <a:ext cx="7445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숙종 때 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1712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년 조선과 청나라가  국경의 경계를  표시하기 위해 </a:t>
            </a:r>
            <a:endParaRPr lang="en-US" altLang="ko-KR" sz="16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charset="-127"/>
              <a:ea typeface="나눔바른고딕" charset="-127"/>
            </a:endParaRPr>
          </a:p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백두산 위에  세운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  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비석이  </a:t>
            </a:r>
            <a:r>
              <a:rPr lang="ko-KR" altLang="en-US" sz="20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charset="-127"/>
                <a:ea typeface="나눔바른고딕" charset="-127"/>
              </a:rPr>
              <a:t>백두산 정계비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이다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charset="-127"/>
                <a:ea typeface="나눔바른고딕" charset="-127"/>
              </a:rPr>
              <a:t>.</a:t>
            </a:r>
          </a:p>
          <a:p>
            <a:endParaRPr lang="ko-KR" altLang="en-US" sz="1600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42912" y="577047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간도의 역사 ① 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725144" y="-115416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압록강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두만강까지가 한반도의 영토였을까요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조선 초기 세워진 백두산 정계비에 따르면</a:t>
            </a:r>
          </a:p>
          <a:p>
            <a:r>
              <a:rPr lang="ko-KR" altLang="en-US" dirty="0" smtClean="0"/>
              <a:t>당시 청나라와의 국경을</a:t>
            </a:r>
          </a:p>
          <a:p>
            <a:r>
              <a:rPr lang="en-US" altLang="ko-KR" dirty="0" smtClean="0"/>
              <a:t>"</a:t>
            </a:r>
            <a:r>
              <a:rPr lang="ko-KR" altLang="en-US" dirty="0" err="1" smtClean="0"/>
              <a:t>서위압록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동위토문</a:t>
            </a:r>
            <a:r>
              <a:rPr lang="en-US" altLang="ko-KR" dirty="0" smtClean="0"/>
              <a:t>"</a:t>
            </a:r>
            <a:r>
              <a:rPr lang="ko-KR" altLang="en-US" dirty="0" smtClean="0"/>
              <a:t>으로 정했습니다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15" name="그림 14" descr="백두산_정계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10" y="2168674"/>
            <a:ext cx="3468289" cy="19730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589240" y="1484784"/>
            <a:ext cx="4824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숙종때인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1712</a:t>
            </a:r>
            <a:r>
              <a:rPr lang="ko-KR" altLang="en-US" dirty="0" smtClean="0"/>
              <a:t>년 조선과 청나라가</a:t>
            </a:r>
          </a:p>
          <a:p>
            <a:r>
              <a:rPr lang="ko-KR" altLang="en-US" dirty="0" smtClean="0"/>
              <a:t>경계를 표시하기 위해 </a:t>
            </a:r>
            <a:r>
              <a:rPr lang="ko-KR" altLang="en-US" dirty="0" err="1" smtClean="0"/>
              <a:t>백두산위에</a:t>
            </a:r>
            <a:endParaRPr lang="ko-KR" altLang="en-US" dirty="0" smtClean="0"/>
          </a:p>
          <a:p>
            <a:r>
              <a:rPr lang="ko-KR" altLang="en-US" dirty="0" smtClean="0"/>
              <a:t>세운 비석을 백두산 정계비라고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명나라가 멸하고 중국 땅을 차지한 청나라가</a:t>
            </a:r>
          </a:p>
          <a:p>
            <a:r>
              <a:rPr lang="ko-KR" altLang="en-US" dirty="0" smtClean="0"/>
              <a:t>만주지방까지 관심을 갖더니</a:t>
            </a:r>
          </a:p>
          <a:p>
            <a:r>
              <a:rPr lang="ko-KR" altLang="en-US" dirty="0" smtClean="0"/>
              <a:t>조선에 백두산 일대의 경계를 명확히 하자고</a:t>
            </a:r>
          </a:p>
          <a:p>
            <a:r>
              <a:rPr lang="ko-KR" altLang="en-US" dirty="0" smtClean="0"/>
              <a:t>요청해 왔답니다</a:t>
            </a:r>
            <a:r>
              <a:rPr lang="en-US" altLang="ko-KR" dirty="0" smtClean="0"/>
              <a:t>.</a:t>
            </a:r>
            <a:endParaRPr lang="en-US" altLang="ko-KR" b="1" dirty="0" smtClean="0"/>
          </a:p>
          <a:p>
            <a:r>
              <a:rPr lang="ko-KR" altLang="en-US" dirty="0" smtClean="0"/>
              <a:t>그전부터 압록강과 두만강을 사이에 두고 </a:t>
            </a:r>
            <a:r>
              <a:rPr lang="ko-KR" altLang="en-US" dirty="0" err="1" smtClean="0"/>
              <a:t>두나라는</a:t>
            </a:r>
            <a:endParaRPr lang="ko-KR" altLang="en-US" dirty="0" smtClean="0"/>
          </a:p>
          <a:p>
            <a:r>
              <a:rPr lang="ko-KR" altLang="en-US" dirty="0" smtClean="0"/>
              <a:t>여러 분쟁이 많이 있었고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smtClean="0"/>
              <a:t>더군다나 청나라 왕실의 발상지로 여기는</a:t>
            </a:r>
          </a:p>
          <a:p>
            <a:r>
              <a:rPr lang="ko-KR" altLang="en-US" dirty="0" smtClean="0"/>
              <a:t>백두산을 청나라가 </a:t>
            </a:r>
            <a:r>
              <a:rPr lang="ko-KR" altLang="en-US" dirty="0" err="1" smtClean="0"/>
              <a:t>국경안에</a:t>
            </a:r>
            <a:endParaRPr lang="ko-KR" altLang="en-US" dirty="0" smtClean="0"/>
          </a:p>
          <a:p>
            <a:r>
              <a:rPr lang="ko-KR" altLang="en-US" dirty="0" smtClean="0"/>
              <a:t>넣으려는 </a:t>
            </a:r>
            <a:r>
              <a:rPr lang="ko-KR" altLang="en-US" dirty="0" err="1" smtClean="0"/>
              <a:t>숨은뜻도</a:t>
            </a:r>
            <a:r>
              <a:rPr lang="ko-KR" altLang="en-US" dirty="0" smtClean="0"/>
              <a:t> 있었답니다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청나라에서 </a:t>
            </a:r>
            <a:r>
              <a:rPr lang="ko-KR" altLang="en-US" dirty="0" err="1" smtClean="0"/>
              <a:t>목극등을</a:t>
            </a:r>
            <a:r>
              <a:rPr lang="ko-KR" altLang="en-US" dirty="0" smtClean="0"/>
              <a:t> 파견하자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조선은</a:t>
            </a:r>
          </a:p>
          <a:p>
            <a:r>
              <a:rPr lang="ko-KR" altLang="en-US" dirty="0" smtClean="0"/>
              <a:t>외국 사신을 접대하던 </a:t>
            </a:r>
            <a:r>
              <a:rPr lang="ko-KR" altLang="en-US" dirty="0" err="1" smtClean="0"/>
              <a:t>그당시</a:t>
            </a:r>
            <a:r>
              <a:rPr lang="ko-KR" altLang="en-US" dirty="0" smtClean="0"/>
              <a:t> 임시 벼슬아치</a:t>
            </a:r>
          </a:p>
          <a:p>
            <a:r>
              <a:rPr lang="ko-KR" altLang="en-US" dirty="0" err="1" smtClean="0"/>
              <a:t>접반사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박권과</a:t>
            </a:r>
            <a:r>
              <a:rPr lang="ko-KR" altLang="en-US" dirty="0" smtClean="0"/>
              <a:t> 함경감사 </a:t>
            </a:r>
            <a:r>
              <a:rPr lang="ko-KR" altLang="en-US" dirty="0" err="1" smtClean="0"/>
              <a:t>이선부를</a:t>
            </a:r>
            <a:endParaRPr lang="ko-KR" altLang="en-US" dirty="0" smtClean="0"/>
          </a:p>
          <a:p>
            <a:r>
              <a:rPr lang="ko-KR" altLang="en-US" dirty="0" smtClean="0"/>
              <a:t>보내 논의 하게 하였답니다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68744" y="-1179512"/>
            <a:ext cx="309634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그렇게 되어 백두산 정상 동남쪽 약 </a:t>
            </a:r>
            <a:r>
              <a:rPr lang="en-US" altLang="ko-KR" dirty="0" smtClean="0"/>
              <a:t>4km </a:t>
            </a:r>
            <a:r>
              <a:rPr lang="ko-KR" altLang="en-US" dirty="0" smtClean="0"/>
              <a:t>지점인</a:t>
            </a:r>
          </a:p>
          <a:p>
            <a:r>
              <a:rPr lang="ko-KR" altLang="en-US" dirty="0" smtClean="0"/>
              <a:t>해발 </a:t>
            </a:r>
            <a:r>
              <a:rPr lang="en-US" altLang="ko-KR" dirty="0" smtClean="0"/>
              <a:t>2,200m </a:t>
            </a:r>
            <a:r>
              <a:rPr lang="ko-KR" altLang="en-US" dirty="0" smtClean="0"/>
              <a:t>고지에 백두산 정계비가</a:t>
            </a:r>
          </a:p>
          <a:p>
            <a:r>
              <a:rPr lang="ko-KR" altLang="en-US" dirty="0" smtClean="0"/>
              <a:t>세워졌답니다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비문의 내용은</a:t>
            </a:r>
          </a:p>
          <a:p>
            <a:r>
              <a:rPr lang="ko-KR" altLang="en-US" dirty="0" smtClean="0"/>
              <a:t>서쪽으로는 압록강을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동쪽으로는 </a:t>
            </a:r>
            <a:r>
              <a:rPr lang="ko-KR" altLang="en-US" dirty="0" err="1" smtClean="0"/>
              <a:t>토문강을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두나라</a:t>
            </a:r>
            <a:endParaRPr lang="ko-KR" altLang="en-US" dirty="0" smtClean="0"/>
          </a:p>
          <a:p>
            <a:r>
              <a:rPr lang="ko-KR" altLang="en-US" dirty="0" smtClean="0"/>
              <a:t>사이의 경계선으로 한다는 </a:t>
            </a:r>
            <a:r>
              <a:rPr lang="ko-KR" altLang="en-US" dirty="0" err="1" smtClean="0"/>
              <a:t>것이었답ㄴ다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err="1" smtClean="0"/>
              <a:t>그이후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고정때인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세기 말에 </a:t>
            </a:r>
          </a:p>
          <a:p>
            <a:r>
              <a:rPr lang="ko-KR" altLang="en-US" dirty="0" smtClean="0"/>
              <a:t>조선과 청나라는 백두산 정계비의</a:t>
            </a:r>
          </a:p>
          <a:p>
            <a:r>
              <a:rPr lang="ko-KR" altLang="en-US" dirty="0" err="1" smtClean="0"/>
              <a:t>토문강</a:t>
            </a:r>
            <a:r>
              <a:rPr lang="ko-KR" altLang="en-US" dirty="0" smtClean="0"/>
              <a:t> 해석을 달리하여</a:t>
            </a:r>
          </a:p>
          <a:p>
            <a:r>
              <a:rPr lang="ko-KR" altLang="en-US" dirty="0" smtClean="0"/>
              <a:t>간도문제로 또 영토분쟁이 일어나게 된답니다</a:t>
            </a:r>
            <a:r>
              <a:rPr lang="en-US" altLang="ko-KR" dirty="0" smtClean="0"/>
              <a:t>.</a:t>
            </a:r>
          </a:p>
          <a:p>
            <a:endParaRPr lang="en-US" altLang="ko-KR" b="1" dirty="0" smtClean="0"/>
          </a:p>
          <a:p>
            <a:r>
              <a:rPr lang="ko-KR" altLang="en-US" dirty="0" smtClean="0"/>
              <a:t>청나라는 </a:t>
            </a:r>
            <a:r>
              <a:rPr lang="ko-KR" altLang="en-US" dirty="0" err="1" smtClean="0"/>
              <a:t>토문강을</a:t>
            </a:r>
            <a:r>
              <a:rPr lang="ko-KR" altLang="en-US" dirty="0" smtClean="0"/>
              <a:t> 두만강으로</a:t>
            </a:r>
          </a:p>
          <a:p>
            <a:r>
              <a:rPr lang="ko-KR" altLang="en-US" dirty="0" smtClean="0"/>
              <a:t>조선은 </a:t>
            </a:r>
            <a:r>
              <a:rPr lang="ko-KR" altLang="en-US" dirty="0" err="1" smtClean="0"/>
              <a:t>쑹화강</a:t>
            </a:r>
            <a:r>
              <a:rPr lang="ko-KR" altLang="en-US" dirty="0" smtClean="0"/>
              <a:t> 지류인 </a:t>
            </a:r>
            <a:r>
              <a:rPr lang="ko-KR" altLang="en-US" dirty="0" err="1" smtClean="0"/>
              <a:t>토문강으로</a:t>
            </a:r>
            <a:r>
              <a:rPr lang="ko-KR" altLang="en-US" dirty="0" smtClean="0"/>
              <a:t> 주장해</a:t>
            </a:r>
          </a:p>
          <a:p>
            <a:r>
              <a:rPr lang="ko-KR" altLang="en-US" dirty="0" smtClean="0"/>
              <a:t>간도 분쟁은 </a:t>
            </a:r>
            <a:r>
              <a:rPr lang="ko-KR" altLang="en-US" dirty="0" err="1" smtClean="0"/>
              <a:t>끝이나지</a:t>
            </a:r>
            <a:r>
              <a:rPr lang="ko-KR" altLang="en-US" dirty="0" smtClean="0"/>
              <a:t> 않았다고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그이후</a:t>
            </a:r>
            <a:r>
              <a:rPr lang="ko-KR" altLang="en-US" dirty="0" smtClean="0"/>
              <a:t> 일본이 </a:t>
            </a:r>
            <a:r>
              <a:rPr lang="en-US" altLang="ko-KR" dirty="0" smtClean="0"/>
              <a:t>1909</a:t>
            </a:r>
            <a:r>
              <a:rPr lang="ko-KR" altLang="en-US" dirty="0" smtClean="0"/>
              <a:t>년 청나라와</a:t>
            </a:r>
          </a:p>
          <a:p>
            <a:r>
              <a:rPr lang="ko-KR" altLang="en-US" dirty="0" smtClean="0"/>
              <a:t>간도 협약을 맺음으로 남만주 철도 부설권을</a:t>
            </a:r>
          </a:p>
          <a:p>
            <a:r>
              <a:rPr lang="ko-KR" altLang="en-US" dirty="0" smtClean="0"/>
              <a:t>갖는 대가로 간도를 청에 넘겼답니다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b="1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6146" name="Picture 2" descr="http://postfiles6.naver.net/20140814_261/thvksehs1_1407990368548MRaua_JPEG/fdfsasdd.JPG?type=w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576" y="1853208"/>
            <a:ext cx="3609975" cy="2505075"/>
          </a:xfrm>
          <a:prstGeom prst="rect">
            <a:avLst/>
          </a:prstGeom>
          <a:noFill/>
        </p:spPr>
      </p:pic>
      <p:cxnSp>
        <p:nvCxnSpPr>
          <p:cNvPr id="19" name="직선 화살표 연결선 18"/>
          <p:cNvCxnSpPr/>
          <p:nvPr/>
        </p:nvCxnSpPr>
        <p:spPr>
          <a:xfrm>
            <a:off x="668710" y="5335116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2</a:t>
            </a:r>
            <a:endParaRPr lang="en-US" altLang="ko-KR" sz="2400" dirty="0">
              <a:latin typeface="a옛날목욕탕L" pitchFamily="18" charset="-127"/>
              <a:ea typeface="a옛날목욕탕L" pitchFamily="18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142912" y="577047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간도의 역사 ② 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725144" y="-115416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압록강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두만강까지가 한반도의 영토였을까요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조선 초기 세워진 백두산 정계비에 따르면</a:t>
            </a:r>
          </a:p>
          <a:p>
            <a:r>
              <a:rPr lang="ko-KR" altLang="en-US" dirty="0" smtClean="0"/>
              <a:t>당시 청나라와의 국경을</a:t>
            </a:r>
          </a:p>
          <a:p>
            <a:r>
              <a:rPr lang="en-US" altLang="ko-KR" dirty="0" smtClean="0"/>
              <a:t>"</a:t>
            </a:r>
            <a:r>
              <a:rPr lang="ko-KR" altLang="en-US" dirty="0" err="1" smtClean="0"/>
              <a:t>서위압록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동위토문</a:t>
            </a:r>
            <a:r>
              <a:rPr lang="en-US" altLang="ko-KR" dirty="0" smtClean="0"/>
              <a:t>"</a:t>
            </a:r>
            <a:r>
              <a:rPr lang="ko-KR" altLang="en-US" dirty="0" smtClean="0"/>
              <a:t>으로 정했습니다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16" name="TextBox 15"/>
          <p:cNvSpPr txBox="1"/>
          <p:nvPr/>
        </p:nvSpPr>
        <p:spPr>
          <a:xfrm>
            <a:off x="-6589240" y="1484784"/>
            <a:ext cx="4824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숙종때인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1712</a:t>
            </a:r>
            <a:r>
              <a:rPr lang="ko-KR" altLang="en-US" dirty="0" smtClean="0"/>
              <a:t>년 조선과 청나라가</a:t>
            </a:r>
          </a:p>
          <a:p>
            <a:r>
              <a:rPr lang="ko-KR" altLang="en-US" dirty="0" smtClean="0"/>
              <a:t>경계를 표시하기 위해 </a:t>
            </a:r>
            <a:r>
              <a:rPr lang="ko-KR" altLang="en-US" dirty="0" err="1" smtClean="0"/>
              <a:t>백두산위에</a:t>
            </a:r>
            <a:endParaRPr lang="ko-KR" altLang="en-US" dirty="0" smtClean="0"/>
          </a:p>
          <a:p>
            <a:r>
              <a:rPr lang="ko-KR" altLang="en-US" dirty="0" smtClean="0"/>
              <a:t>세운 비석을 백두산 정계비라고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명나라가 멸하고 중국 땅을 차지한 청나라가</a:t>
            </a:r>
          </a:p>
          <a:p>
            <a:r>
              <a:rPr lang="ko-KR" altLang="en-US" dirty="0" smtClean="0"/>
              <a:t>만주지방까지 관심을 갖더니</a:t>
            </a:r>
          </a:p>
          <a:p>
            <a:r>
              <a:rPr lang="ko-KR" altLang="en-US" dirty="0" smtClean="0"/>
              <a:t>조선에 백두산 일대의 경계를 명확히 하자고</a:t>
            </a:r>
          </a:p>
          <a:p>
            <a:r>
              <a:rPr lang="ko-KR" altLang="en-US" dirty="0" smtClean="0"/>
              <a:t>요청해 왔답니다</a:t>
            </a:r>
            <a:r>
              <a:rPr lang="en-US" altLang="ko-KR" dirty="0" smtClean="0"/>
              <a:t>.</a:t>
            </a:r>
            <a:endParaRPr lang="en-US" altLang="ko-KR" b="1" dirty="0" smtClean="0"/>
          </a:p>
          <a:p>
            <a:r>
              <a:rPr lang="ko-KR" altLang="en-US" dirty="0" smtClean="0"/>
              <a:t>그전부터 압록강과 두만강을 사이에 두고 </a:t>
            </a:r>
            <a:r>
              <a:rPr lang="ko-KR" altLang="en-US" dirty="0" err="1" smtClean="0"/>
              <a:t>두나라는</a:t>
            </a:r>
            <a:endParaRPr lang="ko-KR" altLang="en-US" dirty="0" smtClean="0"/>
          </a:p>
          <a:p>
            <a:r>
              <a:rPr lang="ko-KR" altLang="en-US" dirty="0" smtClean="0"/>
              <a:t>여러 분쟁이 많이 있었고</a:t>
            </a:r>
            <a:r>
              <a:rPr lang="en-US" altLang="ko-KR" dirty="0" smtClean="0"/>
              <a:t>, </a:t>
            </a:r>
            <a:endParaRPr lang="ko-KR" altLang="en-US" dirty="0" smtClean="0"/>
          </a:p>
          <a:p>
            <a:r>
              <a:rPr lang="ko-KR" altLang="en-US" dirty="0" smtClean="0"/>
              <a:t>더군다나 청나라 왕실의 발상지로 여기는</a:t>
            </a:r>
          </a:p>
          <a:p>
            <a:r>
              <a:rPr lang="ko-KR" altLang="en-US" dirty="0" smtClean="0"/>
              <a:t>백두산을 청나라가 </a:t>
            </a:r>
            <a:r>
              <a:rPr lang="ko-KR" altLang="en-US" dirty="0" err="1" smtClean="0"/>
              <a:t>국경안에</a:t>
            </a:r>
            <a:endParaRPr lang="ko-KR" altLang="en-US" dirty="0" smtClean="0"/>
          </a:p>
          <a:p>
            <a:r>
              <a:rPr lang="ko-KR" altLang="en-US" dirty="0" smtClean="0"/>
              <a:t>넣으려는 </a:t>
            </a:r>
            <a:r>
              <a:rPr lang="ko-KR" altLang="en-US" dirty="0" err="1" smtClean="0"/>
              <a:t>숨은뜻도</a:t>
            </a:r>
            <a:r>
              <a:rPr lang="ko-KR" altLang="en-US" dirty="0" smtClean="0"/>
              <a:t> 있었답니다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청나라에서 </a:t>
            </a:r>
            <a:r>
              <a:rPr lang="ko-KR" altLang="en-US" dirty="0" err="1" smtClean="0"/>
              <a:t>목극등을</a:t>
            </a:r>
            <a:r>
              <a:rPr lang="ko-KR" altLang="en-US" dirty="0" smtClean="0"/>
              <a:t> 파견하자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조선은</a:t>
            </a:r>
          </a:p>
          <a:p>
            <a:r>
              <a:rPr lang="ko-KR" altLang="en-US" dirty="0" smtClean="0"/>
              <a:t>외국 사신을 접대하던 </a:t>
            </a:r>
            <a:r>
              <a:rPr lang="ko-KR" altLang="en-US" dirty="0" err="1" smtClean="0"/>
              <a:t>그당시</a:t>
            </a:r>
            <a:r>
              <a:rPr lang="ko-KR" altLang="en-US" dirty="0" smtClean="0"/>
              <a:t> 임시 벼슬아치</a:t>
            </a:r>
          </a:p>
          <a:p>
            <a:r>
              <a:rPr lang="ko-KR" altLang="en-US" dirty="0" err="1" smtClean="0"/>
              <a:t>접반사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박권과</a:t>
            </a:r>
            <a:r>
              <a:rPr lang="ko-KR" altLang="en-US" dirty="0" smtClean="0"/>
              <a:t> 함경감사 </a:t>
            </a:r>
            <a:r>
              <a:rPr lang="ko-KR" altLang="en-US" dirty="0" err="1" smtClean="0"/>
              <a:t>이선부를</a:t>
            </a:r>
            <a:endParaRPr lang="ko-KR" altLang="en-US" dirty="0" smtClean="0"/>
          </a:p>
          <a:p>
            <a:r>
              <a:rPr lang="ko-KR" altLang="en-US" dirty="0" smtClean="0"/>
              <a:t>보내 논의 하게 하였답니다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04648" y="-1251520"/>
            <a:ext cx="309634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그렇게 되어 백두산 정상 동남쪽 약 </a:t>
            </a:r>
            <a:r>
              <a:rPr lang="en-US" altLang="ko-KR" dirty="0" smtClean="0"/>
              <a:t>4km </a:t>
            </a:r>
            <a:r>
              <a:rPr lang="ko-KR" altLang="en-US" dirty="0" smtClean="0"/>
              <a:t>지점인</a:t>
            </a:r>
          </a:p>
          <a:p>
            <a:r>
              <a:rPr lang="ko-KR" altLang="en-US" dirty="0" smtClean="0"/>
              <a:t>해발 </a:t>
            </a:r>
            <a:r>
              <a:rPr lang="en-US" altLang="ko-KR" dirty="0" smtClean="0"/>
              <a:t>2,200m </a:t>
            </a:r>
            <a:r>
              <a:rPr lang="ko-KR" altLang="en-US" dirty="0" smtClean="0"/>
              <a:t>고지에 백두산 정계비가</a:t>
            </a:r>
          </a:p>
          <a:p>
            <a:r>
              <a:rPr lang="ko-KR" altLang="en-US" dirty="0" smtClean="0"/>
              <a:t>세워졌답니다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비문의 내용은</a:t>
            </a:r>
          </a:p>
          <a:p>
            <a:r>
              <a:rPr lang="ko-KR" altLang="en-US" dirty="0" smtClean="0"/>
              <a:t>서쪽으로는 압록강을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동쪽으로는 </a:t>
            </a:r>
            <a:r>
              <a:rPr lang="ko-KR" altLang="en-US" dirty="0" err="1" smtClean="0"/>
              <a:t>토문강을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두나라</a:t>
            </a:r>
            <a:endParaRPr lang="ko-KR" altLang="en-US" dirty="0" smtClean="0"/>
          </a:p>
          <a:p>
            <a:r>
              <a:rPr lang="ko-KR" altLang="en-US" dirty="0" smtClean="0"/>
              <a:t>사이의 경계선으로 한다는 </a:t>
            </a:r>
            <a:r>
              <a:rPr lang="ko-KR" altLang="en-US" dirty="0" err="1" smtClean="0"/>
              <a:t>것이었답ㄴ다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err="1" smtClean="0"/>
              <a:t>그이후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고정때인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세기 말에 </a:t>
            </a:r>
          </a:p>
          <a:p>
            <a:r>
              <a:rPr lang="ko-KR" altLang="en-US" dirty="0" smtClean="0"/>
              <a:t>조선과 청나라는 백두산 정계비의</a:t>
            </a:r>
          </a:p>
          <a:p>
            <a:r>
              <a:rPr lang="ko-KR" altLang="en-US" dirty="0" err="1" smtClean="0"/>
              <a:t>토문강</a:t>
            </a:r>
            <a:r>
              <a:rPr lang="ko-KR" altLang="en-US" dirty="0" smtClean="0"/>
              <a:t> 해석을 달리하여</a:t>
            </a:r>
          </a:p>
          <a:p>
            <a:r>
              <a:rPr lang="ko-KR" altLang="en-US" dirty="0" smtClean="0"/>
              <a:t>간도문제로 또 영토분쟁이 일어나게 된답니다</a:t>
            </a:r>
            <a:r>
              <a:rPr lang="en-US" altLang="ko-KR" dirty="0" smtClean="0"/>
              <a:t>.</a:t>
            </a:r>
          </a:p>
          <a:p>
            <a:endParaRPr lang="en-US" altLang="ko-KR" b="1" dirty="0" smtClean="0"/>
          </a:p>
          <a:p>
            <a:r>
              <a:rPr lang="ko-KR" altLang="en-US" dirty="0" smtClean="0"/>
              <a:t>청나라는 </a:t>
            </a:r>
            <a:r>
              <a:rPr lang="ko-KR" altLang="en-US" dirty="0" err="1" smtClean="0"/>
              <a:t>토문강을</a:t>
            </a:r>
            <a:r>
              <a:rPr lang="ko-KR" altLang="en-US" dirty="0" smtClean="0"/>
              <a:t> 두만강으로</a:t>
            </a:r>
          </a:p>
          <a:p>
            <a:r>
              <a:rPr lang="ko-KR" altLang="en-US" dirty="0" smtClean="0"/>
              <a:t>조선은 </a:t>
            </a:r>
            <a:r>
              <a:rPr lang="ko-KR" altLang="en-US" dirty="0" err="1" smtClean="0"/>
              <a:t>쑹화강</a:t>
            </a:r>
            <a:r>
              <a:rPr lang="ko-KR" altLang="en-US" dirty="0" smtClean="0"/>
              <a:t> 지류인 </a:t>
            </a:r>
            <a:r>
              <a:rPr lang="ko-KR" altLang="en-US" dirty="0" err="1" smtClean="0"/>
              <a:t>토문강으로</a:t>
            </a:r>
            <a:r>
              <a:rPr lang="ko-KR" altLang="en-US" dirty="0" smtClean="0"/>
              <a:t> 주장해</a:t>
            </a:r>
          </a:p>
          <a:p>
            <a:r>
              <a:rPr lang="ko-KR" altLang="en-US" dirty="0" smtClean="0"/>
              <a:t>간도 분쟁은 </a:t>
            </a:r>
            <a:r>
              <a:rPr lang="ko-KR" altLang="en-US" dirty="0" err="1" smtClean="0"/>
              <a:t>끝이나지</a:t>
            </a:r>
            <a:r>
              <a:rPr lang="ko-KR" altLang="en-US" dirty="0" smtClean="0"/>
              <a:t> 않았다고 한답니다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그이후</a:t>
            </a:r>
            <a:r>
              <a:rPr lang="ko-KR" altLang="en-US" dirty="0" smtClean="0"/>
              <a:t> 일본이 </a:t>
            </a:r>
            <a:r>
              <a:rPr lang="en-US" altLang="ko-KR" dirty="0" smtClean="0"/>
              <a:t>1909</a:t>
            </a:r>
            <a:r>
              <a:rPr lang="ko-KR" altLang="en-US" dirty="0" smtClean="0"/>
              <a:t>년 청나라와</a:t>
            </a:r>
          </a:p>
          <a:p>
            <a:r>
              <a:rPr lang="ko-KR" altLang="en-US" dirty="0" smtClean="0"/>
              <a:t>간도 협약을 맺음으로 남만주 철도 부설권을</a:t>
            </a:r>
          </a:p>
          <a:p>
            <a:r>
              <a:rPr lang="ko-KR" altLang="en-US" dirty="0" smtClean="0"/>
              <a:t>갖는 대가로 간도를 청에 넘겼답니다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b="1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2051" name="Picture 3" descr="http://cfile8.uf.tistory.com/image/265E534454C13A15170B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781425" cy="40290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644008" y="1671191"/>
            <a:ext cx="647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백두산 정계비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에서는 </a:t>
            </a:r>
            <a:endParaRPr lang="ko-KR" altLang="en-US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7406" y="2200672"/>
            <a:ext cx="8553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당시 청나라와의 국경을 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서위압록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동위토문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서쪽으로는 압록강을 동쪽으로는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토문강을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두나라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사이의</a:t>
            </a:r>
            <a:endParaRPr lang="en-US" altLang="ko-KR" sz="1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경계선으로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한다라고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되어있다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endParaRPr lang="en-US" altLang="ko-KR" sz="1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4644008" y="3429000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0072" y="335699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 그  이후  고종 때  조선과 청나라는</a:t>
            </a:r>
            <a:endParaRPr lang="en-US" altLang="ko-KR" sz="16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토문강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해석을  서로 달리하며</a:t>
            </a:r>
            <a:endParaRPr lang="en-US" altLang="ko-KR" sz="16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청나라는 </a:t>
            </a:r>
            <a:r>
              <a:rPr lang="ko-KR" altLang="en-US" sz="16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토문강을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두만강으로 </a:t>
            </a:r>
            <a:endParaRPr lang="en-US" altLang="ko-KR" sz="16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조선은  </a:t>
            </a:r>
            <a:r>
              <a:rPr lang="ko-KR" altLang="en-US" sz="16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쑹화강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지류의 </a:t>
            </a:r>
            <a:r>
              <a:rPr lang="ko-KR" altLang="en-US" sz="16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토문강으로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해석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주장한다</a:t>
            </a:r>
            <a:r>
              <a:rPr lang="en-US" altLang="ko-KR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6379468" y="4869160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290342" y="550847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그러므로써</a:t>
            </a:r>
            <a:r>
              <a:rPr lang="ko-KR" altLang="en-US" sz="20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간도분쟁</a:t>
            </a:r>
            <a:r>
              <a:rPr lang="ko-KR" altLang="en-US" sz="20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끝이 나지 않게 되었다</a:t>
            </a:r>
            <a:r>
              <a:rPr lang="en-US" altLang="ko-KR" sz="20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9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a옛날목욕탕L" pitchFamily="18" charset="-127"/>
                <a:ea typeface="a옛날목욕탕L" pitchFamily="18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간도의 역사 ③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358117"/>
            <a:ext cx="64724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</a:t>
            </a:r>
            <a:r>
              <a:rPr lang="en-US" altLang="ko-KR" sz="24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지만 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1909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endParaRPr lang="en-US" altLang="ko-KR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사이의 </a:t>
            </a:r>
            <a:r>
              <a:rPr lang="ko-KR" altLang="en-US" sz="24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간도협약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의해 토문강과 두만강 사이의 영토 </a:t>
            </a:r>
            <a:endParaRPr lang="en-US" altLang="ko-KR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 청나라에게  빼앗기게 됩니다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endParaRPr lang="en-US" altLang="ko-KR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475656" y="5589240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6860" y="23488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을사조약 </a:t>
            </a:r>
            <a:r>
              <a:rPr lang="en-US" altLang="ko-KR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2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을사늑약</a:t>
            </a:r>
            <a:r>
              <a:rPr lang="en-US" altLang="ko-KR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)</a:t>
            </a:r>
            <a:endParaRPr lang="en-US" altLang="ko-KR" sz="32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rgbClr val="C0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8100392" y="2276872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80064" y="243574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1905</a:t>
            </a:r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endParaRPr lang="en-US" altLang="ko-KR" sz="12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3836" y="2929188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의해 외교권을 박탈 당했기 때문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16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429309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온라인과 오프라인의 여러 비즈니스 모델을 고찰해보고</a:t>
            </a:r>
            <a:r>
              <a:rPr lang="en-US" altLang="ko-KR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온라인과 오프라인의 중간에 있는 </a:t>
            </a:r>
            <a:r>
              <a:rPr lang="ko-KR" altLang="en-US" sz="1600" b="1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모바일에</a:t>
            </a:r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맞는 서비스 영역을 발굴한다면 </a:t>
            </a:r>
            <a:endParaRPr lang="en-US" altLang="ko-KR" sz="1600" b="1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사업의 기회는 어느 때 보다  많아질 것 </a:t>
            </a:r>
            <a:endParaRPr lang="en-US" altLang="ko-KR" sz="1600" b="1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099" name="Picture 3" descr="http://cfile8.uf.tistory.com/image/255E674454C13A1617A7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376" y="1612578"/>
            <a:ext cx="4762500" cy="3524251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-4572000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하지만 </a:t>
            </a:r>
            <a:r>
              <a:rPr lang="en-US" altLang="ko-KR" dirty="0" smtClean="0"/>
              <a:t>1909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청</a:t>
            </a:r>
            <a:r>
              <a:rPr lang="en-US" altLang="ko-KR" dirty="0" smtClean="0"/>
              <a:t>-</a:t>
            </a:r>
            <a:r>
              <a:rPr lang="ko-KR" altLang="en-US" dirty="0" smtClean="0"/>
              <a:t>일 사이의 </a:t>
            </a:r>
            <a:r>
              <a:rPr lang="ko-KR" altLang="en-US" b="1" dirty="0" smtClean="0"/>
              <a:t>간도협약</a:t>
            </a:r>
            <a:r>
              <a:rPr lang="ko-KR" altLang="en-US" dirty="0" smtClean="0"/>
              <a:t>으로 인해서</a:t>
            </a:r>
          </a:p>
          <a:p>
            <a:r>
              <a:rPr lang="ko-KR" altLang="en-US" dirty="0" err="1" smtClean="0"/>
              <a:t>토문강과</a:t>
            </a:r>
            <a:r>
              <a:rPr lang="ko-KR" altLang="en-US" dirty="0" smtClean="0"/>
              <a:t> 두만강 사이의 영토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간도 땅을 청나라에 빼앗겨 버리고 맙니다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18" name="TextBox 17"/>
          <p:cNvSpPr txBox="1"/>
          <p:nvPr/>
        </p:nvSpPr>
        <p:spPr>
          <a:xfrm>
            <a:off x="10044608" y="9087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을사조약</a:t>
            </a:r>
            <a:r>
              <a:rPr lang="en-US" altLang="ko-KR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을사늑약</a:t>
            </a:r>
            <a:r>
              <a:rPr lang="en-US" altLang="ko-KR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2600" y="1844824"/>
            <a:ext cx="855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을사조약</a:t>
            </a:r>
            <a:r>
              <a:rPr lang="en-US" altLang="ko-KR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400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을사늑약</a:t>
            </a:r>
            <a:r>
              <a:rPr lang="en-US" altLang="ko-KR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)</a:t>
            </a:r>
            <a:endParaRPr lang="ko-KR" altLang="en-US" sz="1100" dirty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780928" y="3789040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하지만</a:t>
            </a:r>
            <a:r>
              <a:rPr lang="en-US" altLang="ko-KR" dirty="0" smtClean="0"/>
              <a:t>, </a:t>
            </a:r>
            <a:r>
              <a:rPr lang="ko-KR" altLang="en-US" u="sng" dirty="0" smtClean="0"/>
              <a:t>국제법</a:t>
            </a:r>
            <a:r>
              <a:rPr lang="ko-KR" altLang="en-US" dirty="0" smtClean="0"/>
              <a:t>상 을사조약과 간도협약은</a:t>
            </a:r>
          </a:p>
          <a:p>
            <a:r>
              <a:rPr lang="ko-KR" altLang="en-US" dirty="0" smtClean="0"/>
              <a:t>무효가 될 수 이는 조약이기 때문에</a:t>
            </a:r>
          </a:p>
          <a:p>
            <a:r>
              <a:rPr lang="ko-KR" altLang="en-US" dirty="0" smtClean="0"/>
              <a:t>우리의 관심과 노력이 있었으면</a:t>
            </a:r>
          </a:p>
          <a:p>
            <a:r>
              <a:rPr lang="ko-KR" altLang="en-US" dirty="0" smtClean="0"/>
              <a:t>잃어버린 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간도를 되찾을 수 있었지만</a:t>
            </a:r>
          </a:p>
          <a:p>
            <a:r>
              <a:rPr lang="ko-KR" altLang="en-US" dirty="0" smtClean="0"/>
              <a:t>중국의 오랜 </a:t>
            </a:r>
            <a:r>
              <a:rPr lang="ko-KR" altLang="en-US" b="1" dirty="0" smtClean="0"/>
              <a:t>동북공정 </a:t>
            </a:r>
            <a:r>
              <a:rPr lang="ko-KR" altLang="en-US" dirty="0" smtClean="0"/>
              <a:t>계획으로 인해서</a:t>
            </a:r>
          </a:p>
          <a:p>
            <a:r>
              <a:rPr lang="ko-KR" altLang="en-US" dirty="0" smtClean="0"/>
              <a:t>많은 어려움이 따르고 있습니다</a:t>
            </a:r>
          </a:p>
          <a:p>
            <a:r>
              <a:rPr lang="ko-KR" altLang="en-US" dirty="0" smtClean="0"/>
              <a:t> 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3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a옛날목욕탕L" pitchFamily="18" charset="-127"/>
                <a:ea typeface="a옛날목욕탕L" pitchFamily="18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간도의 역사 ④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238" y="5206612"/>
            <a:ext cx="718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일제는 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1909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남만주에서의 </a:t>
            </a:r>
            <a:r>
              <a:rPr lang="ko-KR" altLang="en-US" sz="28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철도 부설권 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등의  몇 가지  이권을  </a:t>
            </a:r>
            <a:endParaRPr lang="en-US" altLang="ko-KR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청나라로부터 얻는 대가로 간도지방을 청나라에 양보하는 </a:t>
            </a:r>
            <a:r>
              <a:rPr lang="ko-KR" altLang="en-US" sz="2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간도협약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체결하였다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750420" y="5494644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9466" y="88188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하지만 국제법상 </a:t>
            </a:r>
            <a:r>
              <a:rPr lang="ko-KR" altLang="en-US" sz="28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을사조약 </a:t>
            </a:r>
            <a:r>
              <a:rPr lang="en-US" altLang="ko-KR" sz="11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1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을사늑약</a:t>
            </a:r>
            <a:r>
              <a:rPr lang="en-US" altLang="ko-KR" sz="11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rgbClr val="C00000"/>
                </a:solidFill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과 </a:t>
            </a:r>
            <a:r>
              <a:rPr lang="ko-KR" altLang="en-US" sz="16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간도협약</a:t>
            </a:r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은</a:t>
            </a:r>
            <a:endParaRPr lang="en-US" altLang="ko-KR" sz="12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무효가 될 수 있는 조약이기 때문에  우리의 관심과 노력이 있으면 잃어버린 땅</a:t>
            </a:r>
            <a:r>
              <a:rPr lang="en-US" altLang="ko-KR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간도를 되 </a:t>
            </a:r>
            <a:r>
              <a:rPr lang="ko-KR" altLang="en-US" sz="12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찾을수</a:t>
            </a:r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있지만</a:t>
            </a:r>
            <a:endParaRPr lang="en-US" altLang="ko-KR" sz="12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572000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일제는 </a:t>
            </a:r>
            <a:r>
              <a:rPr lang="en-US" altLang="ko-KR" dirty="0" smtClean="0"/>
              <a:t>1909</a:t>
            </a:r>
            <a:r>
              <a:rPr lang="ko-KR" altLang="en-US" dirty="0" smtClean="0"/>
              <a:t>년 돌연 남만주에서의 철도 부설권 등 몇 가지 이권을 청나라로부터 얻는 대가로 간도지방을 청나라에 양보하는 간도협약을 체결하였습니다</a:t>
            </a:r>
            <a:r>
              <a:rPr lang="en-US" altLang="ko-KR" dirty="0" smtClean="0"/>
              <a:t>..</a:t>
            </a:r>
            <a:endParaRPr lang="en-US" altLang="ko-KR" dirty="0"/>
          </a:p>
        </p:txBody>
      </p:sp>
      <p:sp>
        <p:nvSpPr>
          <p:cNvPr id="24" name="TextBox 23"/>
          <p:cNvSpPr txBox="1"/>
          <p:nvPr/>
        </p:nvSpPr>
        <p:spPr>
          <a:xfrm>
            <a:off x="-4501008" y="2887682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하지만</a:t>
            </a:r>
            <a:r>
              <a:rPr lang="en-US" altLang="ko-KR" dirty="0" smtClean="0"/>
              <a:t>, </a:t>
            </a:r>
            <a:r>
              <a:rPr lang="ko-KR" altLang="en-US" u="sng" dirty="0" smtClean="0"/>
              <a:t>국제법</a:t>
            </a:r>
            <a:r>
              <a:rPr lang="ko-KR" altLang="en-US" dirty="0" smtClean="0"/>
              <a:t>상 을사조약과 간도협약은</a:t>
            </a:r>
          </a:p>
          <a:p>
            <a:r>
              <a:rPr lang="ko-KR" altLang="en-US" dirty="0" smtClean="0"/>
              <a:t>무효가 될 수 이는 조약이기 때문에</a:t>
            </a:r>
          </a:p>
          <a:p>
            <a:r>
              <a:rPr lang="ko-KR" altLang="en-US" dirty="0" smtClean="0"/>
              <a:t>우리의 관심과 노력이 있었으면</a:t>
            </a:r>
          </a:p>
          <a:p>
            <a:r>
              <a:rPr lang="ko-KR" altLang="en-US" dirty="0" smtClean="0"/>
              <a:t>잃어버린 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간도를 되찾을 수 있었지만</a:t>
            </a:r>
          </a:p>
          <a:p>
            <a:r>
              <a:rPr lang="ko-KR" altLang="en-US" dirty="0" smtClean="0"/>
              <a:t>중국의 오랜 </a:t>
            </a:r>
            <a:r>
              <a:rPr lang="ko-KR" altLang="en-US" b="1" dirty="0" smtClean="0"/>
              <a:t>동북공정 </a:t>
            </a:r>
            <a:r>
              <a:rPr lang="ko-KR" altLang="en-US" dirty="0" smtClean="0"/>
              <a:t>계획으로 인해서</a:t>
            </a:r>
          </a:p>
          <a:p>
            <a:r>
              <a:rPr lang="ko-KR" altLang="en-US" dirty="0" smtClean="0"/>
              <a:t>많은 어려움이 따르고 있습니다</a:t>
            </a:r>
          </a:p>
          <a:p>
            <a:r>
              <a:rPr lang="ko-KR" altLang="en-US" dirty="0" smtClean="0"/>
              <a:t> 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64388"/>
            <a:ext cx="5943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27584" y="159560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간도협약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45" y="1772816"/>
            <a:ext cx="91674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73276" y="5285442"/>
            <a:ext cx="712879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중국의  오랜  동북공정  계획으로 인해서 어려움을  겪고 있다</a:t>
            </a:r>
            <a:r>
              <a:rPr lang="en-US" altLang="ko-KR" sz="2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endParaRPr lang="en-US" altLang="ko-KR" sz="2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0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18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2204864"/>
            <a:ext cx="5845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5000" b="1" dirty="0" smtClean="0">
                <a:solidFill>
                  <a:schemeClr val="bg1"/>
                </a:solidFill>
              </a:rPr>
              <a:t>5. </a:t>
            </a:r>
            <a:r>
              <a:rPr lang="ko-KR" altLang="en-US" sz="5000" b="1" dirty="0" err="1" smtClean="0">
                <a:solidFill>
                  <a:schemeClr val="bg1"/>
                </a:solidFill>
              </a:rPr>
              <a:t>조ㆍ청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5000" b="1" dirty="0">
                <a:solidFill>
                  <a:schemeClr val="bg1"/>
                </a:solidFill>
              </a:rPr>
              <a:t>간도영유권문제의 역사적 </a:t>
            </a:r>
            <a:endParaRPr lang="en-US" altLang="ko-KR" sz="5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5000" b="1" dirty="0" smtClean="0">
                <a:solidFill>
                  <a:schemeClr val="bg1"/>
                </a:solidFill>
              </a:rPr>
              <a:t>배경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중국어중국학과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21002549</a:t>
            </a:r>
          </a:p>
          <a:p>
            <a:r>
              <a:rPr lang="ko-KR" altLang="en-US" sz="2800" dirty="0" err="1" smtClean="0">
                <a:solidFill>
                  <a:schemeClr val="bg1"/>
                </a:solidFill>
              </a:rPr>
              <a:t>김도우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1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77047"/>
            <a:ext cx="666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prstClr val="black"/>
                </a:solidFill>
              </a:rPr>
              <a:t>간도영유권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2009" y="2238834"/>
            <a:ext cx="4630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effectLst/>
              </a:rPr>
              <a:t>간도 </a:t>
            </a:r>
            <a:r>
              <a:rPr lang="en-US" altLang="ko-KR" sz="1600" b="1" dirty="0" smtClean="0">
                <a:effectLst/>
              </a:rPr>
              <a:t>: </a:t>
            </a:r>
            <a:r>
              <a:rPr lang="ko-KR" altLang="en-US" sz="1600" b="1" dirty="0" smtClean="0">
                <a:effectLst/>
              </a:rPr>
              <a:t>청나라와 조선 사이에 놓인 섬과 같은 땅</a:t>
            </a:r>
            <a:endParaRPr lang="en-US" altLang="ko-KR" sz="1600" b="1" dirty="0" smtClean="0">
              <a:effectLst/>
            </a:endParaRPr>
          </a:p>
          <a:p>
            <a:endParaRPr lang="en-US" altLang="ko-KR" sz="1600" b="1" dirty="0"/>
          </a:p>
          <a:p>
            <a:r>
              <a:rPr lang="ko-KR" altLang="en-US" sz="1600" b="1" dirty="0" smtClean="0">
                <a:effectLst/>
              </a:rPr>
              <a:t>고조선       고구려       발해</a:t>
            </a:r>
            <a:endParaRPr lang="en-US" altLang="ko-KR" sz="1600" b="1" dirty="0" smtClean="0">
              <a:effectLst/>
            </a:endParaRPr>
          </a:p>
          <a:p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발해가 망한 후 고려시대부터 조선전기에 걸쳐</a:t>
            </a:r>
            <a:endParaRPr lang="en-US" altLang="ko-KR" sz="1600" b="1" dirty="0" smtClean="0"/>
          </a:p>
          <a:p>
            <a:r>
              <a:rPr lang="ko-KR" altLang="en-US" sz="1600" b="1" dirty="0" smtClean="0">
                <a:effectLst/>
              </a:rPr>
              <a:t>여진족이 </a:t>
            </a:r>
            <a:r>
              <a:rPr lang="ko-KR" altLang="en-US" sz="1600" b="1" dirty="0" smtClean="0"/>
              <a:t>각지에 흩어져 삼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>
                <a:effectLst/>
              </a:rPr>
              <a:t> </a:t>
            </a:r>
            <a:endParaRPr lang="en-US" altLang="ko-KR" sz="1600" b="1" dirty="0" smtClean="0">
              <a:effectLst/>
            </a:endParaRPr>
          </a:p>
          <a:p>
            <a:endParaRPr lang="en-US" altLang="ko-KR" sz="1600" b="1" dirty="0"/>
          </a:p>
          <a:p>
            <a:r>
              <a:rPr lang="ko-KR" altLang="en-US" sz="1600" b="1" dirty="0" smtClean="0">
                <a:effectLst/>
              </a:rPr>
              <a:t>만주지역 청나라 건국 후 </a:t>
            </a:r>
            <a:r>
              <a:rPr lang="ko-KR" altLang="en-US" sz="1600" b="1" dirty="0" err="1" smtClean="0">
                <a:effectLst/>
              </a:rPr>
              <a:t>봉금지역</a:t>
            </a:r>
            <a:r>
              <a:rPr lang="ko-KR" altLang="en-US" sz="1600" b="1" dirty="0" smtClean="0">
                <a:effectLst/>
              </a:rPr>
              <a:t> 선포</a:t>
            </a:r>
            <a:endParaRPr lang="en-US" altLang="ko-KR" sz="1600" b="1" dirty="0" smtClean="0">
              <a:effectLst/>
            </a:endParaRPr>
          </a:p>
          <a:p>
            <a:endParaRPr lang="en-US" altLang="ko-KR" sz="1600" b="1" dirty="0"/>
          </a:p>
          <a:p>
            <a:endParaRPr lang="ko-KR" altLang="en-US" sz="1600" b="1" dirty="0">
              <a:effectLst/>
            </a:endParaRPr>
          </a:p>
        </p:txBody>
      </p:sp>
      <p:pic>
        <p:nvPicPr>
          <p:cNvPr id="4098" name="Picture 2" descr="C:\bh18_014_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735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화살표 연결선 9"/>
          <p:cNvCxnSpPr/>
          <p:nvPr/>
        </p:nvCxnSpPr>
        <p:spPr>
          <a:xfrm>
            <a:off x="5160243" y="2924944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6296142" y="2920008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477958" y="2492896"/>
            <a:ext cx="4630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effectLst/>
              </a:rPr>
              <a:t>봉금지대란</a:t>
            </a:r>
            <a:r>
              <a:rPr lang="ko-KR" altLang="en-US" sz="1600" b="1" dirty="0" smtClean="0">
                <a:effectLst/>
              </a:rPr>
              <a:t> </a:t>
            </a:r>
            <a:r>
              <a:rPr lang="en-US" altLang="ko-KR" sz="1600" b="1" dirty="0" smtClean="0">
                <a:effectLst/>
              </a:rPr>
              <a:t>: </a:t>
            </a:r>
            <a:r>
              <a:rPr lang="ko-KR" altLang="en-US" sz="1600" b="1" dirty="0"/>
              <a:t>이주 금지의 </a:t>
            </a:r>
            <a:r>
              <a:rPr lang="ko-KR" altLang="en-US" sz="1600" b="1" dirty="0" smtClean="0"/>
              <a:t>무인공간지대</a:t>
            </a:r>
            <a:endParaRPr lang="en-US" altLang="ko-KR" sz="1600" b="1" dirty="0" smtClean="0"/>
          </a:p>
          <a:p>
            <a:endParaRPr lang="en-US" altLang="ko-KR" sz="1600" b="1" dirty="0">
              <a:effectLst/>
            </a:endParaRPr>
          </a:p>
          <a:p>
            <a:r>
              <a:rPr lang="ko-KR" altLang="en-US" sz="1600" b="1" dirty="0" err="1" smtClean="0"/>
              <a:t>청측의</a:t>
            </a:r>
            <a:r>
              <a:rPr lang="ko-KR" altLang="en-US" sz="1600" b="1" dirty="0" smtClean="0"/>
              <a:t> 이유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청의 명 공격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대륙의 </a:t>
            </a:r>
            <a:r>
              <a:rPr lang="ko-KR" altLang="en-US" sz="1600" b="1" dirty="0"/>
              <a:t>중심으로 </a:t>
            </a:r>
            <a:r>
              <a:rPr lang="ko-KR" altLang="en-US" sz="1600" b="1" dirty="0" smtClean="0"/>
              <a:t>이동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        동화지성의 </a:t>
            </a:r>
            <a:r>
              <a:rPr lang="ko-KR" altLang="en-US" sz="1600" b="1" dirty="0"/>
              <a:t>인구가 급격히 </a:t>
            </a:r>
            <a:r>
              <a:rPr lang="ko-KR" altLang="en-US" sz="1600" b="1" dirty="0" smtClean="0"/>
              <a:t>감소 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경제발전이 </a:t>
            </a:r>
            <a:r>
              <a:rPr lang="ko-KR" altLang="en-US" sz="1600" b="1" dirty="0"/>
              <a:t>저조해졌기 </a:t>
            </a:r>
            <a:r>
              <a:rPr lang="ko-KR" altLang="en-US" sz="1600" b="1" dirty="0" smtClean="0"/>
              <a:t>때문</a:t>
            </a:r>
            <a:r>
              <a:rPr lang="en-US" altLang="ko-KR" sz="1600" b="1" dirty="0" smtClean="0"/>
              <a:t> </a:t>
            </a:r>
          </a:p>
          <a:p>
            <a:r>
              <a:rPr lang="ko-KR" altLang="en-US" sz="1600" b="1" dirty="0" smtClean="0"/>
              <a:t>조선의 이유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형제 또는 </a:t>
            </a:r>
            <a:r>
              <a:rPr lang="ko-KR" altLang="en-US" sz="1600" b="1" dirty="0"/>
              <a:t>군신관계에서 우월한 지위에 있었던 청의 </a:t>
            </a:r>
            <a:r>
              <a:rPr lang="ko-KR" altLang="en-US" sz="1600" b="1" dirty="0" smtClean="0"/>
              <a:t>요청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양국간의 </a:t>
            </a:r>
            <a:r>
              <a:rPr lang="ko-KR" altLang="en-US" sz="1600" b="1" dirty="0"/>
              <a:t>충돌을 방지하기 위하여 완충적 </a:t>
            </a:r>
            <a:r>
              <a:rPr lang="ko-KR" altLang="en-US" sz="1600" b="1" dirty="0" smtClean="0"/>
              <a:t>기능</a:t>
            </a:r>
            <a:endParaRPr lang="ko-KR" altLang="en-US" sz="1600" b="1" dirty="0">
              <a:effectLst/>
            </a:endParaRPr>
          </a:p>
        </p:txBody>
      </p:sp>
      <p:cxnSp>
        <p:nvCxnSpPr>
          <p:cNvPr id="137" name="꺾인 연결선 136"/>
          <p:cNvCxnSpPr/>
          <p:nvPr/>
        </p:nvCxnSpPr>
        <p:spPr>
          <a:xfrm>
            <a:off x="3491880" y="2874640"/>
            <a:ext cx="914400" cy="914400"/>
          </a:xfrm>
          <a:prstGeom prst="bentConnector3">
            <a:avLst>
              <a:gd name="adj1" fmla="val 22519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그림 13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8"/>
          <a:stretch/>
        </p:blipFill>
        <p:spPr>
          <a:xfrm>
            <a:off x="5120233" y="4623163"/>
            <a:ext cx="3028950" cy="1063485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1142912" y="577047"/>
            <a:ext cx="666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봉금지대</a:t>
            </a:r>
            <a:r>
              <a:rPr lang="ko-KR" altLang="en-US" sz="2800" b="1" dirty="0"/>
              <a:t> 설정의 배경</a:t>
            </a:r>
            <a:endParaRPr lang="ko-KR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" y="1877690"/>
            <a:ext cx="342582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직선 화살표 연결선 15"/>
          <p:cNvCxnSpPr/>
          <p:nvPr/>
        </p:nvCxnSpPr>
        <p:spPr>
          <a:xfrm>
            <a:off x="4932040" y="3429000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3</a:t>
            </a:r>
            <a:endParaRPr lang="en-US" altLang="ko-KR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142912" y="577047"/>
            <a:ext cx="666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prstClr val="black"/>
                </a:solidFill>
              </a:rPr>
              <a:t>이범윤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gcCAA7Y6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083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42937"/>
              </p:ext>
            </p:extLst>
          </p:nvPr>
        </p:nvGraphicFramePr>
        <p:xfrm>
          <a:off x="3779912" y="1772816"/>
          <a:ext cx="5112568" cy="3744416"/>
        </p:xfrm>
        <a:graphic>
          <a:graphicData uri="http://schemas.openxmlformats.org/drawingml/2006/table">
            <a:tbl>
              <a:tblPr/>
              <a:tblGrid>
                <a:gridCol w="2556284"/>
                <a:gridCol w="2556284"/>
              </a:tblGrid>
              <a:tr h="1008112">
                <a:tc>
                  <a:txBody>
                    <a:bodyPr/>
                    <a:lstStyle/>
                    <a:p>
                      <a:r>
                        <a:rPr lang="ko-KR" altLang="en-US" dirty="0"/>
                        <a:t>출생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사망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dirty="0"/>
                        <a:t>1856.12.29 ~ 1940.10.20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ko-KR" altLang="en-US" dirty="0"/>
                        <a:t>본관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전주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ko-KR" altLang="en-US"/>
                        <a:t>활동분야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독립운동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ko-KR" altLang="en-US" dirty="0"/>
                        <a:t>출생지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서울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ko-KR" altLang="en-US"/>
                        <a:t>주요수상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건국훈장 </a:t>
                      </a:r>
                      <a:r>
                        <a:rPr lang="ko-KR" altLang="en-US" dirty="0" err="1"/>
                        <a:t>대통령장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smtClean="0"/>
                        <a:t>1962)</a:t>
                      </a:r>
                      <a:endParaRPr lang="en-US" altLang="ko-KR" b="0" i="0" dirty="0">
                        <a:solidFill>
                          <a:srgbClr val="000000"/>
                        </a:solidFill>
                        <a:effectLst/>
                        <a:latin typeface="Dotum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1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46828" y="116632"/>
            <a:ext cx="20162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 smtClean="0">
                <a:solidFill>
                  <a:schemeClr val="bg1"/>
                </a:solidFill>
              </a:rPr>
              <a:t>순 서</a:t>
            </a:r>
            <a:endParaRPr lang="ko-KR" altLang="en-US" sz="3500" b="1" dirty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306239" y="961245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445" y="908770"/>
            <a:ext cx="5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4620" y="907080"/>
            <a:ext cx="4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서  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론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306024" y="1504561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9138" y="1465760"/>
            <a:ext cx="51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39696" y="1435412"/>
            <a:ext cx="445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  <a:latin typeface="+mn-ea"/>
              </a:rPr>
              <a:t>   영토문제의 이론적 개관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298147" y="2126213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5636" y="2079320"/>
            <a:ext cx="44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간도의 역사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9830" y="20793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2296076" y="2764980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3154" y="2718087"/>
            <a:ext cx="3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2093216" y="27549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ko-KR" altLang="en-US" b="1" dirty="0" err="1" smtClean="0">
                <a:solidFill>
                  <a:schemeClr val="bg1"/>
                </a:solidFill>
                <a:latin typeface="+mj-lt"/>
              </a:rPr>
              <a:t>조ㆍ청</a:t>
            </a:r>
            <a:r>
              <a:rPr lang="ko-KR" alt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+mj-lt"/>
              </a:rPr>
              <a:t>간도영유권문제의 역사적 </a:t>
            </a:r>
            <a:endParaRPr lang="en-US" altLang="ko-KR" b="1" dirty="0">
              <a:solidFill>
                <a:schemeClr val="bg1"/>
              </a:solidFill>
              <a:latin typeface="+mj-lt"/>
            </a:endParaRPr>
          </a:p>
          <a:p>
            <a:pPr algn="ctr" fontAlgn="base"/>
            <a:r>
              <a:rPr lang="ko-KR" altLang="en-US" b="1" dirty="0">
                <a:solidFill>
                  <a:schemeClr val="bg1"/>
                </a:solidFill>
                <a:latin typeface="+mj-lt"/>
              </a:rPr>
              <a:t>배경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288992" y="3493819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4226" y="3463109"/>
            <a:ext cx="44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  <a:cs typeface="Mangal" pitchFamily="2"/>
              </a:rPr>
              <a:t>  </a:t>
            </a:r>
            <a:r>
              <a:rPr lang="ko-KR" altLang="ko-KR" b="1" dirty="0" err="1" smtClean="0">
                <a:solidFill>
                  <a:schemeClr val="bg1"/>
                </a:solidFill>
                <a:latin typeface="+mn-ea"/>
                <a:cs typeface="Mangal" pitchFamily="2"/>
              </a:rPr>
              <a:t>조ㆍ청</a:t>
            </a:r>
            <a:r>
              <a:rPr lang="ko-KR" altLang="ko-KR" b="1" dirty="0" smtClean="0">
                <a:solidFill>
                  <a:schemeClr val="bg1"/>
                </a:solidFill>
                <a:latin typeface="+mn-ea"/>
                <a:cs typeface="Mangal" pitchFamily="2"/>
              </a:rPr>
              <a:t> </a:t>
            </a:r>
            <a:r>
              <a:rPr lang="ko-KR" altLang="ko-KR" b="1" dirty="0">
                <a:solidFill>
                  <a:schemeClr val="bg1"/>
                </a:solidFill>
                <a:latin typeface="+mn-ea"/>
                <a:cs typeface="Mangal" pitchFamily="2"/>
              </a:rPr>
              <a:t>간도영유권문제의 제기와 </a:t>
            </a:r>
            <a:endParaRPr lang="en-US" altLang="ko-KR" b="1" dirty="0" smtClean="0">
              <a:solidFill>
                <a:schemeClr val="bg1"/>
              </a:solidFill>
              <a:latin typeface="+mn-ea"/>
              <a:cs typeface="Mangal" pitchFamily="2"/>
            </a:endParaRPr>
          </a:p>
          <a:p>
            <a:pPr algn="ctr"/>
            <a:r>
              <a:rPr lang="ko-KR" altLang="ko-KR" b="1" dirty="0" err="1" smtClean="0">
                <a:solidFill>
                  <a:schemeClr val="bg1"/>
                </a:solidFill>
                <a:latin typeface="+mn-ea"/>
                <a:cs typeface="Mangal" pitchFamily="2"/>
              </a:rPr>
              <a:t>감계회담의</a:t>
            </a:r>
            <a:r>
              <a:rPr lang="ko-KR" altLang="ko-KR" b="1" dirty="0" smtClean="0">
                <a:solidFill>
                  <a:schemeClr val="bg1"/>
                </a:solidFill>
                <a:latin typeface="+mn-ea"/>
                <a:cs typeface="Mangal" pitchFamily="2"/>
              </a:rPr>
              <a:t> </a:t>
            </a:r>
            <a:r>
              <a:rPr lang="ko-KR" altLang="ko-KR" b="1" dirty="0" smtClean="0">
                <a:solidFill>
                  <a:schemeClr val="bg1"/>
                </a:solidFill>
                <a:latin typeface="+mn-ea"/>
                <a:cs typeface="Mangal" pitchFamily="2"/>
              </a:rPr>
              <a:t>과정</a:t>
            </a:r>
            <a:r>
              <a:rPr lang="ko-KR" altLang="en-US" b="1" dirty="0">
                <a:solidFill>
                  <a:schemeClr val="bg1"/>
                </a:solidFill>
                <a:latin typeface="+mn-ea"/>
                <a:cs typeface="Mangal" pitchFamily="2"/>
              </a:rPr>
              <a:t>과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  <a:cs typeface="Mangal" pitchFamily="2"/>
              </a:rPr>
              <a:t> 동북공정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6492" y="34512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6" name="타원 45"/>
          <p:cNvSpPr/>
          <p:nvPr/>
        </p:nvSpPr>
        <p:spPr>
          <a:xfrm>
            <a:off x="2276332" y="4267981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34500" y="4221088"/>
            <a:ext cx="45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   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조ㆍ청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감계회담의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문제점과 효력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60984" y="4229180"/>
            <a:ext cx="18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49" name="타원 48"/>
          <p:cNvSpPr/>
          <p:nvPr/>
        </p:nvSpPr>
        <p:spPr>
          <a:xfrm>
            <a:off x="2267744" y="5006620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31500" y="49411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</a:rPr>
              <a:t>조ㆍ청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간계회담 이후 </a:t>
            </a:r>
            <a:r>
              <a:rPr lang="ko-KR" altLang="en-US" b="1" dirty="0" smtClean="0">
                <a:solidFill>
                  <a:schemeClr val="bg1"/>
                </a:solidFill>
              </a:rPr>
              <a:t>간도에 대한 조치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57687" y="4966160"/>
            <a:ext cx="19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54" name="타원 53"/>
          <p:cNvSpPr/>
          <p:nvPr/>
        </p:nvSpPr>
        <p:spPr>
          <a:xfrm>
            <a:off x="2267420" y="5709800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0444" y="5669150"/>
            <a:ext cx="40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청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·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일 간도 협약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57687" y="5661248"/>
            <a:ext cx="30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57" name="타원 56"/>
          <p:cNvSpPr/>
          <p:nvPr/>
        </p:nvSpPr>
        <p:spPr>
          <a:xfrm>
            <a:off x="2267420" y="6420949"/>
            <a:ext cx="271540" cy="28803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0754" y="6333596"/>
            <a:ext cx="252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결  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론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 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45948" y="6372036"/>
            <a:ext cx="57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6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endParaRPr lang="en-US" altLang="ko-KR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solidFill>
                <a:prstClr val="white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479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800" b="1" dirty="0" err="1">
                <a:solidFill>
                  <a:prstClr val="black"/>
                </a:solidFill>
              </a:rPr>
              <a:t>봉금지대의</a:t>
            </a:r>
            <a:r>
              <a:rPr lang="ko-KR" altLang="en-US" sz="2800" b="1" dirty="0">
                <a:solidFill>
                  <a:prstClr val="black"/>
                </a:solidFill>
              </a:rPr>
              <a:t> 법적 성격</a:t>
            </a:r>
            <a:endParaRPr lang="ko-KR" altLang="en-US" sz="2800" dirty="0">
              <a:solidFill>
                <a:prstClr val="black"/>
              </a:solidFill>
            </a:endParaRPr>
          </a:p>
          <a:p>
            <a:endParaRPr lang="ko-KR" altLang="en-US" sz="2800" b="1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385754"/>
            <a:ext cx="810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 err="1"/>
              <a:t>각전봉강이라</a:t>
            </a:r>
            <a:r>
              <a:rPr lang="ko-KR" altLang="en-US" b="1" dirty="0"/>
              <a:t> 하여 국경을 책정하였는데 그 국경이 어디인지를 명확하게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명시하고 </a:t>
            </a:r>
            <a:r>
              <a:rPr lang="ko-KR" altLang="en-US" b="1" dirty="0"/>
              <a:t>있지 </a:t>
            </a:r>
            <a:r>
              <a:rPr lang="ko-KR" altLang="en-US" b="1" dirty="0" smtClean="0"/>
              <a:t>않다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092261" y="4437112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4293096"/>
            <a:ext cx="689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/>
              <a:t>청국도 </a:t>
            </a:r>
            <a:r>
              <a:rPr lang="ko-KR" altLang="en-US" sz="1600" b="1" dirty="0" err="1"/>
              <a:t>봉금지대의</a:t>
            </a:r>
            <a:r>
              <a:rPr lang="ko-KR" altLang="en-US" sz="1600" b="1" dirty="0"/>
              <a:t> 존재를 </a:t>
            </a:r>
            <a:r>
              <a:rPr lang="ko-KR" altLang="en-US" sz="1600" b="1" dirty="0" smtClean="0"/>
              <a:t>인정</a:t>
            </a:r>
            <a:r>
              <a:rPr lang="en-US" altLang="ko-KR" sz="1600" b="1" dirty="0" smtClean="0"/>
              <a:t>, </a:t>
            </a:r>
            <a:r>
              <a:rPr lang="ko-KR" altLang="en-US" sz="1600" b="1" dirty="0"/>
              <a:t>그 범위는 정확하게 기록되어 있지 않으나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압록강 북쪽에서 송화강 이남 지역으로 추정할 수 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endParaRPr lang="ko-KR" altLang="en-US" sz="16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340590" y="2385754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317805" y="4221088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화살표 연결선 15"/>
          <p:cNvCxnSpPr/>
          <p:nvPr/>
        </p:nvCxnSpPr>
        <p:spPr>
          <a:xfrm>
            <a:off x="1115046" y="2564904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5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479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800" b="1" dirty="0" err="1"/>
              <a:t>봉금지대의</a:t>
            </a:r>
            <a:r>
              <a:rPr lang="ko-KR" altLang="en-US" sz="2800" b="1" dirty="0"/>
              <a:t> 법적 성격</a:t>
            </a:r>
            <a:endParaRPr lang="ko-KR" altLang="en-US" sz="2800" dirty="0"/>
          </a:p>
          <a:p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045940" y="3402881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2592" y="2492896"/>
            <a:ext cx="7184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dirty="0" smtClean="0"/>
              <a:t>&lt;</a:t>
            </a:r>
            <a:r>
              <a:rPr lang="ko-KR" altLang="en-US" sz="1600" dirty="0" smtClean="0"/>
              <a:t>잘못된 인식</a:t>
            </a:r>
            <a:r>
              <a:rPr lang="en-US" altLang="ko-KR" sz="1600" dirty="0" smtClean="0"/>
              <a:t>&gt;</a:t>
            </a:r>
          </a:p>
          <a:p>
            <a:pPr fontAlgn="base"/>
            <a:endParaRPr lang="en-US" altLang="ko-KR" sz="1600" dirty="0" smtClean="0"/>
          </a:p>
          <a:p>
            <a:pPr fontAlgn="base"/>
            <a:r>
              <a:rPr lang="en-US" altLang="ko-KR" sz="1600" dirty="0" smtClean="0"/>
              <a:t>‘</a:t>
            </a:r>
            <a:r>
              <a:rPr lang="ko-KR" altLang="en-US" sz="1600" dirty="0" smtClean="0"/>
              <a:t>한 국가가 영토를 점유한지 </a:t>
            </a:r>
            <a:r>
              <a:rPr lang="en-US" altLang="ko-KR" sz="1600" dirty="0" smtClean="0"/>
              <a:t>100</a:t>
            </a:r>
            <a:r>
              <a:rPr lang="ko-KR" altLang="en-US" sz="1600" dirty="0" smtClean="0"/>
              <a:t>년이 지나면 영유권이 인정된다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100</a:t>
            </a:r>
            <a:r>
              <a:rPr lang="ko-KR" altLang="en-US" sz="1600" dirty="0" smtClean="0"/>
              <a:t>년 </a:t>
            </a:r>
            <a:r>
              <a:rPr lang="ko-KR" altLang="en-US" sz="1600" dirty="0" err="1" smtClean="0"/>
              <a:t>시효설에</a:t>
            </a:r>
            <a:r>
              <a:rPr lang="ko-KR" altLang="en-US" sz="1600" dirty="0" smtClean="0"/>
              <a:t> 근거하여 우리는 간도를 다시는 되찾을 수 없다</a:t>
            </a:r>
            <a:r>
              <a:rPr lang="en-US" altLang="ko-KR" sz="1600" dirty="0" smtClean="0"/>
              <a:t>?</a:t>
            </a:r>
          </a:p>
          <a:p>
            <a:pPr fontAlgn="base"/>
            <a:r>
              <a:rPr lang="en-US" altLang="ko-KR" sz="1600" dirty="0" smtClean="0"/>
              <a:t> =&gt;1900</a:t>
            </a:r>
            <a:r>
              <a:rPr lang="ko-KR" altLang="en-US" sz="1600" dirty="0" smtClean="0"/>
              <a:t>년대 한 민간단체에서 간도에 관한 관심을 끌어 모으기 위해 퍼트린 것이 정설로 굳혀졌다는 이야기가 있다</a:t>
            </a:r>
            <a:r>
              <a:rPr lang="en-US" altLang="ko-KR" sz="1600" dirty="0" smtClean="0"/>
              <a:t>.</a:t>
            </a:r>
          </a:p>
          <a:p>
            <a:pPr fontAlgn="base"/>
            <a:r>
              <a:rPr lang="en-US" altLang="ko-KR" sz="1600" dirty="0" smtClean="0"/>
              <a:t>*</a:t>
            </a:r>
            <a:r>
              <a:rPr lang="ko-KR" altLang="en-US" sz="1600" dirty="0" smtClean="0"/>
              <a:t>실제 국제법상 이러한 것은 없다</a:t>
            </a:r>
            <a:r>
              <a:rPr lang="en-US" altLang="ko-KR" sz="1600" dirty="0" smtClean="0"/>
              <a:t>( ex : </a:t>
            </a:r>
            <a:r>
              <a:rPr lang="ko-KR" altLang="en-US" sz="1600" dirty="0" smtClean="0"/>
              <a:t>포르투갈 마카오 중국 반환</a:t>
            </a:r>
            <a:r>
              <a:rPr lang="en-US" altLang="ko-KR" sz="1600" dirty="0" smtClean="0"/>
              <a:t>)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269152" y="3006837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2204864"/>
            <a:ext cx="5845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5000" b="1" dirty="0">
                <a:solidFill>
                  <a:schemeClr val="bg1"/>
                </a:solidFill>
              </a:rPr>
              <a:t>4</a:t>
            </a:r>
            <a:r>
              <a:rPr lang="en-US" altLang="ko-KR" sz="5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5000" b="1" dirty="0" err="1" smtClean="0">
                <a:solidFill>
                  <a:schemeClr val="bg1"/>
                </a:solidFill>
              </a:rPr>
              <a:t>조ㆍ청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5000" b="1" dirty="0">
                <a:solidFill>
                  <a:schemeClr val="bg1"/>
                </a:solidFill>
              </a:rPr>
              <a:t>간도영유권문제의 역사적 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배경</a:t>
            </a:r>
            <a:r>
              <a:rPr lang="en-US" altLang="ko-KR" sz="5000" b="1" dirty="0" smtClean="0">
                <a:solidFill>
                  <a:schemeClr val="bg1"/>
                </a:solidFill>
              </a:rPr>
              <a:t>(2)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중국어중국학과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21002549</a:t>
            </a: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김도영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719" y="1619508"/>
            <a:ext cx="647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(1) 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 배경</a:t>
            </a:r>
            <a:endParaRPr lang="ko-KR" altLang="en-US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26" name="Picture 2" descr="http://postfiles9.naver.net/20120212_88/sohoja_1329055900317bJkPJ_PNG/%B9%E9%B5%CE%BB%EA%C1%A4%B0%E8%BA%F1_circa_1910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0" y="2519561"/>
            <a:ext cx="32393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355976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1712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숙종 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38) 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조선과 청국 사이에 백두산 일대의 국경선을 표시하기 위해 세운 조선 후기의 비석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. 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높이 약 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67㎝, 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폭 약 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45㎝. 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36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g.khan.co.kr/newsmaker/824/80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3492"/>
            <a:ext cx="6120680" cy="25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75656" y="4653136"/>
            <a:ext cx="6444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u="sng" dirty="0" smtClean="0">
                <a:latin typeface="HY나무M" pitchFamily="18" charset="-127"/>
                <a:ea typeface="HY나무M" pitchFamily="18" charset="-127"/>
              </a:rPr>
              <a:t>&lt;</a:t>
            </a:r>
            <a:r>
              <a:rPr lang="ko-KR" altLang="en-US" u="sng" dirty="0" smtClean="0">
                <a:latin typeface="HY나무M" pitchFamily="18" charset="-127"/>
                <a:ea typeface="HY나무M" pitchFamily="18" charset="-127"/>
              </a:rPr>
              <a:t>이만지의 청관살해사건</a:t>
            </a:r>
            <a:r>
              <a:rPr lang="en-US" altLang="ko-KR" u="sng" dirty="0" smtClean="0">
                <a:latin typeface="HY나무M" pitchFamily="18" charset="-127"/>
                <a:ea typeface="HY나무M" pitchFamily="18" charset="-127"/>
              </a:rPr>
              <a:t>&gt;</a:t>
            </a:r>
          </a:p>
          <a:p>
            <a:pPr fontAlgn="base"/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1910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한인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5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명이 청국인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5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명을 살해하고 인삼과 황피를 강탈한 이만지 사건이발생한 것이 계기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 fontAlgn="base"/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조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·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청 양국간의 본격적인 경계작업이 행해짐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pPr fontAlgn="base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043608" y="162880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(2)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백두산 정계비 건립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076" name="Picture 4" descr="백두산정계비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6" y="2282974"/>
            <a:ext cx="3384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770090" y="3380514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1712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숙종 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38)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에 청나라와 정계비를 세울 때 청나라의 </a:t>
            </a:r>
            <a:r>
              <a:rPr lang="ko-KR" altLang="en-US" u="sng" dirty="0">
                <a:latin typeface="HY나무M" pitchFamily="18" charset="-127"/>
                <a:ea typeface="HY나무M" pitchFamily="18" charset="-127"/>
              </a:rPr>
              <a:t>목극등</a:t>
            </a:r>
            <a:r>
              <a:rPr lang="en-US" altLang="ko-KR" u="sng" dirty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u="sng" dirty="0">
                <a:latin typeface="HY나무M" pitchFamily="18" charset="-127"/>
                <a:ea typeface="HY나무M" pitchFamily="18" charset="-127"/>
              </a:rPr>
              <a:t>穆克登</a:t>
            </a:r>
            <a:r>
              <a:rPr lang="en-US" altLang="ko-KR" u="sng" dirty="0">
                <a:latin typeface="HY나무M" pitchFamily="18" charset="-127"/>
                <a:ea typeface="HY나무M" pitchFamily="18" charset="-127"/>
              </a:rPr>
              <a:t>)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이 소유했던 지도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en-US" altLang="ko-KR" dirty="0"/>
          </a:p>
          <a:p>
            <a:endParaRPr lang="ko-KR" alt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02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043608" y="162880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(2)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백두산 정계비 건립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098" name="Picture 2" descr="백두산정계비 - 위치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05" y="2420888"/>
            <a:ext cx="3481655" cy="32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905003" y="328498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목극등</a:t>
            </a:r>
            <a:r>
              <a:rPr lang="en-US" altLang="ko-KR" dirty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dirty="0">
                <a:latin typeface="HY나무M" pitchFamily="18" charset="-127"/>
                <a:ea typeface="HY나무M" pitchFamily="18" charset="-127"/>
              </a:rPr>
              <a:t>穆克登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)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이 우리측과는 국경획정에 따른 회담이나 의견수렴의 기회도 없이 세운 건립비 위치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75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043608" y="1628800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(3)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백두산 정계비 건립 결과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5122" name="Picture 2" descr="http://img.khan.co.kr/news/2012/06/09/l_2012060901001110900078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76872"/>
            <a:ext cx="5143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691680" y="5373214"/>
            <a:ext cx="6624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나무M" pitchFamily="18" charset="-127"/>
                <a:ea typeface="HY나무M" pitchFamily="18" charset="-127"/>
              </a:rPr>
              <a:t>일방적인 백두산 정계비 건립후 영유권 분쟁</a:t>
            </a:r>
            <a:endParaRPr lang="en-US" altLang="ko-KR" sz="2400" dirty="0" smtClean="0">
              <a:latin typeface="HY나무M" pitchFamily="18" charset="-127"/>
              <a:ea typeface="HY나무M" pitchFamily="18" charset="-127"/>
            </a:endParaRPr>
          </a:p>
          <a:p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043608" y="1628800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(3)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백두산 정계비 건립 결과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669" y="635199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백두산  정계비의 건립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43708" y="5733256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HY나무M" pitchFamily="18" charset="-127"/>
                <a:ea typeface="HY나무M" pitchFamily="18" charset="-127"/>
              </a:rPr>
              <a:t>서위압록 동위토문</a:t>
            </a:r>
            <a:r>
              <a:rPr lang="en-US" altLang="ko-KR" sz="2400" dirty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2400" dirty="0">
                <a:latin typeface="HY나무M" pitchFamily="18" charset="-127"/>
                <a:ea typeface="HY나무M" pitchFamily="18" charset="-127"/>
              </a:rPr>
              <a:t>西爲鴨綠</a:t>
            </a:r>
            <a:r>
              <a:rPr lang="en-US" altLang="ko-KR" sz="2400" dirty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2400" dirty="0">
                <a:latin typeface="HY나무M" pitchFamily="18" charset="-127"/>
                <a:ea typeface="HY나무M" pitchFamily="18" charset="-127"/>
              </a:rPr>
              <a:t>東爲土門</a:t>
            </a:r>
            <a:r>
              <a:rPr lang="en-US" altLang="ko-KR" sz="2400" dirty="0">
                <a:latin typeface="HY나무M" pitchFamily="18" charset="-127"/>
                <a:ea typeface="HY나무M" pitchFamily="18" charset="-127"/>
              </a:rPr>
              <a:t>)</a:t>
            </a:r>
            <a:endParaRPr lang="ko-KR" altLang="en-US" sz="2400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83" y="2204864"/>
            <a:ext cx="50006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3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2204864"/>
            <a:ext cx="5845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5</a:t>
            </a:r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ko-KR" altLang="ko-KR" sz="4000" b="1" dirty="0" err="1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조ㆍ청</a:t>
            </a:r>
            <a:r>
              <a:rPr lang="ko-KR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 간도영유권문제의 제기와 </a:t>
            </a:r>
            <a:r>
              <a:rPr lang="ko-KR" altLang="ko-KR" sz="4000" b="1" dirty="0" err="1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감계회담의</a:t>
            </a:r>
            <a:r>
              <a:rPr lang="ko-KR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 과정 </a:t>
            </a:r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1)</a:t>
            </a:r>
            <a:endParaRPr lang="en-US" altLang="ko-KR" sz="4000" b="1" dirty="0">
              <a:solidFill>
                <a:schemeClr val="bg1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800" b="1" dirty="0">
                <a:solidFill>
                  <a:schemeClr val="bg1"/>
                </a:solidFill>
              </a:rPr>
              <a:t>경제학과</a:t>
            </a:r>
            <a:endParaRPr lang="ko-KR" altLang="en-US" sz="2800" dirty="0">
              <a:solidFill>
                <a:schemeClr val="bg1"/>
              </a:solidFill>
            </a:endParaRPr>
          </a:p>
          <a:p>
            <a:pPr fontAlgn="base" latinLnBrk="0"/>
            <a:r>
              <a:rPr lang="en-US" altLang="ko-KR" sz="2800" b="1" dirty="0">
                <a:solidFill>
                  <a:schemeClr val="bg1"/>
                </a:solidFill>
              </a:rPr>
              <a:t>21411091 </a:t>
            </a:r>
            <a:endParaRPr lang="ko-KR" altLang="en-US" sz="2800" dirty="0">
              <a:solidFill>
                <a:schemeClr val="bg1"/>
              </a:solidFill>
            </a:endParaRPr>
          </a:p>
          <a:p>
            <a:pPr fontAlgn="base" latinLnBrk="0"/>
            <a:r>
              <a:rPr lang="ko-KR" altLang="en-US" sz="2800" b="1" dirty="0">
                <a:solidFill>
                  <a:schemeClr val="bg1"/>
                </a:solidFill>
              </a:rPr>
              <a:t>신 주 연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46127" y="1257916"/>
            <a:ext cx="5509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5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서론</a:t>
            </a:r>
            <a:endParaRPr lang="en-US" altLang="ko-KR" sz="5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ko-KR" sz="5000" b="1" dirty="0" smtClean="0">
                <a:solidFill>
                  <a:schemeClr val="bg1"/>
                </a:solidFill>
              </a:rPr>
              <a:t>&amp;</a:t>
            </a:r>
          </a:p>
          <a:p>
            <a:pPr algn="ctr" fontAlgn="base"/>
            <a:r>
              <a:rPr lang="en-US" altLang="ko-KR" sz="5000" b="1" dirty="0" smtClean="0">
                <a:solidFill>
                  <a:schemeClr val="bg1"/>
                </a:solidFill>
              </a:rPr>
              <a:t>2. </a:t>
            </a:r>
            <a:r>
              <a:rPr lang="ko-KR" altLang="en-US" sz="5000" b="1" dirty="0" smtClean="0">
                <a:solidFill>
                  <a:schemeClr val="bg1"/>
                </a:solidFill>
              </a:rPr>
              <a:t>영토문제의 </a:t>
            </a:r>
            <a:endParaRPr lang="en-US" altLang="ko-KR" sz="5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5000" b="1" dirty="0" err="1" smtClean="0">
                <a:solidFill>
                  <a:schemeClr val="bg1"/>
                </a:solidFill>
              </a:rPr>
              <a:t>이론적개관</a:t>
            </a:r>
            <a:endParaRPr lang="en-US" altLang="ko-KR" sz="5000" b="1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경제학과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21411114</a:t>
            </a: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서지인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타원 118"/>
          <p:cNvSpPr/>
          <p:nvPr/>
        </p:nvSpPr>
        <p:spPr>
          <a:xfrm>
            <a:off x="412200" y="476640"/>
            <a:ext cx="631080" cy="647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1859C">
              <a:alpha val="98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다음_SemiBold" pitchFamily="18"/>
              <a:ea typeface="다음_SemiBold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다음_SemiBold" pitchFamily="18"/>
                <a:ea typeface="다음_SemiBold" pitchFamily="2"/>
                <a:cs typeface="Mangal" pitchFamily="2"/>
              </a:rPr>
              <a:t>1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다음_SemiBold" pitchFamily="18"/>
              <a:ea typeface="다음_SemiBold" pitchFamily="2"/>
              <a:cs typeface="Mangal" pitchFamily="2"/>
            </a:endParaRPr>
          </a:p>
        </p:txBody>
      </p:sp>
      <p:sp>
        <p:nvSpPr>
          <p:cNvPr id="5" name="직선 연결선 119"/>
          <p:cNvSpPr/>
          <p:nvPr/>
        </p:nvSpPr>
        <p:spPr>
          <a:xfrm>
            <a:off x="395280" y="1340640"/>
            <a:ext cx="3096360" cy="0"/>
          </a:xfrm>
          <a:prstGeom prst="line">
            <a:avLst/>
          </a:prstGeom>
          <a:noFill/>
          <a:ln w="1908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TextBox 141"/>
          <p:cNvSpPr/>
          <p:nvPr/>
        </p:nvSpPr>
        <p:spPr>
          <a:xfrm>
            <a:off x="928800" y="214200"/>
            <a:ext cx="7643520" cy="137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1. </a:t>
            </a: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조ㆍ청 간도영유권문제의 제기 </a:t>
            </a: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- </a:t>
            </a: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어윤중의 토문강 국경선 확인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440000"/>
            <a:ext cx="59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0000" y="5635080"/>
            <a:ext cx="4320000" cy="844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조선정부는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1883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어윤중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 서북경략사로 임명</a:t>
            </a:r>
          </a:p>
        </p:txBody>
      </p:sp>
    </p:spTree>
    <p:extLst>
      <p:ext uri="{BB962C8B-B14F-4D97-AF65-F5344CB8AC3E}">
        <p14:creationId xmlns:p14="http://schemas.microsoft.com/office/powerpoint/2010/main" val="5144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직사각형 14"/>
          <p:cNvSpPr/>
          <p:nvPr/>
        </p:nvSpPr>
        <p:spPr>
          <a:xfrm>
            <a:off x="900000" y="4926600"/>
            <a:ext cx="738000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어윤중은 김우식으로 하여금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정계비를 조사케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하였고 김우식은 두 차례나 조사를 하고 돌아와서 그의 탐계일기를 어윤중에게 보고하였다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540000"/>
            <a:ext cx="720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3280" y="1000080"/>
            <a:ext cx="4304880" cy="435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1320" y="714240"/>
            <a:ext cx="3504239" cy="478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16"/>
          <p:cNvSpPr/>
          <p:nvPr/>
        </p:nvSpPr>
        <p:spPr>
          <a:xfrm>
            <a:off x="1143000" y="5643720"/>
            <a:ext cx="735768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실제 백두산 정계비에 적힌 내용임</a:t>
            </a: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8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직사각형 6"/>
          <p:cNvSpPr/>
          <p:nvPr/>
        </p:nvSpPr>
        <p:spPr>
          <a:xfrm>
            <a:off x="1080000" y="4746600"/>
            <a:ext cx="7286399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고지도 속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토문강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은 송화강의 상류로서 흑룡강에 합류되어 바다로 들어가고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두만강과는 아무런 관계가 없음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 인지하고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고종에게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토문강 이하의 간도지역이 조선의 영토임을 설명ㆍ보고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4280" y="285840"/>
            <a:ext cx="6885720" cy="439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직사각형 7"/>
          <p:cNvSpPr/>
          <p:nvPr/>
        </p:nvSpPr>
        <p:spPr>
          <a:xfrm>
            <a:off x="540000" y="3960000"/>
            <a:ext cx="8100000" cy="265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조선은 토문강 이북의 간도가 조선의 영토임을 주장하기 위해 감계를 요구하였으며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청 지방관료 또한 이 지역이 청의 영토임을 주장하려고 감계를 요구하였다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그리하여 조선과 청국은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1885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乙酉年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과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1887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丁亥年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에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감계회담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 진행하였다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453959"/>
            <a:ext cx="5400000" cy="386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0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2920" y="428760"/>
            <a:ext cx="4065839" cy="6052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6"/>
          <p:cNvSpPr/>
          <p:nvPr/>
        </p:nvSpPr>
        <p:spPr>
          <a:xfrm>
            <a:off x="4286160" y="1357200"/>
            <a:ext cx="4571640" cy="435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간도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間島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가 우리 땅임을 나타내는 바티칸 교황청 지도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이 지도는 바티칸 정청이 한국에 있어서의 교구의 관할영역을 표시한 지도이다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 1924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 프랑스 파리의 소시에떼 데미시용 에트랑제트가 발행한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&lt;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까똘리시즘 앙코레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&gt;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에 게재하였던 축소 복사도인 것이다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바티칸 정청은 이 지역이 역사적으로 장구한 기간 한국민족이 거주해 왔으며 대한제국의 영토임이 명백하므로 이와 같이 표시한 것이다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72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타원 118"/>
          <p:cNvSpPr/>
          <p:nvPr/>
        </p:nvSpPr>
        <p:spPr>
          <a:xfrm>
            <a:off x="412200" y="476640"/>
            <a:ext cx="631080" cy="647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1859C">
              <a:alpha val="98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다음_SemiBold" pitchFamily="18"/>
              <a:ea typeface="다음_SemiBold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다음_SemiBold" pitchFamily="18"/>
                <a:ea typeface="다음_SemiBold" pitchFamily="2"/>
                <a:cs typeface="Mangal" pitchFamily="2"/>
              </a:rPr>
              <a:t>2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다음_SemiBold" pitchFamily="18"/>
              <a:ea typeface="다음_SemiBold" pitchFamily="2"/>
              <a:cs typeface="Mangal" pitchFamily="2"/>
            </a:endParaRPr>
          </a:p>
        </p:txBody>
      </p:sp>
      <p:sp>
        <p:nvSpPr>
          <p:cNvPr id="5" name="직선 연결선 119"/>
          <p:cNvSpPr/>
          <p:nvPr/>
        </p:nvSpPr>
        <p:spPr>
          <a:xfrm>
            <a:off x="395280" y="1340640"/>
            <a:ext cx="3096360" cy="0"/>
          </a:xfrm>
          <a:prstGeom prst="line">
            <a:avLst/>
          </a:prstGeom>
          <a:noFill/>
          <a:ln w="1908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TextBox 141"/>
          <p:cNvSpPr/>
          <p:nvPr/>
        </p:nvSpPr>
        <p:spPr>
          <a:xfrm>
            <a:off x="1000080" y="285840"/>
            <a:ext cx="76435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sp>
        <p:nvSpPr>
          <p:cNvPr id="7" name="직사각형 8"/>
          <p:cNvSpPr/>
          <p:nvPr/>
        </p:nvSpPr>
        <p:spPr>
          <a:xfrm>
            <a:off x="1143000" y="571320"/>
            <a:ext cx="771480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을유감계회담</a:t>
            </a: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(1885</a:t>
            </a: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</a:t>
            </a: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)- (1) </a:t>
            </a: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과정 및 내용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sp>
        <p:nvSpPr>
          <p:cNvPr id="8" name="직사각형 9"/>
          <p:cNvSpPr/>
          <p:nvPr/>
        </p:nvSpPr>
        <p:spPr>
          <a:xfrm>
            <a:off x="425160" y="1980000"/>
            <a:ext cx="8214840" cy="36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간도문제 해결을 위한 조선과 청나라 사이의 회담인 제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차 을유감계회담은 우리정부의 제안에 청나라가 응해온 것으로서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조선에서는 안변부사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이중하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가 대표가 됨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1885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년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9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월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30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일부터 동년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11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월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30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일까지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2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개월에 걸쳐 회령에서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백두산정계비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에 이르는 현장을 답사하면서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회령회담ㆍ무산회담ㆍ삼강구회담ㆍ제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2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차 무산회담 등 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4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차례에 걸친 긴 회담을 함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이에 우리 대표는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토문강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조사의 명령을 받았으며 정계비를 근거로 하여 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토문강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'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을 경계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로 해야 한다고 하였음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41"/>
          <p:cNvSpPr/>
          <p:nvPr/>
        </p:nvSpPr>
        <p:spPr>
          <a:xfrm>
            <a:off x="1000080" y="285840"/>
            <a:ext cx="76435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sp>
        <p:nvSpPr>
          <p:cNvPr id="5" name="직사각형 10"/>
          <p:cNvSpPr/>
          <p:nvPr/>
        </p:nvSpPr>
        <p:spPr>
          <a:xfrm>
            <a:off x="462240" y="1362960"/>
            <a:ext cx="8357760" cy="4397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결국 의견일치를 보지 못하고 백두산에 올라 정계비의 발원을 조사하니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두만강과 관계없고 송화강의 발원임을 청국대표가 알게 되었음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청국대표는 생트집을 잡고 대국의 권세로 설득하려 하였으나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한국대표 이중하는 끝까지 양보하지 않았음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그후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10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월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15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일 삼로로 나누어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강원과 정계비지방을 조사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하기로 합의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그것을 토대로 지도의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정본이 작성됨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맑은 고딕" pitchFamily="2"/>
                <a:cs typeface="맑은 고딕" pitchFamily="2"/>
              </a:rPr>
              <a:t>⇒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교환한 후에도 청국은 </a:t>
            </a:r>
            <a:r>
              <a:rPr lang="ko-KR" sz="2400" b="1" i="0" u="none" strike="noStrike" kern="1200" spc="0">
                <a:ln>
                  <a:noFill/>
                </a:ln>
                <a:solidFill>
                  <a:srgbClr val="FF0000"/>
                </a:solidFill>
                <a:latin typeface="맑은 고딕" pitchFamily="18"/>
                <a:ea typeface="굴림" pitchFamily="2"/>
                <a:cs typeface="Mangal" pitchFamily="2"/>
              </a:rPr>
              <a:t>조선이 후세에 비문을 토문강으로 이등시킨 것</a:t>
            </a: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이라고 주장함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93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41"/>
          <p:cNvSpPr/>
          <p:nvPr/>
        </p:nvSpPr>
        <p:spPr>
          <a:xfrm>
            <a:off x="180000" y="322920"/>
            <a:ext cx="7740000" cy="57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sp>
        <p:nvSpPr>
          <p:cNvPr id="5" name="직사각형 5"/>
          <p:cNvSpPr/>
          <p:nvPr/>
        </p:nvSpPr>
        <p:spPr>
          <a:xfrm>
            <a:off x="500040" y="285840"/>
            <a:ext cx="457164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4714920" y="1214280"/>
            <a:ext cx="3857400" cy="3747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1" i="0" u="none" strike="noStrike" kern="1200" spc="0">
                <a:ln>
                  <a:noFill/>
                </a:ln>
                <a:solidFill>
                  <a:srgbClr val="0000FF"/>
                </a:solidFill>
                <a:latin typeface="맑은 고딕" pitchFamily="18"/>
                <a:ea typeface="굴림" pitchFamily="2"/>
                <a:cs typeface="Mangal" pitchFamily="2"/>
              </a:rPr>
              <a:t>조선의 대표입장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㈀ 토문강 답사의 임무를 띠고 왔다는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㈁ 정계비를 근거로 하여 밑으로 답사해 내려가자는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㈂ 따라서 청국대표를 정계비 있는 곳으로 먼저 인도하려는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1" i="0" u="none" strike="noStrike" kern="1200" spc="0">
              <a:ln>
                <a:noFill/>
              </a:ln>
              <a:solidFill>
                <a:srgbClr val="FEFEFD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57120" y="1071720"/>
            <a:ext cx="4214520" cy="475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C0504D"/>
            </a:solidFill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1" i="0" u="none" strike="noStrike" kern="1200" spc="0">
                <a:ln>
                  <a:noFill/>
                </a:ln>
                <a:solidFill>
                  <a:srgbClr val="D73A36"/>
                </a:solidFill>
                <a:latin typeface="맑은 고딕" pitchFamily="18"/>
                <a:ea typeface="굴림" pitchFamily="2"/>
                <a:cs typeface="Mangal" pitchFamily="2"/>
              </a:rPr>
              <a:t>청의 대표입장</a:t>
            </a:r>
            <a:r>
              <a:rPr lang="en-US" sz="2400" b="1" i="0" u="none" strike="noStrike" kern="1200" spc="0">
                <a:ln>
                  <a:noFill/>
                </a:ln>
                <a:solidFill>
                  <a:srgbClr val="D73A36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㈀ 두만강 조사의 의무를 띠고 왔다는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㈁ 두만강이 양국의 국경임을 전제로 하여 단지 여러 개의 상류 중 어느 것이 원류인가를 결정하면 되므로 두만강 하류에서 위쪽으로 답사해 올라가자는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㈂ 따라서 될 수 있는 대노 정계비를 답사하지 않으려는 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06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41"/>
          <p:cNvSpPr/>
          <p:nvPr/>
        </p:nvSpPr>
        <p:spPr>
          <a:xfrm>
            <a:off x="1000080" y="285840"/>
            <a:ext cx="76435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sp>
        <p:nvSpPr>
          <p:cNvPr id="5" name="직사각형 5"/>
          <p:cNvSpPr/>
          <p:nvPr/>
        </p:nvSpPr>
        <p:spPr>
          <a:xfrm>
            <a:off x="729720" y="428760"/>
            <a:ext cx="161172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-(2) </a:t>
            </a:r>
            <a:r>
              <a:rPr lang="ko-K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결과</a:t>
            </a:r>
          </a:p>
        </p:txBody>
      </p:sp>
      <p:sp>
        <p:nvSpPr>
          <p:cNvPr id="6" name="직선 연결선 7"/>
          <p:cNvSpPr/>
          <p:nvPr/>
        </p:nvSpPr>
        <p:spPr>
          <a:xfrm>
            <a:off x="214200" y="1000080"/>
            <a:ext cx="3096360" cy="0"/>
          </a:xfrm>
          <a:prstGeom prst="line">
            <a:avLst/>
          </a:prstGeom>
          <a:noFill/>
          <a:ln w="1908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직사각형 8"/>
          <p:cNvSpPr/>
          <p:nvPr/>
        </p:nvSpPr>
        <p:spPr>
          <a:xfrm>
            <a:off x="642960" y="1428840"/>
            <a:ext cx="8143560" cy="3749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을유감계회담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에 있어서 청국파원은 토문ㆍ도문ㆍ두만이 동일한 강임을 기정의 전제로 하여 도문강의 정류로써 계를 정하려 했기 때문에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백두산정계비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를 부인하는 논까지 나왔으며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조선위원은 비퇴를 증거로 하여 송화강의 상류인 토문강으로써 계로써 정하려 하였으나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송화강은 흑룡강과 합하여 바다로 들어가니 송화강의 상류인 토문강으로써 경계한다면 길림성의 반과 연해주가 조선경내로 들어가는 셈이 된다 결국 이것을 보면 조선대표는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백두산정계비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도 하나의 조약으로 보고 이를 시행해야 한다고 시종일관 주장했고 청국대표는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사감정류설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 주장하다가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비퇴이전설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로 수정하더니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정계비부인설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로 발전하여 주장이 우왕좌왕하였다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이리하여 조ㆍ청간의 국경 획정을 위한 몇 차례의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을유감계회담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"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은 사실을 밝혔을 뿐 두 나라의 근본적인 주장이 맞선 가운데 결렬되고 말았다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4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서론</a:t>
            </a:r>
            <a:endParaRPr lang="en-US" altLang="ko-KR" sz="2800" b="1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634" name="AutoShape 10" descr="GreaterKorea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5" name="AutoShape 11" descr="GreaterKorea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643" name="Picture 19" descr="http://enieimg.edunet4u.net/IPRDATA/5/cherrymint00/news/13697359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5458940" cy="4500594"/>
          </a:xfrm>
          <a:prstGeom prst="rect">
            <a:avLst/>
          </a:prstGeom>
          <a:noFill/>
        </p:spPr>
      </p:pic>
      <p:pic>
        <p:nvPicPr>
          <p:cNvPr id="26651" name="Picture 2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256"/>
            <a:ext cx="1795882" cy="183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7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116"/>
          <p:cNvSpPr/>
          <p:nvPr/>
        </p:nvSpPr>
        <p:spPr>
          <a:xfrm>
            <a:off x="0" y="116280"/>
            <a:ext cx="914400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17"/>
          <p:cNvSpPr/>
          <p:nvPr/>
        </p:nvSpPr>
        <p:spPr>
          <a:xfrm>
            <a:off x="-108360" y="6764760"/>
            <a:ext cx="9288720" cy="0"/>
          </a:xfrm>
          <a:prstGeom prst="line">
            <a:avLst/>
          </a:prstGeom>
          <a:noFill/>
          <a:ln w="254160">
            <a:solidFill>
              <a:srgbClr val="31859C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41"/>
          <p:cNvSpPr/>
          <p:nvPr/>
        </p:nvSpPr>
        <p:spPr>
          <a:xfrm>
            <a:off x="1000080" y="285840"/>
            <a:ext cx="7643520" cy="94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spc="0">
              <a:ln>
                <a:noFill/>
              </a:ln>
              <a:solidFill>
                <a:srgbClr val="000000"/>
              </a:solidFill>
              <a:latin typeface="맑은 고딕" pitchFamily="18"/>
              <a:ea typeface="굴림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kern="1200" spc="0">
              <a:ln>
                <a:noFill/>
              </a:ln>
              <a:solidFill>
                <a:srgbClr val="262626"/>
              </a:solidFill>
              <a:latin typeface="나눔바른고딕" pitchFamily="50"/>
              <a:ea typeface="나눔바른고딕" pitchFamily="2"/>
              <a:cs typeface="Mangal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200" y="357120"/>
            <a:ext cx="3214440" cy="499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7"/>
          <p:cNvSpPr/>
          <p:nvPr/>
        </p:nvSpPr>
        <p:spPr>
          <a:xfrm>
            <a:off x="142920" y="5214960"/>
            <a:ext cx="4142879" cy="130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백두산의 지리 상황을 비교적 잘 나타낸 북관지도</a:t>
            </a:r>
            <a:r>
              <a: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두만강의 상류가 연지봉을 넘지 못한다</a:t>
            </a:r>
            <a:r>
              <a: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정계비에서는 두만강과는 다른 물줄기가 흐른다</a:t>
            </a:r>
            <a:r>
              <a: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14879" y="714240"/>
            <a:ext cx="4638240" cy="42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18"/>
          <p:cNvSpPr/>
          <p:nvPr/>
        </p:nvSpPr>
        <p:spPr>
          <a:xfrm>
            <a:off x="4429080" y="5357880"/>
            <a:ext cx="457164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토문강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土門江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과 두만강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豆滿江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이 별개의 물줄기로 표시된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고지도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(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古地圖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)</a:t>
            </a:r>
            <a:r>
              <a:rPr lang="ko-K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의 확대부분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5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1052736"/>
            <a:ext cx="5845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5</a:t>
            </a:r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. </a:t>
            </a:r>
            <a:r>
              <a:rPr lang="ko-KR" altLang="ko-KR" sz="4000" b="1" dirty="0" err="1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조ㆍ청</a:t>
            </a:r>
            <a:r>
              <a:rPr lang="ko-KR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 간도영유권문제의 제기와 </a:t>
            </a:r>
            <a:r>
              <a:rPr lang="ko-KR" altLang="ko-KR" sz="4000" b="1" dirty="0" err="1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감계회담의</a:t>
            </a:r>
            <a:r>
              <a:rPr lang="ko-KR" altLang="ko-KR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 과정 </a:t>
            </a:r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(2)</a:t>
            </a:r>
          </a:p>
          <a:p>
            <a:pPr lvl="0" algn="ctr"/>
            <a:r>
              <a:rPr lang="en-US" altLang="ko-KR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&amp;</a:t>
            </a:r>
          </a:p>
          <a:p>
            <a:pPr lvl="0" algn="ctr"/>
            <a:r>
              <a:rPr lang="ko-KR" altLang="en-US" sz="4000" b="1" dirty="0" smtClean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동북공</a:t>
            </a:r>
            <a:r>
              <a:rPr lang="ko-KR" altLang="en-US" sz="4000" b="1" dirty="0">
                <a:solidFill>
                  <a:schemeClr val="bg1"/>
                </a:solidFill>
                <a:latin typeface="맑은 고딕" pitchFamily="18"/>
                <a:ea typeface="굴림" pitchFamily="2"/>
                <a:cs typeface="Mangal" pitchFamily="2"/>
              </a:rPr>
              <a:t>정</a:t>
            </a:r>
            <a:endParaRPr lang="en-US" altLang="ko-KR" sz="4000" b="1" dirty="0">
              <a:solidFill>
                <a:schemeClr val="bg1"/>
              </a:solidFill>
              <a:latin typeface="맑은 고딕" pitchFamily="18"/>
              <a:ea typeface="굴림" pitchFamily="2"/>
              <a:cs typeface="Mangal" pitchFamily="2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800" b="1" dirty="0">
                <a:solidFill>
                  <a:schemeClr val="bg1"/>
                </a:solidFill>
              </a:rPr>
              <a:t>경제학과</a:t>
            </a:r>
            <a:endParaRPr lang="ko-KR" altLang="en-US" sz="2800" dirty="0">
              <a:solidFill>
                <a:schemeClr val="bg1"/>
              </a:solidFill>
            </a:endParaRPr>
          </a:p>
          <a:p>
            <a:pPr fontAlgn="base" latinLnBrk="0"/>
            <a:r>
              <a:rPr lang="en-US" altLang="ko-KR" sz="2800" b="1" dirty="0" smtClean="0">
                <a:solidFill>
                  <a:schemeClr val="bg1"/>
                </a:solidFill>
              </a:rPr>
              <a:t>21411266 </a:t>
            </a:r>
            <a:endParaRPr lang="ko-KR" altLang="en-US" sz="2800" dirty="0">
              <a:solidFill>
                <a:schemeClr val="bg1"/>
              </a:solidFill>
            </a:endParaRPr>
          </a:p>
          <a:p>
            <a:pPr fontAlgn="base" latinLnBrk="0"/>
            <a:r>
              <a:rPr lang="ko-KR" altLang="en-US" sz="2800" b="1" dirty="0" smtClean="0">
                <a:solidFill>
                  <a:schemeClr val="bg1"/>
                </a:solidFill>
              </a:rPr>
              <a:t>송 선 영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285720" y="1071546"/>
            <a:ext cx="571504" cy="571504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1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857224" y="1571612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00034" y="3643314"/>
            <a:ext cx="549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</a:t>
            </a:r>
            <a:r>
              <a:rPr lang="ko-KR" altLang="en-US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이중하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endParaRPr lang="ko-KR" altLang="en-US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37" name="꺾인 연결선 136"/>
          <p:cNvCxnSpPr/>
          <p:nvPr/>
        </p:nvCxnSpPr>
        <p:spPr>
          <a:xfrm>
            <a:off x="1714480" y="3857628"/>
            <a:ext cx="914400" cy="914400"/>
          </a:xfrm>
          <a:prstGeom prst="bentConnector3">
            <a:avLst>
              <a:gd name="adj1" fmla="val 22519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2571736" y="4429132"/>
            <a:ext cx="7445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조선대표  </a:t>
            </a:r>
            <a:r>
              <a:rPr lang="ko-KR" altLang="en-US" sz="1400" spc="-150" dirty="0" err="1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토문감계사</a:t>
            </a:r>
            <a:endParaRPr lang="en-US" altLang="ko-KR" sz="1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내  머리는 잘라갈   수  있을  것이나  </a:t>
            </a:r>
            <a:endParaRPr lang="en-US" altLang="ko-KR" sz="1400" spc="-150" dirty="0" smtClean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  국토를  잘라  갈 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수는  없을  것이다</a:t>
            </a:r>
            <a:r>
              <a:rPr lang="en-US" altLang="ko-KR" sz="1400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 sz="1400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00100" y="1142984"/>
            <a:ext cx="386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정해감계회담의</a:t>
            </a:r>
            <a:r>
              <a:rPr lang="ko-KR" altLang="en-US" sz="2000" dirty="0" smtClean="0"/>
              <a:t> 과정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0298" y="57148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  </a:t>
            </a:r>
            <a:r>
              <a:rPr lang="en-US" altLang="ko-KR" sz="2400" dirty="0" smtClean="0"/>
              <a:t>◈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정해감계회담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◈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00100" y="207167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1887</a:t>
            </a:r>
            <a:r>
              <a:rPr lang="ko-KR" altLang="en-US" sz="1600" dirty="0" smtClean="0"/>
              <a:t>년의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차 </a:t>
            </a:r>
            <a:r>
              <a:rPr lang="ko-KR" altLang="en-US" sz="1600" dirty="0" err="1" smtClean="0"/>
              <a:t>감계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정해감계회담</a:t>
            </a:r>
            <a:endParaRPr lang="en-US" altLang="ko-KR" sz="16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변화된 청국의 국경 정책에 대한 조선 정부의 대응에서      시작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 간도 지역의 청국관원들이 조선인들을 핍박하면서 </a:t>
            </a:r>
            <a:r>
              <a:rPr lang="ko-KR" altLang="en-US" sz="1200" dirty="0" err="1" smtClean="0"/>
              <a:t>청국령임을</a:t>
            </a:r>
            <a:r>
              <a:rPr lang="ko-KR" altLang="en-US" sz="1200" dirty="0" smtClean="0"/>
              <a:t> 확정하려고 하자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간도의 조선인들이 백두산정계비의 내용에 따라 간도는 </a:t>
            </a:r>
            <a:r>
              <a:rPr lang="ko-KR" altLang="en-US" sz="1200" dirty="0" err="1" smtClean="0"/>
              <a:t>조선령이라는</a:t>
            </a:r>
            <a:r>
              <a:rPr lang="ko-KR" altLang="en-US" sz="1200" dirty="0" smtClean="0"/>
              <a:t> 것을 청국에 주장해달라는 내용으로 조선 정부에 요청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14" y="507207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         </a:t>
            </a:r>
            <a:r>
              <a:rPr lang="ko-KR" altLang="en-US" sz="1600" b="1" dirty="0" smtClean="0">
                <a:solidFill>
                  <a:schemeClr val="accent2"/>
                </a:solidFill>
              </a:rPr>
              <a:t>두만강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? </a:t>
            </a:r>
            <a:r>
              <a:rPr lang="ko-KR" altLang="en-US" sz="1600" b="1" dirty="0" err="1" smtClean="0">
                <a:solidFill>
                  <a:schemeClr val="accent2"/>
                </a:solidFill>
              </a:rPr>
              <a:t>토문강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ko-KR" altLang="en-US" sz="1200" dirty="0" smtClean="0">
                <a:latin typeface="나눔바른고딕" charset="-127"/>
                <a:ea typeface="나눔바른고딕" charset="-127"/>
              </a:rPr>
              <a:t>     청국의 주장처럼 </a:t>
            </a:r>
            <a:r>
              <a:rPr lang="ko-KR" altLang="en-US" sz="1200" dirty="0" err="1" smtClean="0">
                <a:latin typeface="나눔바른고딕" charset="-127"/>
                <a:ea typeface="나눔바른고딕" charset="-127"/>
              </a:rPr>
              <a:t>도문과</a:t>
            </a:r>
            <a:r>
              <a:rPr lang="ko-KR" altLang="en-US" sz="1200" dirty="0" smtClean="0">
                <a:latin typeface="나눔바른고딕" charset="-127"/>
                <a:ea typeface="나눔바른고딕" charset="-127"/>
              </a:rPr>
              <a:t> 두만이 같은 강임 에는 동의하였으나</a:t>
            </a:r>
            <a:r>
              <a:rPr lang="en-US" altLang="ko-KR" sz="1200" dirty="0" smtClean="0">
                <a:latin typeface="나눔바른고딕" charset="-127"/>
                <a:ea typeface="나눔바른고딕" charset="-127"/>
              </a:rPr>
              <a:t>, </a:t>
            </a:r>
            <a:r>
              <a:rPr lang="ko-KR" altLang="en-US" sz="1200" dirty="0" err="1" smtClean="0">
                <a:latin typeface="나눔바른고딕" charset="-127"/>
                <a:ea typeface="나눔바른고딕" charset="-127"/>
              </a:rPr>
              <a:t>토문강은</a:t>
            </a:r>
            <a:r>
              <a:rPr lang="ko-KR" altLang="en-US" sz="1200" dirty="0" smtClean="0">
                <a:latin typeface="나눔바른고딕" charset="-127"/>
                <a:ea typeface="나눔바른고딕" charset="-127"/>
              </a:rPr>
              <a:t> 두만강과 달리 두만강으로 흘러 들어가는 상류의 한 지류라고 주장</a:t>
            </a:r>
            <a:endParaRPr lang="ko-KR" altLang="en-US" sz="1200" b="1" dirty="0">
              <a:solidFill>
                <a:schemeClr val="accent2"/>
              </a:solidFill>
              <a:latin typeface="나눔바른고딕" charset="-127"/>
              <a:ea typeface="나눔바른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3795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214414" y="1142984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정해감계회담의</a:t>
            </a:r>
            <a:r>
              <a:rPr lang="ko-KR" altLang="en-US" sz="2800" dirty="0" smtClean="0"/>
              <a:t> 결과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000240"/>
            <a:ext cx="647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결국</a:t>
            </a:r>
            <a:r>
              <a:rPr lang="en-US" altLang="ko-KR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pc="-150" dirty="0" smtClean="0">
                <a:ln>
                  <a:solidFill>
                    <a:srgbClr val="4C4728">
                      <a:alpha val="0"/>
                    </a:srgbClr>
                  </a:solidFill>
                </a:ln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어떠한 결론도 내리지 못한다 </a:t>
            </a:r>
            <a:endParaRPr lang="ko-KR" altLang="en-US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accent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428868"/>
            <a:ext cx="8553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나눔바른고딕" charset="-127"/>
                <a:ea typeface="나눔바른고딕" charset="-127"/>
              </a:rPr>
              <a:t>청국은 국경회담이 두만강 홍단수로 결정지어졌다고 해석하고</a:t>
            </a:r>
            <a:r>
              <a:rPr lang="en-US" altLang="ko-KR" sz="1050" dirty="0" smtClean="0">
                <a:latin typeface="나눔바른고딕" charset="-127"/>
                <a:ea typeface="나눔바른고딕" charset="-127"/>
              </a:rPr>
              <a:t>, </a:t>
            </a:r>
            <a:r>
              <a:rPr lang="ko-KR" altLang="en-US" sz="1050" dirty="0" smtClean="0">
                <a:latin typeface="나눔바른고딕" charset="-127"/>
                <a:ea typeface="나눔바른고딕" charset="-127"/>
              </a:rPr>
              <a:t>조선은 아무런 </a:t>
            </a:r>
            <a:r>
              <a:rPr lang="ko-KR" altLang="en-US" sz="1050" dirty="0" err="1" smtClean="0">
                <a:latin typeface="나눔바른고딕" charset="-127"/>
                <a:ea typeface="나눔바른고딕" charset="-127"/>
              </a:rPr>
              <a:t>결론없이</a:t>
            </a:r>
            <a:r>
              <a:rPr lang="ko-KR" altLang="en-US" sz="1050" dirty="0" smtClean="0">
                <a:latin typeface="나눔바른고딕" charset="-127"/>
                <a:ea typeface="나눔바른고딕" charset="-127"/>
              </a:rPr>
              <a:t> 유산되고 말았다고 해석하게 되었다</a:t>
            </a:r>
            <a:r>
              <a:rPr lang="en-US" altLang="ko-KR" sz="1050" dirty="0" smtClean="0">
                <a:latin typeface="나눔바른고딕" charset="-127"/>
                <a:ea typeface="나눔바른고딕" charset="-127"/>
              </a:rPr>
              <a:t>. </a:t>
            </a:r>
          </a:p>
          <a:p>
            <a:r>
              <a:rPr lang="ko-KR" altLang="en-US" sz="1050" dirty="0" smtClean="0">
                <a:latin typeface="나눔바른고딕" charset="-127"/>
                <a:ea typeface="나눔바른고딕" charset="-127"/>
              </a:rPr>
              <a:t>그러나 조선의 외무부장관이 주조선 청국공사에게 </a:t>
            </a:r>
            <a:r>
              <a:rPr lang="en-US" altLang="ko-KR" sz="1050" dirty="0" smtClean="0">
                <a:latin typeface="나눔바른고딕" charset="-127"/>
                <a:ea typeface="나눔바른고딕" charset="-127"/>
              </a:rPr>
              <a:t>1887</a:t>
            </a:r>
            <a:r>
              <a:rPr lang="ko-KR" altLang="en-US" sz="1050" dirty="0" smtClean="0">
                <a:latin typeface="나눔바른고딕" charset="-127"/>
                <a:ea typeface="나눔바른고딕" charset="-127"/>
              </a:rPr>
              <a:t>년의 정해회담은 합의되지 않았기에 효력이 없는 것이라고 통고했다</a:t>
            </a:r>
            <a:r>
              <a:rPr lang="en-US" altLang="ko-KR" sz="1050" dirty="0" smtClean="0">
                <a:latin typeface="나눔바른고딕" charset="-127"/>
                <a:ea typeface="나눔바른고딕" charset="-127"/>
              </a:rPr>
              <a:t>.</a:t>
            </a:r>
          </a:p>
          <a:p>
            <a:endParaRPr lang="ko-KR" altLang="en-US" sz="1400" spc="-150" dirty="0">
              <a:ln>
                <a:solidFill>
                  <a:srgbClr val="4C4728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charset="-127"/>
              <a:ea typeface="나눔바른고딕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785786" y="5786454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285720" y="1714488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552812" cy="25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3929090" cy="237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85852" y="564357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정해감계도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을유회담처럼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양쪽의 주장을 정리한 문서와 그림을 작성하여 각자의 정부에 보고하는 것으로 별다른 결론을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내지못했다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2465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28596" y="571480"/>
            <a:ext cx="516634" cy="523436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3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000100" y="1142984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4414" y="571480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동북공정</a:t>
            </a:r>
          </a:p>
          <a:p>
            <a:endParaRPr lang="ko-KR" altLang="en-US" sz="2400" dirty="0"/>
          </a:p>
        </p:txBody>
      </p:sp>
      <p:pic>
        <p:nvPicPr>
          <p:cNvPr id="2050" name="Picture 2" descr="http://cfile2.uf.tistory.com/image/1560B5494F123D32077C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810000" cy="347662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79947656" descr="EMB00000e6084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929058" cy="257176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6" name="Picture 8" descr="http://photo.jtbc.joins.com/news/2012/06/21/20120621105201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2381250" cy="2781300"/>
          </a:xfrm>
          <a:prstGeom prst="rect">
            <a:avLst/>
          </a:prstGeom>
          <a:noFill/>
        </p:spPr>
      </p:pic>
      <p:cxnSp>
        <p:nvCxnSpPr>
          <p:cNvPr id="13" name="꺾인 연결선 12"/>
          <p:cNvCxnSpPr/>
          <p:nvPr/>
        </p:nvCxnSpPr>
        <p:spPr>
          <a:xfrm>
            <a:off x="6858016" y="3929066"/>
            <a:ext cx="914400" cy="914400"/>
          </a:xfrm>
          <a:prstGeom prst="bentConnector3">
            <a:avLst>
              <a:gd name="adj1" fmla="val 22519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86710" y="4214818"/>
            <a:ext cx="430887" cy="2500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동북공정 왜곡사례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424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472" y="642918"/>
            <a:ext cx="79296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고딕" charset="-127"/>
                <a:ea typeface="나눔바른고딕" charset="-127"/>
              </a:rPr>
              <a:t>☞목적</a:t>
            </a:r>
            <a:endParaRPr lang="en-US" altLang="ko-KR" dirty="0" smtClean="0">
              <a:latin typeface="나눔바른고딕" charset="-127"/>
              <a:ea typeface="나눔바른고딕" charset="-127"/>
            </a:endParaRPr>
          </a:p>
          <a:p>
            <a:r>
              <a:rPr lang="en-US" altLang="ko-KR" dirty="0" smtClean="0">
                <a:latin typeface="나눔바른고딕" charset="-127"/>
                <a:ea typeface="나눔바른고딕" charset="-127"/>
              </a:rPr>
              <a:t>       </a:t>
            </a:r>
            <a:r>
              <a:rPr lang="en-US" altLang="ko-KR" sz="1400" dirty="0" smtClean="0">
                <a:latin typeface="나눔바른고딕" charset="-127"/>
                <a:ea typeface="나눔바른고딕" charset="-127"/>
              </a:rPr>
              <a:t>◦</a:t>
            </a:r>
            <a:r>
              <a:rPr lang="ko-KR" altLang="en-US" sz="1400" dirty="0" smtClean="0">
                <a:latin typeface="나눔바른고딕" charset="-127"/>
                <a:ea typeface="나눔바른고딕" charset="-127"/>
              </a:rPr>
              <a:t>동북지역의 전략적 가치가 증대 → 그 지역에 대한 역사적 연고권을 주장하려는 것</a:t>
            </a:r>
            <a:endParaRPr lang="en-US" altLang="ko-KR" sz="1400" dirty="0" smtClean="0">
              <a:latin typeface="나눔바른고딕" charset="-127"/>
              <a:ea typeface="나눔바른고딕" charset="-127"/>
            </a:endParaRPr>
          </a:p>
          <a:p>
            <a:r>
              <a:rPr lang="en-US" altLang="ko-KR" sz="1400" dirty="0" smtClean="0">
                <a:latin typeface="나눔바른고딕" charset="-127"/>
                <a:ea typeface="나눔바른고딕" charset="-127"/>
              </a:rPr>
              <a:t>         ◦ </a:t>
            </a:r>
            <a:r>
              <a:rPr lang="ko-KR" altLang="en-US" sz="1400" dirty="0" smtClean="0">
                <a:latin typeface="나눔바른고딕" charset="-127"/>
                <a:ea typeface="나눔바른고딕" charset="-127"/>
              </a:rPr>
              <a:t>사전에 그 지역의 역사를 </a:t>
            </a:r>
            <a:r>
              <a:rPr lang="ko-KR" altLang="en-US" sz="1400" dirty="0" err="1" smtClean="0">
                <a:latin typeface="나눔바른고딕" charset="-127"/>
                <a:ea typeface="나눔바른고딕" charset="-127"/>
              </a:rPr>
              <a:t>중국사로</a:t>
            </a:r>
            <a:r>
              <a:rPr lang="ko-KR" altLang="en-US" sz="1400" dirty="0" smtClean="0">
                <a:latin typeface="나눔바른고딕" charset="-127"/>
                <a:ea typeface="나눔바른고딕" charset="-127"/>
              </a:rPr>
              <a:t> 공언해 둠으로써 북한의 붕괴나 남북통일 등 향후의</a:t>
            </a:r>
            <a:endParaRPr lang="en-US" altLang="ko-KR" sz="1400" dirty="0" smtClean="0">
              <a:latin typeface="나눔바른고딕" charset="-127"/>
              <a:ea typeface="나눔바른고딕" charset="-127"/>
            </a:endParaRPr>
          </a:p>
          <a:p>
            <a:r>
              <a:rPr lang="en-US" altLang="ko-KR" sz="1400" dirty="0" smtClean="0">
                <a:latin typeface="나눔바른고딕" charset="-127"/>
                <a:ea typeface="나눔바른고딕" charset="-127"/>
              </a:rPr>
              <a:t>           </a:t>
            </a:r>
            <a:r>
              <a:rPr lang="ko-KR" altLang="en-US" sz="1400" dirty="0" smtClean="0">
                <a:latin typeface="나눔바른고딕" charset="-127"/>
                <a:ea typeface="나눔바른고딕" charset="-127"/>
              </a:rPr>
              <a:t>상황 변화에 대비하려는 것 → 통일 한국의 만주지역에 대한 영향력 확대를 미리 차단하려는 의도</a:t>
            </a:r>
            <a:endParaRPr lang="en-US" altLang="ko-KR" sz="1400" dirty="0" smtClean="0">
              <a:latin typeface="나눔바른고딕" charset="-127"/>
              <a:ea typeface="나눔바른고딕" charset="-127"/>
            </a:endParaRPr>
          </a:p>
          <a:p>
            <a:r>
              <a:rPr lang="en-US" altLang="ko-KR" sz="1400" dirty="0" smtClean="0">
                <a:latin typeface="나눔바른고딕" charset="-127"/>
                <a:ea typeface="나눔바른고딕" charset="-127"/>
              </a:rPr>
              <a:t>         ◦ </a:t>
            </a:r>
            <a:r>
              <a:rPr lang="ko-KR" altLang="en-US" sz="1400" dirty="0" smtClean="0">
                <a:latin typeface="나눔바른고딕" charset="-127"/>
                <a:ea typeface="나눔바른고딕" charset="-127"/>
              </a:rPr>
              <a:t>과도기 한반도에 대한 개입 여지를 미리 확보해 두려는 사전 포석</a:t>
            </a:r>
            <a:endParaRPr lang="en-US" altLang="ko-KR" sz="1400" dirty="0" smtClean="0">
              <a:latin typeface="나눔바른고딕" charset="-127"/>
              <a:ea typeface="나눔바른고딕" charset="-127"/>
            </a:endParaRPr>
          </a:p>
          <a:p>
            <a:r>
              <a:rPr lang="en-US" altLang="ko-KR" sz="1400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     </a:t>
            </a:r>
          </a:p>
          <a:p>
            <a:r>
              <a:rPr lang="en-US" altLang="ko-KR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     </a:t>
            </a:r>
            <a:r>
              <a:rPr lang="ko-KR" altLang="ko-KR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★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 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간도지역의 영유권에 대해서는 국제법적 논란이 생길 수 있다는 것에 중국이 미리 대책을 세운</a:t>
            </a:r>
            <a:endParaRPr lang="en-US" altLang="ko-KR" sz="1400" b="1" dirty="0" smtClean="0">
              <a:solidFill>
                <a:srgbClr val="FF0000"/>
              </a:solidFill>
              <a:latin typeface="나눔바른고딕" charset="-127"/>
              <a:ea typeface="나눔바른고딕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           것이라고 분석을 할 수 밖에 없다 </a:t>
            </a:r>
            <a:r>
              <a:rPr lang="ko-KR" altLang="ko-KR" sz="1400" b="1" dirty="0" smtClean="0">
                <a:solidFill>
                  <a:srgbClr val="FF0000"/>
                </a:solidFill>
                <a:latin typeface="나눔바른고딕" charset="-127"/>
                <a:ea typeface="나눔바른고딕" charset="-127"/>
              </a:rPr>
              <a:t>★</a:t>
            </a:r>
            <a:endParaRPr lang="en-US" altLang="ko-KR" sz="1400" b="1" dirty="0" smtClean="0">
              <a:solidFill>
                <a:srgbClr val="FF0000"/>
              </a:solidFill>
              <a:latin typeface="나눔바른고딕" charset="-127"/>
              <a:ea typeface="나눔바른고딕" charset="-127"/>
            </a:endParaRPr>
          </a:p>
          <a:p>
            <a:endParaRPr lang="en-US" altLang="ko-KR" sz="1400" b="1" dirty="0" smtClean="0">
              <a:solidFill>
                <a:schemeClr val="tx2"/>
              </a:solidFill>
              <a:latin typeface="나눔바른고딕" charset="-127"/>
              <a:ea typeface="나눔바른고딕" charset="-127"/>
            </a:endParaRPr>
          </a:p>
          <a:p>
            <a:r>
              <a:rPr lang="en-US" altLang="ko-KR" sz="14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      </a:t>
            </a:r>
            <a:r>
              <a:rPr lang="ko-KR" altLang="en-US" sz="1400" b="1" dirty="0" smtClean="0">
                <a:latin typeface="나눔바른고딕" charset="-127"/>
                <a:ea typeface="나눔바른고딕" charset="-127"/>
              </a:rPr>
              <a:t> </a:t>
            </a:r>
            <a:endParaRPr lang="ko-KR" altLang="en-US" sz="1400" b="1" dirty="0">
              <a:latin typeface="나눔바른고딕" charset="-127"/>
              <a:ea typeface="나눔바른고딕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857496"/>
            <a:ext cx="792961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고딕" charset="-127"/>
                <a:ea typeface="나눔바른고딕" charset="-127"/>
              </a:rPr>
              <a:t>☞ 문제가 되는 이유 </a:t>
            </a:r>
            <a:r>
              <a:rPr lang="ko-KR" altLang="en-US" b="1" dirty="0" smtClean="0">
                <a:latin typeface="나눔바른고딕" charset="-127"/>
                <a:ea typeface="나눔바른고딕" charset="-127"/>
              </a:rPr>
              <a:t> </a:t>
            </a:r>
            <a:endParaRPr lang="en-US" altLang="ko-KR" b="1" dirty="0" smtClean="0">
              <a:latin typeface="나눔바른고딕" charset="-127"/>
              <a:ea typeface="나눔바른고딕" charset="-127"/>
            </a:endParaRPr>
          </a:p>
          <a:p>
            <a:r>
              <a:rPr lang="ko-KR" altLang="en-US" sz="1050" b="1" dirty="0" smtClean="0">
                <a:latin typeface="나눔바른고딕" charset="-127"/>
                <a:ea typeface="나눔바른고딕" charset="-127"/>
              </a:rPr>
              <a:t/>
            </a:r>
            <a:br>
              <a:rPr lang="ko-KR" altLang="en-US" sz="1050" b="1" dirty="0" smtClean="0">
                <a:latin typeface="나눔바른고딕" charset="-127"/>
                <a:ea typeface="나눔바른고딕" charset="-127"/>
              </a:rPr>
            </a:br>
            <a:r>
              <a:rPr lang="ko-KR" altLang="en-US" sz="105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          </a:t>
            </a:r>
            <a:r>
              <a:rPr lang="ko-KR" altLang="en-US" sz="16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왜곡</a:t>
            </a:r>
            <a:r>
              <a:rPr lang="en-US" altLang="ko-KR" sz="16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.</a:t>
            </a:r>
            <a:r>
              <a:rPr lang="ko-KR" altLang="en-US" sz="16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  말살</a:t>
            </a:r>
            <a:r>
              <a:rPr lang="en-US" altLang="ko-KR" sz="16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. </a:t>
            </a:r>
            <a:r>
              <a:rPr lang="ko-KR" altLang="en-US" sz="1600" b="1" dirty="0" smtClean="0">
                <a:solidFill>
                  <a:schemeClr val="tx2"/>
                </a:solidFill>
                <a:latin typeface="나눔바른고딕" charset="-127"/>
                <a:ea typeface="나눔바른고딕" charset="-127"/>
              </a:rPr>
              <a:t> 문화의 정체성을 흐림</a:t>
            </a:r>
            <a:endParaRPr lang="ko-KR" altLang="en-US" sz="1600" b="1" dirty="0">
              <a:solidFill>
                <a:schemeClr val="tx2"/>
              </a:solidFill>
              <a:latin typeface="나눔바른고딕" charset="-127"/>
              <a:ea typeface="나눔바른고딕" charset="-127"/>
            </a:endParaRPr>
          </a:p>
        </p:txBody>
      </p:sp>
      <p:pic>
        <p:nvPicPr>
          <p:cNvPr id="1026" name="Picture 2" descr="http://monthly.chosun.com/upload/0610/0610_18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2857500" cy="2714626"/>
          </a:xfrm>
          <a:prstGeom prst="rect">
            <a:avLst/>
          </a:prstGeom>
          <a:noFill/>
        </p:spPr>
      </p:pic>
      <p:pic>
        <p:nvPicPr>
          <p:cNvPr id="1028" name="Picture 4" descr="http://images.mediatoday.co.kr/news/photo/200609/49850_50248_3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3929090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7915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1778040"/>
            <a:ext cx="550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6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4000" b="1" dirty="0" err="1">
                <a:solidFill>
                  <a:schemeClr val="bg1"/>
                </a:solidFill>
              </a:rPr>
              <a:t>조ㆍ청</a:t>
            </a:r>
            <a:r>
              <a:rPr lang="ko-KR" altLang="en-US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>
                <a:solidFill>
                  <a:schemeClr val="bg1"/>
                </a:solidFill>
              </a:rPr>
              <a:t>감계회담의</a:t>
            </a:r>
            <a:r>
              <a:rPr lang="ko-KR" altLang="en-US" sz="4000" b="1" dirty="0">
                <a:solidFill>
                  <a:schemeClr val="bg1"/>
                </a:solidFill>
              </a:rPr>
              <a:t> 문제점과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효력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중국어중국학과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21002756</a:t>
            </a: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김인수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1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1118194" y="1628800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049252" y="47667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Ⅶ. </a:t>
            </a:r>
            <a:r>
              <a:rPr lang="ko-KR" altLang="en-US" sz="2800" b="1" dirty="0" err="1" smtClean="0"/>
              <a:t>조ㆍ청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감계회</a:t>
            </a:r>
            <a:r>
              <a:rPr lang="ko-KR" altLang="en-US" sz="2800" b="1" dirty="0" err="1"/>
              <a:t>담</a:t>
            </a:r>
            <a:r>
              <a:rPr lang="ko-KR" altLang="en-US" sz="2800" b="1" dirty="0" err="1" smtClean="0"/>
              <a:t>의</a:t>
            </a:r>
            <a:r>
              <a:rPr lang="ko-KR" altLang="en-US" sz="2800" b="1" dirty="0" smtClean="0"/>
              <a:t> 문제점 </a:t>
            </a:r>
            <a:endParaRPr lang="ko-KR" altLang="en-US" sz="2800" dirty="0"/>
          </a:p>
          <a:p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2" name="Picture 4" descr="http://tv02.search.naver.net/ugc?t=470x180&amp;q=http://ncc.phinf.naver.net/ncc01/2010/3/31/134/fram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1" y="1783446"/>
            <a:ext cx="1990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36465" y="115610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/>
              <a:t>朝ㆍ淸의</a:t>
            </a:r>
            <a:r>
              <a:rPr lang="ko-KR" altLang="en-US" b="1" dirty="0"/>
              <a:t> 양국의 경계문제에 있어서 가장 문제가 되었던 </a:t>
            </a:r>
            <a:r>
              <a:rPr lang="ko-KR" altLang="en-US" b="1" dirty="0" smtClean="0"/>
              <a:t>것은 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r>
              <a:rPr lang="en-US" altLang="ko-KR" b="1" dirty="0" smtClean="0"/>
              <a:t> </a:t>
            </a:r>
            <a:endParaRPr lang="ko-KR" alt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289653" y="991358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postfiles12.naver.net/20140617_43/bm00344_1403002946452BWhpa_PNG/33.png?type=w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25" y="1783446"/>
            <a:ext cx="1512168" cy="17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817" y="4009710"/>
            <a:ext cx="2243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국경선이 놓여 있는 곳은 그 동쪽이 </a:t>
            </a:r>
            <a:r>
              <a:rPr lang="ko-KR" altLang="en-US" b="1" dirty="0" err="1"/>
              <a:t>토문강원이</a:t>
            </a:r>
            <a:r>
              <a:rPr lang="ko-KR" altLang="en-US" b="1" dirty="0"/>
              <a:t> 되는 </a:t>
            </a:r>
            <a:r>
              <a:rPr lang="ko-KR" altLang="en-US" b="1" dirty="0" err="1"/>
              <a:t>토문건구이고</a:t>
            </a:r>
            <a:r>
              <a:rPr lang="en-US" altLang="ko-KR" b="1" dirty="0"/>
              <a:t>, </a:t>
            </a:r>
            <a:r>
              <a:rPr lang="ko-KR" altLang="en-US" b="1" dirty="0"/>
              <a:t>그 서쪽이 </a:t>
            </a:r>
            <a:r>
              <a:rPr lang="ko-KR" altLang="en-US" b="1" dirty="0" err="1"/>
              <a:t>압록강원인데도</a:t>
            </a:r>
            <a:r>
              <a:rPr lang="ko-KR" altLang="en-US" b="1" dirty="0"/>
              <a:t> 불구하고 </a:t>
            </a:r>
            <a:r>
              <a:rPr lang="ko-KR" altLang="en-US" b="1" dirty="0" err="1"/>
              <a:t>토문강이</a:t>
            </a:r>
            <a:r>
              <a:rPr lang="ko-KR" altLang="en-US" b="1" dirty="0"/>
              <a:t> 두만강이라고 고집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539041" y="4658933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토문강의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위치이다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416887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백두산정계비”</a:t>
            </a:r>
            <a:r>
              <a:rPr lang="ko-KR" altLang="en-US" dirty="0" err="1"/>
              <a:t>를</a:t>
            </a:r>
            <a:r>
              <a:rPr lang="ko-KR" altLang="en-US" dirty="0"/>
              <a:t> 조약으로 보고 이를 시행해야 한다는 </a:t>
            </a:r>
            <a:r>
              <a:rPr lang="ko-KR" altLang="en-US" dirty="0" smtClean="0"/>
              <a:t>입장</a:t>
            </a:r>
            <a:endParaRPr lang="ko-KR" altLang="en-US" dirty="0"/>
          </a:p>
        </p:txBody>
      </p:sp>
      <p:pic>
        <p:nvPicPr>
          <p:cNvPr id="24" name="Picture 2" descr="http://file.dailian.co.kr/news/201108/news1314378382_258415_1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02924"/>
            <a:ext cx="2160240" cy="21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1731852" y="3587921"/>
            <a:ext cx="504056" cy="42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아래쪽 화살표 26"/>
          <p:cNvSpPr/>
          <p:nvPr/>
        </p:nvSpPr>
        <p:spPr>
          <a:xfrm>
            <a:off x="6588224" y="3727291"/>
            <a:ext cx="504056" cy="42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1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2" grpId="0"/>
      <p:bldP spid="3" grpId="0"/>
      <p:bldP spid="4" grpId="0"/>
      <p:bldP spid="5" grpId="0"/>
      <p:bldP spid="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17491" y="1275214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688695" y="3382253"/>
            <a:ext cx="43204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9411" r="24535"/>
          <a:stretch/>
        </p:blipFill>
        <p:spPr bwMode="auto">
          <a:xfrm>
            <a:off x="130263" y="1412776"/>
            <a:ext cx="774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63888" y="1731070"/>
            <a:ext cx="518457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200" dirty="0" err="1" smtClean="0">
                <a:solidFill>
                  <a:srgbClr val="FFC000"/>
                </a:solidFill>
              </a:rPr>
              <a:t>을지감계회담은</a:t>
            </a:r>
            <a:r>
              <a:rPr lang="ko-KR" altLang="en-US" dirty="0" smtClean="0"/>
              <a:t>”은 </a:t>
            </a:r>
            <a:r>
              <a:rPr lang="ko-KR" altLang="en-US" dirty="0" err="1" smtClean="0">
                <a:solidFill>
                  <a:srgbClr val="FF0000"/>
                </a:solidFill>
              </a:rPr>
              <a:t>토문강ㆍ두만강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강설을 주장하는 조선측 입장과 </a:t>
            </a:r>
            <a:r>
              <a:rPr lang="ko-KR" altLang="en-US" dirty="0" err="1" smtClean="0">
                <a:solidFill>
                  <a:srgbClr val="FF0000"/>
                </a:solidFill>
              </a:rPr>
              <a:t>토문강ㆍ두만강</a:t>
            </a:r>
            <a:r>
              <a:rPr lang="ko-KR" altLang="en-US" dirty="0" smtClean="0">
                <a:solidFill>
                  <a:srgbClr val="FF0000"/>
                </a:solidFill>
              </a:rPr>
              <a:t> 동일설을 주장하는 </a:t>
            </a:r>
            <a:r>
              <a:rPr lang="ko-KR" altLang="en-US" dirty="0" err="1" smtClean="0">
                <a:solidFill>
                  <a:srgbClr val="FF0000"/>
                </a:solidFill>
              </a:rPr>
              <a:t>청국측</a:t>
            </a:r>
            <a:r>
              <a:rPr lang="ko-KR" altLang="en-US" dirty="0" smtClean="0">
                <a:solidFill>
                  <a:srgbClr val="FF0000"/>
                </a:solidFill>
              </a:rPr>
              <a:t> 입장의 대립이었다는 점</a:t>
            </a:r>
            <a:r>
              <a:rPr lang="ko-KR" altLang="en-US" dirty="0" smtClean="0"/>
              <a:t>에서 지명의 혼동으로 인한 분쟁에 해당된다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0743" y="53996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/>
              <a:t>을유감계회담의</a:t>
            </a:r>
            <a:r>
              <a:rPr lang="ko-KR" altLang="en-US" sz="3200" dirty="0" smtClean="0"/>
              <a:t> 효력</a:t>
            </a:r>
            <a:endParaRPr lang="ko-KR" alt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79715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결국 </a:t>
            </a:r>
            <a:r>
              <a:rPr lang="ko-KR" altLang="en-US" dirty="0" err="1"/>
              <a:t>조ㆍ청</a:t>
            </a:r>
            <a:r>
              <a:rPr lang="ko-KR" altLang="en-US" dirty="0"/>
              <a:t> 양국은 “</a:t>
            </a:r>
            <a:r>
              <a:rPr lang="ko-KR" altLang="en-US" dirty="0" err="1"/>
              <a:t>을유감계회담</a:t>
            </a:r>
            <a:r>
              <a:rPr lang="ko-KR" altLang="en-US" dirty="0"/>
              <a:t>”에서 </a:t>
            </a:r>
            <a:r>
              <a:rPr lang="ko-KR" altLang="en-US" dirty="0">
                <a:solidFill>
                  <a:srgbClr val="FF0000"/>
                </a:solidFill>
              </a:rPr>
              <a:t>사실관계</a:t>
            </a:r>
            <a:r>
              <a:rPr lang="ko-KR" altLang="en-US" dirty="0"/>
              <a:t> 만을 확인했을 뿐 아무런 </a:t>
            </a:r>
            <a:r>
              <a:rPr lang="ko-KR" altLang="en-US" dirty="0" err="1"/>
              <a:t>결론없이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결렬</a:t>
            </a:r>
            <a:r>
              <a:rPr lang="ko-KR" altLang="en-US" dirty="0"/>
              <a:t>되어 아무런 법적 효력이 없다</a:t>
            </a:r>
          </a:p>
        </p:txBody>
      </p:sp>
      <p:pic>
        <p:nvPicPr>
          <p:cNvPr id="1028" name="Picture 4" descr="http://postfiles7.naver.net/data18/2006/7/13/38/7-4679-lovemymj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8629"/>
            <a:ext cx="2857500" cy="25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아래쪽 화살표 18"/>
          <p:cNvSpPr/>
          <p:nvPr/>
        </p:nvSpPr>
        <p:spPr>
          <a:xfrm>
            <a:off x="5292080" y="3497188"/>
            <a:ext cx="12601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7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5" grpId="0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3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11560" y="1160587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66552" y="52490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정해감계회담의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청나라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7421" y="348005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백두산 </a:t>
            </a:r>
            <a:r>
              <a:rPr lang="ko-KR" altLang="en-US" b="1" dirty="0" err="1">
                <a:solidFill>
                  <a:srgbClr val="FF0000"/>
                </a:solidFill>
              </a:rPr>
              <a:t>전지역을</a:t>
            </a:r>
            <a:r>
              <a:rPr lang="ko-KR" altLang="en-US" b="1" dirty="0">
                <a:solidFill>
                  <a:srgbClr val="FF0000"/>
                </a:solidFill>
              </a:rPr>
              <a:t> 수중에 넣으려는 의도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1236" y="4351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1400" dirty="0"/>
              <a:t> </a:t>
            </a:r>
            <a:r>
              <a:rPr lang="ko-KR" altLang="en-US" sz="1400" dirty="0" smtClean="0"/>
              <a:t>        </a:t>
            </a:r>
            <a:r>
              <a:rPr lang="ko-KR" altLang="en-US" sz="2400" b="1" dirty="0" err="1" smtClean="0">
                <a:solidFill>
                  <a:srgbClr val="FFC000"/>
                </a:solidFill>
              </a:rPr>
              <a:t>서두수경계설</a:t>
            </a:r>
            <a:r>
              <a:rPr lang="ko-KR" altLang="en-US" sz="2400" b="1" dirty="0">
                <a:solidFill>
                  <a:srgbClr val="FFC000"/>
                </a:solidFill>
              </a:rPr>
              <a:t>”을 주장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-13060832"/>
            <a:ext cx="248376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이중하의 </a:t>
            </a:r>
            <a:r>
              <a:rPr lang="ko-KR" altLang="en-US" dirty="0" err="1"/>
              <a:t>또하나의</a:t>
            </a:r>
            <a:r>
              <a:rPr lang="ko-KR" altLang="en-US" dirty="0"/>
              <a:t> 失策은 </a:t>
            </a:r>
            <a:r>
              <a:rPr lang="ko-KR" altLang="en-US" dirty="0" err="1"/>
              <a:t>勘界會談에</a:t>
            </a:r>
            <a:r>
              <a:rPr lang="ko-KR" altLang="en-US" dirty="0"/>
              <a:t> 대한 철저한 준비와 대책이 없었다</a:t>
            </a:r>
            <a:r>
              <a:rPr lang="en-US" altLang="ko-KR" dirty="0"/>
              <a:t>. </a:t>
            </a:r>
            <a:r>
              <a:rPr lang="ko-KR" altLang="en-US" dirty="0"/>
              <a:t>조선측은 청국의 </a:t>
            </a:r>
            <a:r>
              <a:rPr lang="ko-KR" altLang="en-US" dirty="0" err="1"/>
              <a:t>사강안대로</a:t>
            </a:r>
            <a:r>
              <a:rPr lang="ko-KR" altLang="en-US" dirty="0"/>
              <a:t> 두만강을 답사하였지만 조선이 “</a:t>
            </a:r>
            <a:r>
              <a:rPr lang="ko-KR" altLang="en-US" dirty="0" err="1"/>
              <a:t>土們江境界說</a:t>
            </a:r>
            <a:r>
              <a:rPr lang="ko-KR" altLang="en-US" dirty="0"/>
              <a:t>”을 주장하면서 </a:t>
            </a:r>
            <a:r>
              <a:rPr lang="ko-KR" altLang="en-US" dirty="0" err="1"/>
              <a:t>토문강을</a:t>
            </a:r>
            <a:r>
              <a:rPr lang="ko-KR" altLang="en-US" dirty="0"/>
              <a:t> 양국의 </a:t>
            </a:r>
            <a:r>
              <a:rPr lang="ko-KR" altLang="en-US" dirty="0" err="1"/>
              <a:t>감계사들이</a:t>
            </a:r>
            <a:r>
              <a:rPr lang="ko-KR" altLang="en-US" dirty="0"/>
              <a:t> 답사하지 않았다는 사실은 형평의 원칙에 어긋나며 청국의 태도는 외교교섭의 원칙을 무시한 일방적이며 독단적인 처사였다</a:t>
            </a:r>
            <a:r>
              <a:rPr lang="en-US" altLang="ko-KR" dirty="0"/>
              <a:t>. </a:t>
            </a:r>
            <a:r>
              <a:rPr lang="ko-KR" altLang="en-US" dirty="0"/>
              <a:t>청국의 이러한 强壓的 行動은 “</a:t>
            </a:r>
            <a:r>
              <a:rPr lang="ko-KR" altLang="en-US" dirty="0" err="1"/>
              <a:t>정해감계회담</a:t>
            </a:r>
            <a:r>
              <a:rPr lang="ko-KR" altLang="en-US" dirty="0"/>
              <a:t>”시에 더 심하였다</a:t>
            </a:r>
            <a:r>
              <a:rPr lang="en-US" altLang="ko-KR" dirty="0"/>
              <a:t>. </a:t>
            </a:r>
            <a:r>
              <a:rPr lang="ko-KR" altLang="en-US" dirty="0" err="1"/>
              <a:t>이중하가</a:t>
            </a:r>
            <a:r>
              <a:rPr lang="ko-KR" altLang="en-US" dirty="0"/>
              <a:t> </a:t>
            </a:r>
            <a:r>
              <a:rPr lang="ko-KR" altLang="en-US" dirty="0" err="1"/>
              <a:t>청국측</a:t>
            </a:r>
            <a:r>
              <a:rPr lang="ko-KR" altLang="en-US" dirty="0"/>
              <a:t> </a:t>
            </a:r>
            <a:r>
              <a:rPr lang="ko-KR" altLang="en-US" dirty="0" err="1"/>
              <a:t>감계사와</a:t>
            </a:r>
            <a:r>
              <a:rPr lang="ko-KR" altLang="en-US" dirty="0"/>
              <a:t> 함께 </a:t>
            </a:r>
            <a:r>
              <a:rPr lang="ko-KR" altLang="en-US" dirty="0" err="1"/>
              <a:t>토문강</a:t>
            </a:r>
            <a:r>
              <a:rPr lang="ko-KR" altLang="en-US" dirty="0"/>
              <a:t> 답사를 못했다는 사실은 </a:t>
            </a:r>
            <a:r>
              <a:rPr lang="ko-KR" altLang="en-US" dirty="0" err="1"/>
              <a:t>감계외교에</a:t>
            </a:r>
            <a:r>
              <a:rPr lang="ko-KR" altLang="en-US" dirty="0"/>
              <a:t> 있어서 조선의 완전한 패배였다</a:t>
            </a:r>
            <a:r>
              <a:rPr lang="en-US" altLang="ko-KR" dirty="0"/>
              <a:t>. </a:t>
            </a:r>
            <a:r>
              <a:rPr lang="ko-KR" altLang="en-US" dirty="0" err="1"/>
              <a:t>이중하는</a:t>
            </a:r>
            <a:r>
              <a:rPr lang="ko-KR" altLang="en-US" dirty="0"/>
              <a:t> 어떤 압력에도 불구하고 </a:t>
            </a:r>
            <a:r>
              <a:rPr lang="ko-KR" altLang="en-US" dirty="0" err="1"/>
              <a:t>감계답사에</a:t>
            </a:r>
            <a:r>
              <a:rPr lang="ko-KR" altLang="en-US" dirty="0"/>
              <a:t> 그칠 것이 아니라 </a:t>
            </a:r>
            <a:r>
              <a:rPr lang="ko-KR" altLang="en-US" dirty="0" err="1"/>
              <a:t>토문강을</a:t>
            </a:r>
            <a:r>
              <a:rPr lang="ko-KR" altLang="en-US" dirty="0"/>
              <a:t> 탐사하여 “</a:t>
            </a:r>
            <a:r>
              <a:rPr lang="ko-KR" altLang="en-US" dirty="0" err="1"/>
              <a:t>토문강경계설</a:t>
            </a:r>
            <a:r>
              <a:rPr lang="ko-KR" altLang="en-US" dirty="0"/>
              <a:t>”을 끝까지 주장했어야 옳았다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98" name="Picture 2" descr="http://postfiles3.naver.net/20110519_98/myfaceapple_1305806421615WMUvA_JPEG/123123asdasdasdasd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8" y="1569569"/>
            <a:ext cx="2938620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412028" y="4505535"/>
            <a:ext cx="3157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822936" y="-5644008"/>
            <a:ext cx="432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이중하의 </a:t>
            </a:r>
            <a:r>
              <a:rPr lang="ko-KR" altLang="en-US" dirty="0" err="1"/>
              <a:t>또하나의</a:t>
            </a:r>
            <a:r>
              <a:rPr lang="ko-KR" altLang="en-US" dirty="0"/>
              <a:t> 실책은 </a:t>
            </a:r>
            <a:r>
              <a:rPr lang="ko-KR" altLang="en-US" dirty="0" err="1"/>
              <a:t>감계회담에</a:t>
            </a:r>
            <a:r>
              <a:rPr lang="ko-KR" altLang="en-US" dirty="0"/>
              <a:t> 대한 철저한 준비와 대책이 없었다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1685999"/>
            <a:ext cx="358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b="1" dirty="0" smtClean="0"/>
              <a:t>이중하의 </a:t>
            </a:r>
            <a:r>
              <a:rPr lang="ko-KR" altLang="en-US" b="1" dirty="0" err="1"/>
              <a:t>또하나의</a:t>
            </a:r>
            <a:r>
              <a:rPr lang="ko-KR" altLang="en-US" b="1" dirty="0"/>
              <a:t> 실책은 </a:t>
            </a:r>
            <a:r>
              <a:rPr lang="ko-KR" altLang="en-US" b="1" dirty="0" err="1"/>
              <a:t>감계회담에</a:t>
            </a:r>
            <a:r>
              <a:rPr lang="ko-KR" altLang="en-US" b="1" dirty="0"/>
              <a:t> 대한 철저한 준비와 대책이 없었다</a:t>
            </a:r>
            <a:r>
              <a:rPr lang="en-US" altLang="ko-KR" b="1" dirty="0"/>
              <a:t>.</a:t>
            </a:r>
          </a:p>
          <a:p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148063" y="3428317"/>
            <a:ext cx="3659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2</a:t>
            </a:r>
            <a:r>
              <a:rPr lang="en-US" altLang="ko-KR" dirty="0" smtClean="0"/>
              <a:t>. </a:t>
            </a:r>
            <a:r>
              <a:rPr lang="ko-KR" altLang="en-US" b="1" dirty="0" smtClean="0"/>
              <a:t>조선이 </a:t>
            </a:r>
            <a:r>
              <a:rPr lang="ko-KR" altLang="en-US" b="1" dirty="0"/>
              <a:t>“</a:t>
            </a:r>
            <a:r>
              <a:rPr lang="ko-KR" altLang="en-US" b="1" dirty="0" err="1"/>
              <a:t>토문강경계설</a:t>
            </a:r>
            <a:r>
              <a:rPr lang="ko-KR" altLang="en-US" b="1" dirty="0"/>
              <a:t>”을 주장하면서 </a:t>
            </a:r>
            <a:r>
              <a:rPr lang="ko-KR" altLang="en-US" b="1" dirty="0" err="1"/>
              <a:t>토문강을</a:t>
            </a:r>
            <a:r>
              <a:rPr lang="ko-KR" altLang="en-US" b="1" dirty="0"/>
              <a:t> 양국의 </a:t>
            </a:r>
            <a:r>
              <a:rPr lang="ko-KR" altLang="en-US" b="1" dirty="0" err="1"/>
              <a:t>감계사들이</a:t>
            </a:r>
            <a:r>
              <a:rPr lang="ko-KR" altLang="en-US" b="1" dirty="0"/>
              <a:t> 답사하지 않았다</a:t>
            </a:r>
            <a:endParaRPr lang="en-US" altLang="ko-KR" b="1" dirty="0"/>
          </a:p>
        </p:txBody>
      </p:sp>
      <p:sp>
        <p:nvSpPr>
          <p:cNvPr id="24" name="직사각형 23"/>
          <p:cNvSpPr/>
          <p:nvPr/>
        </p:nvSpPr>
        <p:spPr>
          <a:xfrm>
            <a:off x="5148064" y="4623605"/>
            <a:ext cx="36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/>
          </a:p>
          <a:p>
            <a:pPr fontAlgn="base"/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이중하는</a:t>
            </a:r>
            <a:r>
              <a:rPr lang="ko-KR" altLang="en-US" b="1" dirty="0" smtClean="0"/>
              <a:t> </a:t>
            </a:r>
            <a:r>
              <a:rPr lang="ko-KR" altLang="en-US" b="1" dirty="0"/>
              <a:t>어떤 압력에도 “</a:t>
            </a:r>
            <a:r>
              <a:rPr lang="ko-KR" altLang="en-US" b="1" dirty="0" err="1"/>
              <a:t>토문강경계설</a:t>
            </a:r>
            <a:r>
              <a:rPr lang="ko-KR" altLang="en-US" b="1" dirty="0"/>
              <a:t>”을 끝까지 주장했어야 옳았다</a:t>
            </a:r>
          </a:p>
        </p:txBody>
      </p:sp>
      <p:sp>
        <p:nvSpPr>
          <p:cNvPr id="25" name="아래쪽 화살표 24"/>
          <p:cNvSpPr/>
          <p:nvPr/>
        </p:nvSpPr>
        <p:spPr>
          <a:xfrm>
            <a:off x="6612360" y="2671143"/>
            <a:ext cx="676972" cy="447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/오른쪽 화살표 26"/>
          <p:cNvSpPr/>
          <p:nvPr/>
        </p:nvSpPr>
        <p:spPr>
          <a:xfrm>
            <a:off x="3923928" y="2204864"/>
            <a:ext cx="1224135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아래쪽 화살표 30"/>
          <p:cNvSpPr/>
          <p:nvPr/>
        </p:nvSpPr>
        <p:spPr>
          <a:xfrm>
            <a:off x="6612360" y="4505535"/>
            <a:ext cx="676972" cy="447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0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9" grpId="0" animBg="1"/>
      <p:bldP spid="22" grpId="0"/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서론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5602" name="Picture 2" descr="http://postfiles6.naver.net/20140803_85/3058833_1407056048810T8bjC_JPEG/37-3%BB%E7%BA%BB_-_%BA%F1%BB%F3%C7%D1%C1%F637_%283%29.jpg?type=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286250" cy="4133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2143116"/>
            <a:ext cx="2428892" cy="57150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sz="2000" dirty="0" smtClean="0"/>
              <a:t>조선족 밀집지역</a:t>
            </a:r>
            <a:endParaRPr lang="ko-KR" altLang="en-US" sz="2000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071670" y="385762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2"/>
          </p:cNvCxnSpPr>
          <p:nvPr/>
        </p:nvCxnSpPr>
        <p:spPr>
          <a:xfrm rot="5400000">
            <a:off x="1499382" y="3286132"/>
            <a:ext cx="1143801" cy="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58069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40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정해감계조약의</a:t>
            </a:r>
            <a:r>
              <a:rPr lang="ko-KR" altLang="en-US" dirty="0" smtClean="0"/>
              <a:t> 효력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483768" y="4437112"/>
            <a:ext cx="655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같은 회담과정에서 </a:t>
            </a:r>
            <a:r>
              <a:rPr lang="ko-KR" altLang="en-US" dirty="0" err="1"/>
              <a:t>이중하가</a:t>
            </a:r>
            <a:r>
              <a:rPr lang="ko-KR" altLang="en-US" dirty="0"/>
              <a:t> “</a:t>
            </a:r>
            <a:r>
              <a:rPr lang="ko-KR" altLang="en-US" dirty="0" err="1"/>
              <a:t>홍토수경계설</a:t>
            </a:r>
            <a:r>
              <a:rPr lang="ko-KR" altLang="en-US" dirty="0"/>
              <a:t>”을 주장한 것을 안 조선정부는 즉시 </a:t>
            </a:r>
            <a:r>
              <a:rPr lang="ko-KR" altLang="en-US" dirty="0" err="1"/>
              <a:t>청국측에</a:t>
            </a:r>
            <a:r>
              <a:rPr lang="ko-KR" altLang="en-US" dirty="0"/>
              <a:t> 대하여 국왕의 명의로 “</a:t>
            </a:r>
            <a:r>
              <a:rPr lang="ko-KR" altLang="en-US" dirty="0" err="1">
                <a:solidFill>
                  <a:srgbClr val="FF0000"/>
                </a:solidFill>
              </a:rPr>
              <a:t>홍토수경계설</a:t>
            </a:r>
            <a:r>
              <a:rPr lang="ko-KR" altLang="en-US" dirty="0">
                <a:solidFill>
                  <a:srgbClr val="FF0000"/>
                </a:solidFill>
              </a:rPr>
              <a:t>”을 철회하고 통고를 하였다는 점에서 법적으로 아무런 의미도 가지지 못한다고 할 것이다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627784" y="184482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청</a:t>
            </a:r>
            <a:r>
              <a:rPr lang="ko-KR" altLang="en-US" dirty="0"/>
              <a:t>국</a:t>
            </a:r>
            <a:r>
              <a:rPr lang="ko-KR" altLang="en-US" dirty="0" smtClean="0"/>
              <a:t>은 </a:t>
            </a:r>
            <a:r>
              <a:rPr lang="ko-KR" altLang="en-US" dirty="0"/>
              <a:t>“</a:t>
            </a:r>
            <a:r>
              <a:rPr lang="ko-KR" altLang="en-US" dirty="0" err="1"/>
              <a:t>정해감계회담</a:t>
            </a:r>
            <a:r>
              <a:rPr lang="ko-KR" altLang="en-US" dirty="0"/>
              <a:t>”시 </a:t>
            </a:r>
            <a:r>
              <a:rPr lang="ko-KR" altLang="en-US" dirty="0" smtClean="0"/>
              <a:t>조</a:t>
            </a:r>
            <a:r>
              <a:rPr lang="ko-KR" altLang="en-US" dirty="0"/>
              <a:t>선</a:t>
            </a:r>
            <a:r>
              <a:rPr lang="ko-KR" altLang="en-US" dirty="0" smtClean="0"/>
              <a:t>이 </a:t>
            </a:r>
            <a:r>
              <a:rPr lang="ko-KR" altLang="en-US" dirty="0" err="1"/>
              <a:t>홍토수로</a:t>
            </a:r>
            <a:r>
              <a:rPr lang="ko-KR" altLang="en-US" dirty="0"/>
              <a:t> 후퇴한 사실을 들어 </a:t>
            </a:r>
            <a:r>
              <a:rPr lang="ko-KR" altLang="en-US" dirty="0" err="1"/>
              <a:t>토문강이</a:t>
            </a:r>
            <a:r>
              <a:rPr lang="ko-KR" altLang="en-US" dirty="0"/>
              <a:t> 두만강임을 인정하였다고 </a:t>
            </a:r>
            <a:r>
              <a:rPr lang="ko-KR" altLang="en-US" dirty="0">
                <a:solidFill>
                  <a:srgbClr val="FF0000"/>
                </a:solidFill>
              </a:rPr>
              <a:t>주장</a:t>
            </a:r>
            <a:r>
              <a:rPr lang="ko-KR" altLang="en-US" dirty="0"/>
              <a:t>하였다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627783" y="3140968"/>
            <a:ext cx="5991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청</a:t>
            </a:r>
            <a:r>
              <a:rPr lang="ko-KR" altLang="en-US" dirty="0"/>
              <a:t>국</a:t>
            </a:r>
            <a:r>
              <a:rPr lang="ko-KR" altLang="en-US" dirty="0" smtClean="0"/>
              <a:t>의 </a:t>
            </a:r>
            <a:r>
              <a:rPr lang="ko-KR" altLang="en-US" dirty="0"/>
              <a:t>강압적인 태도에서 야기된 것이므로 국가대표에 대한 강박에 해당하므로 이중하의 의사표시 자체도 </a:t>
            </a:r>
            <a:r>
              <a:rPr lang="ko-KR" altLang="en-US" dirty="0">
                <a:solidFill>
                  <a:srgbClr val="FF0000"/>
                </a:solidFill>
              </a:rPr>
              <a:t>유효하지 못하며</a:t>
            </a:r>
          </a:p>
        </p:txBody>
      </p:sp>
      <p:sp>
        <p:nvSpPr>
          <p:cNvPr id="11" name="아래쪽 화살표 10"/>
          <p:cNvSpPr/>
          <p:nvPr/>
        </p:nvSpPr>
        <p:spPr>
          <a:xfrm>
            <a:off x="4211960" y="2636912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4211960" y="3920282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http://file.dailian.co.kr/news/201108/news1314378382_258415_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" y="2060848"/>
            <a:ext cx="24199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/>
      <p:bldP spid="9" grpId="0"/>
      <p:bldP spid="10" grpId="0"/>
      <p:bldP spid="11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1817529"/>
            <a:ext cx="550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4000" b="1" dirty="0">
                <a:solidFill>
                  <a:schemeClr val="bg1"/>
                </a:solidFill>
              </a:rPr>
              <a:t>7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조ㆍ청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</a:rPr>
              <a:t>간계회담 이후 간도에 대한 조치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중국어중국학과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21002523</a:t>
            </a:r>
          </a:p>
          <a:p>
            <a:r>
              <a:rPr lang="ko-KR" altLang="en-US" sz="2800" dirty="0" err="1" smtClean="0">
                <a:solidFill>
                  <a:schemeClr val="bg1"/>
                </a:solidFill>
              </a:rPr>
              <a:t>김교현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-11289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postfiles5.naver.net/20140623_68/e7e14_1403497405015theSS_PNG/1403497504059_2014062119195591911.pn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76470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/>
              <a:t>청의 조치</a:t>
            </a:r>
            <a:endParaRPr lang="en-US" altLang="ko-KR" sz="1500" b="1" dirty="0" smtClean="0"/>
          </a:p>
          <a:p>
            <a:r>
              <a:rPr lang="en-US" altLang="ko-KR" sz="1500" dirty="0" smtClean="0"/>
              <a:t> -</a:t>
            </a:r>
            <a:r>
              <a:rPr lang="ko-KR" altLang="en-US" sz="1500" dirty="0" smtClean="0"/>
              <a:t>의화단의 난</a:t>
            </a:r>
            <a:endParaRPr lang="en-US" altLang="ko-KR" sz="1500" dirty="0" smtClean="0"/>
          </a:p>
        </p:txBody>
      </p:sp>
      <p:sp>
        <p:nvSpPr>
          <p:cNvPr id="10" name="타원 9"/>
          <p:cNvSpPr/>
          <p:nvPr/>
        </p:nvSpPr>
        <p:spPr>
          <a:xfrm>
            <a:off x="1267189" y="3140968"/>
            <a:ext cx="1440160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070778" y="4653136"/>
            <a:ext cx="1440160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070778" y="1628800"/>
            <a:ext cx="1440160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폭발 1 6"/>
          <p:cNvSpPr/>
          <p:nvPr/>
        </p:nvSpPr>
        <p:spPr>
          <a:xfrm>
            <a:off x="4499734" y="2438890"/>
            <a:ext cx="3233108" cy="2916324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875124">
            <a:off x="3683460" y="2780928"/>
            <a:ext cx="432048" cy="3600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19508150">
            <a:off x="3674907" y="4600294"/>
            <a:ext cx="432048" cy="3600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3294913" y="3717032"/>
            <a:ext cx="432048" cy="3600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28463" y="2060848"/>
            <a:ext cx="95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열국의 침략</a:t>
            </a:r>
            <a:endParaRPr lang="en-US" altLang="ko-KR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391001" y="3585175"/>
            <a:ext cx="120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값싼 상품유입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5017" y="5208619"/>
            <a:ext cx="138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그리스도교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77622" y="3585175"/>
            <a:ext cx="2632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FF3300"/>
                </a:solidFill>
              </a:rPr>
              <a:t>배외적</a:t>
            </a:r>
            <a:r>
              <a:rPr lang="ko-KR" altLang="en-US" sz="2500" dirty="0" smtClean="0"/>
              <a:t> 농민 투쟁</a:t>
            </a:r>
            <a:endParaRPr lang="ko-KR" altLang="en-US" sz="2500" dirty="0"/>
          </a:p>
        </p:txBody>
      </p:sp>
      <p:sp>
        <p:nvSpPr>
          <p:cNvPr id="23" name="타원 22"/>
          <p:cNvSpPr/>
          <p:nvPr/>
        </p:nvSpPr>
        <p:spPr>
          <a:xfrm flipH="1" flipV="1">
            <a:off x="559533" y="1003306"/>
            <a:ext cx="45720" cy="457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4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9606" y="1124744"/>
            <a:ext cx="3240360" cy="5200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http://cdn.ddanzi.com/mig-images/9485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40306"/>
            <a:ext cx="3219214" cy="5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                                       </a:t>
            </a:r>
            <a:r>
              <a:rPr lang="ko-KR" altLang="en-US" sz="3000" dirty="0" smtClean="0"/>
              <a:t>이 범 윤</a:t>
            </a:r>
            <a:endParaRPr lang="ko-KR" altLang="en-US" sz="3000" dirty="0"/>
          </a:p>
        </p:txBody>
      </p:sp>
      <p:sp>
        <p:nvSpPr>
          <p:cNvPr id="9" name="이등변 삼각형 8"/>
          <p:cNvSpPr/>
          <p:nvPr/>
        </p:nvSpPr>
        <p:spPr>
          <a:xfrm rot="10800000">
            <a:off x="1957134" y="787283"/>
            <a:ext cx="576064" cy="3035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flipH="1" flipV="1">
            <a:off x="5174352" y="2060848"/>
            <a:ext cx="45720" cy="45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flipH="1" flipV="1">
            <a:off x="5174352" y="3023240"/>
            <a:ext cx="45720" cy="45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flipH="1" flipV="1">
            <a:off x="5148064" y="5255488"/>
            <a:ext cx="45720" cy="45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52120" y="177281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  </a:t>
            </a:r>
            <a:r>
              <a:rPr lang="ko-KR" altLang="en-US" sz="2500" dirty="0" err="1" smtClean="0"/>
              <a:t>간도시찰사</a:t>
            </a:r>
            <a:endParaRPr lang="ko-KR" alt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2807930"/>
            <a:ext cx="295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사포대</a:t>
            </a:r>
            <a:endParaRPr lang="ko-KR" alt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0003" y="3933056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 이민 사업</a:t>
            </a:r>
            <a:endParaRPr lang="en-US" altLang="ko-KR" sz="2500" dirty="0" smtClean="0"/>
          </a:p>
        </p:txBody>
      </p:sp>
      <p:sp>
        <p:nvSpPr>
          <p:cNvPr id="18" name="타원 17"/>
          <p:cNvSpPr/>
          <p:nvPr/>
        </p:nvSpPr>
        <p:spPr>
          <a:xfrm flipH="1" flipV="1">
            <a:off x="5174352" y="4149080"/>
            <a:ext cx="45720" cy="45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92080" y="50401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한청변계선후장정</a:t>
            </a:r>
            <a:endParaRPr lang="en-US" altLang="ko-KR" sz="2500" dirty="0" smtClean="0"/>
          </a:p>
        </p:txBody>
      </p:sp>
      <p:sp>
        <p:nvSpPr>
          <p:cNvPr id="20" name="타원 19"/>
          <p:cNvSpPr/>
          <p:nvPr/>
        </p:nvSpPr>
        <p:spPr>
          <a:xfrm flipH="1" flipV="1">
            <a:off x="277808" y="392811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7544" y="139210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조선의 조치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654" y="764704"/>
            <a:ext cx="4175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러시아의 개입</a:t>
            </a:r>
            <a:endParaRPr lang="en-US" altLang="ko-KR" sz="2500" dirty="0" smtClean="0"/>
          </a:p>
        </p:txBody>
      </p:sp>
      <p:sp>
        <p:nvSpPr>
          <p:cNvPr id="8" name="타원 7"/>
          <p:cNvSpPr/>
          <p:nvPr/>
        </p:nvSpPr>
        <p:spPr>
          <a:xfrm flipH="1" flipV="1">
            <a:off x="559533" y="1007016"/>
            <a:ext cx="45720" cy="457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4281467786"/>
              </p:ext>
            </p:extLst>
          </p:nvPr>
        </p:nvGraphicFramePr>
        <p:xfrm>
          <a:off x="1259632" y="1340768"/>
          <a:ext cx="6792416" cy="462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7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654" y="764704"/>
            <a:ext cx="2160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일본의 개입</a:t>
            </a:r>
            <a:endParaRPr lang="en-US" altLang="ko-KR" sz="2500" dirty="0"/>
          </a:p>
        </p:txBody>
      </p:sp>
      <p:sp>
        <p:nvSpPr>
          <p:cNvPr id="8" name="타원 7"/>
          <p:cNvSpPr/>
          <p:nvPr/>
        </p:nvSpPr>
        <p:spPr>
          <a:xfrm flipH="1" flipV="1">
            <a:off x="559533" y="1007016"/>
            <a:ext cx="45720" cy="457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2414128"/>
            <a:ext cx="244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/>
              <a:t>제</a:t>
            </a:r>
            <a:r>
              <a:rPr lang="en-US" altLang="ko-KR" sz="3000" dirty="0" smtClean="0"/>
              <a:t>1</a:t>
            </a:r>
            <a:r>
              <a:rPr lang="ko-KR" altLang="en-US" sz="3000" dirty="0" smtClean="0"/>
              <a:t>차</a:t>
            </a:r>
            <a:endParaRPr lang="en-US" altLang="ko-KR" sz="3000" dirty="0" smtClean="0"/>
          </a:p>
          <a:p>
            <a:pPr algn="ctr"/>
            <a:r>
              <a:rPr lang="ko-KR" altLang="en-US" sz="3000" dirty="0" smtClean="0"/>
              <a:t>한일협</a:t>
            </a:r>
            <a:r>
              <a:rPr lang="ko-KR" altLang="en-US" sz="3000" dirty="0"/>
              <a:t>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069521"/>
            <a:ext cx="244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/>
              <a:t>제</a:t>
            </a:r>
            <a:r>
              <a:rPr lang="en-US" altLang="ko-KR" sz="3000" dirty="0"/>
              <a:t>2</a:t>
            </a:r>
            <a:r>
              <a:rPr lang="ko-KR" altLang="en-US" sz="3000" dirty="0" smtClean="0"/>
              <a:t>차</a:t>
            </a:r>
            <a:endParaRPr lang="en-US" altLang="ko-KR" sz="3000" dirty="0" smtClean="0"/>
          </a:p>
          <a:p>
            <a:pPr algn="ctr"/>
            <a:r>
              <a:rPr lang="ko-KR" altLang="en-US" sz="3000" dirty="0" smtClean="0"/>
              <a:t>한일협</a:t>
            </a:r>
            <a:r>
              <a:rPr lang="ko-KR" altLang="en-US" sz="3000" dirty="0"/>
              <a:t>약</a:t>
            </a:r>
          </a:p>
        </p:txBody>
      </p:sp>
      <p:sp>
        <p:nvSpPr>
          <p:cNvPr id="6" name="갈매기형 수장 5"/>
          <p:cNvSpPr/>
          <p:nvPr/>
        </p:nvSpPr>
        <p:spPr>
          <a:xfrm>
            <a:off x="3848188" y="3349441"/>
            <a:ext cx="507788" cy="598224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961525"/>
            <a:ext cx="388843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6600" dirty="0" err="1" smtClean="0">
                <a:solidFill>
                  <a:schemeClr val="accent2"/>
                </a:solidFill>
              </a:rPr>
              <a:t>을사늑약</a:t>
            </a:r>
            <a:endParaRPr lang="ko-KR" alt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654" y="76470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/>
              <a:t>일본의 개입</a:t>
            </a:r>
            <a:endParaRPr lang="en-US" altLang="ko-KR" sz="1500" b="1" dirty="0" smtClean="0"/>
          </a:p>
          <a:p>
            <a:r>
              <a:rPr lang="en-US" altLang="ko-KR" sz="1500" dirty="0" smtClean="0"/>
              <a:t>  -</a:t>
            </a:r>
            <a:r>
              <a:rPr lang="ko-KR" altLang="en-US" sz="1500" dirty="0" smtClean="0"/>
              <a:t>청일 간도협약</a:t>
            </a:r>
            <a:endParaRPr lang="en-US" altLang="ko-KR" sz="1500" dirty="0" smtClean="0"/>
          </a:p>
        </p:txBody>
      </p:sp>
      <p:sp>
        <p:nvSpPr>
          <p:cNvPr id="8" name="타원 7"/>
          <p:cNvSpPr/>
          <p:nvPr/>
        </p:nvSpPr>
        <p:spPr>
          <a:xfrm flipH="1" flipV="1">
            <a:off x="559533" y="1007016"/>
            <a:ext cx="45720" cy="457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55"/>
          <a:stretch/>
        </p:blipFill>
        <p:spPr>
          <a:xfrm>
            <a:off x="683568" y="1856113"/>
            <a:ext cx="1741828" cy="3672408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r="39673"/>
          <a:stretch/>
        </p:blipFill>
        <p:spPr>
          <a:xfrm>
            <a:off x="2449901" y="1856113"/>
            <a:ext cx="1840089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줄무늬가 있는 오른쪽 화살표 9"/>
          <p:cNvSpPr/>
          <p:nvPr/>
        </p:nvSpPr>
        <p:spPr>
          <a:xfrm>
            <a:off x="4752020" y="3404285"/>
            <a:ext cx="396044" cy="288032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33079" y="2996952"/>
            <a:ext cx="316835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accent2"/>
                </a:solidFill>
              </a:rPr>
              <a:t>만주 진출 </a:t>
            </a:r>
            <a:endParaRPr lang="en-US" altLang="ko-KR" sz="5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69583" y="1916832"/>
            <a:ext cx="550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n-ea"/>
              </a:rPr>
              <a:t>8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청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·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일 간도 협약</a:t>
            </a:r>
            <a:endParaRPr lang="en-US" altLang="ko-KR" sz="40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&amp;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n-ea"/>
              </a:rPr>
              <a:t>9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결론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2799" y="468071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영어영문학과</a:t>
            </a:r>
            <a:r>
              <a:rPr lang="en-US" altLang="ko-KR" sz="2800" dirty="0" smtClean="0">
                <a:solidFill>
                  <a:schemeClr val="bg1"/>
                </a:solidFill>
              </a:rPr>
              <a:t>21103286</a:t>
            </a: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권승현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1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187624" y="601524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itchFamily="2" charset="0"/>
                <a:ea typeface="나눔바른고딕" panose="020B0603020101020101" pitchFamily="50" charset="-127"/>
              </a:rPr>
              <a:t>청일 간도 협약의 내용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Microsoft Himalaya" pitchFamily="2" charset="0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28817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-  </a:t>
            </a:r>
            <a:r>
              <a:rPr lang="ko-KR" altLang="en-US" sz="2200" dirty="0" smtClean="0"/>
              <a:t>청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일 전쟁에서 승리한 한반도에 대한 우위를 점함</a:t>
            </a:r>
            <a:endParaRPr lang="en-US" altLang="ko-KR" sz="2200" dirty="0" smtClean="0"/>
          </a:p>
          <a:p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ko-KR" altLang="en-US" sz="2200" dirty="0" smtClean="0"/>
              <a:t>일본이 간도에 대한 영토권 주장</a:t>
            </a:r>
            <a:endParaRPr lang="en-US" altLang="ko-KR" sz="2200" dirty="0" smtClean="0"/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r>
              <a:rPr lang="en-US" altLang="ko-KR" sz="2200" dirty="0" smtClean="0"/>
              <a:t>-  </a:t>
            </a:r>
            <a:r>
              <a:rPr lang="ko-KR" altLang="en-US" sz="2200" dirty="0" smtClean="0"/>
              <a:t>일본의 간도포기 조건 </a:t>
            </a:r>
            <a:r>
              <a:rPr lang="en-US" altLang="ko-KR" sz="2200" dirty="0" smtClean="0"/>
              <a:t>5</a:t>
            </a:r>
            <a:r>
              <a:rPr lang="ko-KR" altLang="en-US" sz="2200" dirty="0" err="1" smtClean="0"/>
              <a:t>개사항</a:t>
            </a:r>
            <a:r>
              <a:rPr lang="ko-KR" altLang="en-US" sz="2200" dirty="0" smtClean="0"/>
              <a:t> 제시</a:t>
            </a:r>
            <a:r>
              <a:rPr lang="en-US" altLang="ko-KR" sz="2200" dirty="0" smtClean="0"/>
              <a:t>(1909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9</a:t>
            </a:r>
            <a:r>
              <a:rPr lang="ko-KR" altLang="en-US" sz="2200" dirty="0" smtClean="0"/>
              <a:t>일</a:t>
            </a:r>
            <a:r>
              <a:rPr lang="en-US" altLang="ko-KR" sz="2200" dirty="0" smtClean="0"/>
              <a:t>)</a:t>
            </a:r>
          </a:p>
          <a:p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ko-KR" altLang="en-US" sz="2200" dirty="0" smtClean="0"/>
              <a:t>간도협약체결</a:t>
            </a:r>
            <a:r>
              <a:rPr lang="en-US" altLang="ko-KR" sz="2200" dirty="0" smtClean="0"/>
              <a:t>(1909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9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4</a:t>
            </a:r>
            <a:r>
              <a:rPr lang="ko-KR" altLang="en-US" sz="2200" dirty="0" smtClean="0"/>
              <a:t>일</a:t>
            </a:r>
            <a:r>
              <a:rPr lang="en-US" altLang="ko-KR" sz="22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38412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영토의 사전적 의미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215" y="1928802"/>
            <a:ext cx="5476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AppData\Local\Microsoft\Windows\Temporary Internet Files\Content.IE5\EDHT8JD6\e-boo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14" y="1928802"/>
            <a:ext cx="234315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6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2</a:t>
            </a:r>
            <a:endParaRPr lang="en-US" altLang="ko-KR" sz="2400" dirty="0" smtClean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7624" y="60152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나눔바른고딕" panose="020B0600000101010101" charset="-127"/>
                <a:ea typeface="나눔바른고딕" panose="020B0600000101010101" charset="-127"/>
              </a:rPr>
              <a:t>조선간도경영안</a:t>
            </a:r>
            <a:r>
              <a:rPr lang="ko-KR" altLang="en-US" sz="2800" b="1" dirty="0" smtClean="0"/>
              <a:t>과 간도협약의 비교</a:t>
            </a:r>
            <a:endParaRPr lang="ko-KR" altLang="en-US" sz="28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06903"/>
              </p:ext>
            </p:extLst>
          </p:nvPr>
        </p:nvGraphicFramePr>
        <p:xfrm>
          <a:off x="412028" y="1556792"/>
          <a:ext cx="819242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210"/>
                <a:gridCol w="4096210"/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en-US" altLang="ko-KR" dirty="0" smtClean="0"/>
                    </a:p>
                    <a:p>
                      <a:pPr algn="ctr"/>
                      <a:r>
                        <a:rPr lang="ko-KR" altLang="en-US" sz="2800" dirty="0" err="1" smtClean="0"/>
                        <a:t>조선간도경영안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mtClean="0"/>
                    </a:p>
                    <a:p>
                      <a:pPr algn="ctr" latinLnBrk="1"/>
                      <a:r>
                        <a:rPr lang="ko-KR" altLang="en-US" sz="2800" smtClean="0"/>
                        <a:t>간도협약</a:t>
                      </a:r>
                      <a:endParaRPr lang="ko-KR" altLang="en-US" sz="2800" dirty="0"/>
                    </a:p>
                  </a:txBody>
                  <a:tcPr/>
                </a:tc>
              </a:tr>
              <a:tr h="36004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2200" baseline="0" smtClean="0"/>
                        <a:t>표면적 </a:t>
                      </a:r>
                      <a:r>
                        <a:rPr lang="en-US" altLang="ko-KR" sz="2200" baseline="0" smtClean="0"/>
                        <a:t>: </a:t>
                      </a:r>
                      <a:r>
                        <a:rPr lang="ko-KR" altLang="en-US" sz="2200" baseline="0" smtClean="0"/>
                        <a:t>조선과 간도를 경영</a:t>
                      </a:r>
                      <a:r>
                        <a:rPr lang="en-US" altLang="ko-KR" sz="2200" baseline="0" smtClean="0"/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2200" baseline="0" smtClean="0"/>
                        <a:t>              </a:t>
                      </a:r>
                      <a:r>
                        <a:rPr lang="ko-KR" altLang="en-US" sz="2200" baseline="0" smtClean="0"/>
                        <a:t>이권에 있어 우위</a:t>
                      </a:r>
                      <a:endParaRPr lang="en-US" altLang="ko-KR" sz="2200" baseline="0" smtClean="0"/>
                    </a:p>
                    <a:p>
                      <a:pPr marL="0" indent="0">
                        <a:buFontTx/>
                        <a:buNone/>
                      </a:pPr>
                      <a:endParaRPr lang="en-US" altLang="ko-KR" sz="2200" baseline="0" smtClean="0"/>
                    </a:p>
                    <a:p>
                      <a:pPr marL="0" indent="0">
                        <a:buFontTx/>
                        <a:buNone/>
                      </a:pPr>
                      <a:endParaRPr lang="en-US" altLang="ko-KR" sz="2200" baseline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2200" baseline="0" smtClean="0"/>
                        <a:t>내면적 </a:t>
                      </a:r>
                      <a:r>
                        <a:rPr lang="en-US" altLang="ko-KR" sz="2200" baseline="0" smtClean="0"/>
                        <a:t>: </a:t>
                      </a:r>
                      <a:r>
                        <a:rPr lang="ko-KR" altLang="en-US" sz="2200" baseline="0" smtClean="0"/>
                        <a:t>한인을 단속하여   일본화 시키는 목적</a:t>
                      </a:r>
                      <a:endParaRPr lang="en-US" altLang="ko-KR" sz="2200" baseline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2200" dirty="0" smtClean="0"/>
                        <a:t>표면적 </a:t>
                      </a:r>
                      <a:r>
                        <a:rPr lang="en-US" altLang="ko-KR" sz="2200" dirty="0" smtClean="0"/>
                        <a:t>: </a:t>
                      </a:r>
                      <a:r>
                        <a:rPr lang="ko-KR" altLang="en-US" sz="2200" dirty="0" smtClean="0"/>
                        <a:t>한인 보호에 관한 것은 청국에게 </a:t>
                      </a:r>
                      <a:r>
                        <a:rPr lang="ko-KR" altLang="en-US" sz="2200" smtClean="0"/>
                        <a:t>이권은 일본이</a:t>
                      </a:r>
                      <a:r>
                        <a:rPr lang="ko-KR" altLang="en-US" sz="2200" baseline="0" smtClean="0"/>
                        <a:t> </a:t>
                      </a:r>
                      <a:r>
                        <a:rPr lang="ko-KR" altLang="en-US" sz="2200" baseline="0" dirty="0" smtClean="0"/>
                        <a:t>가지고 있음</a:t>
                      </a:r>
                      <a:endParaRPr lang="en-US" altLang="ko-KR" sz="22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22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endParaRPr lang="en-US" altLang="ko-KR" sz="22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2200" baseline="0" dirty="0" smtClean="0"/>
                        <a:t>내면적 </a:t>
                      </a:r>
                      <a:r>
                        <a:rPr lang="en-US" altLang="ko-KR" sz="2200" baseline="0" dirty="0" smtClean="0"/>
                        <a:t>: </a:t>
                      </a:r>
                      <a:r>
                        <a:rPr lang="ko-KR" altLang="en-US" sz="2200" baseline="0" dirty="0" smtClean="0"/>
                        <a:t>만주침략에 목적을 둠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7902" y="440838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3</a:t>
            </a: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9632" y="56569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바른고딕" panose="020B0600000101010101" charset="-127"/>
                <a:ea typeface="나눔바른고딕" panose="020B0600000101010101" charset="-127"/>
              </a:rPr>
              <a:t>청</a:t>
            </a:r>
            <a:r>
              <a:rPr lang="en-US" altLang="ko-KR" sz="2800" b="1" dirty="0"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  <a:r>
              <a:rPr lang="ko-KR" altLang="en-US" sz="2800" b="1" dirty="0">
                <a:latin typeface="나눔바른고딕" panose="020B0600000101010101" charset="-127"/>
                <a:ea typeface="나눔바른고딕" panose="020B0600000101010101" charset="-127"/>
              </a:rPr>
              <a:t>일 간도협약의 </a:t>
            </a:r>
            <a:r>
              <a:rPr lang="ko-KR" altLang="en-US" sz="2800" b="1" dirty="0" smtClean="0">
                <a:latin typeface="나눔바른고딕" panose="020B0600000101010101" charset="-127"/>
                <a:ea typeface="나눔바른고딕" panose="020B0600000101010101" charset="-127"/>
              </a:rPr>
              <a:t>문제점</a:t>
            </a:r>
            <a:endParaRPr lang="ko-KR" altLang="en-US" sz="2800" dirty="0"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1145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500" dirty="0" err="1" smtClean="0"/>
              <a:t>을사늑약</a:t>
            </a:r>
            <a:r>
              <a:rPr lang="en-US" altLang="ko-KR" sz="2500" dirty="0" smtClean="0"/>
              <a:t>(1905)</a:t>
            </a:r>
            <a:r>
              <a:rPr lang="ko-KR" altLang="en-US" sz="2500" dirty="0" smtClean="0"/>
              <a:t>으로 외교권을 강제로 이용해서 영토권문제를 불법적으로 권한행사</a:t>
            </a:r>
            <a:endParaRPr lang="en-US" altLang="ko-KR" sz="2500" dirty="0" smtClean="0"/>
          </a:p>
          <a:p>
            <a:endParaRPr lang="en-US" altLang="ko-KR" sz="2500" dirty="0"/>
          </a:p>
          <a:p>
            <a:endParaRPr lang="en-US" altLang="ko-KR" sz="2500" dirty="0" smtClean="0"/>
          </a:p>
          <a:p>
            <a:r>
              <a:rPr lang="en-US" altLang="ko-KR" sz="2500" dirty="0" smtClean="0"/>
              <a:t>2. </a:t>
            </a:r>
            <a:r>
              <a:rPr lang="ko-KR" altLang="en-US" sz="2500" dirty="0" smtClean="0"/>
              <a:t>청의 일방적인 </a:t>
            </a:r>
            <a:r>
              <a:rPr lang="ko-KR" altLang="en-US" sz="2500" dirty="0" err="1" smtClean="0"/>
              <a:t>토문</a:t>
            </a:r>
            <a:r>
              <a:rPr lang="ko-KR" altLang="en-US" sz="2500" dirty="0" smtClean="0"/>
              <a:t>·두만</a:t>
            </a:r>
            <a:r>
              <a:rPr lang="en-US" altLang="ko-KR" sz="2500" dirty="0" smtClean="0"/>
              <a:t> </a:t>
            </a:r>
            <a:r>
              <a:rPr lang="ko-KR" altLang="en-US" sz="2500" dirty="0" smtClean="0"/>
              <a:t>동일설</a:t>
            </a:r>
            <a:endParaRPr lang="en-US" altLang="ko-KR" sz="2500" dirty="0" smtClean="0"/>
          </a:p>
          <a:p>
            <a:endParaRPr lang="en-US" altLang="ko-KR" sz="2500" dirty="0"/>
          </a:p>
          <a:p>
            <a:endParaRPr lang="en-US" altLang="ko-KR" sz="2500" dirty="0" smtClean="0"/>
          </a:p>
          <a:p>
            <a:endParaRPr lang="en-US" altLang="ko-KR" sz="2500" dirty="0" smtClean="0"/>
          </a:p>
          <a:p>
            <a:endParaRPr lang="en-US" altLang="ko-KR" sz="2500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07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en-US" altLang="ko-KR" sz="2400" dirty="0" smtClean="0">
                <a:latin typeface="다음_SemiBold" panose="02000700060000000000" pitchFamily="2" charset="-127"/>
                <a:ea typeface="다음_SemiBold" panose="02000700060000000000" pitchFamily="2" charset="-127"/>
              </a:rPr>
              <a:t>4</a:t>
            </a:r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결론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 descr="http://img.ezmember.co.kr/cache/board/2013/07/30/2ee9cdff53ac95e39c1f731743de5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83410"/>
            <a:ext cx="7643866" cy="5034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5736" y="2276872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Q&amp;A</a:t>
            </a:r>
            <a:endParaRPr lang="ko-KR" altLang="en-US" sz="7000" dirty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5736" y="277337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Thank you</a:t>
            </a:r>
            <a:endParaRPr lang="ko-KR" altLang="en-US" sz="6000" dirty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-36512" y="-27384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36512" y="0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7668344" y="5570190"/>
            <a:ext cx="1475656" cy="12878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380312" y="5373216"/>
            <a:ext cx="1728192" cy="14847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영토 취득방법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71604" y="1857364"/>
            <a:ext cx="2643206" cy="100013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선점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929190" y="1857364"/>
            <a:ext cx="2643206" cy="100013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정복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571604" y="3214686"/>
            <a:ext cx="2643206" cy="100013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할양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929190" y="3214686"/>
            <a:ext cx="2643206" cy="100013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시효</a:t>
            </a:r>
            <a:r>
              <a:rPr lang="en-US" altLang="ko-KR" sz="3200" dirty="0" smtClean="0">
                <a:solidFill>
                  <a:schemeClr val="tx1"/>
                </a:solidFill>
              </a:rPr>
              <a:t>…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1000100" y="4929198"/>
            <a:ext cx="71438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1714480" y="5429264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28794" y="495771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고딕" pitchFamily="50" charset="-127"/>
                <a:ea typeface="나눔바른고딕" pitchFamily="50" charset="-127"/>
              </a:rPr>
              <a:t>무력에 의한 영토취득방법</a:t>
            </a:r>
            <a:endParaRPr lang="ko-KR" altLang="en-US" sz="2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4" name="곱셈 기호 23"/>
          <p:cNvSpPr/>
          <p:nvPr/>
        </p:nvSpPr>
        <p:spPr>
          <a:xfrm>
            <a:off x="5429256" y="4286256"/>
            <a:ext cx="1643074" cy="1643074"/>
          </a:xfrm>
          <a:prstGeom prst="mathMultiply">
            <a:avLst>
              <a:gd name="adj1" fmla="val 107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5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endParaRPr lang="ko-KR" altLang="en-US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국경선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357454" cy="80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미국 중심의 세계지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5614985" cy="338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1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직선 연결선 11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-108520" y="6765082"/>
            <a:ext cx="9289032" cy="0"/>
          </a:xfrm>
          <a:prstGeom prst="line">
            <a:avLst/>
          </a:prstGeom>
          <a:ln w="254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412028" y="476672"/>
            <a:ext cx="631580" cy="648072"/>
          </a:xfrm>
          <a:prstGeom prst="ellipse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5536" y="1340768"/>
            <a:ext cx="309634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12" y="548680"/>
            <a:ext cx="37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간도의 위치와 범위</a:t>
            </a:r>
            <a:endParaRPr lang="ko-KR" altLang="en-US" sz="28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146" name="Picture 2" descr="http://postfiles13.naver.net/20121203_220/zeroorez_1354467104925il0kj_JPEG/%B0%A3%B5%B5.jp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73385"/>
            <a:ext cx="5357850" cy="4027317"/>
          </a:xfrm>
          <a:prstGeom prst="rect">
            <a:avLst/>
          </a:prstGeom>
          <a:noFill/>
        </p:spPr>
      </p:pic>
      <p:pic>
        <p:nvPicPr>
          <p:cNvPr id="11" name="Picture 4" descr="http://imgnews.naver.com/image/020/2008/12/31/200812310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704" y="3071810"/>
            <a:ext cx="4188226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3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2263</Words>
  <Application>Microsoft Office PowerPoint</Application>
  <PresentationFormat>화면 슬라이드 쇼(4:3)</PresentationFormat>
  <Paragraphs>527</Paragraphs>
  <Slides>64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79" baseType="lpstr">
      <vt:lpstr>굴림</vt:lpstr>
      <vt:lpstr>Arial</vt:lpstr>
      <vt:lpstr>HY바다L</vt:lpstr>
      <vt:lpstr>HY강M</vt:lpstr>
      <vt:lpstr>맑은 고딕</vt:lpstr>
      <vt:lpstr>다음_SemiBold</vt:lpstr>
      <vt:lpstr>Mangal</vt:lpstr>
      <vt:lpstr>HY나무M</vt:lpstr>
      <vt:lpstr>나눔바른고딕</vt:lpstr>
      <vt:lpstr>Dotum</vt:lpstr>
      <vt:lpstr>나눔고딕</vt:lpstr>
      <vt:lpstr>Microsoft Himalaya</vt:lpstr>
      <vt:lpstr>a옛날목욕탕L</vt:lpstr>
      <vt:lpstr>HY나무B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user</cp:lastModifiedBy>
  <cp:revision>75</cp:revision>
  <dcterms:created xsi:type="dcterms:W3CDTF">2014-05-20T10:28:59Z</dcterms:created>
  <dcterms:modified xsi:type="dcterms:W3CDTF">2015-03-31T06:22:32Z</dcterms:modified>
</cp:coreProperties>
</file>