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66" r:id="rId2"/>
    <p:sldId id="267" r:id="rId3"/>
    <p:sldId id="260" r:id="rId4"/>
    <p:sldId id="261" r:id="rId5"/>
    <p:sldId id="258" r:id="rId6"/>
    <p:sldId id="257" r:id="rId7"/>
    <p:sldId id="265" r:id="rId8"/>
    <p:sldId id="259" r:id="rId9"/>
    <p:sldId id="262" r:id="rId10"/>
    <p:sldId id="268" r:id="rId11"/>
    <p:sldId id="269" r:id="rId12"/>
    <p:sldId id="270" r:id="rId13"/>
    <p:sldId id="272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302" r:id="rId43"/>
    <p:sldId id="303" r:id="rId44"/>
    <p:sldId id="304" r:id="rId45"/>
    <p:sldId id="305" r:id="rId46"/>
    <p:sldId id="306" r:id="rId47"/>
    <p:sldId id="307" r:id="rId48"/>
    <p:sldId id="308" r:id="rId49"/>
    <p:sldId id="309" r:id="rId50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1D32"/>
    <a:srgbClr val="FF4900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>
        <p:scale>
          <a:sx n="66" d="100"/>
          <a:sy n="66" d="100"/>
        </p:scale>
        <p:origin x="-2094" y="-5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E65B7F-0C27-4E9F-9713-5AFA284B689E}" type="datetimeFigureOut">
              <a:rPr lang="ko-KR" altLang="en-US" smtClean="0"/>
              <a:t>2015-03-31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66E58F-8781-4256-9FBB-DE70D41AB6F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13932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66E58F-8781-4256-9FBB-DE70D41AB6F2}" type="slidenum">
              <a:rPr lang="ko-KR" altLang="en-US" smtClean="0"/>
              <a:t>7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7BF7C-F0DA-4CAB-B30B-C368AAA643A4}" type="datetimeFigureOut">
              <a:rPr lang="ko-KR" altLang="en-US" smtClean="0"/>
              <a:pPr/>
              <a:t>2015-03-31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9DA29-2FDD-4543-96A2-1A38977320E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01606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7BF7C-F0DA-4CAB-B30B-C368AAA643A4}" type="datetimeFigureOut">
              <a:rPr lang="ko-KR" altLang="en-US" smtClean="0"/>
              <a:pPr/>
              <a:t>2015-03-31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9DA29-2FDD-4543-96A2-1A38977320E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17008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7BF7C-F0DA-4CAB-B30B-C368AAA643A4}" type="datetimeFigureOut">
              <a:rPr lang="ko-KR" altLang="en-US" smtClean="0"/>
              <a:pPr/>
              <a:t>2015-03-31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9DA29-2FDD-4543-96A2-1A38977320E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3440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7BF7C-F0DA-4CAB-B30B-C368AAA643A4}" type="datetimeFigureOut">
              <a:rPr lang="ko-KR" altLang="en-US" smtClean="0"/>
              <a:pPr/>
              <a:t>2015-03-31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9DA29-2FDD-4543-96A2-1A38977320E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51314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7BF7C-F0DA-4CAB-B30B-C368AAA643A4}" type="datetimeFigureOut">
              <a:rPr lang="ko-KR" altLang="en-US" smtClean="0"/>
              <a:pPr/>
              <a:t>2015-03-31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9DA29-2FDD-4543-96A2-1A38977320E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02721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7BF7C-F0DA-4CAB-B30B-C368AAA643A4}" type="datetimeFigureOut">
              <a:rPr lang="ko-KR" altLang="en-US" smtClean="0"/>
              <a:pPr/>
              <a:t>2015-03-31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9DA29-2FDD-4543-96A2-1A38977320E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79501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7BF7C-F0DA-4CAB-B30B-C368AAA643A4}" type="datetimeFigureOut">
              <a:rPr lang="ko-KR" altLang="en-US" smtClean="0"/>
              <a:pPr/>
              <a:t>2015-03-31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9DA29-2FDD-4543-96A2-1A38977320E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58523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7BF7C-F0DA-4CAB-B30B-C368AAA643A4}" type="datetimeFigureOut">
              <a:rPr lang="ko-KR" altLang="en-US" smtClean="0"/>
              <a:pPr/>
              <a:t>2015-03-31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9DA29-2FDD-4543-96A2-1A38977320E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4575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7BF7C-F0DA-4CAB-B30B-C368AAA643A4}" type="datetimeFigureOut">
              <a:rPr lang="ko-KR" altLang="en-US" smtClean="0"/>
              <a:pPr/>
              <a:t>2015-03-31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9DA29-2FDD-4543-96A2-1A38977320E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91273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7BF7C-F0DA-4CAB-B30B-C368AAA643A4}" type="datetimeFigureOut">
              <a:rPr lang="ko-KR" altLang="en-US" smtClean="0"/>
              <a:pPr/>
              <a:t>2015-03-31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9DA29-2FDD-4543-96A2-1A38977320E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60558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7BF7C-F0DA-4CAB-B30B-C368AAA643A4}" type="datetimeFigureOut">
              <a:rPr lang="ko-KR" altLang="en-US" smtClean="0"/>
              <a:pPr/>
              <a:t>2015-03-31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9DA29-2FDD-4543-96A2-1A38977320E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41894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67BF7C-F0DA-4CAB-B30B-C368AAA643A4}" type="datetimeFigureOut">
              <a:rPr lang="ko-KR" altLang="en-US" smtClean="0"/>
              <a:pPr/>
              <a:t>2015-03-31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69DA29-2FDD-4543-96A2-1A38977320E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15711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g"/><Relationship Id="rId5" Type="http://schemas.openxmlformats.org/officeDocument/2006/relationships/image" Target="../media/image18.pn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4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2.jpeg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1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1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1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1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/>
          <p:cNvSpPr/>
          <p:nvPr/>
        </p:nvSpPr>
        <p:spPr>
          <a:xfrm>
            <a:off x="251520" y="260648"/>
            <a:ext cx="8640960" cy="6408712"/>
          </a:xfrm>
          <a:prstGeom prst="roundRect">
            <a:avLst>
              <a:gd name="adj" fmla="val 6846"/>
            </a:avLst>
          </a:prstGeom>
          <a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LightScreen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solidFill>
              <a:srgbClr val="D71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D71D3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1052736"/>
            <a:ext cx="849694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5500" b="1" dirty="0" err="1" smtClean="0">
                <a:ln>
                  <a:solidFill>
                    <a:schemeClr val="bg1">
                      <a:alpha val="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독도영토학</a:t>
            </a:r>
            <a:endParaRPr lang="en-US" altLang="ko-KR" sz="5500" b="1" dirty="0" smtClean="0">
              <a:ln>
                <a:solidFill>
                  <a:schemeClr val="bg1">
                    <a:alpha val="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5536" y="3225463"/>
            <a:ext cx="84969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00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“</a:t>
            </a:r>
            <a:r>
              <a:rPr lang="ko-KR" altLang="en-US" sz="300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죽도</a:t>
            </a:r>
            <a:r>
              <a:rPr lang="en-US" altLang="ko-KR" sz="300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”</a:t>
            </a:r>
            <a:r>
              <a:rPr lang="ko-KR" altLang="en-US" sz="300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가 일본 </a:t>
            </a:r>
            <a:r>
              <a:rPr lang="ko-KR" altLang="en-US" sz="3000" dirty="0" err="1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영토라고하는</a:t>
            </a:r>
            <a:r>
              <a:rPr lang="ko-KR" altLang="en-US" sz="300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 근거는</a:t>
            </a:r>
            <a:r>
              <a:rPr lang="en-US" altLang="ko-KR" sz="300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?</a:t>
            </a:r>
            <a:endParaRPr lang="en-US" altLang="ko-KR" sz="3000" dirty="0" smtClean="0">
              <a:ln>
                <a:solidFill>
                  <a:schemeClr val="bg1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3933043" y="2086109"/>
            <a:ext cx="12779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altLang="ko-KR" sz="5400" b="1" cap="none" spc="0" dirty="0" smtClean="0">
                <a:ln>
                  <a:solidFill>
                    <a:srgbClr val="D71D32"/>
                  </a:solidFill>
                  <a:prstDash val="solid"/>
                </a:ln>
                <a:solidFill>
                  <a:srgbClr val="FF49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2</a:t>
            </a:r>
            <a:r>
              <a:rPr lang="ko-KR" altLang="en-US" sz="5400" b="1" cap="none" spc="0" dirty="0" smtClean="0">
                <a:ln>
                  <a:solidFill>
                    <a:srgbClr val="D71D32"/>
                  </a:solidFill>
                  <a:prstDash val="solid"/>
                </a:ln>
                <a:solidFill>
                  <a:srgbClr val="FF49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조</a:t>
            </a:r>
            <a:endParaRPr lang="en-US" altLang="ko-KR" sz="5400" b="1" cap="none" spc="0" dirty="0">
              <a:ln>
                <a:solidFill>
                  <a:srgbClr val="D71D32"/>
                </a:solidFill>
                <a:prstDash val="solid"/>
              </a:ln>
              <a:solidFill>
                <a:srgbClr val="FF490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3275856" y="4293096"/>
            <a:ext cx="2664296" cy="188554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ircle">
              <a:avLst/>
            </a:prstTxWarp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ko-KR" altLang="en-US" sz="3000" b="1" cap="none" spc="0" dirty="0" smtClean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나눔고딕" pitchFamily="50" charset="-127"/>
                <a:ea typeface="나눔고딕" pitchFamily="50" charset="-127"/>
              </a:rPr>
              <a:t>이동진 이영준 장명철 이원준 박시홍 서채연 심규상</a:t>
            </a:r>
            <a:endParaRPr lang="ko-KR" altLang="en-US" sz="3000" b="1" cap="none" spc="0" dirty="0">
              <a:ln>
                <a:prstDash val="solid"/>
              </a:ln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6614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/>
          <p:cNvSpPr/>
          <p:nvPr/>
        </p:nvSpPr>
        <p:spPr>
          <a:xfrm>
            <a:off x="286172" y="268635"/>
            <a:ext cx="8640960" cy="6408712"/>
          </a:xfrm>
          <a:prstGeom prst="roundRect">
            <a:avLst>
              <a:gd name="adj" fmla="val 6846"/>
            </a:avLst>
          </a:prstGeom>
          <a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LightScreen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solidFill>
              <a:srgbClr val="D71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D71D3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6858" y="2348880"/>
            <a:ext cx="469919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>
                <a:latin typeface="나눔고딕" pitchFamily="50" charset="-127"/>
                <a:ea typeface="나눔고딕" pitchFamily="50" charset="-127"/>
              </a:rPr>
              <a:t>일본은 울릉도로 건너갈 </a:t>
            </a:r>
            <a:r>
              <a:rPr lang="ko-KR" altLang="en-US" sz="2000" dirty="0" smtClean="0">
                <a:latin typeface="나눔고딕" pitchFamily="50" charset="-127"/>
                <a:ea typeface="나눔고딕" pitchFamily="50" charset="-127"/>
              </a:rPr>
              <a:t>때의</a:t>
            </a:r>
            <a:endParaRPr lang="en-US" altLang="ko-KR" sz="2000" dirty="0" smtClean="0">
              <a:latin typeface="나눔고딕" pitchFamily="50" charset="-127"/>
              <a:ea typeface="나눔고딕" pitchFamily="50" charset="-127"/>
            </a:endParaRPr>
          </a:p>
          <a:p>
            <a:r>
              <a:rPr lang="ko-KR" altLang="en-US" sz="2000" dirty="0" smtClean="0">
                <a:latin typeface="나눔고딕" pitchFamily="50" charset="-127"/>
                <a:ea typeface="나눔고딕" pitchFamily="50" charset="-127"/>
              </a:rPr>
              <a:t> </a:t>
            </a:r>
            <a:endParaRPr lang="en-US" altLang="ko-KR" sz="2000" dirty="0" smtClean="0">
              <a:latin typeface="나눔고딕" pitchFamily="50" charset="-127"/>
              <a:ea typeface="나눔고딕" pitchFamily="50" charset="-127"/>
            </a:endParaRPr>
          </a:p>
          <a:p>
            <a:r>
              <a:rPr lang="ko-KR" altLang="en-US" sz="2000" dirty="0" err="1" smtClean="0">
                <a:latin typeface="나눔고딕" pitchFamily="50" charset="-127"/>
                <a:ea typeface="나눔고딕" pitchFamily="50" charset="-127"/>
              </a:rPr>
              <a:t>정박장과</a:t>
            </a:r>
            <a:r>
              <a:rPr lang="ko-KR" altLang="en-US" sz="2000" dirty="0" smtClean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2000" dirty="0" err="1" smtClean="0">
                <a:latin typeface="나눔고딕" pitchFamily="50" charset="-127"/>
                <a:ea typeface="나눔고딕" pitchFamily="50" charset="-127"/>
              </a:rPr>
              <a:t>어채지로</a:t>
            </a:r>
            <a:r>
              <a:rPr lang="ko-KR" altLang="en-US" sz="2000" dirty="0" smtClean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2000" dirty="0" err="1">
                <a:latin typeface="나눔고딕" pitchFamily="50" charset="-127"/>
                <a:ea typeface="나눔고딕" pitchFamily="50" charset="-127"/>
              </a:rPr>
              <a:t>다케시마를</a:t>
            </a:r>
            <a:r>
              <a:rPr lang="ko-KR" altLang="en-US" sz="20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2000" dirty="0" smtClean="0">
                <a:latin typeface="나눔고딕" pitchFamily="50" charset="-127"/>
                <a:ea typeface="나눔고딕" pitchFamily="50" charset="-127"/>
              </a:rPr>
              <a:t>이용하여</a:t>
            </a:r>
            <a:r>
              <a:rPr lang="en-US" altLang="ko-KR" sz="2000" dirty="0" smtClean="0">
                <a:latin typeface="나눔고딕" pitchFamily="50" charset="-127"/>
                <a:ea typeface="나눔고딕" pitchFamily="50" charset="-127"/>
              </a:rPr>
              <a:t>,</a:t>
            </a:r>
          </a:p>
          <a:p>
            <a:endParaRPr lang="en-US" altLang="ko-KR" sz="2000" dirty="0" smtClean="0">
              <a:latin typeface="나눔고딕" pitchFamily="50" charset="-127"/>
              <a:ea typeface="나눔고딕" pitchFamily="50" charset="-127"/>
            </a:endParaRPr>
          </a:p>
          <a:p>
            <a:r>
              <a:rPr lang="ko-KR" altLang="en-US" sz="2000" dirty="0" smtClean="0">
                <a:latin typeface="나눔고딕" pitchFamily="50" charset="-127"/>
                <a:ea typeface="나눔고딕" pitchFamily="50" charset="-127"/>
              </a:rPr>
              <a:t>늦어도 </a:t>
            </a:r>
            <a:r>
              <a:rPr lang="en-US" altLang="ko-KR" sz="2000" dirty="0">
                <a:latin typeface="나눔고딕" pitchFamily="50" charset="-127"/>
                <a:ea typeface="나눔고딕" pitchFamily="50" charset="-127"/>
              </a:rPr>
              <a:t>17</a:t>
            </a:r>
            <a:r>
              <a:rPr lang="ko-KR" altLang="en-US" sz="2000" dirty="0" smtClean="0">
                <a:latin typeface="나눔고딕" pitchFamily="50" charset="-127"/>
                <a:ea typeface="나눔고딕" pitchFamily="50" charset="-127"/>
              </a:rPr>
              <a:t>세기중엽에는</a:t>
            </a:r>
            <a:endParaRPr lang="en-US" altLang="ko-KR" sz="2000" dirty="0" smtClean="0">
              <a:latin typeface="나눔고딕" pitchFamily="50" charset="-127"/>
              <a:ea typeface="나눔고딕" pitchFamily="50" charset="-127"/>
            </a:endParaRPr>
          </a:p>
          <a:p>
            <a:endParaRPr lang="en-US" altLang="ko-KR" sz="2000" dirty="0">
              <a:latin typeface="나눔고딕" pitchFamily="50" charset="-127"/>
              <a:ea typeface="나눔고딕" pitchFamily="50" charset="-127"/>
            </a:endParaRPr>
          </a:p>
          <a:p>
            <a:r>
              <a:rPr lang="ko-KR" altLang="en-US" sz="2000" dirty="0" smtClean="0">
                <a:latin typeface="나눔고딕" pitchFamily="50" charset="-127"/>
                <a:ea typeface="나눔고딕" pitchFamily="50" charset="-127"/>
              </a:rPr>
              <a:t>죽도의 </a:t>
            </a:r>
            <a:r>
              <a:rPr lang="ko-KR" altLang="en-US" sz="2000" dirty="0">
                <a:latin typeface="나눔고딕" pitchFamily="50" charset="-127"/>
                <a:ea typeface="나눔고딕" pitchFamily="50" charset="-127"/>
              </a:rPr>
              <a:t>영유권을 확립했습니다</a:t>
            </a:r>
            <a:r>
              <a:rPr lang="en-US" altLang="ko-KR" sz="2000" dirty="0">
                <a:latin typeface="나눔고딕" pitchFamily="50" charset="-127"/>
                <a:ea typeface="나눔고딕" pitchFamily="50" charset="-127"/>
              </a:rPr>
              <a:t>. </a:t>
            </a:r>
            <a:endParaRPr lang="ko-KR" altLang="en-US" sz="2000" dirty="0">
              <a:latin typeface="나눔고딕" pitchFamily="50" charset="-127"/>
              <a:ea typeface="나눔고딕" pitchFamily="50" charset="-127"/>
            </a:endParaRPr>
          </a:p>
        </p:txBody>
      </p:sp>
      <p:grpSp>
        <p:nvGrpSpPr>
          <p:cNvPr id="4" name="그룹 3"/>
          <p:cNvGrpSpPr/>
          <p:nvPr/>
        </p:nvGrpSpPr>
        <p:grpSpPr>
          <a:xfrm>
            <a:off x="4997969" y="2533058"/>
            <a:ext cx="3511758" cy="2068473"/>
            <a:chOff x="10250710" y="2113097"/>
            <a:chExt cx="5731765" cy="2952328"/>
          </a:xfrm>
        </p:grpSpPr>
        <p:pic>
          <p:nvPicPr>
            <p:cNvPr id="9" name="_x178064968" descr="EMB000017bc4ee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0632" y="2113097"/>
              <a:ext cx="5721843" cy="2952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직사각형 2"/>
            <p:cNvSpPr/>
            <p:nvPr/>
          </p:nvSpPr>
          <p:spPr>
            <a:xfrm>
              <a:off x="10250710" y="2113097"/>
              <a:ext cx="5721843" cy="295232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64335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모서리가 둥근 직사각형 23"/>
          <p:cNvSpPr/>
          <p:nvPr/>
        </p:nvSpPr>
        <p:spPr>
          <a:xfrm>
            <a:off x="179512" y="215594"/>
            <a:ext cx="8640960" cy="6408712"/>
          </a:xfrm>
          <a:prstGeom prst="roundRect">
            <a:avLst>
              <a:gd name="adj" fmla="val 6846"/>
            </a:avLst>
          </a:prstGeom>
          <a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LightScreen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solidFill>
              <a:srgbClr val="D71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D71D32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289" y="2976731"/>
            <a:ext cx="1651248" cy="1651248"/>
          </a:xfrm>
          <a:prstGeom prst="rect">
            <a:avLst/>
          </a:prstGeom>
        </p:spPr>
      </p:pic>
      <p:grpSp>
        <p:nvGrpSpPr>
          <p:cNvPr id="12" name="그룹 11"/>
          <p:cNvGrpSpPr/>
          <p:nvPr/>
        </p:nvGrpSpPr>
        <p:grpSpPr>
          <a:xfrm>
            <a:off x="4499992" y="2026442"/>
            <a:ext cx="3312368" cy="3255850"/>
            <a:chOff x="5220072" y="2464151"/>
            <a:chExt cx="2376264" cy="1908970"/>
          </a:xfrm>
        </p:grpSpPr>
        <p:sp>
          <p:nvSpPr>
            <p:cNvPr id="5" name="모서리가 둥근 직사각형 4"/>
            <p:cNvSpPr/>
            <p:nvPr/>
          </p:nvSpPr>
          <p:spPr>
            <a:xfrm>
              <a:off x="5220072" y="2464151"/>
              <a:ext cx="2376264" cy="252028"/>
            </a:xfrm>
            <a:prstGeom prst="roundRect">
              <a:avLst>
                <a:gd name="adj" fmla="val 50000"/>
              </a:avLst>
            </a:prstGeom>
            <a:solidFill>
              <a:srgbClr val="E6E6E6"/>
            </a:solidFill>
            <a:ln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6" name="모서리가 둥근 직사각형 5"/>
            <p:cNvSpPr/>
            <p:nvPr/>
          </p:nvSpPr>
          <p:spPr>
            <a:xfrm>
              <a:off x="5328084" y="2464151"/>
              <a:ext cx="2160240" cy="252028"/>
            </a:xfrm>
            <a:prstGeom prst="roundRect">
              <a:avLst>
                <a:gd name="adj" fmla="val 50000"/>
              </a:avLst>
            </a:prstGeom>
            <a:solidFill>
              <a:srgbClr val="D71D32"/>
            </a:solidFill>
            <a:ln>
              <a:solidFill>
                <a:srgbClr val="D71D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611650" y="2473233"/>
              <a:ext cx="1284758" cy="1985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" pitchFamily="50" charset="-127"/>
                  <a:ea typeface="나눔고딕" pitchFamily="50" charset="-127"/>
                </a:rPr>
                <a:t>01 </a:t>
              </a:r>
              <a:r>
                <a:rPr lang="ko-KR" altLang="en-US" sz="16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" pitchFamily="50" charset="-127"/>
                  <a:ea typeface="나눔고딕" pitchFamily="50" charset="-127"/>
                </a:rPr>
                <a:t>어획지로 이용</a:t>
              </a:r>
              <a:endParaRPr lang="ko-KR" altLang="en-US" sz="16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9" name="모서리가 둥근 직사각형 8"/>
            <p:cNvSpPr/>
            <p:nvPr/>
          </p:nvSpPr>
          <p:spPr>
            <a:xfrm>
              <a:off x="5220072" y="3292622"/>
              <a:ext cx="2376264" cy="252028"/>
            </a:xfrm>
            <a:prstGeom prst="roundRect">
              <a:avLst>
                <a:gd name="adj" fmla="val 50000"/>
              </a:avLst>
            </a:prstGeom>
            <a:solidFill>
              <a:srgbClr val="E6E6E6"/>
            </a:solidFill>
            <a:ln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10" name="모서리가 둥근 직사각형 9"/>
            <p:cNvSpPr/>
            <p:nvPr/>
          </p:nvSpPr>
          <p:spPr>
            <a:xfrm>
              <a:off x="5328084" y="3292622"/>
              <a:ext cx="2160240" cy="252028"/>
            </a:xfrm>
            <a:prstGeom prst="roundRect">
              <a:avLst>
                <a:gd name="adj" fmla="val 50000"/>
              </a:avLst>
            </a:prstGeom>
            <a:solidFill>
              <a:srgbClr val="D71D32"/>
            </a:solidFill>
            <a:ln>
              <a:solidFill>
                <a:srgbClr val="D71D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611650" y="3317628"/>
              <a:ext cx="990363" cy="1985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" pitchFamily="50" charset="-127"/>
                  <a:ea typeface="나눔고딕" pitchFamily="50" charset="-127"/>
                </a:rPr>
                <a:t>02 </a:t>
              </a:r>
              <a:r>
                <a:rPr lang="ko-KR" altLang="en-US" sz="16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" pitchFamily="50" charset="-127"/>
                  <a:ea typeface="나눔고딕" pitchFamily="50" charset="-127"/>
                </a:rPr>
                <a:t>도해 면허</a:t>
              </a:r>
              <a:endParaRPr lang="ko-KR" altLang="en-US" sz="16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13" name="모서리가 둥근 직사각형 12"/>
            <p:cNvSpPr/>
            <p:nvPr/>
          </p:nvSpPr>
          <p:spPr>
            <a:xfrm>
              <a:off x="5220072" y="4121093"/>
              <a:ext cx="2376264" cy="252028"/>
            </a:xfrm>
            <a:prstGeom prst="roundRect">
              <a:avLst>
                <a:gd name="adj" fmla="val 50000"/>
              </a:avLst>
            </a:prstGeom>
            <a:solidFill>
              <a:srgbClr val="E6E6E6"/>
            </a:solidFill>
            <a:ln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14" name="모서리가 둥근 직사각형 13"/>
            <p:cNvSpPr/>
            <p:nvPr/>
          </p:nvSpPr>
          <p:spPr>
            <a:xfrm>
              <a:off x="5328084" y="4121093"/>
              <a:ext cx="2160240" cy="252028"/>
            </a:xfrm>
            <a:prstGeom prst="roundRect">
              <a:avLst>
                <a:gd name="adj" fmla="val 50000"/>
              </a:avLst>
            </a:prstGeom>
            <a:solidFill>
              <a:srgbClr val="D71D32"/>
            </a:solidFill>
            <a:ln>
              <a:solidFill>
                <a:srgbClr val="D71D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622808" y="4149739"/>
              <a:ext cx="629269" cy="1985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" pitchFamily="50" charset="-127"/>
                  <a:ea typeface="나눔고딕" pitchFamily="50" charset="-127"/>
                </a:rPr>
                <a:t>03 </a:t>
              </a:r>
              <a:r>
                <a:rPr lang="ko-KR" altLang="en-US" sz="16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" pitchFamily="50" charset="-127"/>
                  <a:ea typeface="나눔고딕" pitchFamily="50" charset="-127"/>
                </a:rPr>
                <a:t>결</a:t>
              </a:r>
              <a:r>
                <a:rPr lang="ko-KR" altLang="en-US" sz="16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" pitchFamily="50" charset="-127"/>
                  <a:ea typeface="나눔고딕" pitchFamily="50" charset="-127"/>
                </a:rPr>
                <a:t>론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187624" y="1846565"/>
            <a:ext cx="223224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0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D71D32"/>
                </a:solidFill>
                <a:latin typeface="나눔고딕" pitchFamily="50" charset="-127"/>
                <a:ea typeface="나눔고딕" pitchFamily="50" charset="-127"/>
              </a:rPr>
              <a:t>INDEX</a:t>
            </a:r>
            <a:endParaRPr lang="ko-KR" altLang="en-US" sz="50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D71D32"/>
              </a:solidFill>
              <a:latin typeface="나눔고딕" pitchFamily="50" charset="-127"/>
              <a:ea typeface="나눔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6823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/>
          <p:cNvSpPr/>
          <p:nvPr/>
        </p:nvSpPr>
        <p:spPr>
          <a:xfrm>
            <a:off x="2627784" y="332656"/>
            <a:ext cx="6408712" cy="252028"/>
          </a:xfrm>
          <a:prstGeom prst="roundRect">
            <a:avLst>
              <a:gd name="adj" fmla="val 50000"/>
            </a:avLst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2627784" y="332656"/>
            <a:ext cx="2160240" cy="252028"/>
          </a:xfrm>
          <a:prstGeom prst="roundRect">
            <a:avLst>
              <a:gd name="adj" fmla="val 50000"/>
            </a:avLst>
          </a:prstGeom>
          <a:solidFill>
            <a:srgbClr val="D71D32"/>
          </a:solidFill>
          <a:ln>
            <a:solidFill>
              <a:srgbClr val="D71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 smtClean="0">
                <a:latin typeface="나눔고딕" pitchFamily="50" charset="-127"/>
                <a:ea typeface="나눔고딕" pitchFamily="50" charset="-127"/>
              </a:rPr>
              <a:t> 은주 시청 </a:t>
            </a:r>
            <a:r>
              <a:rPr lang="ko-KR" altLang="en-US" sz="1600" dirty="0" err="1" smtClean="0">
                <a:latin typeface="나눔고딕" pitchFamily="50" charset="-127"/>
                <a:ea typeface="나눔고딕" pitchFamily="50" charset="-127"/>
              </a:rPr>
              <a:t>합기</a:t>
            </a:r>
            <a:endParaRPr lang="ko-KR" altLang="en-US" sz="16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" name="타원 2"/>
          <p:cNvSpPr/>
          <p:nvPr/>
        </p:nvSpPr>
        <p:spPr>
          <a:xfrm>
            <a:off x="247452" y="551773"/>
            <a:ext cx="1368152" cy="1368152"/>
          </a:xfrm>
          <a:prstGeom prst="ellipse">
            <a:avLst/>
          </a:prstGeom>
          <a:solidFill>
            <a:srgbClr val="D71D32"/>
          </a:solidFill>
          <a:ln>
            <a:solidFill>
              <a:srgbClr val="D71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6" b="50000"/>
          <a:stretch/>
        </p:blipFill>
        <p:spPr>
          <a:xfrm>
            <a:off x="-132270" y="168985"/>
            <a:ext cx="1557269" cy="26764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27784" y="279226"/>
            <a:ext cx="5597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01 </a:t>
            </a:r>
            <a:r>
              <a:rPr lang="ko-KR" altLang="en-US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endParaRPr lang="ko-KR" altLang="en-US" sz="16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47" y="742868"/>
            <a:ext cx="1009712" cy="1009712"/>
          </a:xfrm>
          <a:prstGeom prst="rect">
            <a:avLst/>
          </a:prstGeom>
        </p:spPr>
      </p:pic>
      <p:cxnSp>
        <p:nvCxnSpPr>
          <p:cNvPr id="13" name="직선 연결선 12"/>
          <p:cNvCxnSpPr/>
          <p:nvPr/>
        </p:nvCxnSpPr>
        <p:spPr>
          <a:xfrm>
            <a:off x="2615909" y="692696"/>
            <a:ext cx="2160240" cy="0"/>
          </a:xfrm>
          <a:prstGeom prst="line">
            <a:avLst/>
          </a:prstGeom>
          <a:ln>
            <a:gradFill flip="none" rotWithShape="1">
              <a:gsLst>
                <a:gs pos="0">
                  <a:srgbClr val="D71D32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26" name="_x178065368" descr="EMB000017bc4ee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100" y="1966774"/>
            <a:ext cx="5086212" cy="434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491880" y="1052736"/>
            <a:ext cx="302433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일본의 주장</a:t>
            </a: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78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/>
          <p:cNvSpPr/>
          <p:nvPr/>
        </p:nvSpPr>
        <p:spPr>
          <a:xfrm>
            <a:off x="2627784" y="332656"/>
            <a:ext cx="6408712" cy="252028"/>
          </a:xfrm>
          <a:prstGeom prst="roundRect">
            <a:avLst>
              <a:gd name="adj" fmla="val 50000"/>
            </a:avLst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4788024" y="332656"/>
            <a:ext cx="2160240" cy="252028"/>
          </a:xfrm>
          <a:prstGeom prst="roundRect">
            <a:avLst>
              <a:gd name="adj" fmla="val 50000"/>
            </a:avLst>
          </a:prstGeom>
          <a:solidFill>
            <a:srgbClr val="D71D32"/>
          </a:solidFill>
          <a:ln>
            <a:solidFill>
              <a:srgbClr val="D71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9" name="타원 8"/>
          <p:cNvSpPr/>
          <p:nvPr/>
        </p:nvSpPr>
        <p:spPr>
          <a:xfrm>
            <a:off x="247452" y="551773"/>
            <a:ext cx="1368152" cy="1368152"/>
          </a:xfrm>
          <a:prstGeom prst="ellipse">
            <a:avLst/>
          </a:prstGeom>
          <a:solidFill>
            <a:srgbClr val="D71D32"/>
          </a:solidFill>
          <a:ln>
            <a:solidFill>
              <a:srgbClr val="D71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6" b="50000"/>
          <a:stretch/>
        </p:blipFill>
        <p:spPr>
          <a:xfrm>
            <a:off x="-132270" y="168985"/>
            <a:ext cx="1557269" cy="26764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013627" y="279226"/>
            <a:ext cx="16466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02 </a:t>
            </a:r>
            <a:r>
              <a:rPr lang="ko-KR" altLang="en-US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애도막부시대</a:t>
            </a:r>
            <a:endParaRPr lang="ko-KR" altLang="en-US" sz="16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47" y="742868"/>
            <a:ext cx="1009712" cy="1009712"/>
          </a:xfrm>
          <a:prstGeom prst="rect">
            <a:avLst/>
          </a:prstGeom>
        </p:spPr>
      </p:pic>
      <p:cxnSp>
        <p:nvCxnSpPr>
          <p:cNvPr id="14" name="직선 연결선 13"/>
          <p:cNvCxnSpPr/>
          <p:nvPr/>
        </p:nvCxnSpPr>
        <p:spPr>
          <a:xfrm>
            <a:off x="4788024" y="692696"/>
            <a:ext cx="2160240" cy="0"/>
          </a:xfrm>
          <a:prstGeom prst="line">
            <a:avLst/>
          </a:prstGeom>
          <a:ln>
            <a:gradFill flip="none" rotWithShape="1">
              <a:gsLst>
                <a:gs pos="0">
                  <a:srgbClr val="D71D32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_x178062808" descr="EMB000017bc4ee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73" y="3179451"/>
            <a:ext cx="3599894" cy="215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347864" y="1929026"/>
            <a:ext cx="2952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 smtClean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일본의 주장</a:t>
            </a:r>
            <a:endParaRPr lang="ko-KR" altLang="en-US" sz="4000" dirty="0">
              <a:solidFill>
                <a:srgbClr val="FF0000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04148" y="5323274"/>
            <a:ext cx="1800200" cy="55399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3000" dirty="0" smtClean="0">
                <a:latin typeface="나눔고딕" pitchFamily="50" charset="-127"/>
                <a:ea typeface="나눔고딕" pitchFamily="50" charset="-127"/>
              </a:rPr>
              <a:t>도해면허</a:t>
            </a:r>
            <a:endParaRPr lang="ko-KR" altLang="en-US" sz="30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493873" y="3179451"/>
            <a:ext cx="3599894" cy="21589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7" name="그룹 16"/>
          <p:cNvGrpSpPr/>
          <p:nvPr/>
        </p:nvGrpSpPr>
        <p:grpSpPr>
          <a:xfrm>
            <a:off x="4860032" y="3497293"/>
            <a:ext cx="3744416" cy="1523239"/>
            <a:chOff x="4580706" y="3094900"/>
            <a:chExt cx="4095750" cy="1296144"/>
          </a:xfrm>
        </p:grpSpPr>
        <p:pic>
          <p:nvPicPr>
            <p:cNvPr id="18" name="_x146659952" descr="EMB00001738471d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0706" y="3094900"/>
              <a:ext cx="4095750" cy="1296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직사각형 21"/>
            <p:cNvSpPr/>
            <p:nvPr/>
          </p:nvSpPr>
          <p:spPr>
            <a:xfrm>
              <a:off x="4580706" y="3094900"/>
              <a:ext cx="4095750" cy="129614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72468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/>
          <p:cNvSpPr/>
          <p:nvPr/>
        </p:nvSpPr>
        <p:spPr>
          <a:xfrm>
            <a:off x="2627784" y="332656"/>
            <a:ext cx="6408712" cy="252028"/>
          </a:xfrm>
          <a:prstGeom prst="roundRect">
            <a:avLst>
              <a:gd name="adj" fmla="val 50000"/>
            </a:avLst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6948264" y="332656"/>
            <a:ext cx="2160240" cy="252028"/>
          </a:xfrm>
          <a:prstGeom prst="roundRect">
            <a:avLst>
              <a:gd name="adj" fmla="val 50000"/>
            </a:avLst>
          </a:prstGeom>
          <a:solidFill>
            <a:srgbClr val="D71D32"/>
          </a:solidFill>
          <a:ln>
            <a:solidFill>
              <a:srgbClr val="D71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9" name="타원 8"/>
          <p:cNvSpPr/>
          <p:nvPr/>
        </p:nvSpPr>
        <p:spPr>
          <a:xfrm>
            <a:off x="247452" y="551773"/>
            <a:ext cx="1368152" cy="1368152"/>
          </a:xfrm>
          <a:prstGeom prst="ellipse">
            <a:avLst/>
          </a:prstGeom>
          <a:solidFill>
            <a:srgbClr val="D71D32"/>
          </a:solidFill>
          <a:ln>
            <a:solidFill>
              <a:srgbClr val="D71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6" b="50000"/>
          <a:stretch/>
        </p:blipFill>
        <p:spPr>
          <a:xfrm>
            <a:off x="-132270" y="168985"/>
            <a:ext cx="1557269" cy="26764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511261" y="279226"/>
            <a:ext cx="8771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03 </a:t>
            </a:r>
            <a:r>
              <a:rPr lang="ko-KR" altLang="en-US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결</a:t>
            </a:r>
            <a:r>
              <a:rPr lang="ko-KR" altLang="en-US" sz="16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론</a:t>
            </a: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47" y="742868"/>
            <a:ext cx="1009712" cy="1009712"/>
          </a:xfrm>
          <a:prstGeom prst="rect">
            <a:avLst/>
          </a:prstGeom>
        </p:spPr>
      </p:pic>
      <p:cxnSp>
        <p:nvCxnSpPr>
          <p:cNvPr id="13" name="직선 연결선 12"/>
          <p:cNvCxnSpPr/>
          <p:nvPr/>
        </p:nvCxnSpPr>
        <p:spPr>
          <a:xfrm>
            <a:off x="6948264" y="692696"/>
            <a:ext cx="2160240" cy="0"/>
          </a:xfrm>
          <a:prstGeom prst="line">
            <a:avLst/>
          </a:prstGeom>
          <a:ln>
            <a:gradFill flip="none" rotWithShape="1">
              <a:gsLst>
                <a:gs pos="0">
                  <a:srgbClr val="D71D32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907704" y="2780928"/>
            <a:ext cx="5616624" cy="181588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2600" b="1" dirty="0" smtClean="0">
                <a:solidFill>
                  <a:srgbClr val="D71D32"/>
                </a:solidFill>
                <a:latin typeface="나눔고딕" pitchFamily="50" charset="-127"/>
                <a:ea typeface="나눔고딕" pitchFamily="50" charset="-127"/>
              </a:rPr>
              <a:t>막부의 허가를 통한 도해면허를 받아 어업을 하였다</a:t>
            </a:r>
            <a:r>
              <a:rPr lang="en-US" altLang="ko-KR" sz="2600" b="1" dirty="0" smtClean="0">
                <a:solidFill>
                  <a:srgbClr val="D71D32"/>
                </a:solidFill>
                <a:latin typeface="나눔고딕" pitchFamily="50" charset="-127"/>
                <a:ea typeface="나눔고딕" pitchFamily="50" charset="-127"/>
              </a:rPr>
              <a:t>.</a:t>
            </a:r>
          </a:p>
          <a:p>
            <a:pPr algn="ctr"/>
            <a:r>
              <a:rPr lang="ko-KR" altLang="en-US" sz="2000" b="1" dirty="0" smtClean="0">
                <a:latin typeface="나눔고딕" pitchFamily="50" charset="-127"/>
                <a:ea typeface="나눔고딕" pitchFamily="50" charset="-127"/>
              </a:rPr>
              <a:t> </a:t>
            </a:r>
            <a:endParaRPr lang="en-US" altLang="ko-KR" sz="2000" b="1" dirty="0" smtClean="0">
              <a:latin typeface="나눔고딕" pitchFamily="50" charset="-127"/>
              <a:ea typeface="나눔고딕" pitchFamily="50" charset="-127"/>
            </a:endParaRPr>
          </a:p>
          <a:p>
            <a:pPr algn="ctr"/>
            <a:r>
              <a:rPr lang="ko-KR" altLang="en-US" sz="2000" b="1" dirty="0" smtClean="0">
                <a:latin typeface="나눔고딕" pitchFamily="50" charset="-127"/>
                <a:ea typeface="나눔고딕" pitchFamily="50" charset="-127"/>
              </a:rPr>
              <a:t>이 것으로 당시부터 일본이 죽도를 자국 영토라고 생각했음을 </a:t>
            </a:r>
            <a:r>
              <a:rPr lang="ko-KR" altLang="en-US" sz="2000" b="1" dirty="0" err="1" smtClean="0">
                <a:latin typeface="나눔고딕" pitchFamily="50" charset="-127"/>
                <a:ea typeface="나눔고딕" pitchFamily="50" charset="-127"/>
              </a:rPr>
              <a:t>알수</a:t>
            </a:r>
            <a:r>
              <a:rPr lang="ko-KR" altLang="en-US" sz="2000" b="1" dirty="0" smtClean="0">
                <a:latin typeface="나눔고딕" pitchFamily="50" charset="-127"/>
                <a:ea typeface="나눔고딕" pitchFamily="50" charset="-127"/>
              </a:rPr>
              <a:t> 있습니다</a:t>
            </a:r>
            <a:r>
              <a:rPr lang="en-US" altLang="ko-KR" sz="2000" b="1" dirty="0" smtClean="0">
                <a:latin typeface="나눔고딕" pitchFamily="50" charset="-127"/>
                <a:ea typeface="나눔고딕" pitchFamily="50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0372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/>
          <p:cNvSpPr/>
          <p:nvPr/>
        </p:nvSpPr>
        <p:spPr>
          <a:xfrm>
            <a:off x="251520" y="260648"/>
            <a:ext cx="8640960" cy="6408712"/>
          </a:xfrm>
          <a:prstGeom prst="roundRect">
            <a:avLst>
              <a:gd name="adj" fmla="val 6846"/>
            </a:avLst>
          </a:prstGeom>
          <a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LightScreen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solidFill>
              <a:srgbClr val="D71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D71D32"/>
              </a:solidFill>
            </a:endParaRPr>
          </a:p>
        </p:txBody>
      </p:sp>
      <p:grpSp>
        <p:nvGrpSpPr>
          <p:cNvPr id="10" name="그룹 9"/>
          <p:cNvGrpSpPr/>
          <p:nvPr/>
        </p:nvGrpSpPr>
        <p:grpSpPr>
          <a:xfrm>
            <a:off x="5364088" y="2132856"/>
            <a:ext cx="3096831" cy="2664296"/>
            <a:chOff x="-3564905" y="980728"/>
            <a:chExt cx="3679792" cy="3191353"/>
          </a:xfrm>
        </p:grpSpPr>
        <p:pic>
          <p:nvPicPr>
            <p:cNvPr id="7" name="그림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564904" y="980728"/>
              <a:ext cx="3679791" cy="3190202"/>
            </a:xfrm>
            <a:prstGeom prst="rect">
              <a:avLst/>
            </a:prstGeom>
          </p:spPr>
        </p:pic>
        <p:sp>
          <p:nvSpPr>
            <p:cNvPr id="8" name="직사각형 7"/>
            <p:cNvSpPr/>
            <p:nvPr/>
          </p:nvSpPr>
          <p:spPr>
            <a:xfrm>
              <a:off x="-3564905" y="981879"/>
              <a:ext cx="3679791" cy="319020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95536" y="1988840"/>
            <a:ext cx="626469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5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일본은 </a:t>
            </a:r>
            <a:r>
              <a:rPr lang="en-US" altLang="ko-KR" sz="25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17</a:t>
            </a:r>
            <a:r>
              <a:rPr lang="ko-KR" altLang="en-US" sz="25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세기 말 </a:t>
            </a:r>
            <a:endParaRPr lang="en-US" altLang="ko-KR" sz="2500" dirty="0" smtClean="0">
              <a:ln>
                <a:solidFill>
                  <a:schemeClr val="bg1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  <a:p>
            <a:endParaRPr lang="en-US" altLang="ko-KR" sz="2500" dirty="0">
              <a:ln>
                <a:solidFill>
                  <a:schemeClr val="bg1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  <a:p>
            <a:r>
              <a:rPr lang="ko-KR" altLang="en-US" sz="25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울릉도 도항을 금지했습니다만</a:t>
            </a:r>
            <a:r>
              <a:rPr lang="en-US" altLang="ko-KR" sz="25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,</a:t>
            </a:r>
          </a:p>
          <a:p>
            <a:endParaRPr lang="en-US" altLang="ko-KR" sz="2000" dirty="0" smtClean="0">
              <a:ln>
                <a:solidFill>
                  <a:schemeClr val="bg1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  <a:p>
            <a:r>
              <a:rPr lang="ko-KR" altLang="en-US" sz="35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FF0000"/>
                </a:solidFill>
                <a:latin typeface="나눔고딕" pitchFamily="50" charset="-127"/>
                <a:ea typeface="문체부 궁체 정자체" pitchFamily="17" charset="-127"/>
              </a:rPr>
              <a:t>죽도 도항은 </a:t>
            </a:r>
            <a:endParaRPr lang="en-US" altLang="ko-KR" sz="3500" dirty="0" smtClean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FF0000"/>
              </a:solidFill>
              <a:latin typeface="나눔고딕" pitchFamily="50" charset="-127"/>
              <a:ea typeface="문체부 궁체 정자체" pitchFamily="17" charset="-127"/>
            </a:endParaRPr>
          </a:p>
          <a:p>
            <a:r>
              <a:rPr lang="ko-KR" altLang="en-US" sz="35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FF0000"/>
                </a:solidFill>
                <a:latin typeface="나눔고딕" pitchFamily="50" charset="-127"/>
                <a:ea typeface="문체부 궁체 정자체" pitchFamily="17" charset="-127"/>
              </a:rPr>
              <a:t>금지 하지 않았습니다</a:t>
            </a:r>
            <a:r>
              <a:rPr lang="en-US" altLang="ko-KR" sz="35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FF0000"/>
                </a:solidFill>
                <a:latin typeface="나눔고딕" pitchFamily="50" charset="-127"/>
                <a:ea typeface="문체부 궁체 정자체" pitchFamily="17" charset="-127"/>
              </a:rPr>
              <a:t>.</a:t>
            </a:r>
          </a:p>
          <a:p>
            <a:endParaRPr lang="en-US" altLang="ko-KR" sz="2000" dirty="0" smtClean="0">
              <a:ln>
                <a:solidFill>
                  <a:schemeClr val="bg1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  <a:p>
            <a:r>
              <a:rPr lang="ko-KR" altLang="en-US" sz="25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그 사실에 대해 알아보도록 하겠습니다</a:t>
            </a:r>
            <a:r>
              <a:rPr lang="en-US" altLang="ko-KR" sz="25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.</a:t>
            </a:r>
            <a:endParaRPr lang="ko-KR" altLang="en-US" sz="2500" dirty="0">
              <a:ln>
                <a:solidFill>
                  <a:schemeClr val="bg1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8575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모서리가 둥근 직사각형 23"/>
          <p:cNvSpPr/>
          <p:nvPr/>
        </p:nvSpPr>
        <p:spPr>
          <a:xfrm>
            <a:off x="179512" y="215594"/>
            <a:ext cx="8640960" cy="6408712"/>
          </a:xfrm>
          <a:prstGeom prst="roundRect">
            <a:avLst>
              <a:gd name="adj" fmla="val 6846"/>
            </a:avLst>
          </a:prstGeom>
          <a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LightScreen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solidFill>
              <a:srgbClr val="D71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D71D32"/>
              </a:solidFill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289" y="2976731"/>
            <a:ext cx="1651248" cy="1651248"/>
          </a:xfrm>
          <a:prstGeom prst="rect">
            <a:avLst/>
          </a:prstGeom>
        </p:spPr>
      </p:pic>
      <p:grpSp>
        <p:nvGrpSpPr>
          <p:cNvPr id="12" name="그룹 11"/>
          <p:cNvGrpSpPr/>
          <p:nvPr/>
        </p:nvGrpSpPr>
        <p:grpSpPr>
          <a:xfrm>
            <a:off x="4644009" y="1973350"/>
            <a:ext cx="3312368" cy="3255850"/>
            <a:chOff x="5220072" y="2464151"/>
            <a:chExt cx="2376264" cy="1908970"/>
          </a:xfrm>
        </p:grpSpPr>
        <p:sp>
          <p:nvSpPr>
            <p:cNvPr id="5" name="모서리가 둥근 직사각형 4"/>
            <p:cNvSpPr/>
            <p:nvPr/>
          </p:nvSpPr>
          <p:spPr>
            <a:xfrm>
              <a:off x="5220072" y="2464151"/>
              <a:ext cx="2376264" cy="252028"/>
            </a:xfrm>
            <a:prstGeom prst="roundRect">
              <a:avLst>
                <a:gd name="adj" fmla="val 50000"/>
              </a:avLst>
            </a:prstGeom>
            <a:solidFill>
              <a:srgbClr val="E6E6E6"/>
            </a:solidFill>
            <a:ln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6" name="모서리가 둥근 직사각형 5"/>
            <p:cNvSpPr/>
            <p:nvPr/>
          </p:nvSpPr>
          <p:spPr>
            <a:xfrm>
              <a:off x="5328084" y="2464151"/>
              <a:ext cx="2160240" cy="252028"/>
            </a:xfrm>
            <a:prstGeom prst="roundRect">
              <a:avLst>
                <a:gd name="adj" fmla="val 50000"/>
              </a:avLst>
            </a:prstGeom>
            <a:solidFill>
              <a:srgbClr val="D71D32"/>
            </a:solidFill>
            <a:ln>
              <a:solidFill>
                <a:srgbClr val="D71D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611650" y="2473233"/>
              <a:ext cx="1416448" cy="2233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" pitchFamily="50" charset="-127"/>
                  <a:ea typeface="나눔고딕" pitchFamily="50" charset="-127"/>
                </a:rPr>
                <a:t>01 </a:t>
              </a:r>
              <a:r>
                <a:rPr lang="ko-KR" altLang="en-US" sz="16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" pitchFamily="50" charset="-127"/>
                  <a:ea typeface="나눔고딕" pitchFamily="50" charset="-127"/>
                </a:rPr>
                <a:t>일본의 울릉도 도항</a:t>
              </a:r>
              <a:endParaRPr lang="ko-KR" altLang="en-US" sz="16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9" name="모서리가 둥근 직사각형 8"/>
            <p:cNvSpPr/>
            <p:nvPr/>
          </p:nvSpPr>
          <p:spPr>
            <a:xfrm>
              <a:off x="5220072" y="3292622"/>
              <a:ext cx="2376264" cy="252028"/>
            </a:xfrm>
            <a:prstGeom prst="roundRect">
              <a:avLst>
                <a:gd name="adj" fmla="val 50000"/>
              </a:avLst>
            </a:prstGeom>
            <a:solidFill>
              <a:srgbClr val="E6E6E6"/>
            </a:solidFill>
            <a:ln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10" name="모서리가 둥근 직사각형 9"/>
            <p:cNvSpPr/>
            <p:nvPr/>
          </p:nvSpPr>
          <p:spPr>
            <a:xfrm>
              <a:off x="5328084" y="3292622"/>
              <a:ext cx="2160240" cy="252028"/>
            </a:xfrm>
            <a:prstGeom prst="roundRect">
              <a:avLst>
                <a:gd name="adj" fmla="val 50000"/>
              </a:avLst>
            </a:prstGeom>
            <a:solidFill>
              <a:srgbClr val="D71D32"/>
            </a:solidFill>
            <a:ln>
              <a:solidFill>
                <a:srgbClr val="D71D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611650" y="3317628"/>
              <a:ext cx="1416448" cy="2233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" pitchFamily="50" charset="-127"/>
                  <a:ea typeface="나눔고딕" pitchFamily="50" charset="-127"/>
                </a:rPr>
                <a:t>02 </a:t>
              </a:r>
              <a:r>
                <a:rPr lang="ko-KR" altLang="en-US" sz="16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" pitchFamily="50" charset="-127"/>
                  <a:ea typeface="나눔고딕" pitchFamily="50" charset="-127"/>
                </a:rPr>
                <a:t>일본과 조선의 대립</a:t>
              </a:r>
              <a:endParaRPr lang="ko-KR" altLang="en-US" sz="16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13" name="모서리가 둥근 직사각형 12"/>
            <p:cNvSpPr/>
            <p:nvPr/>
          </p:nvSpPr>
          <p:spPr>
            <a:xfrm>
              <a:off x="5220072" y="4121093"/>
              <a:ext cx="2376264" cy="252028"/>
            </a:xfrm>
            <a:prstGeom prst="roundRect">
              <a:avLst>
                <a:gd name="adj" fmla="val 50000"/>
              </a:avLst>
            </a:prstGeom>
            <a:solidFill>
              <a:srgbClr val="E6E6E6"/>
            </a:solidFill>
            <a:ln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14" name="모서리가 둥근 직사각형 13"/>
            <p:cNvSpPr/>
            <p:nvPr/>
          </p:nvSpPr>
          <p:spPr>
            <a:xfrm>
              <a:off x="5328084" y="4121093"/>
              <a:ext cx="2160240" cy="252028"/>
            </a:xfrm>
            <a:prstGeom prst="roundRect">
              <a:avLst>
                <a:gd name="adj" fmla="val 50000"/>
              </a:avLst>
            </a:prstGeom>
            <a:solidFill>
              <a:srgbClr val="D71D32"/>
            </a:solidFill>
            <a:ln>
              <a:solidFill>
                <a:srgbClr val="D71D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622808" y="4149739"/>
              <a:ext cx="578763" cy="2233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" pitchFamily="50" charset="-127"/>
                  <a:ea typeface="나눔고딕" pitchFamily="50" charset="-127"/>
                </a:rPr>
                <a:t>03 </a:t>
              </a:r>
              <a:r>
                <a:rPr lang="ko-KR" altLang="en-US" sz="16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" pitchFamily="50" charset="-127"/>
                  <a:ea typeface="나눔고딕" pitchFamily="50" charset="-127"/>
                </a:rPr>
                <a:t>결</a:t>
              </a:r>
              <a:r>
                <a:rPr lang="ko-KR" altLang="en-US" sz="16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" pitchFamily="50" charset="-127"/>
                  <a:ea typeface="나눔고딕" pitchFamily="50" charset="-127"/>
                </a:rPr>
                <a:t>론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187624" y="1846565"/>
            <a:ext cx="223224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0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D71D32"/>
                </a:solidFill>
                <a:latin typeface="나눔고딕" pitchFamily="50" charset="-127"/>
                <a:ea typeface="나눔고딕" pitchFamily="50" charset="-127"/>
              </a:rPr>
              <a:t>INDEX</a:t>
            </a:r>
            <a:endParaRPr lang="ko-KR" altLang="en-US" sz="50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D71D32"/>
              </a:solidFill>
              <a:latin typeface="나눔고딕" pitchFamily="50" charset="-127"/>
              <a:ea typeface="나눔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0673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/>
          <p:cNvSpPr/>
          <p:nvPr/>
        </p:nvSpPr>
        <p:spPr>
          <a:xfrm>
            <a:off x="2627784" y="332656"/>
            <a:ext cx="6408712" cy="252028"/>
          </a:xfrm>
          <a:prstGeom prst="roundRect">
            <a:avLst>
              <a:gd name="adj" fmla="val 50000"/>
            </a:avLst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모서리가 둥근 직사각형 1"/>
          <p:cNvSpPr/>
          <p:nvPr/>
        </p:nvSpPr>
        <p:spPr>
          <a:xfrm>
            <a:off x="2627784" y="332656"/>
            <a:ext cx="2160240" cy="252028"/>
          </a:xfrm>
          <a:prstGeom prst="roundRect">
            <a:avLst>
              <a:gd name="adj" fmla="val 50000"/>
            </a:avLst>
          </a:prstGeom>
          <a:solidFill>
            <a:srgbClr val="D71D32"/>
          </a:solidFill>
          <a:ln>
            <a:solidFill>
              <a:srgbClr val="D71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타원 2"/>
          <p:cNvSpPr/>
          <p:nvPr/>
        </p:nvSpPr>
        <p:spPr>
          <a:xfrm>
            <a:off x="247452" y="551773"/>
            <a:ext cx="1368152" cy="1368152"/>
          </a:xfrm>
          <a:prstGeom prst="ellipse">
            <a:avLst/>
          </a:prstGeom>
          <a:solidFill>
            <a:srgbClr val="D71D32"/>
          </a:solidFill>
          <a:ln>
            <a:solidFill>
              <a:srgbClr val="D71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6" b="50000"/>
          <a:stretch/>
        </p:blipFill>
        <p:spPr>
          <a:xfrm>
            <a:off x="-132270" y="168985"/>
            <a:ext cx="1557269" cy="26764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27784" y="279226"/>
            <a:ext cx="22044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01 </a:t>
            </a:r>
            <a:r>
              <a:rPr lang="ko-KR" altLang="en-US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일본의 울릉도 도항 </a:t>
            </a:r>
            <a:endParaRPr lang="ko-KR" altLang="en-US" sz="16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47" y="742868"/>
            <a:ext cx="1009712" cy="1009712"/>
          </a:xfrm>
          <a:prstGeom prst="rect">
            <a:avLst/>
          </a:prstGeom>
        </p:spPr>
      </p:pic>
      <p:cxnSp>
        <p:nvCxnSpPr>
          <p:cNvPr id="13" name="직선 연결선 12"/>
          <p:cNvCxnSpPr/>
          <p:nvPr/>
        </p:nvCxnSpPr>
        <p:spPr>
          <a:xfrm>
            <a:off x="2615909" y="692696"/>
            <a:ext cx="2160240" cy="0"/>
          </a:xfrm>
          <a:prstGeom prst="line">
            <a:avLst/>
          </a:prstGeom>
          <a:ln>
            <a:gradFill flip="none" rotWithShape="1">
              <a:gsLst>
                <a:gs pos="0">
                  <a:srgbClr val="D71D32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pSp>
        <p:nvGrpSpPr>
          <p:cNvPr id="18" name="그룹 17"/>
          <p:cNvGrpSpPr/>
          <p:nvPr/>
        </p:nvGrpSpPr>
        <p:grpSpPr>
          <a:xfrm>
            <a:off x="323528" y="3832418"/>
            <a:ext cx="3253759" cy="1286852"/>
            <a:chOff x="4580706" y="3094900"/>
            <a:chExt cx="4095750" cy="1296144"/>
          </a:xfrm>
        </p:grpSpPr>
        <p:pic>
          <p:nvPicPr>
            <p:cNvPr id="19" name="_x146659952" descr="EMB00001738471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0706" y="3094900"/>
              <a:ext cx="4095750" cy="1296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직사각형 19"/>
            <p:cNvSpPr/>
            <p:nvPr/>
          </p:nvSpPr>
          <p:spPr>
            <a:xfrm>
              <a:off x="4580706" y="3094900"/>
              <a:ext cx="4095750" cy="129614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043608" y="5686042"/>
            <a:ext cx="1822555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 smtClean="0"/>
              <a:t>도해 면허장</a:t>
            </a:r>
            <a:endParaRPr lang="ko-KR" altLang="en-US" b="1" dirty="0"/>
          </a:p>
        </p:txBody>
      </p:sp>
      <p:grpSp>
        <p:nvGrpSpPr>
          <p:cNvPr id="24" name="그룹 23"/>
          <p:cNvGrpSpPr/>
          <p:nvPr/>
        </p:nvGrpSpPr>
        <p:grpSpPr>
          <a:xfrm>
            <a:off x="5292080" y="3517400"/>
            <a:ext cx="3427072" cy="1808602"/>
            <a:chOff x="4795614" y="2835242"/>
            <a:chExt cx="3923538" cy="1808602"/>
          </a:xfrm>
        </p:grpSpPr>
        <p:pic>
          <p:nvPicPr>
            <p:cNvPr id="22" name="그림 2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5614" y="2835242"/>
              <a:ext cx="3923538" cy="1808602"/>
            </a:xfrm>
            <a:prstGeom prst="rect">
              <a:avLst/>
            </a:prstGeom>
          </p:spPr>
        </p:pic>
        <p:sp>
          <p:nvSpPr>
            <p:cNvPr id="23" name="직사각형 22"/>
            <p:cNvSpPr/>
            <p:nvPr/>
          </p:nvSpPr>
          <p:spPr>
            <a:xfrm>
              <a:off x="4795614" y="2835242"/>
              <a:ext cx="3923538" cy="180860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5940152" y="5686042"/>
            <a:ext cx="2376264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 smtClean="0"/>
              <a:t>독점적으로 사업</a:t>
            </a:r>
            <a:endParaRPr lang="ko-KR" altLang="en-US" b="1" dirty="0"/>
          </a:p>
        </p:txBody>
      </p:sp>
      <p:pic>
        <p:nvPicPr>
          <p:cNvPr id="34" name="그림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4111158"/>
            <a:ext cx="1081265" cy="866542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611560" y="1930222"/>
            <a:ext cx="7751616" cy="138499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 smtClean="0">
                <a:solidFill>
                  <a:srgbClr val="FF0000"/>
                </a:solidFill>
              </a:rPr>
              <a:t>1625</a:t>
            </a:r>
            <a:r>
              <a:rPr lang="ko-KR" altLang="en-US" sz="3200" b="1" dirty="0" smtClean="0">
                <a:solidFill>
                  <a:srgbClr val="FF0000"/>
                </a:solidFill>
              </a:rPr>
              <a:t>년</a:t>
            </a:r>
            <a:r>
              <a:rPr lang="ko-KR" altLang="en-US" sz="2600" b="1" dirty="0" smtClean="0"/>
              <a:t> </a:t>
            </a:r>
            <a:endParaRPr lang="en-US" altLang="ko-KR" sz="2600" b="1" dirty="0" smtClean="0"/>
          </a:p>
          <a:p>
            <a:pPr algn="ctr"/>
            <a:r>
              <a:rPr lang="ko-KR" altLang="en-US" sz="2600" b="1" dirty="0" smtClean="0"/>
              <a:t>오야</a:t>
            </a:r>
            <a:r>
              <a:rPr lang="en-US" altLang="ko-KR" sz="2600" b="1" dirty="0" smtClean="0"/>
              <a:t>(</a:t>
            </a:r>
            <a:r>
              <a:rPr lang="ko-KR" altLang="en-US" sz="2600" b="1" dirty="0" err="1" smtClean="0"/>
              <a:t>오오다니</a:t>
            </a:r>
            <a:r>
              <a:rPr lang="en-US" altLang="ko-KR" sz="2600" b="1" dirty="0" smtClean="0"/>
              <a:t>) </a:t>
            </a:r>
            <a:r>
              <a:rPr lang="ko-KR" altLang="en-US" sz="2600" b="1" dirty="0" smtClean="0"/>
              <a:t>가문</a:t>
            </a:r>
            <a:r>
              <a:rPr lang="en-US" altLang="ko-KR" sz="2600" b="1" dirty="0" smtClean="0"/>
              <a:t>, </a:t>
            </a:r>
            <a:r>
              <a:rPr lang="ko-KR" altLang="en-US" sz="2600" b="1" dirty="0" err="1" smtClean="0"/>
              <a:t>무라카와</a:t>
            </a:r>
            <a:r>
              <a:rPr lang="ko-KR" altLang="en-US" sz="2600" b="1" dirty="0" smtClean="0"/>
              <a:t> 가문</a:t>
            </a:r>
            <a:endParaRPr lang="en-US" altLang="ko-KR" sz="2600" b="1" dirty="0" smtClean="0"/>
          </a:p>
          <a:p>
            <a:pPr algn="ctr"/>
            <a:r>
              <a:rPr lang="ko-KR" altLang="en-US" sz="2600" b="1" dirty="0" smtClean="0"/>
              <a:t> </a:t>
            </a:r>
            <a:r>
              <a:rPr lang="en-US" altLang="ko-KR" sz="2600" b="1" dirty="0" smtClean="0"/>
              <a:t>70</a:t>
            </a:r>
            <a:r>
              <a:rPr lang="ko-KR" altLang="en-US" sz="2600" b="1" dirty="0" smtClean="0"/>
              <a:t>년간 사업</a:t>
            </a:r>
            <a:endParaRPr lang="ko-KR" altLang="en-US" sz="2600" b="1" dirty="0"/>
          </a:p>
        </p:txBody>
      </p:sp>
    </p:spTree>
    <p:extLst>
      <p:ext uri="{BB962C8B-B14F-4D97-AF65-F5344CB8AC3E}">
        <p14:creationId xmlns:p14="http://schemas.microsoft.com/office/powerpoint/2010/main" val="76345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/>
          <p:cNvSpPr/>
          <p:nvPr/>
        </p:nvSpPr>
        <p:spPr>
          <a:xfrm>
            <a:off x="2627784" y="332656"/>
            <a:ext cx="6408712" cy="252028"/>
          </a:xfrm>
          <a:prstGeom prst="roundRect">
            <a:avLst>
              <a:gd name="adj" fmla="val 50000"/>
            </a:avLst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모서리가 둥근 직사각형 1"/>
          <p:cNvSpPr/>
          <p:nvPr/>
        </p:nvSpPr>
        <p:spPr>
          <a:xfrm>
            <a:off x="2627784" y="332656"/>
            <a:ext cx="2160240" cy="252028"/>
          </a:xfrm>
          <a:prstGeom prst="roundRect">
            <a:avLst>
              <a:gd name="adj" fmla="val 50000"/>
            </a:avLst>
          </a:prstGeom>
          <a:solidFill>
            <a:srgbClr val="D71D32"/>
          </a:solidFill>
          <a:ln>
            <a:solidFill>
              <a:srgbClr val="D71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2627784" y="279226"/>
            <a:ext cx="22044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01 </a:t>
            </a:r>
            <a:r>
              <a:rPr lang="ko-KR" altLang="en-US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일본의 울릉도 도항 </a:t>
            </a:r>
            <a:endParaRPr lang="ko-KR" altLang="en-US" sz="16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cxnSp>
        <p:nvCxnSpPr>
          <p:cNvPr id="13" name="직선 연결선 12"/>
          <p:cNvCxnSpPr/>
          <p:nvPr/>
        </p:nvCxnSpPr>
        <p:spPr>
          <a:xfrm>
            <a:off x="2615909" y="692696"/>
            <a:ext cx="2160240" cy="0"/>
          </a:xfrm>
          <a:prstGeom prst="line">
            <a:avLst/>
          </a:prstGeom>
          <a:ln>
            <a:gradFill flip="none" rotWithShape="1">
              <a:gsLst>
                <a:gs pos="0">
                  <a:srgbClr val="D71D32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pSp>
        <p:nvGrpSpPr>
          <p:cNvPr id="18" name="그룹 17"/>
          <p:cNvGrpSpPr/>
          <p:nvPr/>
        </p:nvGrpSpPr>
        <p:grpSpPr>
          <a:xfrm>
            <a:off x="425688" y="1241418"/>
            <a:ext cx="3255837" cy="2617125"/>
            <a:chOff x="2195736" y="1556792"/>
            <a:chExt cx="4515481" cy="4639323"/>
          </a:xfrm>
        </p:grpSpPr>
        <p:pic>
          <p:nvPicPr>
            <p:cNvPr id="19" name="그림 1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5736" y="1556792"/>
              <a:ext cx="4515481" cy="4639323"/>
            </a:xfrm>
            <a:prstGeom prst="rect">
              <a:avLst/>
            </a:prstGeom>
          </p:spPr>
        </p:pic>
        <p:sp>
          <p:nvSpPr>
            <p:cNvPr id="20" name="직사각형 19"/>
            <p:cNvSpPr/>
            <p:nvPr/>
          </p:nvSpPr>
          <p:spPr>
            <a:xfrm>
              <a:off x="2195736" y="1556792"/>
              <a:ext cx="4515481" cy="463932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870197" y="1817482"/>
            <a:ext cx="4916577" cy="129266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 smtClean="0">
                <a:solidFill>
                  <a:srgbClr val="FF0000"/>
                </a:solidFill>
              </a:rPr>
              <a:t>1692</a:t>
            </a:r>
            <a:r>
              <a:rPr lang="ko-KR" altLang="en-US" sz="3200" b="1" dirty="0" smtClean="0">
                <a:solidFill>
                  <a:srgbClr val="FF0000"/>
                </a:solidFill>
              </a:rPr>
              <a:t>년</a:t>
            </a:r>
            <a:r>
              <a:rPr lang="ko-KR" altLang="en-US" sz="2600" b="1" dirty="0" smtClean="0"/>
              <a:t> </a:t>
            </a:r>
            <a:endParaRPr lang="en-US" altLang="ko-KR" sz="2600" b="1" dirty="0"/>
          </a:p>
          <a:p>
            <a:pPr algn="ctr"/>
            <a:r>
              <a:rPr lang="ko-KR" altLang="en-US" sz="2600" b="1" dirty="0" err="1" smtClean="0"/>
              <a:t>무라카와</a:t>
            </a:r>
            <a:r>
              <a:rPr lang="ko-KR" altLang="en-US" sz="2600" b="1" dirty="0" smtClean="0"/>
              <a:t> 가문</a:t>
            </a:r>
            <a:endParaRPr lang="en-US" altLang="ko-KR" sz="2600" b="1" dirty="0" smtClean="0"/>
          </a:p>
          <a:p>
            <a:pPr algn="ctr"/>
            <a:r>
              <a:rPr lang="ko-KR" altLang="en-US" sz="2000" b="1" dirty="0" smtClean="0"/>
              <a:t> 조선인들이 울릉도 어류채취 광경 조우</a:t>
            </a:r>
            <a:endParaRPr lang="ko-KR" altLang="en-US" sz="20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3923928" y="4113073"/>
            <a:ext cx="4916577" cy="190821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rgbClr val="FF0000"/>
                </a:solidFill>
              </a:rPr>
              <a:t>이듬</a:t>
            </a:r>
            <a:r>
              <a:rPr lang="ko-KR" altLang="en-US" sz="3200" b="1" dirty="0">
                <a:solidFill>
                  <a:srgbClr val="FF0000"/>
                </a:solidFill>
              </a:rPr>
              <a:t>해</a:t>
            </a:r>
            <a:r>
              <a:rPr lang="ko-KR" altLang="en-US" sz="2600" b="1" dirty="0" smtClean="0"/>
              <a:t> </a:t>
            </a:r>
            <a:endParaRPr lang="en-US" altLang="ko-KR" sz="2600" b="1" dirty="0"/>
          </a:p>
          <a:p>
            <a:pPr algn="ctr"/>
            <a:r>
              <a:rPr lang="ko-KR" altLang="en-US" sz="2600" b="1" dirty="0" err="1" smtClean="0"/>
              <a:t>오야</a:t>
            </a:r>
            <a:r>
              <a:rPr lang="ko-KR" altLang="en-US" sz="2600" b="1" dirty="0" err="1"/>
              <a:t>가</a:t>
            </a:r>
            <a:r>
              <a:rPr lang="ko-KR" altLang="en-US" sz="2600" b="1" dirty="0" smtClean="0"/>
              <a:t> 가문</a:t>
            </a:r>
            <a:endParaRPr lang="en-US" altLang="ko-KR" sz="2600" b="1" dirty="0" smtClean="0"/>
          </a:p>
          <a:p>
            <a:pPr algn="ctr"/>
            <a:r>
              <a:rPr lang="ko-KR" altLang="en-US" sz="2000" b="1" dirty="0" smtClean="0"/>
              <a:t> 조선인과 조우하여 </a:t>
            </a:r>
            <a:endParaRPr lang="en-US" altLang="ko-KR" sz="2000" b="1" dirty="0" smtClean="0"/>
          </a:p>
          <a:p>
            <a:pPr algn="ctr"/>
            <a:r>
              <a:rPr lang="ko-KR" altLang="en-US" sz="2000" b="1" dirty="0" smtClean="0">
                <a:solidFill>
                  <a:srgbClr val="0070C0"/>
                </a:solidFill>
              </a:rPr>
              <a:t>안용복</a:t>
            </a:r>
            <a:r>
              <a:rPr lang="en-US" altLang="ko-KR" sz="2000" b="1" dirty="0" smtClean="0"/>
              <a:t>,</a:t>
            </a:r>
            <a:r>
              <a:rPr lang="ko-KR" altLang="en-US" sz="2000" b="1" dirty="0" err="1" smtClean="0">
                <a:solidFill>
                  <a:srgbClr val="0070C0"/>
                </a:solidFill>
              </a:rPr>
              <a:t>박어둔</a:t>
            </a:r>
            <a:endParaRPr lang="en-US" altLang="ko-KR" sz="2000" b="1" dirty="0" smtClean="0">
              <a:solidFill>
                <a:srgbClr val="0070C0"/>
              </a:solidFill>
            </a:endParaRPr>
          </a:p>
          <a:p>
            <a:pPr algn="ctr"/>
            <a:r>
              <a:rPr lang="ko-KR" altLang="en-US" sz="2000" b="1" dirty="0" smtClean="0"/>
              <a:t>일본에 데리고 돌아감</a:t>
            </a:r>
            <a:endParaRPr lang="ko-KR" altLang="en-US" sz="2000" b="1" dirty="0"/>
          </a:p>
        </p:txBody>
      </p:sp>
      <p:grpSp>
        <p:nvGrpSpPr>
          <p:cNvPr id="27" name="그룹 26"/>
          <p:cNvGrpSpPr/>
          <p:nvPr/>
        </p:nvGrpSpPr>
        <p:grpSpPr>
          <a:xfrm>
            <a:off x="1129552" y="4311671"/>
            <a:ext cx="1848108" cy="1971950"/>
            <a:chOff x="1129552" y="4293096"/>
            <a:chExt cx="1848108" cy="1971950"/>
          </a:xfrm>
        </p:grpSpPr>
        <p:pic>
          <p:nvPicPr>
            <p:cNvPr id="24" name="그림 2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52" y="4293096"/>
              <a:ext cx="1848108" cy="1971950"/>
            </a:xfrm>
            <a:prstGeom prst="rect">
              <a:avLst/>
            </a:prstGeom>
          </p:spPr>
        </p:pic>
        <p:sp>
          <p:nvSpPr>
            <p:cNvPr id="26" name="직사각형 25"/>
            <p:cNvSpPr/>
            <p:nvPr/>
          </p:nvSpPr>
          <p:spPr>
            <a:xfrm>
              <a:off x="1129552" y="4293096"/>
              <a:ext cx="1848108" cy="197195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55335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/>
          <p:cNvSpPr/>
          <p:nvPr/>
        </p:nvSpPr>
        <p:spPr>
          <a:xfrm>
            <a:off x="2627784" y="332656"/>
            <a:ext cx="6408712" cy="252028"/>
          </a:xfrm>
          <a:prstGeom prst="roundRect">
            <a:avLst>
              <a:gd name="adj" fmla="val 50000"/>
            </a:avLst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모서리가 둥근 직사각형 5"/>
          <p:cNvSpPr/>
          <p:nvPr/>
        </p:nvSpPr>
        <p:spPr>
          <a:xfrm>
            <a:off x="4788024" y="332656"/>
            <a:ext cx="2160240" cy="252028"/>
          </a:xfrm>
          <a:prstGeom prst="roundRect">
            <a:avLst>
              <a:gd name="adj" fmla="val 50000"/>
            </a:avLst>
          </a:prstGeom>
          <a:solidFill>
            <a:srgbClr val="D71D32"/>
          </a:solidFill>
          <a:ln>
            <a:solidFill>
              <a:srgbClr val="D71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/>
          <p:cNvSpPr/>
          <p:nvPr/>
        </p:nvSpPr>
        <p:spPr>
          <a:xfrm>
            <a:off x="247452" y="551773"/>
            <a:ext cx="1368152" cy="1368152"/>
          </a:xfrm>
          <a:prstGeom prst="ellipse">
            <a:avLst/>
          </a:prstGeom>
          <a:solidFill>
            <a:srgbClr val="D71D32"/>
          </a:solidFill>
          <a:ln>
            <a:solidFill>
              <a:srgbClr val="D71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6" b="50000"/>
          <a:stretch/>
        </p:blipFill>
        <p:spPr>
          <a:xfrm>
            <a:off x="-132270" y="168985"/>
            <a:ext cx="1557269" cy="26764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88024" y="279226"/>
            <a:ext cx="21467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02 </a:t>
            </a:r>
            <a:r>
              <a:rPr lang="ko-KR" altLang="en-US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일본과 조선의 대립</a:t>
            </a:r>
            <a:endParaRPr lang="ko-KR" altLang="en-US" sz="16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47" y="742868"/>
            <a:ext cx="1009712" cy="1009712"/>
          </a:xfrm>
          <a:prstGeom prst="rect">
            <a:avLst/>
          </a:prstGeom>
        </p:spPr>
      </p:pic>
      <p:cxnSp>
        <p:nvCxnSpPr>
          <p:cNvPr id="14" name="직선 연결선 13"/>
          <p:cNvCxnSpPr/>
          <p:nvPr/>
        </p:nvCxnSpPr>
        <p:spPr>
          <a:xfrm>
            <a:off x="4788024" y="692696"/>
            <a:ext cx="2160240" cy="0"/>
          </a:xfrm>
          <a:prstGeom prst="line">
            <a:avLst/>
          </a:prstGeom>
          <a:ln>
            <a:gradFill flip="none" rotWithShape="1">
              <a:gsLst>
                <a:gs pos="0">
                  <a:srgbClr val="D71D32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그림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72" y="2492896"/>
            <a:ext cx="2416580" cy="24165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197" y="5085184"/>
            <a:ext cx="3906731" cy="129266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err="1" smtClean="0">
                <a:solidFill>
                  <a:srgbClr val="FF0000"/>
                </a:solidFill>
              </a:rPr>
              <a:t>쓰시마</a:t>
            </a:r>
            <a:r>
              <a:rPr lang="ko-KR" altLang="en-US" sz="3200" b="1" dirty="0" err="1">
                <a:solidFill>
                  <a:srgbClr val="FF0000"/>
                </a:solidFill>
              </a:rPr>
              <a:t>번</a:t>
            </a:r>
            <a:r>
              <a:rPr lang="ko-KR" altLang="en-US" sz="2600" b="1" dirty="0" smtClean="0"/>
              <a:t> </a:t>
            </a:r>
            <a:endParaRPr lang="en-US" altLang="ko-KR" sz="2600" b="1" dirty="0"/>
          </a:p>
          <a:p>
            <a:pPr algn="ctr"/>
            <a:r>
              <a:rPr lang="ko-KR" altLang="en-US" sz="2600" b="1" dirty="0" smtClean="0"/>
              <a:t>울릉도 도항 금지 교섭</a:t>
            </a:r>
            <a:endParaRPr lang="en-US" altLang="ko-KR" sz="2600" b="1" dirty="0" smtClean="0"/>
          </a:p>
          <a:p>
            <a:pPr algn="ctr"/>
            <a:r>
              <a:rPr lang="ko-KR" altLang="en-US" sz="2000" b="1" dirty="0" smtClean="0"/>
              <a:t> </a:t>
            </a:r>
            <a:endParaRPr lang="en-US" altLang="ko-KR" sz="2000" b="1" dirty="0" smtClean="0"/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501008"/>
            <a:ext cx="1081265" cy="866542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600" y="2607973"/>
            <a:ext cx="3619500" cy="231457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816624" y="5085184"/>
            <a:ext cx="3906731" cy="129266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rgbClr val="FF0000"/>
                </a:solidFill>
              </a:rPr>
              <a:t>의견대</a:t>
            </a:r>
            <a:r>
              <a:rPr lang="ko-KR" altLang="en-US" sz="3200" b="1" dirty="0">
                <a:solidFill>
                  <a:srgbClr val="FF0000"/>
                </a:solidFill>
              </a:rPr>
              <a:t>립</a:t>
            </a:r>
            <a:r>
              <a:rPr lang="ko-KR" altLang="en-US" sz="2600" b="1" dirty="0" smtClean="0"/>
              <a:t> </a:t>
            </a:r>
            <a:endParaRPr lang="en-US" altLang="ko-KR" sz="2600" b="1" dirty="0"/>
          </a:p>
          <a:p>
            <a:pPr algn="ctr"/>
            <a:r>
              <a:rPr lang="ko-KR" altLang="en-US" sz="2600" b="1" dirty="0" smtClean="0"/>
              <a:t>합의 실패</a:t>
            </a:r>
            <a:endParaRPr lang="en-US" altLang="ko-KR" sz="2600" b="1" dirty="0" smtClean="0"/>
          </a:p>
          <a:p>
            <a:pPr algn="ctr"/>
            <a:r>
              <a:rPr lang="ko-KR" altLang="en-US" sz="2000" b="1" dirty="0" smtClean="0"/>
              <a:t> </a:t>
            </a:r>
            <a:endParaRPr lang="en-US" altLang="ko-KR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95980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/>
          <p:cNvSpPr/>
          <p:nvPr/>
        </p:nvSpPr>
        <p:spPr>
          <a:xfrm>
            <a:off x="251520" y="260648"/>
            <a:ext cx="8640960" cy="6408712"/>
          </a:xfrm>
          <a:prstGeom prst="roundRect">
            <a:avLst>
              <a:gd name="adj" fmla="val 6846"/>
            </a:avLst>
          </a:prstGeom>
          <a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LightScreen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solidFill>
              <a:srgbClr val="D71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D71D32"/>
              </a:solidFill>
            </a:endParaRPr>
          </a:p>
        </p:txBody>
      </p:sp>
      <p:grpSp>
        <p:nvGrpSpPr>
          <p:cNvPr id="10" name="그룹 9"/>
          <p:cNvGrpSpPr/>
          <p:nvPr/>
        </p:nvGrpSpPr>
        <p:grpSpPr>
          <a:xfrm>
            <a:off x="5652120" y="2132856"/>
            <a:ext cx="2952328" cy="2664296"/>
            <a:chOff x="-3564905" y="980728"/>
            <a:chExt cx="3679792" cy="3191353"/>
          </a:xfrm>
        </p:grpSpPr>
        <p:pic>
          <p:nvPicPr>
            <p:cNvPr id="7" name="그림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564904" y="980728"/>
              <a:ext cx="3679791" cy="3190202"/>
            </a:xfrm>
            <a:prstGeom prst="rect">
              <a:avLst/>
            </a:prstGeom>
          </p:spPr>
        </p:pic>
        <p:sp>
          <p:nvSpPr>
            <p:cNvPr id="8" name="직사각형 7"/>
            <p:cNvSpPr/>
            <p:nvPr/>
          </p:nvSpPr>
          <p:spPr>
            <a:xfrm>
              <a:off x="-3564905" y="981879"/>
              <a:ext cx="3679791" cy="319020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95536" y="2204864"/>
            <a:ext cx="6264695" cy="306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>
                <a:latin typeface="나눔고딕" pitchFamily="50" charset="-127"/>
                <a:ea typeface="나눔고딕" pitchFamily="50" charset="-127"/>
              </a:rPr>
              <a:t>일본은 옛날부터 </a:t>
            </a:r>
            <a:endParaRPr lang="en-US" altLang="ko-KR" sz="2800" dirty="0">
              <a:latin typeface="나눔고딕" pitchFamily="50" charset="-127"/>
              <a:ea typeface="나눔고딕" pitchFamily="50" charset="-127"/>
            </a:endParaRPr>
          </a:p>
          <a:p>
            <a:endParaRPr lang="en-US" altLang="ko-KR" sz="2800" dirty="0" smtClean="0">
              <a:latin typeface="나눔고딕" pitchFamily="50" charset="-127"/>
              <a:ea typeface="나눔고딕" pitchFamily="50" charset="-127"/>
            </a:endParaRPr>
          </a:p>
          <a:p>
            <a:r>
              <a:rPr lang="ko-KR" altLang="en-US" sz="2800" dirty="0" smtClean="0">
                <a:solidFill>
                  <a:srgbClr val="FF0000"/>
                </a:solidFill>
                <a:latin typeface="나눔고딕" pitchFamily="50" charset="-127"/>
                <a:ea typeface="문체부 궁체 정자체" pitchFamily="17" charset="-127"/>
              </a:rPr>
              <a:t>죽도의 존재를 </a:t>
            </a:r>
            <a:r>
              <a:rPr lang="ko-KR" altLang="en-US" sz="2800" dirty="0">
                <a:solidFill>
                  <a:srgbClr val="FF0000"/>
                </a:solidFill>
                <a:latin typeface="나눔고딕" pitchFamily="50" charset="-127"/>
                <a:ea typeface="문체부 궁체 정자체" pitchFamily="17" charset="-127"/>
              </a:rPr>
              <a:t>인식하고 있었고</a:t>
            </a:r>
            <a:r>
              <a:rPr lang="en-US" altLang="ko-KR" sz="2800" dirty="0">
                <a:solidFill>
                  <a:srgbClr val="FF0000"/>
                </a:solidFill>
                <a:latin typeface="나눔고딕" pitchFamily="50" charset="-127"/>
                <a:ea typeface="문체부 궁체 정자체" pitchFamily="17" charset="-127"/>
              </a:rPr>
              <a:t>, </a:t>
            </a:r>
          </a:p>
          <a:p>
            <a:endParaRPr lang="en-US" altLang="ko-KR" sz="2800" dirty="0">
              <a:solidFill>
                <a:srgbClr val="FF0000"/>
              </a:solidFill>
              <a:latin typeface="나눔고딕" pitchFamily="50" charset="-127"/>
              <a:ea typeface="문체부 궁체 정자체" pitchFamily="17" charset="-127"/>
            </a:endParaRPr>
          </a:p>
          <a:p>
            <a:r>
              <a:rPr lang="ko-KR" altLang="en-US" sz="2800" dirty="0">
                <a:solidFill>
                  <a:srgbClr val="FF0000"/>
                </a:solidFill>
                <a:latin typeface="나눔고딕" pitchFamily="50" charset="-127"/>
                <a:ea typeface="문체부 궁체 정자체" pitchFamily="17" charset="-127"/>
              </a:rPr>
              <a:t>한국은 죽도를 인식하지 않았다</a:t>
            </a:r>
            <a:r>
              <a:rPr lang="en-US" altLang="ko-KR" sz="2800" dirty="0">
                <a:solidFill>
                  <a:srgbClr val="FF0000"/>
                </a:solidFill>
                <a:latin typeface="나눔고딕" pitchFamily="50" charset="-127"/>
                <a:ea typeface="문체부 궁체 정자체" pitchFamily="17" charset="-127"/>
              </a:rPr>
              <a:t>.</a:t>
            </a:r>
          </a:p>
          <a:p>
            <a:endParaRPr lang="ko-KR" altLang="en-US" sz="2800" dirty="0">
              <a:ln>
                <a:solidFill>
                  <a:schemeClr val="bg1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  <a:p>
            <a:endParaRPr lang="ko-KR" altLang="en-US" sz="2500" dirty="0">
              <a:ln>
                <a:solidFill>
                  <a:schemeClr val="bg1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8275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/>
          <p:cNvSpPr/>
          <p:nvPr/>
        </p:nvSpPr>
        <p:spPr>
          <a:xfrm>
            <a:off x="2627784" y="332656"/>
            <a:ext cx="6408712" cy="252028"/>
          </a:xfrm>
          <a:prstGeom prst="roundRect">
            <a:avLst>
              <a:gd name="adj" fmla="val 50000"/>
            </a:avLst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모서리가 둥근 직사각형 6"/>
          <p:cNvSpPr/>
          <p:nvPr/>
        </p:nvSpPr>
        <p:spPr>
          <a:xfrm>
            <a:off x="6948264" y="332656"/>
            <a:ext cx="2160240" cy="252028"/>
          </a:xfrm>
          <a:prstGeom prst="roundRect">
            <a:avLst>
              <a:gd name="adj" fmla="val 50000"/>
            </a:avLst>
          </a:prstGeom>
          <a:solidFill>
            <a:srgbClr val="D71D32"/>
          </a:solidFill>
          <a:ln>
            <a:solidFill>
              <a:srgbClr val="D71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/>
          <p:cNvSpPr/>
          <p:nvPr/>
        </p:nvSpPr>
        <p:spPr>
          <a:xfrm>
            <a:off x="247452" y="551773"/>
            <a:ext cx="1368152" cy="1368152"/>
          </a:xfrm>
          <a:prstGeom prst="ellipse">
            <a:avLst/>
          </a:prstGeom>
          <a:solidFill>
            <a:srgbClr val="D71D32"/>
          </a:solidFill>
          <a:ln>
            <a:solidFill>
              <a:srgbClr val="D71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6" b="50000"/>
          <a:stretch/>
        </p:blipFill>
        <p:spPr>
          <a:xfrm>
            <a:off x="-132270" y="168985"/>
            <a:ext cx="1557269" cy="26764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511261" y="279226"/>
            <a:ext cx="8771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03 </a:t>
            </a:r>
            <a:r>
              <a:rPr lang="ko-KR" altLang="en-US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결</a:t>
            </a:r>
            <a:r>
              <a:rPr lang="ko-KR" altLang="en-US" sz="16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론</a:t>
            </a: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47" y="742868"/>
            <a:ext cx="1009712" cy="1009712"/>
          </a:xfrm>
          <a:prstGeom prst="rect">
            <a:avLst/>
          </a:prstGeom>
        </p:spPr>
      </p:pic>
      <p:cxnSp>
        <p:nvCxnSpPr>
          <p:cNvPr id="13" name="직선 연결선 12"/>
          <p:cNvCxnSpPr/>
          <p:nvPr/>
        </p:nvCxnSpPr>
        <p:spPr>
          <a:xfrm>
            <a:off x="6948264" y="692696"/>
            <a:ext cx="2160240" cy="0"/>
          </a:xfrm>
          <a:prstGeom prst="line">
            <a:avLst/>
          </a:prstGeom>
          <a:ln>
            <a:gradFill flip="none" rotWithShape="1">
              <a:gsLst>
                <a:gs pos="0">
                  <a:srgbClr val="D71D32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그룹 3"/>
          <p:cNvGrpSpPr/>
          <p:nvPr/>
        </p:nvGrpSpPr>
        <p:grpSpPr>
          <a:xfrm>
            <a:off x="1979712" y="2154732"/>
            <a:ext cx="4851973" cy="2498404"/>
            <a:chOff x="2339752" y="2132856"/>
            <a:chExt cx="4851973" cy="2498404"/>
          </a:xfrm>
        </p:grpSpPr>
        <p:pic>
          <p:nvPicPr>
            <p:cNvPr id="2" name="그림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9752" y="2132856"/>
              <a:ext cx="4851973" cy="2498404"/>
            </a:xfrm>
            <a:prstGeom prst="rect">
              <a:avLst/>
            </a:prstGeom>
          </p:spPr>
        </p:pic>
        <p:sp>
          <p:nvSpPr>
            <p:cNvPr id="3" name="직사각형 2"/>
            <p:cNvSpPr/>
            <p:nvPr/>
          </p:nvSpPr>
          <p:spPr>
            <a:xfrm>
              <a:off x="2339752" y="2132856"/>
              <a:ext cx="4851973" cy="249840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555776" y="5085184"/>
            <a:ext cx="3906731" cy="1692771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 smtClean="0">
                <a:solidFill>
                  <a:srgbClr val="FF0000"/>
                </a:solidFill>
              </a:rPr>
              <a:t>1696</a:t>
            </a:r>
            <a:r>
              <a:rPr lang="ko-KR" altLang="en-US" sz="3200" b="1" dirty="0" smtClean="0">
                <a:solidFill>
                  <a:srgbClr val="FF0000"/>
                </a:solidFill>
              </a:rPr>
              <a:t>년</a:t>
            </a:r>
            <a:r>
              <a:rPr lang="ko-KR" altLang="en-US" sz="2600" b="1" dirty="0" smtClean="0"/>
              <a:t> </a:t>
            </a:r>
            <a:endParaRPr lang="en-US" altLang="ko-KR" sz="2600" b="1" dirty="0"/>
          </a:p>
          <a:p>
            <a:pPr algn="ctr"/>
            <a:r>
              <a:rPr lang="ko-KR" altLang="en-US" sz="2600" b="1" dirty="0" smtClean="0"/>
              <a:t>일본인 울릉도 도항 금지</a:t>
            </a:r>
            <a:endParaRPr lang="en-US" altLang="ko-KR" sz="2600" b="1" dirty="0" smtClean="0"/>
          </a:p>
          <a:p>
            <a:pPr algn="ctr"/>
            <a:r>
              <a:rPr lang="en-US" altLang="ko-KR" sz="2600" b="1" dirty="0" smtClean="0"/>
              <a:t>But….</a:t>
            </a:r>
          </a:p>
          <a:p>
            <a:pPr algn="ctr"/>
            <a:r>
              <a:rPr lang="ko-KR" altLang="en-US" sz="2000" b="1" dirty="0" smtClean="0"/>
              <a:t> </a:t>
            </a:r>
            <a:endParaRPr lang="en-US" altLang="ko-KR" sz="2000" b="1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7092280" y="3275692"/>
            <a:ext cx="1822555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 smtClean="0"/>
              <a:t>도항금지 각서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423149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/>
          <p:cNvSpPr/>
          <p:nvPr/>
        </p:nvSpPr>
        <p:spPr>
          <a:xfrm>
            <a:off x="2627784" y="332656"/>
            <a:ext cx="6408712" cy="252028"/>
          </a:xfrm>
          <a:prstGeom prst="roundRect">
            <a:avLst>
              <a:gd name="adj" fmla="val 50000"/>
            </a:avLst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모서리가 둥근 직사각형 6"/>
          <p:cNvSpPr/>
          <p:nvPr/>
        </p:nvSpPr>
        <p:spPr>
          <a:xfrm>
            <a:off x="6948264" y="332656"/>
            <a:ext cx="2160240" cy="252028"/>
          </a:xfrm>
          <a:prstGeom prst="roundRect">
            <a:avLst>
              <a:gd name="adj" fmla="val 50000"/>
            </a:avLst>
          </a:prstGeom>
          <a:solidFill>
            <a:srgbClr val="D71D32"/>
          </a:solidFill>
          <a:ln>
            <a:solidFill>
              <a:srgbClr val="D71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/>
          <p:cNvSpPr/>
          <p:nvPr/>
        </p:nvSpPr>
        <p:spPr>
          <a:xfrm>
            <a:off x="247452" y="551773"/>
            <a:ext cx="1368152" cy="1368152"/>
          </a:xfrm>
          <a:prstGeom prst="ellipse">
            <a:avLst/>
          </a:prstGeom>
          <a:solidFill>
            <a:srgbClr val="D71D32"/>
          </a:solidFill>
          <a:ln>
            <a:solidFill>
              <a:srgbClr val="D71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6" b="50000"/>
          <a:stretch/>
        </p:blipFill>
        <p:spPr>
          <a:xfrm>
            <a:off x="-132270" y="168985"/>
            <a:ext cx="1557269" cy="26764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511261" y="279226"/>
            <a:ext cx="8771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03 </a:t>
            </a:r>
            <a:r>
              <a:rPr lang="ko-KR" altLang="en-US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결</a:t>
            </a:r>
            <a:r>
              <a:rPr lang="ko-KR" altLang="en-US" sz="16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론</a:t>
            </a: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47" y="742868"/>
            <a:ext cx="1009712" cy="1009712"/>
          </a:xfrm>
          <a:prstGeom prst="rect">
            <a:avLst/>
          </a:prstGeom>
        </p:spPr>
      </p:pic>
      <p:cxnSp>
        <p:nvCxnSpPr>
          <p:cNvPr id="13" name="직선 연결선 12"/>
          <p:cNvCxnSpPr/>
          <p:nvPr/>
        </p:nvCxnSpPr>
        <p:spPr>
          <a:xfrm>
            <a:off x="6948264" y="692696"/>
            <a:ext cx="2160240" cy="0"/>
          </a:xfrm>
          <a:prstGeom prst="line">
            <a:avLst/>
          </a:prstGeom>
          <a:ln>
            <a:gradFill flip="none" rotWithShape="1">
              <a:gsLst>
                <a:gs pos="0">
                  <a:srgbClr val="D71D32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907704" y="2780928"/>
            <a:ext cx="5616624" cy="1600438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rgbClr val="FF0000"/>
                </a:solidFill>
              </a:rPr>
              <a:t>죽도의 도항은 금지되지 않음</a:t>
            </a:r>
            <a:r>
              <a:rPr lang="ko-KR" altLang="en-US" sz="2600" b="1" dirty="0" smtClean="0"/>
              <a:t> </a:t>
            </a:r>
            <a:endParaRPr lang="en-US" altLang="ko-KR" sz="2600" b="1" dirty="0"/>
          </a:p>
          <a:p>
            <a:pPr algn="ctr"/>
            <a:endParaRPr lang="en-US" altLang="ko-KR" sz="2600" b="1" dirty="0" smtClean="0"/>
          </a:p>
          <a:p>
            <a:pPr algn="ctr"/>
            <a:r>
              <a:rPr lang="ko-KR" altLang="en-US" sz="2000" b="1" dirty="0" smtClean="0"/>
              <a:t> 이 것으로 당시부터 일본이 죽도를 자국 영토라고 생각했음을 </a:t>
            </a:r>
            <a:r>
              <a:rPr lang="ko-KR" altLang="en-US" sz="2000" b="1" dirty="0" err="1" smtClean="0"/>
              <a:t>알수</a:t>
            </a:r>
            <a:r>
              <a:rPr lang="ko-KR" altLang="en-US" sz="2000" b="1" dirty="0" smtClean="0"/>
              <a:t> 있습니다</a:t>
            </a:r>
            <a:r>
              <a:rPr lang="en-US" altLang="ko-KR" sz="2000" b="1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8180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/>
          <p:cNvSpPr/>
          <p:nvPr/>
        </p:nvSpPr>
        <p:spPr>
          <a:xfrm>
            <a:off x="251520" y="260648"/>
            <a:ext cx="8640960" cy="6408712"/>
          </a:xfrm>
          <a:prstGeom prst="roundRect">
            <a:avLst>
              <a:gd name="adj" fmla="val 6846"/>
            </a:avLst>
          </a:prstGeom>
          <a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LightScreen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solidFill>
              <a:srgbClr val="D71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D71D32"/>
              </a:solidFill>
            </a:endParaRPr>
          </a:p>
        </p:txBody>
      </p:sp>
      <p:pic>
        <p:nvPicPr>
          <p:cNvPr id="2" name="[mix]일본의 '다케시마에 관한 동영상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1360" y="692696"/>
            <a:ext cx="8235096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84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모서리가 둥근 직사각형 23"/>
          <p:cNvSpPr/>
          <p:nvPr/>
        </p:nvSpPr>
        <p:spPr>
          <a:xfrm>
            <a:off x="179512" y="215594"/>
            <a:ext cx="8640960" cy="6408712"/>
          </a:xfrm>
          <a:prstGeom prst="roundRect">
            <a:avLst>
              <a:gd name="adj" fmla="val 6846"/>
            </a:avLst>
          </a:prstGeom>
          <a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LightScreen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solidFill>
              <a:srgbClr val="D71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D71D32"/>
              </a:solidFill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289" y="2976731"/>
            <a:ext cx="1651248" cy="1651248"/>
          </a:xfrm>
          <a:prstGeom prst="rect">
            <a:avLst/>
          </a:prstGeom>
        </p:spPr>
      </p:pic>
      <p:grpSp>
        <p:nvGrpSpPr>
          <p:cNvPr id="12" name="그룹 11"/>
          <p:cNvGrpSpPr/>
          <p:nvPr/>
        </p:nvGrpSpPr>
        <p:grpSpPr>
          <a:xfrm>
            <a:off x="4623162" y="2558013"/>
            <a:ext cx="3333216" cy="2628750"/>
            <a:chOff x="5205116" y="2806951"/>
            <a:chExt cx="2391220" cy="1541289"/>
          </a:xfrm>
        </p:grpSpPr>
        <p:sp>
          <p:nvSpPr>
            <p:cNvPr id="5" name="모서리가 둥근 직사각형 4"/>
            <p:cNvSpPr/>
            <p:nvPr/>
          </p:nvSpPr>
          <p:spPr>
            <a:xfrm>
              <a:off x="5220072" y="2806951"/>
              <a:ext cx="2376264" cy="252028"/>
            </a:xfrm>
            <a:prstGeom prst="roundRect">
              <a:avLst>
                <a:gd name="adj" fmla="val 50000"/>
              </a:avLst>
            </a:prstGeom>
            <a:solidFill>
              <a:srgbClr val="E6E6E6"/>
            </a:solidFill>
            <a:ln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6" name="모서리가 둥근 직사각형 5"/>
            <p:cNvSpPr/>
            <p:nvPr/>
          </p:nvSpPr>
          <p:spPr>
            <a:xfrm>
              <a:off x="5328084" y="2806951"/>
              <a:ext cx="2160240" cy="252028"/>
            </a:xfrm>
            <a:prstGeom prst="roundRect">
              <a:avLst>
                <a:gd name="adj" fmla="val 50000"/>
              </a:avLst>
            </a:prstGeom>
            <a:solidFill>
              <a:srgbClr val="D71D32"/>
            </a:solidFill>
            <a:ln>
              <a:solidFill>
                <a:srgbClr val="D71D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" pitchFamily="50" charset="-127"/>
                  <a:ea typeface="나눔고딕" pitchFamily="50" charset="-127"/>
                </a:rPr>
                <a:t>01 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" pitchFamily="50" charset="-127"/>
                  <a:ea typeface="나눔고딕" pitchFamily="50" charset="-127"/>
                </a:rPr>
                <a:t>시마네현 고시 </a:t>
              </a: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" pitchFamily="50" charset="-127"/>
                  <a:ea typeface="나눔고딕" pitchFamily="50" charset="-127"/>
                </a:rPr>
                <a:t>40</a:t>
              </a:r>
              <a:r>
                <a:rPr lang="ko-KR" altLang="en-US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" pitchFamily="50" charset="-127"/>
                  <a:ea typeface="나눔고딕" pitchFamily="50" charset="-127"/>
                </a:rPr>
                <a:t>호</a:t>
              </a:r>
              <a:endParaRPr lang="ko-KR" altLang="en-US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9" name="모서리가 둥근 직사각형 8"/>
            <p:cNvSpPr/>
            <p:nvPr/>
          </p:nvSpPr>
          <p:spPr>
            <a:xfrm>
              <a:off x="5205116" y="3768586"/>
              <a:ext cx="2376264" cy="252028"/>
            </a:xfrm>
            <a:prstGeom prst="roundRect">
              <a:avLst>
                <a:gd name="adj" fmla="val 50000"/>
              </a:avLst>
            </a:prstGeom>
            <a:solidFill>
              <a:srgbClr val="E6E6E6"/>
            </a:solidFill>
            <a:ln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10" name="모서리가 둥근 직사각형 9"/>
            <p:cNvSpPr/>
            <p:nvPr/>
          </p:nvSpPr>
          <p:spPr>
            <a:xfrm>
              <a:off x="5328084" y="3768585"/>
              <a:ext cx="2160240" cy="252028"/>
            </a:xfrm>
            <a:prstGeom prst="roundRect">
              <a:avLst>
                <a:gd name="adj" fmla="val 50000"/>
              </a:avLst>
            </a:prstGeom>
            <a:solidFill>
              <a:srgbClr val="D71D32"/>
            </a:solidFill>
            <a:ln>
              <a:solidFill>
                <a:srgbClr val="D71D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>
                  <a:latin typeface="나눔고딕" pitchFamily="50" charset="-127"/>
                  <a:ea typeface="나눔고딕" pitchFamily="50" charset="-127"/>
                </a:rPr>
                <a:t>02 </a:t>
              </a:r>
              <a:r>
                <a:rPr lang="ko-KR" altLang="en-US" dirty="0" smtClean="0">
                  <a:latin typeface="나눔고딕" pitchFamily="50" charset="-127"/>
                  <a:ea typeface="나눔고딕" pitchFamily="50" charset="-127"/>
                </a:rPr>
                <a:t>국제법의 판례</a:t>
              </a:r>
              <a:endParaRPr lang="ko-KR" altLang="en-US" dirty="0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622808" y="4149739"/>
              <a:ext cx="352124" cy="1985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" pitchFamily="50" charset="-127"/>
                  <a:ea typeface="나눔고딕" pitchFamily="50" charset="-127"/>
                </a:rPr>
                <a:t>03 </a:t>
              </a:r>
              <a:endParaRPr lang="ko-KR" altLang="en-US" sz="16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187624" y="1846565"/>
            <a:ext cx="223224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0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D71D32"/>
                </a:solidFill>
                <a:latin typeface="나눔고딕" pitchFamily="50" charset="-127"/>
                <a:ea typeface="나눔고딕" pitchFamily="50" charset="-127"/>
              </a:rPr>
              <a:t>INDEX</a:t>
            </a:r>
            <a:endParaRPr lang="ko-KR" altLang="en-US" sz="50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D71D32"/>
              </a:solidFill>
              <a:latin typeface="나눔고딕" pitchFamily="50" charset="-127"/>
              <a:ea typeface="나눔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798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722" y="1340768"/>
            <a:ext cx="4669726" cy="5136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모서리가 둥근 직사각형 4"/>
          <p:cNvSpPr/>
          <p:nvPr/>
        </p:nvSpPr>
        <p:spPr>
          <a:xfrm>
            <a:off x="2627784" y="332656"/>
            <a:ext cx="6408712" cy="252028"/>
          </a:xfrm>
          <a:prstGeom prst="roundRect">
            <a:avLst>
              <a:gd name="adj" fmla="val 50000"/>
            </a:avLst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모서리가 둥근 직사각형 1"/>
          <p:cNvSpPr/>
          <p:nvPr/>
        </p:nvSpPr>
        <p:spPr>
          <a:xfrm>
            <a:off x="2627784" y="332656"/>
            <a:ext cx="2160240" cy="252028"/>
          </a:xfrm>
          <a:prstGeom prst="roundRect">
            <a:avLst>
              <a:gd name="adj" fmla="val 50000"/>
            </a:avLst>
          </a:prstGeom>
          <a:solidFill>
            <a:srgbClr val="D71D32"/>
          </a:solidFill>
          <a:ln>
            <a:solidFill>
              <a:srgbClr val="D71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6" b="50000"/>
          <a:stretch/>
        </p:blipFill>
        <p:spPr>
          <a:xfrm>
            <a:off x="-132270" y="168985"/>
            <a:ext cx="1557269" cy="26764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27784" y="279226"/>
            <a:ext cx="23711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01 </a:t>
            </a:r>
            <a:r>
              <a:rPr lang="ko-KR" altLang="en-US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시마네현 고시 </a:t>
            </a:r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40</a:t>
            </a:r>
            <a:r>
              <a:rPr lang="ko-KR" altLang="en-US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호 </a:t>
            </a:r>
            <a:endParaRPr lang="ko-KR" altLang="en-US" sz="16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" name="타원 2"/>
          <p:cNvSpPr/>
          <p:nvPr/>
        </p:nvSpPr>
        <p:spPr>
          <a:xfrm>
            <a:off x="247452" y="551773"/>
            <a:ext cx="1368152" cy="1368152"/>
          </a:xfrm>
          <a:prstGeom prst="ellipse">
            <a:avLst/>
          </a:prstGeom>
          <a:solidFill>
            <a:srgbClr val="D71D32"/>
          </a:solidFill>
          <a:ln>
            <a:solidFill>
              <a:srgbClr val="D71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3" name="직선 연결선 12"/>
          <p:cNvCxnSpPr/>
          <p:nvPr/>
        </p:nvCxnSpPr>
        <p:spPr>
          <a:xfrm>
            <a:off x="2615909" y="692696"/>
            <a:ext cx="2160240" cy="0"/>
          </a:xfrm>
          <a:prstGeom prst="line">
            <a:avLst/>
          </a:prstGeom>
          <a:ln>
            <a:gradFill flip="none" rotWithShape="1">
              <a:gsLst>
                <a:gs pos="0">
                  <a:srgbClr val="D71D32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47" y="742868"/>
            <a:ext cx="1009712" cy="1009712"/>
          </a:xfrm>
          <a:prstGeom prst="rect">
            <a:avLst/>
          </a:prstGeom>
        </p:spPr>
      </p:pic>
      <p:sp>
        <p:nvSpPr>
          <p:cNvPr id="14" name="내용 개체 틀 5"/>
          <p:cNvSpPr>
            <a:spLocks noGrp="1"/>
          </p:cNvSpPr>
          <p:nvPr>
            <p:ph sz="half" idx="1"/>
          </p:nvPr>
        </p:nvSpPr>
        <p:spPr>
          <a:xfrm>
            <a:off x="486047" y="4941168"/>
            <a:ext cx="2814464" cy="16344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ko-KR" altLang="ko-KR" sz="1900" dirty="0"/>
              <a:t>시마네현 지사는 같은 해 </a:t>
            </a:r>
            <a:r>
              <a:rPr lang="en-US" altLang="ko-KR" sz="1900" dirty="0"/>
              <a:t>2</a:t>
            </a:r>
            <a:r>
              <a:rPr lang="ko-KR" altLang="ko-KR" sz="1900" dirty="0"/>
              <a:t>월 </a:t>
            </a:r>
            <a:r>
              <a:rPr lang="en-US" altLang="ko-KR" sz="1900" dirty="0"/>
              <a:t>22</a:t>
            </a:r>
            <a:r>
              <a:rPr lang="ko-KR" altLang="ko-KR" sz="1900" dirty="0"/>
              <a:t>일</a:t>
            </a:r>
            <a:r>
              <a:rPr lang="en-US" altLang="ko-KR" sz="1900" dirty="0"/>
              <a:t>,  </a:t>
            </a:r>
            <a:r>
              <a:rPr lang="ko-KR" altLang="en-US" sz="1900" dirty="0"/>
              <a:t>시마네현</a:t>
            </a:r>
            <a:r>
              <a:rPr lang="ko-KR" altLang="ko-KR" sz="1900" dirty="0"/>
              <a:t>고시 제</a:t>
            </a:r>
            <a:r>
              <a:rPr lang="en-US" altLang="ko-KR" sz="1900" dirty="0"/>
              <a:t>40</a:t>
            </a:r>
            <a:r>
              <a:rPr lang="ko-KR" altLang="ko-KR" sz="1900" dirty="0"/>
              <a:t>호를 통해 그 내용을 공시했습니다</a:t>
            </a:r>
            <a:r>
              <a:rPr lang="en-US" altLang="ko-KR" sz="1900" dirty="0"/>
              <a:t>.</a:t>
            </a:r>
          </a:p>
          <a:p>
            <a:endParaRPr lang="ko-KR" altLang="en-US" dirty="0"/>
          </a:p>
        </p:txBody>
      </p:sp>
      <p:sp>
        <p:nvSpPr>
          <p:cNvPr id="15" name="내용 개체 틀 5"/>
          <p:cNvSpPr>
            <a:spLocks noGrp="1"/>
          </p:cNvSpPr>
          <p:nvPr>
            <p:ph sz="half" idx="1"/>
          </p:nvPr>
        </p:nvSpPr>
        <p:spPr>
          <a:xfrm>
            <a:off x="532260" y="2038513"/>
            <a:ext cx="2599580" cy="1375232"/>
          </a:xfrm>
          <a:ln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sz="1600" dirty="0"/>
              <a:t>1904</a:t>
            </a:r>
            <a:r>
              <a:rPr lang="ko-KR" altLang="ko-KR" sz="1600" dirty="0"/>
              <a:t>년 오키</a:t>
            </a:r>
            <a:r>
              <a:rPr lang="en-US" altLang="ko-KR" sz="1600" dirty="0"/>
              <a:t> </a:t>
            </a:r>
            <a:r>
              <a:rPr lang="ko-KR" altLang="ko-KR" sz="1600" dirty="0"/>
              <a:t>섬의 </a:t>
            </a:r>
            <a:r>
              <a:rPr lang="ko-KR" altLang="ko-KR" sz="1600" dirty="0" smtClean="0"/>
              <a:t>주민이 </a:t>
            </a:r>
            <a:r>
              <a:rPr lang="ko-KR" altLang="ko-KR" sz="1600" dirty="0"/>
              <a:t>다케시마에서 </a:t>
            </a:r>
            <a:r>
              <a:rPr lang="ko-KR" altLang="ko-KR" sz="1600" dirty="0" smtClean="0"/>
              <a:t> </a:t>
            </a:r>
            <a:r>
              <a:rPr lang="ko-KR" altLang="ko-KR" sz="1600" dirty="0"/>
              <a:t>조업이 </a:t>
            </a:r>
            <a:r>
              <a:rPr lang="ko-KR" altLang="ko-KR" sz="1600" dirty="0" smtClean="0"/>
              <a:t>가능하도록 </a:t>
            </a:r>
            <a:r>
              <a:rPr lang="ko-KR" altLang="ko-KR" sz="1600" dirty="0"/>
              <a:t>정부에 다케시마 영토편입 및 차지를 </a:t>
            </a:r>
            <a:r>
              <a:rPr lang="ko-KR" altLang="ko-KR" sz="1600" dirty="0" smtClean="0"/>
              <a:t>신</a:t>
            </a:r>
            <a:r>
              <a:rPr lang="ko-KR" altLang="en-US" sz="1600" dirty="0" smtClean="0"/>
              <a:t>청</a:t>
            </a:r>
            <a:endParaRPr lang="ko-KR" altLang="en-US" sz="1600" dirty="0"/>
          </a:p>
        </p:txBody>
      </p:sp>
      <p:sp>
        <p:nvSpPr>
          <p:cNvPr id="16" name="아래쪽 화살표 15"/>
          <p:cNvSpPr/>
          <p:nvPr/>
        </p:nvSpPr>
        <p:spPr>
          <a:xfrm>
            <a:off x="1589174" y="3598686"/>
            <a:ext cx="484632" cy="978408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4998946" y="6477296"/>
            <a:ext cx="3821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5141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/>
          <p:cNvSpPr/>
          <p:nvPr/>
        </p:nvSpPr>
        <p:spPr>
          <a:xfrm>
            <a:off x="2627784" y="332656"/>
            <a:ext cx="6408712" cy="252028"/>
          </a:xfrm>
          <a:prstGeom prst="roundRect">
            <a:avLst>
              <a:gd name="adj" fmla="val 50000"/>
            </a:avLst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모서리가 둥근 직사각형 1"/>
          <p:cNvSpPr/>
          <p:nvPr/>
        </p:nvSpPr>
        <p:spPr>
          <a:xfrm>
            <a:off x="2627784" y="332656"/>
            <a:ext cx="2160240" cy="252028"/>
          </a:xfrm>
          <a:prstGeom prst="roundRect">
            <a:avLst>
              <a:gd name="adj" fmla="val 50000"/>
            </a:avLst>
          </a:prstGeom>
          <a:solidFill>
            <a:srgbClr val="D71D32"/>
          </a:solidFill>
          <a:ln>
            <a:solidFill>
              <a:srgbClr val="D71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2627784" y="279226"/>
            <a:ext cx="16546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02  </a:t>
            </a:r>
            <a:r>
              <a:rPr lang="ko-KR" altLang="en-US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국제법판례 </a:t>
            </a:r>
            <a:endParaRPr lang="ko-KR" altLang="en-US" sz="16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cxnSp>
        <p:nvCxnSpPr>
          <p:cNvPr id="13" name="직선 연결선 12"/>
          <p:cNvCxnSpPr/>
          <p:nvPr/>
        </p:nvCxnSpPr>
        <p:spPr>
          <a:xfrm>
            <a:off x="2615909" y="692696"/>
            <a:ext cx="2160240" cy="0"/>
          </a:xfrm>
          <a:prstGeom prst="line">
            <a:avLst/>
          </a:prstGeom>
          <a:ln>
            <a:gradFill flip="none" rotWithShape="1">
              <a:gsLst>
                <a:gs pos="0">
                  <a:srgbClr val="D71D32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2"/>
          </p:nvPr>
        </p:nvSpPr>
        <p:spPr>
          <a:xfrm>
            <a:off x="247452" y="4123234"/>
            <a:ext cx="3930274" cy="14401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ko-KR" altLang="ko-KR" sz="1700" dirty="0"/>
              <a:t>대한민국 측은 </a:t>
            </a:r>
            <a:r>
              <a:rPr lang="ko-KR" altLang="en-US" sz="1700" dirty="0"/>
              <a:t>죽도</a:t>
            </a:r>
            <a:r>
              <a:rPr lang="ko-KR" altLang="ko-KR" sz="1700" dirty="0"/>
              <a:t>의 시마네 현 편입이 법적으로 불충분한 부분이 있어, </a:t>
            </a:r>
            <a:r>
              <a:rPr lang="ko-KR" altLang="ko-KR" sz="1700" dirty="0">
                <a:solidFill>
                  <a:srgbClr val="00B0F0"/>
                </a:solidFill>
              </a:rPr>
              <a:t>비밀리에 이루어졌던 것이므로</a:t>
            </a:r>
            <a:r>
              <a:rPr lang="ko-KR" altLang="ko-KR" sz="1700" dirty="0"/>
              <a:t>, 비합법적이라고 </a:t>
            </a:r>
            <a:r>
              <a:rPr lang="ko-KR" altLang="ko-KR" sz="1700" dirty="0" smtClean="0"/>
              <a:t>주장</a:t>
            </a:r>
            <a:endParaRPr lang="ko-KR" altLang="en-US" sz="1700" dirty="0"/>
          </a:p>
          <a:p>
            <a:pPr marL="0" indent="0">
              <a:buNone/>
            </a:pPr>
            <a:endParaRPr lang="ko-KR" altLang="en-US" dirty="0"/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6" b="50000"/>
          <a:stretch/>
        </p:blipFill>
        <p:spPr>
          <a:xfrm>
            <a:off x="-132270" y="168985"/>
            <a:ext cx="1557269" cy="267643"/>
          </a:xfrm>
          <a:prstGeom prst="rect">
            <a:avLst/>
          </a:prstGeom>
        </p:spPr>
      </p:pic>
      <p:sp>
        <p:nvSpPr>
          <p:cNvPr id="14" name="타원 13"/>
          <p:cNvSpPr/>
          <p:nvPr/>
        </p:nvSpPr>
        <p:spPr>
          <a:xfrm>
            <a:off x="247452" y="551773"/>
            <a:ext cx="1368152" cy="1368152"/>
          </a:xfrm>
          <a:prstGeom prst="ellipse">
            <a:avLst/>
          </a:prstGeom>
          <a:solidFill>
            <a:srgbClr val="D71D32"/>
          </a:solidFill>
          <a:ln>
            <a:solidFill>
              <a:srgbClr val="D71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47" y="742868"/>
            <a:ext cx="1009712" cy="10097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40561" y="4138626"/>
            <a:ext cx="396044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solidFill>
                  <a:srgbClr val="00B0F0"/>
                </a:solidFill>
              </a:rPr>
              <a:t>국제법의</a:t>
            </a:r>
            <a:r>
              <a:rPr lang="ko-KR" altLang="ko-KR" sz="1600" dirty="0">
                <a:solidFill>
                  <a:srgbClr val="00B0F0"/>
                </a:solidFill>
              </a:rPr>
              <a:t>판례에 비추어 보면 '비밀리에 실효지배를 할 수는 없다</a:t>
            </a:r>
            <a:r>
              <a:rPr lang="ko-KR" altLang="ko-KR" sz="1600" dirty="0"/>
              <a:t>'고 되어 있</a:t>
            </a:r>
            <a:r>
              <a:rPr lang="ko-KR" altLang="en-US" sz="1600" dirty="0"/>
              <a:t>는데</a:t>
            </a:r>
            <a:r>
              <a:rPr lang="ko-KR" altLang="ko-KR" sz="1600" dirty="0"/>
              <a:t>, 특정 편입 수속이 아니라, 그 </a:t>
            </a:r>
            <a:r>
              <a:rPr lang="ko-KR" altLang="ko-KR" sz="1600" dirty="0" smtClean="0">
                <a:solidFill>
                  <a:srgbClr val="00B0F0"/>
                </a:solidFill>
              </a:rPr>
              <a:t>실효성</a:t>
            </a:r>
            <a:r>
              <a:rPr lang="ko-KR" altLang="en-US" sz="1600" dirty="0" smtClean="0"/>
              <a:t>이</a:t>
            </a:r>
            <a:r>
              <a:rPr lang="ko-KR" altLang="ko-KR" sz="1600" dirty="0" smtClean="0">
                <a:solidFill>
                  <a:srgbClr val="00B0F0"/>
                </a:solidFill>
              </a:rPr>
              <a:t> </a:t>
            </a:r>
            <a:r>
              <a:rPr lang="ko-KR" altLang="ko-KR" sz="1600" dirty="0">
                <a:solidFill>
                  <a:srgbClr val="00B0F0"/>
                </a:solidFill>
              </a:rPr>
              <a:t>쟁점</a:t>
            </a:r>
            <a:r>
              <a:rPr lang="ko-KR" altLang="ko-KR" sz="1600" dirty="0"/>
              <a:t>이 되고 있다.</a:t>
            </a:r>
            <a:endParaRPr lang="ko-KR" altLang="en-US" sz="1600" dirty="0"/>
          </a:p>
          <a:p>
            <a:endParaRPr lang="ko-KR" altLang="en-US" dirty="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999" y="1781066"/>
            <a:ext cx="6558690" cy="1872208"/>
          </a:xfrm>
          <a:prstGeom prst="rect">
            <a:avLst/>
          </a:prstGeom>
        </p:spPr>
      </p:pic>
      <p:sp>
        <p:nvSpPr>
          <p:cNvPr id="17" name="직사각형 16"/>
          <p:cNvSpPr/>
          <p:nvPr/>
        </p:nvSpPr>
        <p:spPr>
          <a:xfrm>
            <a:off x="3915410" y="4261737"/>
            <a:ext cx="1130356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ko-KR" sz="3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But</a:t>
            </a:r>
            <a:endParaRPr lang="en-US" altLang="ko-KR" sz="3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1182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/>
          <p:cNvSpPr/>
          <p:nvPr/>
        </p:nvSpPr>
        <p:spPr>
          <a:xfrm>
            <a:off x="278904" y="257994"/>
            <a:ext cx="8640960" cy="6408712"/>
          </a:xfrm>
          <a:prstGeom prst="roundRect">
            <a:avLst>
              <a:gd name="adj" fmla="val 6846"/>
            </a:avLst>
          </a:prstGeom>
          <a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LightScreen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solidFill>
              <a:srgbClr val="D71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D71D32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4013" y="2170599"/>
            <a:ext cx="639425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ko-KR" altLang="en-US" sz="2000" dirty="0">
                <a:latin typeface="나눔고딕" pitchFamily="50" charset="-127"/>
                <a:ea typeface="나눔고딕" pitchFamily="50" charset="-127"/>
              </a:rPr>
              <a:t>샌프란시스코평화조약 기초과정에서 </a:t>
            </a:r>
            <a:endParaRPr lang="en-US" altLang="ko-KR" sz="2000" dirty="0">
              <a:latin typeface="나눔고딕" pitchFamily="50" charset="-127"/>
              <a:ea typeface="나눔고딕" pitchFamily="50" charset="-127"/>
            </a:endParaRPr>
          </a:p>
          <a:p>
            <a:pPr fontAlgn="base"/>
            <a:endParaRPr lang="en-US" altLang="ko-KR" sz="2000" dirty="0" smtClean="0">
              <a:latin typeface="나눔고딕" pitchFamily="50" charset="-127"/>
              <a:ea typeface="나눔고딕" pitchFamily="50" charset="-127"/>
            </a:endParaRPr>
          </a:p>
          <a:p>
            <a:pPr fontAlgn="base"/>
            <a:r>
              <a:rPr lang="ko-KR" altLang="en-US" sz="2000" dirty="0" smtClean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한국은 </a:t>
            </a:r>
            <a:r>
              <a:rPr lang="ko-KR" altLang="en-US" sz="2000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일본이 포기해야 할 </a:t>
            </a:r>
            <a:r>
              <a:rPr lang="ko-KR" altLang="en-US" sz="2000" dirty="0" smtClean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영토에</a:t>
            </a:r>
            <a:endParaRPr lang="en-US" altLang="ko-KR" sz="2000" dirty="0" smtClean="0">
              <a:solidFill>
                <a:srgbClr val="FF0000"/>
              </a:solidFill>
              <a:latin typeface="나눔고딕" pitchFamily="50" charset="-127"/>
              <a:ea typeface="나눔고딕" pitchFamily="50" charset="-127"/>
            </a:endParaRPr>
          </a:p>
          <a:p>
            <a:pPr fontAlgn="base"/>
            <a:endParaRPr lang="en-US" altLang="ko-KR" sz="2000" dirty="0" smtClean="0">
              <a:solidFill>
                <a:srgbClr val="FF0000"/>
              </a:solidFill>
              <a:latin typeface="나눔고딕" pitchFamily="50" charset="-127"/>
              <a:ea typeface="나눔고딕" pitchFamily="50" charset="-127"/>
            </a:endParaRPr>
          </a:p>
          <a:p>
            <a:pPr fontAlgn="base"/>
            <a:r>
              <a:rPr lang="ko-KR" altLang="en-US" sz="2000" dirty="0" smtClean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죽도를 </a:t>
            </a:r>
            <a:r>
              <a:rPr lang="ko-KR" altLang="en-US" sz="2000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포함시키도록 </a:t>
            </a:r>
            <a:r>
              <a:rPr lang="ko-KR" altLang="en-US" sz="2000" dirty="0" smtClean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요구했지만</a:t>
            </a:r>
            <a:r>
              <a:rPr lang="en-US" altLang="ko-KR" sz="2000" dirty="0" smtClean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,</a:t>
            </a:r>
          </a:p>
          <a:p>
            <a:pPr fontAlgn="base"/>
            <a:endParaRPr lang="en-US" altLang="ko-KR" sz="2000" dirty="0">
              <a:solidFill>
                <a:srgbClr val="FF0000"/>
              </a:solidFill>
              <a:latin typeface="나눔고딕" pitchFamily="50" charset="-127"/>
              <a:ea typeface="나눔고딕" pitchFamily="50" charset="-127"/>
            </a:endParaRPr>
          </a:p>
          <a:p>
            <a:pPr fontAlgn="base"/>
            <a:r>
              <a:rPr lang="ko-KR" altLang="en-US" sz="2000" dirty="0" smtClean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미국은 </a:t>
            </a:r>
            <a:r>
              <a:rPr lang="ko-KR" altLang="en-US" sz="2000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죽도가 일본의 관할 하에 있다 </a:t>
            </a:r>
            <a:endParaRPr lang="en-US" altLang="ko-KR" sz="2000" dirty="0" smtClean="0">
              <a:solidFill>
                <a:srgbClr val="FF0000"/>
              </a:solidFill>
              <a:latin typeface="나눔고딕" pitchFamily="50" charset="-127"/>
              <a:ea typeface="나눔고딕" pitchFamily="50" charset="-127"/>
            </a:endParaRPr>
          </a:p>
          <a:p>
            <a:pPr fontAlgn="base"/>
            <a:endParaRPr lang="en-US" altLang="ko-KR" sz="2000" dirty="0">
              <a:solidFill>
                <a:srgbClr val="FF0000"/>
              </a:solidFill>
              <a:latin typeface="나눔고딕" pitchFamily="50" charset="-127"/>
              <a:ea typeface="나눔고딕" pitchFamily="50" charset="-127"/>
            </a:endParaRPr>
          </a:p>
          <a:p>
            <a:pPr fontAlgn="base"/>
            <a:r>
              <a:rPr lang="ko-KR" altLang="en-US" sz="2000" dirty="0" smtClean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인정해서 </a:t>
            </a:r>
            <a:r>
              <a:rPr lang="ko-KR" altLang="en-US" sz="2000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이 요구를 </a:t>
            </a:r>
            <a:r>
              <a:rPr lang="ko-KR" altLang="en-US" sz="2000" dirty="0" smtClean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거부했다</a:t>
            </a:r>
            <a:r>
              <a:rPr lang="en-US" altLang="ko-KR" sz="2000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.</a:t>
            </a:r>
            <a:endParaRPr lang="ko-KR" altLang="en-US" sz="2000" dirty="0">
              <a:solidFill>
                <a:srgbClr val="FF0000"/>
              </a:solidFill>
              <a:latin typeface="나눔고딕" pitchFamily="50" charset="-127"/>
              <a:ea typeface="나눔고딕" pitchFamily="50" charset="-127"/>
            </a:endParaRPr>
          </a:p>
          <a:p>
            <a:endParaRPr lang="ko-KR" altLang="en-US" sz="2000" dirty="0">
              <a:ln>
                <a:solidFill>
                  <a:schemeClr val="bg1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48064" y="5147900"/>
            <a:ext cx="303801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ko-KR" altLang="en-US" dirty="0" smtClean="0">
                <a:latin typeface="나눔고딕" pitchFamily="50" charset="-127"/>
                <a:ea typeface="나눔고딕" pitchFamily="50" charset="-127"/>
              </a:rPr>
              <a:t>일본 국무성에서 만든 팸플릿 </a:t>
            </a: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grpSp>
        <p:nvGrpSpPr>
          <p:cNvPr id="4" name="그룹 3"/>
          <p:cNvGrpSpPr/>
          <p:nvPr/>
        </p:nvGrpSpPr>
        <p:grpSpPr>
          <a:xfrm>
            <a:off x="4788024" y="2478768"/>
            <a:ext cx="3744416" cy="2462400"/>
            <a:chOff x="9468544" y="2924944"/>
            <a:chExt cx="4464496" cy="2935939"/>
          </a:xfrm>
        </p:grpSpPr>
        <p:sp>
          <p:nvSpPr>
            <p:cNvPr id="3" name="직사각형 2"/>
            <p:cNvSpPr/>
            <p:nvPr/>
          </p:nvSpPr>
          <p:spPr>
            <a:xfrm>
              <a:off x="9468544" y="2924944"/>
              <a:ext cx="4464496" cy="293593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7" name="_x184874136" descr="EMB00000134488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68544" y="2924944"/>
              <a:ext cx="4464496" cy="2935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4118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모서리가 둥근 직사각형 23"/>
          <p:cNvSpPr/>
          <p:nvPr/>
        </p:nvSpPr>
        <p:spPr>
          <a:xfrm>
            <a:off x="179512" y="190365"/>
            <a:ext cx="8640960" cy="6408712"/>
          </a:xfrm>
          <a:prstGeom prst="roundRect">
            <a:avLst>
              <a:gd name="adj" fmla="val 6846"/>
            </a:avLst>
          </a:prstGeom>
          <a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LightScreen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solidFill>
              <a:srgbClr val="D71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D71D32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289" y="2976731"/>
            <a:ext cx="1651248" cy="1651248"/>
          </a:xfrm>
          <a:prstGeom prst="rect">
            <a:avLst/>
          </a:prstGeom>
        </p:spPr>
      </p:pic>
      <p:grpSp>
        <p:nvGrpSpPr>
          <p:cNvPr id="12" name="그룹 11"/>
          <p:cNvGrpSpPr/>
          <p:nvPr/>
        </p:nvGrpSpPr>
        <p:grpSpPr>
          <a:xfrm>
            <a:off x="4644009" y="1973350"/>
            <a:ext cx="3312368" cy="3255850"/>
            <a:chOff x="5220072" y="2464151"/>
            <a:chExt cx="2376264" cy="1908970"/>
          </a:xfrm>
        </p:grpSpPr>
        <p:sp>
          <p:nvSpPr>
            <p:cNvPr id="5" name="모서리가 둥근 직사각형 4"/>
            <p:cNvSpPr/>
            <p:nvPr/>
          </p:nvSpPr>
          <p:spPr>
            <a:xfrm>
              <a:off x="5220072" y="2464151"/>
              <a:ext cx="2376264" cy="252028"/>
            </a:xfrm>
            <a:prstGeom prst="roundRect">
              <a:avLst>
                <a:gd name="adj" fmla="val 50000"/>
              </a:avLst>
            </a:prstGeom>
            <a:solidFill>
              <a:srgbClr val="E6E6E6"/>
            </a:solidFill>
            <a:ln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6" name="모서리가 둥근 직사각형 5"/>
            <p:cNvSpPr/>
            <p:nvPr/>
          </p:nvSpPr>
          <p:spPr>
            <a:xfrm>
              <a:off x="5328084" y="2464151"/>
              <a:ext cx="2160240" cy="252028"/>
            </a:xfrm>
            <a:prstGeom prst="roundRect">
              <a:avLst>
                <a:gd name="adj" fmla="val 50000"/>
              </a:avLst>
            </a:prstGeom>
            <a:solidFill>
              <a:srgbClr val="D71D32"/>
            </a:solidFill>
            <a:ln>
              <a:solidFill>
                <a:srgbClr val="D71D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581677" y="2473233"/>
              <a:ext cx="1873548" cy="1985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" pitchFamily="50" charset="-127"/>
                  <a:ea typeface="나눔고딕" pitchFamily="50" charset="-127"/>
                </a:rPr>
                <a:t>01 </a:t>
              </a:r>
              <a:r>
                <a:rPr lang="ko-KR" altLang="en-US" sz="16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" pitchFamily="50" charset="-127"/>
                  <a:ea typeface="나눔고딕" pitchFamily="50" charset="-127"/>
                </a:rPr>
                <a:t>샌프란시스코 </a:t>
              </a:r>
              <a:r>
                <a:rPr lang="ko-KR" altLang="en-US" sz="16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" pitchFamily="50" charset="-127"/>
                  <a:ea typeface="나눔고딕" pitchFamily="50" charset="-127"/>
                </a:rPr>
                <a:t>강화조약</a:t>
              </a:r>
              <a:endParaRPr lang="ko-KR" altLang="en-US" sz="16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9" name="모서리가 둥근 직사각형 8"/>
            <p:cNvSpPr/>
            <p:nvPr/>
          </p:nvSpPr>
          <p:spPr>
            <a:xfrm>
              <a:off x="5220072" y="3292622"/>
              <a:ext cx="2376264" cy="252028"/>
            </a:xfrm>
            <a:prstGeom prst="roundRect">
              <a:avLst>
                <a:gd name="adj" fmla="val 50000"/>
              </a:avLst>
            </a:prstGeom>
            <a:solidFill>
              <a:srgbClr val="E6E6E6"/>
            </a:solidFill>
            <a:ln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10" name="모서리가 둥근 직사각형 9"/>
            <p:cNvSpPr/>
            <p:nvPr/>
          </p:nvSpPr>
          <p:spPr>
            <a:xfrm>
              <a:off x="5328084" y="3297529"/>
              <a:ext cx="2160240" cy="252028"/>
            </a:xfrm>
            <a:prstGeom prst="roundRect">
              <a:avLst>
                <a:gd name="adj" fmla="val 50000"/>
              </a:avLst>
            </a:prstGeom>
            <a:solidFill>
              <a:srgbClr val="D71D32"/>
            </a:solidFill>
            <a:ln>
              <a:solidFill>
                <a:srgbClr val="D71D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581677" y="3319385"/>
              <a:ext cx="1084661" cy="1985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" pitchFamily="50" charset="-127"/>
                  <a:ea typeface="나눔고딕" pitchFamily="50" charset="-127"/>
                </a:rPr>
                <a:t>02 </a:t>
              </a:r>
              <a:r>
                <a:rPr lang="ko-KR" altLang="en-US" sz="1600" dirty="0" err="1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" pitchFamily="50" charset="-127"/>
                  <a:ea typeface="나눔고딕" pitchFamily="50" charset="-127"/>
                </a:rPr>
                <a:t>러스크</a:t>
              </a:r>
              <a:r>
                <a:rPr lang="ko-KR" altLang="en-US" sz="16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" pitchFamily="50" charset="-127"/>
                  <a:ea typeface="나눔고딕" pitchFamily="50" charset="-127"/>
                </a:rPr>
                <a:t> 서한</a:t>
              </a:r>
              <a:endParaRPr lang="ko-KR" altLang="en-US" sz="16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13" name="모서리가 둥근 직사각형 12"/>
            <p:cNvSpPr/>
            <p:nvPr/>
          </p:nvSpPr>
          <p:spPr>
            <a:xfrm>
              <a:off x="5220072" y="4121093"/>
              <a:ext cx="2376264" cy="252028"/>
            </a:xfrm>
            <a:prstGeom prst="roundRect">
              <a:avLst>
                <a:gd name="adj" fmla="val 50000"/>
              </a:avLst>
            </a:prstGeom>
            <a:solidFill>
              <a:srgbClr val="E6E6E6"/>
            </a:solidFill>
            <a:ln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622808" y="4149739"/>
              <a:ext cx="629269" cy="1985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" pitchFamily="50" charset="-127"/>
                  <a:ea typeface="나눔고딕" pitchFamily="50" charset="-127"/>
                </a:rPr>
                <a:t>03 </a:t>
              </a:r>
              <a:r>
                <a:rPr lang="ko-KR" altLang="en-US" sz="16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" pitchFamily="50" charset="-127"/>
                  <a:ea typeface="나눔고딕" pitchFamily="50" charset="-127"/>
                </a:rPr>
                <a:t>결</a:t>
              </a:r>
              <a:r>
                <a:rPr lang="ko-KR" altLang="en-US" sz="16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" pitchFamily="50" charset="-127"/>
                  <a:ea typeface="나눔고딕" pitchFamily="50" charset="-127"/>
                </a:rPr>
                <a:t>론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187624" y="1846565"/>
            <a:ext cx="223224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0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D71D32"/>
                </a:solidFill>
                <a:latin typeface="나눔고딕" pitchFamily="50" charset="-127"/>
                <a:ea typeface="나눔고딕" pitchFamily="50" charset="-127"/>
              </a:rPr>
              <a:t>INDEX</a:t>
            </a:r>
            <a:endParaRPr lang="ko-KR" altLang="en-US" sz="50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D71D32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4774189" y="4799352"/>
            <a:ext cx="3011244" cy="429847"/>
          </a:xfrm>
          <a:prstGeom prst="roundRect">
            <a:avLst>
              <a:gd name="adj" fmla="val 50000"/>
            </a:avLst>
          </a:prstGeom>
          <a:solidFill>
            <a:srgbClr val="D71D32"/>
          </a:solidFill>
          <a:ln>
            <a:solidFill>
              <a:srgbClr val="D71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05399" y="4818388"/>
            <a:ext cx="9925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03 </a:t>
            </a:r>
            <a:r>
              <a:rPr lang="ko-KR" altLang="en-US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결  론</a:t>
            </a:r>
            <a:endParaRPr lang="ko-KR" altLang="en-US" sz="16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7314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/>
          <p:cNvSpPr/>
          <p:nvPr/>
        </p:nvSpPr>
        <p:spPr>
          <a:xfrm>
            <a:off x="2615907" y="332656"/>
            <a:ext cx="6420587" cy="252028"/>
          </a:xfrm>
          <a:prstGeom prst="roundRect">
            <a:avLst>
              <a:gd name="adj" fmla="val 50000"/>
            </a:avLst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2627784" y="332656"/>
            <a:ext cx="2448272" cy="252028"/>
          </a:xfrm>
          <a:prstGeom prst="roundRect">
            <a:avLst>
              <a:gd name="adj" fmla="val 50000"/>
            </a:avLst>
          </a:prstGeom>
          <a:solidFill>
            <a:srgbClr val="D71D32"/>
          </a:solidFill>
          <a:ln>
            <a:solidFill>
              <a:srgbClr val="D71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" name="타원 2"/>
          <p:cNvSpPr/>
          <p:nvPr/>
        </p:nvSpPr>
        <p:spPr>
          <a:xfrm>
            <a:off x="247452" y="551773"/>
            <a:ext cx="1368152" cy="1368152"/>
          </a:xfrm>
          <a:prstGeom prst="ellipse">
            <a:avLst/>
          </a:prstGeom>
          <a:solidFill>
            <a:srgbClr val="D71D32"/>
          </a:solidFill>
          <a:ln>
            <a:solidFill>
              <a:srgbClr val="D71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6" b="50000"/>
          <a:stretch/>
        </p:blipFill>
        <p:spPr>
          <a:xfrm>
            <a:off x="-132270" y="168985"/>
            <a:ext cx="1557269" cy="26764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17494" y="302806"/>
            <a:ext cx="2520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01 </a:t>
            </a:r>
            <a:r>
              <a:rPr lang="ko-KR" altLang="en-US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샌프란시스코강화조약 </a:t>
            </a:r>
            <a:endParaRPr lang="ko-KR" altLang="en-US" sz="16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47" y="742868"/>
            <a:ext cx="1009712" cy="1009712"/>
          </a:xfrm>
          <a:prstGeom prst="rect">
            <a:avLst/>
          </a:prstGeom>
        </p:spPr>
      </p:pic>
      <p:cxnSp>
        <p:nvCxnSpPr>
          <p:cNvPr id="13" name="직선 연결선 12"/>
          <p:cNvCxnSpPr/>
          <p:nvPr/>
        </p:nvCxnSpPr>
        <p:spPr>
          <a:xfrm>
            <a:off x="2699792" y="692696"/>
            <a:ext cx="2160240" cy="0"/>
          </a:xfrm>
          <a:prstGeom prst="line">
            <a:avLst/>
          </a:prstGeom>
          <a:ln>
            <a:gradFill flip="none" rotWithShape="1">
              <a:gsLst>
                <a:gs pos="0">
                  <a:srgbClr val="D71D32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31528" y="5363924"/>
            <a:ext cx="2261314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smtClean="0">
                <a:latin typeface="나눔고딕" pitchFamily="50" charset="-127"/>
                <a:ea typeface="나눔고딕" pitchFamily="50" charset="-127"/>
              </a:rPr>
              <a:t>2</a:t>
            </a:r>
            <a:r>
              <a:rPr lang="ko-KR" altLang="en-US" b="1" dirty="0" smtClean="0">
                <a:latin typeface="나눔고딕" pitchFamily="50" charset="-127"/>
                <a:ea typeface="나눔고딕" pitchFamily="50" charset="-127"/>
              </a:rPr>
              <a:t>차 세계대전 종전</a:t>
            </a:r>
            <a:endParaRPr lang="ko-KR" altLang="en-US" b="1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20321" y="5329837"/>
            <a:ext cx="2596095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 smtClean="0">
                <a:latin typeface="나눔고딕" pitchFamily="50" charset="-127"/>
                <a:ea typeface="나눔고딕" pitchFamily="50" charset="-127"/>
              </a:rPr>
              <a:t>샌프란시스코강화조약</a:t>
            </a:r>
            <a:endParaRPr lang="ko-KR" altLang="en-US" b="1" dirty="0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34" name="그림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610937"/>
            <a:ext cx="1081265" cy="866542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683568" y="1689948"/>
            <a:ext cx="7751616" cy="98488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 smtClean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1951</a:t>
            </a:r>
            <a:r>
              <a:rPr lang="ko-KR" altLang="en-US" sz="3200" b="1" dirty="0" smtClean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년</a:t>
            </a:r>
            <a:r>
              <a:rPr lang="ko-KR" altLang="en-US" sz="2600" b="1" dirty="0" smtClean="0">
                <a:latin typeface="나눔고딕" pitchFamily="50" charset="-127"/>
                <a:ea typeface="나눔고딕" pitchFamily="50" charset="-127"/>
              </a:rPr>
              <a:t> </a:t>
            </a:r>
            <a:endParaRPr lang="en-US" altLang="ko-KR" sz="2600" b="1" dirty="0" smtClean="0">
              <a:latin typeface="나눔고딕" pitchFamily="50" charset="-127"/>
              <a:ea typeface="나눔고딕" pitchFamily="50" charset="-127"/>
            </a:endParaRPr>
          </a:p>
          <a:p>
            <a:pPr algn="ctr"/>
            <a:r>
              <a:rPr lang="ko-KR" altLang="en-US" sz="2600" b="1" dirty="0" smtClean="0">
                <a:latin typeface="나눔고딕" pitchFamily="50" charset="-127"/>
                <a:ea typeface="나눔고딕" pitchFamily="50" charset="-127"/>
              </a:rPr>
              <a:t>샌프란시스코 </a:t>
            </a:r>
            <a:r>
              <a:rPr lang="ko-KR" altLang="en-US" sz="2600" b="1" dirty="0" smtClean="0">
                <a:latin typeface="나눔고딕" pitchFamily="50" charset="-127"/>
                <a:ea typeface="나눔고딕" pitchFamily="50" charset="-127"/>
              </a:rPr>
              <a:t>강화조약</a:t>
            </a:r>
            <a:endParaRPr lang="en-US" altLang="ko-KR" sz="2600" b="1" dirty="0" smtClean="0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26" name="_x184874376" descr="EMB00000134488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106881"/>
            <a:ext cx="3172159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그룹 6"/>
          <p:cNvGrpSpPr/>
          <p:nvPr/>
        </p:nvGrpSpPr>
        <p:grpSpPr>
          <a:xfrm>
            <a:off x="755576" y="2909621"/>
            <a:ext cx="2549345" cy="2069468"/>
            <a:chOff x="755576" y="3231740"/>
            <a:chExt cx="2549345" cy="2069468"/>
          </a:xfrm>
        </p:grpSpPr>
        <p:pic>
          <p:nvPicPr>
            <p:cNvPr id="1026" name="Picture 2" descr="Triumph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6" y="3231740"/>
              <a:ext cx="2549345" cy="2069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직사각형 5"/>
            <p:cNvSpPr/>
            <p:nvPr/>
          </p:nvSpPr>
          <p:spPr>
            <a:xfrm>
              <a:off x="755576" y="3231740"/>
              <a:ext cx="2549345" cy="20694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24579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51920" y="1817482"/>
            <a:ext cx="4916577" cy="89255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 smtClean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1</a:t>
            </a:r>
            <a:r>
              <a:rPr lang="ko-KR" altLang="en-US" sz="3200" b="1" dirty="0" smtClean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차</a:t>
            </a:r>
            <a:r>
              <a:rPr lang="en-US" altLang="ko-KR" sz="3200" b="1" dirty="0" smtClean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~5</a:t>
            </a:r>
            <a:r>
              <a:rPr lang="ko-KR" altLang="en-US" sz="3200" b="1" dirty="0" smtClean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차</a:t>
            </a:r>
            <a:r>
              <a:rPr lang="en-US" altLang="ko-KR" sz="3200" b="1" dirty="0" smtClean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, 7</a:t>
            </a:r>
            <a:r>
              <a:rPr lang="ko-KR" altLang="en-US" sz="3200" b="1" dirty="0" smtClean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차 초안</a:t>
            </a:r>
            <a:r>
              <a:rPr lang="ko-KR" altLang="en-US" sz="2600" b="1" dirty="0" smtClean="0">
                <a:latin typeface="나눔고딕" pitchFamily="50" charset="-127"/>
                <a:ea typeface="나눔고딕" pitchFamily="50" charset="-127"/>
              </a:rPr>
              <a:t> </a:t>
            </a:r>
            <a:endParaRPr lang="en-US" altLang="ko-KR" sz="2600" b="1" dirty="0" smtClean="0">
              <a:latin typeface="나눔고딕" pitchFamily="50" charset="-127"/>
              <a:ea typeface="나눔고딕" pitchFamily="50" charset="-127"/>
            </a:endParaRPr>
          </a:p>
          <a:p>
            <a:pPr algn="ctr"/>
            <a:r>
              <a:rPr lang="ko-KR" altLang="en-US" sz="2000" b="1" dirty="0" smtClean="0">
                <a:latin typeface="나눔고딕" pitchFamily="50" charset="-127"/>
                <a:ea typeface="나눔고딕" pitchFamily="50" charset="-127"/>
              </a:rPr>
              <a:t> 연합국의 의견을 모아 한국 영토로 기재</a:t>
            </a:r>
            <a:endParaRPr lang="ko-KR" altLang="en-US" sz="2000" b="1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831887" y="3356992"/>
            <a:ext cx="4916577" cy="1200329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 smtClean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6</a:t>
            </a:r>
            <a:r>
              <a:rPr lang="ko-KR" altLang="en-US" sz="3200" b="1" dirty="0" smtClean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차</a:t>
            </a:r>
            <a:r>
              <a:rPr lang="en-US" altLang="ko-KR" sz="3200" b="1" dirty="0" smtClean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, 8</a:t>
            </a:r>
            <a:r>
              <a:rPr lang="ko-KR" altLang="en-US" sz="3200" b="1" dirty="0" smtClean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차 초안</a:t>
            </a:r>
            <a:r>
              <a:rPr lang="ko-KR" altLang="en-US" sz="2600" b="1" dirty="0" smtClean="0">
                <a:latin typeface="나눔고딕" pitchFamily="50" charset="-127"/>
                <a:ea typeface="나눔고딕" pitchFamily="50" charset="-127"/>
              </a:rPr>
              <a:t> </a:t>
            </a:r>
            <a:endParaRPr lang="en-US" altLang="ko-KR" sz="2600" b="1" dirty="0">
              <a:latin typeface="나눔고딕" pitchFamily="50" charset="-127"/>
              <a:ea typeface="나눔고딕" pitchFamily="50" charset="-127"/>
            </a:endParaRPr>
          </a:p>
          <a:p>
            <a:pPr algn="ctr"/>
            <a:r>
              <a:rPr lang="ko-KR" altLang="en-US" sz="2000" b="1" dirty="0" smtClean="0">
                <a:latin typeface="나눔고딕" pitchFamily="50" charset="-127"/>
                <a:ea typeface="나눔고딕" pitchFamily="50" charset="-127"/>
              </a:rPr>
              <a:t>미국의 단독적인 의견으로</a:t>
            </a:r>
            <a:endParaRPr lang="en-US" altLang="ko-KR" sz="2000" b="1" dirty="0" smtClean="0">
              <a:latin typeface="나눔고딕" pitchFamily="50" charset="-127"/>
              <a:ea typeface="나눔고딕" pitchFamily="50" charset="-127"/>
            </a:endParaRPr>
          </a:p>
          <a:p>
            <a:pPr algn="ctr"/>
            <a:r>
              <a:rPr lang="ko-KR" altLang="en-US" sz="2000" b="1" dirty="0" smtClean="0">
                <a:latin typeface="나눔고딕" pitchFamily="50" charset="-127"/>
                <a:ea typeface="나눔고딕" pitchFamily="50" charset="-127"/>
              </a:rPr>
              <a:t>일본의 영토로 기재</a:t>
            </a:r>
            <a:endParaRPr lang="en-US" altLang="ko-KR" sz="2000" b="1" dirty="0" smtClean="0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2050" name="Picture 2" descr="http://cafefiles.naver.net/20111115_14/rhrnfu202_1321338209977FJggw_jpg/5_rhrnfu2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40" y="1268760"/>
            <a:ext cx="3226488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postfiles3.naver.net/20120624_162/shakumaru_1340528894724gxOrv_JPEG/Rusk1.jpg?type=w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892301"/>
            <a:ext cx="1914772" cy="2705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44008" y="5171420"/>
            <a:ext cx="338437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마지막 </a:t>
            </a:r>
            <a:r>
              <a:rPr lang="en-US" altLang="ko-KR" sz="3200" b="1" dirty="0" smtClean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12</a:t>
            </a:r>
            <a:r>
              <a:rPr lang="ko-KR" altLang="en-US" sz="3200" b="1" dirty="0" smtClean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차 초안</a:t>
            </a:r>
            <a:endParaRPr lang="en-US" altLang="ko-KR" sz="3200" b="1" dirty="0" smtClean="0">
              <a:solidFill>
                <a:srgbClr val="FF0000"/>
              </a:solidFill>
              <a:latin typeface="나눔고딕" pitchFamily="50" charset="-127"/>
              <a:ea typeface="나눔고딕" pitchFamily="50" charset="-127"/>
            </a:endParaRPr>
          </a:p>
          <a:p>
            <a:pPr algn="ctr"/>
            <a:r>
              <a:rPr lang="ko-KR" altLang="en-US" sz="2000" b="1" dirty="0" smtClean="0">
                <a:latin typeface="나눔고딕" pitchFamily="50" charset="-127"/>
                <a:ea typeface="나눔고딕" pitchFamily="50" charset="-127"/>
              </a:rPr>
              <a:t>한국의 영토에서 </a:t>
            </a:r>
            <a:r>
              <a:rPr lang="ko-KR" altLang="en-US" sz="2000" b="1" dirty="0" err="1" smtClean="0">
                <a:latin typeface="나눔고딕" pitchFamily="50" charset="-127"/>
                <a:ea typeface="나눔고딕" pitchFamily="50" charset="-127"/>
              </a:rPr>
              <a:t>배재</a:t>
            </a:r>
            <a:endParaRPr lang="ko-KR" altLang="en-US" sz="20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2615907" y="332656"/>
            <a:ext cx="6420587" cy="252028"/>
          </a:xfrm>
          <a:prstGeom prst="roundRect">
            <a:avLst>
              <a:gd name="adj" fmla="val 50000"/>
            </a:avLst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4" name="모서리가 둥근 직사각형 13"/>
          <p:cNvSpPr/>
          <p:nvPr/>
        </p:nvSpPr>
        <p:spPr>
          <a:xfrm>
            <a:off x="2627784" y="332656"/>
            <a:ext cx="2448272" cy="252028"/>
          </a:xfrm>
          <a:prstGeom prst="roundRect">
            <a:avLst>
              <a:gd name="adj" fmla="val 50000"/>
            </a:avLst>
          </a:prstGeom>
          <a:solidFill>
            <a:srgbClr val="D71D32"/>
          </a:solidFill>
          <a:ln>
            <a:solidFill>
              <a:srgbClr val="D71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17494" y="302806"/>
            <a:ext cx="2520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01 </a:t>
            </a:r>
            <a:r>
              <a:rPr lang="ko-KR" altLang="en-US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샌프란시스코강화조약 </a:t>
            </a:r>
            <a:endParaRPr lang="ko-KR" altLang="en-US" sz="16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cxnSp>
        <p:nvCxnSpPr>
          <p:cNvPr id="16" name="직선 연결선 15"/>
          <p:cNvCxnSpPr/>
          <p:nvPr/>
        </p:nvCxnSpPr>
        <p:spPr>
          <a:xfrm>
            <a:off x="2699792" y="692696"/>
            <a:ext cx="2160240" cy="0"/>
          </a:xfrm>
          <a:prstGeom prst="line">
            <a:avLst/>
          </a:prstGeom>
          <a:ln>
            <a:gradFill flip="none" rotWithShape="1">
              <a:gsLst>
                <a:gs pos="0">
                  <a:srgbClr val="D71D32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019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모서리가 둥근 직사각형 23"/>
          <p:cNvSpPr/>
          <p:nvPr/>
        </p:nvSpPr>
        <p:spPr>
          <a:xfrm>
            <a:off x="179512" y="188640"/>
            <a:ext cx="8640960" cy="6408712"/>
          </a:xfrm>
          <a:prstGeom prst="roundRect">
            <a:avLst>
              <a:gd name="adj" fmla="val 6846"/>
            </a:avLst>
          </a:prstGeom>
          <a:blipFill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LightScreen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solidFill>
              <a:srgbClr val="D71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D71D32"/>
              </a:solidFill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289" y="2976731"/>
            <a:ext cx="1651248" cy="1651248"/>
          </a:xfrm>
          <a:prstGeom prst="rect">
            <a:avLst/>
          </a:prstGeom>
        </p:spPr>
      </p:pic>
      <p:grpSp>
        <p:nvGrpSpPr>
          <p:cNvPr id="12" name="그룹 11"/>
          <p:cNvGrpSpPr/>
          <p:nvPr/>
        </p:nvGrpSpPr>
        <p:grpSpPr>
          <a:xfrm>
            <a:off x="4784160" y="2874214"/>
            <a:ext cx="3312368" cy="1673105"/>
            <a:chOff x="5195513" y="2926439"/>
            <a:chExt cx="2376264" cy="980975"/>
          </a:xfrm>
        </p:grpSpPr>
        <p:sp>
          <p:nvSpPr>
            <p:cNvPr id="5" name="모서리가 둥근 직사각형 4"/>
            <p:cNvSpPr/>
            <p:nvPr/>
          </p:nvSpPr>
          <p:spPr>
            <a:xfrm>
              <a:off x="5195513" y="2934192"/>
              <a:ext cx="2376264" cy="252028"/>
            </a:xfrm>
            <a:prstGeom prst="roundRect">
              <a:avLst>
                <a:gd name="adj" fmla="val 50000"/>
              </a:avLst>
            </a:prstGeom>
            <a:solidFill>
              <a:srgbClr val="E6E6E6"/>
            </a:solidFill>
            <a:ln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6" name="모서리가 둥근 직사각형 5"/>
            <p:cNvSpPr/>
            <p:nvPr/>
          </p:nvSpPr>
          <p:spPr>
            <a:xfrm>
              <a:off x="5303525" y="2926439"/>
              <a:ext cx="2160240" cy="252028"/>
            </a:xfrm>
            <a:prstGeom prst="roundRect">
              <a:avLst>
                <a:gd name="adj" fmla="val 50000"/>
              </a:avLst>
            </a:prstGeom>
            <a:solidFill>
              <a:srgbClr val="D71D32"/>
            </a:solidFill>
            <a:ln>
              <a:solidFill>
                <a:srgbClr val="D71D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641111" y="2953202"/>
              <a:ext cx="1187010" cy="1985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" pitchFamily="50" charset="-127"/>
                  <a:ea typeface="나눔고딕" pitchFamily="50" charset="-127"/>
                </a:rPr>
                <a:t>01 </a:t>
              </a:r>
              <a:r>
                <a:rPr lang="ko-KR" altLang="en-US" sz="16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" pitchFamily="50" charset="-127"/>
                  <a:ea typeface="나눔고딕" pitchFamily="50" charset="-127"/>
                </a:rPr>
                <a:t>일본측 주장</a:t>
              </a:r>
              <a:r>
                <a:rPr lang="en-US" altLang="ko-KR" sz="16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" pitchFamily="50" charset="-127"/>
                  <a:ea typeface="나눔고딕" pitchFamily="50" charset="-127"/>
                </a:rPr>
                <a:t> </a:t>
              </a:r>
              <a:endParaRPr lang="ko-KR" altLang="en-US" sz="16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611650" y="3317628"/>
              <a:ext cx="132524" cy="1985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ko-KR" altLang="en-US" sz="16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13" name="모서리가 둥근 직사각형 12"/>
            <p:cNvSpPr/>
            <p:nvPr/>
          </p:nvSpPr>
          <p:spPr>
            <a:xfrm>
              <a:off x="5195513" y="3655386"/>
              <a:ext cx="2376264" cy="252028"/>
            </a:xfrm>
            <a:prstGeom prst="roundRect">
              <a:avLst>
                <a:gd name="adj" fmla="val 50000"/>
              </a:avLst>
            </a:prstGeom>
            <a:solidFill>
              <a:srgbClr val="E6E6E6"/>
            </a:solidFill>
            <a:ln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14" name="모서리가 둥근 직사각형 13"/>
            <p:cNvSpPr/>
            <p:nvPr/>
          </p:nvSpPr>
          <p:spPr>
            <a:xfrm>
              <a:off x="5328084" y="3655386"/>
              <a:ext cx="2160240" cy="252028"/>
            </a:xfrm>
            <a:prstGeom prst="roundRect">
              <a:avLst>
                <a:gd name="adj" fmla="val 50000"/>
              </a:avLst>
            </a:prstGeom>
            <a:solidFill>
              <a:srgbClr val="D71D32"/>
            </a:solidFill>
            <a:ln>
              <a:solidFill>
                <a:srgbClr val="D71D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709118" y="3682149"/>
              <a:ext cx="646520" cy="1985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" pitchFamily="50" charset="-127"/>
                  <a:ea typeface="나눔고딕" pitchFamily="50" charset="-127"/>
                </a:rPr>
                <a:t>02 </a:t>
              </a:r>
              <a:r>
                <a:rPr lang="ko-KR" altLang="en-US" sz="16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" pitchFamily="50" charset="-127"/>
                  <a:ea typeface="나눔고딕" pitchFamily="50" charset="-127"/>
                </a:rPr>
                <a:t>결</a:t>
              </a:r>
              <a:r>
                <a:rPr lang="ko-KR" altLang="en-US" sz="16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" pitchFamily="50" charset="-127"/>
                  <a:ea typeface="나눔고딕" pitchFamily="50" charset="-127"/>
                </a:rPr>
                <a:t>론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187624" y="1846565"/>
            <a:ext cx="223224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0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D71D32"/>
                </a:solidFill>
                <a:latin typeface="나눔고딕" pitchFamily="50" charset="-127"/>
                <a:ea typeface="나눔고딕" pitchFamily="50" charset="-127"/>
              </a:rPr>
              <a:t>INDEX</a:t>
            </a:r>
            <a:endParaRPr lang="ko-KR" altLang="en-US" sz="50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D71D32"/>
              </a:solidFill>
              <a:latin typeface="나눔고딕" pitchFamily="50" charset="-127"/>
              <a:ea typeface="나눔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9346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/>
          <p:cNvSpPr/>
          <p:nvPr/>
        </p:nvSpPr>
        <p:spPr>
          <a:xfrm>
            <a:off x="2627784" y="332656"/>
            <a:ext cx="6408712" cy="252028"/>
          </a:xfrm>
          <a:prstGeom prst="roundRect">
            <a:avLst>
              <a:gd name="adj" fmla="val 50000"/>
            </a:avLst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4788024" y="332656"/>
            <a:ext cx="1728192" cy="252028"/>
          </a:xfrm>
          <a:prstGeom prst="roundRect">
            <a:avLst>
              <a:gd name="adj" fmla="val 50000"/>
            </a:avLst>
          </a:prstGeom>
          <a:solidFill>
            <a:srgbClr val="D71D32"/>
          </a:solidFill>
          <a:ln>
            <a:solidFill>
              <a:srgbClr val="D71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9" name="타원 8"/>
          <p:cNvSpPr/>
          <p:nvPr/>
        </p:nvSpPr>
        <p:spPr>
          <a:xfrm>
            <a:off x="247452" y="551773"/>
            <a:ext cx="1368152" cy="1368152"/>
          </a:xfrm>
          <a:prstGeom prst="ellipse">
            <a:avLst/>
          </a:prstGeom>
          <a:solidFill>
            <a:srgbClr val="D71D32"/>
          </a:solidFill>
          <a:ln>
            <a:solidFill>
              <a:srgbClr val="D71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6" b="50000"/>
          <a:stretch/>
        </p:blipFill>
        <p:spPr>
          <a:xfrm>
            <a:off x="-132270" y="168985"/>
            <a:ext cx="1557269" cy="26764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88024" y="279226"/>
            <a:ext cx="15119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02 </a:t>
            </a:r>
            <a:r>
              <a:rPr lang="ko-KR" altLang="en-US" sz="1600" dirty="0" err="1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러스크</a:t>
            </a:r>
            <a:r>
              <a:rPr lang="ko-KR" altLang="en-US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 서한</a:t>
            </a:r>
            <a:endParaRPr lang="ko-KR" altLang="en-US" sz="16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47" y="742868"/>
            <a:ext cx="1009712" cy="1009712"/>
          </a:xfrm>
          <a:prstGeom prst="rect">
            <a:avLst/>
          </a:prstGeom>
        </p:spPr>
      </p:pic>
      <p:cxnSp>
        <p:nvCxnSpPr>
          <p:cNvPr id="14" name="직선 연결선 13"/>
          <p:cNvCxnSpPr/>
          <p:nvPr/>
        </p:nvCxnSpPr>
        <p:spPr>
          <a:xfrm>
            <a:off x="4572000" y="692696"/>
            <a:ext cx="2160240" cy="0"/>
          </a:xfrm>
          <a:prstGeom prst="line">
            <a:avLst/>
          </a:prstGeom>
          <a:ln>
            <a:gradFill flip="none" rotWithShape="1">
              <a:gsLst>
                <a:gs pos="0">
                  <a:srgbClr val="D71D32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53979" y="4740533"/>
            <a:ext cx="4338779" cy="89255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err="1" smtClean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윌리엄</a:t>
            </a:r>
            <a:r>
              <a:rPr lang="ko-KR" altLang="en-US" sz="3200" b="1" dirty="0" smtClean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3200" b="1" dirty="0" err="1" smtClean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씨볼트의</a:t>
            </a:r>
            <a:r>
              <a:rPr lang="ko-KR" altLang="en-US" sz="3200" b="1" dirty="0" smtClean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 항의</a:t>
            </a:r>
            <a:endParaRPr lang="en-US" altLang="ko-KR" sz="2600" b="1" dirty="0">
              <a:latin typeface="나눔고딕" pitchFamily="50" charset="-127"/>
              <a:ea typeface="나눔고딕" pitchFamily="50" charset="-127"/>
            </a:endParaRPr>
          </a:p>
          <a:p>
            <a:pPr algn="ctr"/>
            <a:r>
              <a:rPr lang="ko-KR" altLang="en-US" sz="2000" b="1" dirty="0" err="1" smtClean="0">
                <a:latin typeface="나눔고딕" pitchFamily="50" charset="-127"/>
                <a:ea typeface="나눔고딕" pitchFamily="50" charset="-127"/>
              </a:rPr>
              <a:t>시마네현</a:t>
            </a:r>
            <a:r>
              <a:rPr lang="ko-KR" altLang="en-US" sz="2000" b="1" dirty="0" smtClean="0">
                <a:latin typeface="나눔고딕" pitchFamily="50" charset="-127"/>
                <a:ea typeface="나눔고딕" pitchFamily="50" charset="-127"/>
              </a:rPr>
              <a:t> 고시 문서를 증거로 항의</a:t>
            </a:r>
            <a:endParaRPr lang="en-US" altLang="ko-KR" sz="2000" b="1" dirty="0" smtClean="0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125" y="2924944"/>
            <a:ext cx="1081265" cy="86654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816624" y="4725144"/>
            <a:ext cx="4327376" cy="181588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err="1" smtClean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러스크</a:t>
            </a:r>
            <a:r>
              <a:rPr lang="ko-KR" altLang="en-US" sz="3200" b="1" dirty="0" smtClean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 서한</a:t>
            </a:r>
            <a:r>
              <a:rPr lang="ko-KR" altLang="en-US" sz="2600" b="1" dirty="0" smtClean="0">
                <a:latin typeface="나눔고딕" pitchFamily="50" charset="-127"/>
                <a:ea typeface="나눔고딕" pitchFamily="50" charset="-127"/>
              </a:rPr>
              <a:t> </a:t>
            </a:r>
            <a:endParaRPr lang="en-US" altLang="ko-KR" sz="2600" b="1" dirty="0">
              <a:latin typeface="나눔고딕" pitchFamily="50" charset="-127"/>
              <a:ea typeface="나눔고딕" pitchFamily="50" charset="-127"/>
            </a:endParaRPr>
          </a:p>
          <a:p>
            <a:pPr algn="ctr"/>
            <a:r>
              <a:rPr lang="ko-KR" altLang="en-US" sz="2000" b="1" dirty="0" err="1" smtClean="0">
                <a:latin typeface="나눔고딕" pitchFamily="50" charset="-127"/>
                <a:ea typeface="나눔고딕" pitchFamily="50" charset="-127"/>
              </a:rPr>
              <a:t>윌리엄</a:t>
            </a:r>
            <a:r>
              <a:rPr lang="ko-KR" altLang="en-US" sz="2000" b="1" dirty="0" smtClean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2000" b="1" dirty="0" err="1" smtClean="0">
                <a:latin typeface="나눔고딕" pitchFamily="50" charset="-127"/>
                <a:ea typeface="나눔고딕" pitchFamily="50" charset="-127"/>
              </a:rPr>
              <a:t>씨볼트의</a:t>
            </a:r>
            <a:r>
              <a:rPr lang="ko-KR" altLang="en-US" sz="2000" b="1" dirty="0" smtClean="0">
                <a:latin typeface="나눔고딕" pitchFamily="50" charset="-127"/>
                <a:ea typeface="나눔고딕" pitchFamily="50" charset="-127"/>
              </a:rPr>
              <a:t> 의견을 </a:t>
            </a:r>
            <a:endParaRPr lang="en-US" altLang="ko-KR" sz="2000" b="1" dirty="0" smtClean="0">
              <a:latin typeface="나눔고딕" pitchFamily="50" charset="-127"/>
              <a:ea typeface="나눔고딕" pitchFamily="50" charset="-127"/>
            </a:endParaRPr>
          </a:p>
          <a:p>
            <a:pPr algn="ctr"/>
            <a:r>
              <a:rPr lang="ko-KR" altLang="en-US" sz="2000" b="1" dirty="0" smtClean="0">
                <a:latin typeface="나눔고딕" pitchFamily="50" charset="-127"/>
                <a:ea typeface="나눔고딕" pitchFamily="50" charset="-127"/>
              </a:rPr>
              <a:t>받아들이고</a:t>
            </a:r>
            <a:endParaRPr lang="en-US" altLang="ko-KR" sz="2000" b="1" dirty="0">
              <a:latin typeface="나눔고딕" pitchFamily="50" charset="-127"/>
              <a:ea typeface="나눔고딕" pitchFamily="50" charset="-127"/>
            </a:endParaRPr>
          </a:p>
          <a:p>
            <a:pPr algn="ctr"/>
            <a:r>
              <a:rPr lang="ko-KR" altLang="en-US" sz="2000" b="1" dirty="0" smtClean="0">
                <a:latin typeface="나눔고딕" pitchFamily="50" charset="-127"/>
                <a:ea typeface="나눔고딕" pitchFamily="50" charset="-127"/>
              </a:rPr>
              <a:t>한국측의 주장을 부정</a:t>
            </a:r>
            <a:endParaRPr lang="en-US" altLang="ko-KR" sz="2000" b="1" dirty="0" smtClean="0">
              <a:latin typeface="나눔고딕" pitchFamily="50" charset="-127"/>
              <a:ea typeface="나눔고딕" pitchFamily="50" charset="-127"/>
            </a:endParaRPr>
          </a:p>
          <a:p>
            <a:pPr algn="ctr"/>
            <a:r>
              <a:rPr lang="ko-KR" altLang="en-US" sz="2000" b="1" dirty="0" smtClean="0">
                <a:latin typeface="나눔고딕" pitchFamily="50" charset="-127"/>
                <a:ea typeface="나눔고딕" pitchFamily="50" charset="-127"/>
              </a:rPr>
              <a:t> </a:t>
            </a:r>
            <a:endParaRPr lang="en-US" altLang="ko-KR" sz="2000" b="1" dirty="0" smtClean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3076" name="Picture 4" descr="http://blogfiles.naver.net/data25/2007/6/2/127/simane02-cms153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784" y="1919925"/>
            <a:ext cx="1926361" cy="254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://postfiles3.naver.net/20120624_162/shakumaru_1340528894724gxOrv_JPEG/Rusk1.jpg?type=w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924" y="1919925"/>
            <a:ext cx="1914772" cy="2705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1495784" y="1919925"/>
            <a:ext cx="1926361" cy="25449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5832140" y="1919925"/>
            <a:ext cx="1875556" cy="27050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4849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타원 8"/>
          <p:cNvSpPr/>
          <p:nvPr/>
        </p:nvSpPr>
        <p:spPr>
          <a:xfrm>
            <a:off x="247452" y="551773"/>
            <a:ext cx="1368152" cy="1368152"/>
          </a:xfrm>
          <a:prstGeom prst="ellipse">
            <a:avLst/>
          </a:prstGeom>
          <a:solidFill>
            <a:srgbClr val="D71D32"/>
          </a:solidFill>
          <a:ln>
            <a:solidFill>
              <a:srgbClr val="D71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6" b="50000"/>
          <a:stretch/>
        </p:blipFill>
        <p:spPr>
          <a:xfrm>
            <a:off x="-132270" y="168985"/>
            <a:ext cx="1557269" cy="267643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47" y="742868"/>
            <a:ext cx="1009712" cy="100971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55776" y="4509120"/>
            <a:ext cx="3906731" cy="181588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 smtClean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1951</a:t>
            </a:r>
            <a:r>
              <a:rPr lang="ko-KR" altLang="en-US" sz="3200" b="1" dirty="0" smtClean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년</a:t>
            </a:r>
            <a:r>
              <a:rPr lang="en-US" altLang="ko-KR" sz="3200" b="1" dirty="0" smtClean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8</a:t>
            </a:r>
            <a:r>
              <a:rPr lang="ko-KR" altLang="en-US" sz="3200" b="1" dirty="0" smtClean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월</a:t>
            </a:r>
            <a:r>
              <a:rPr lang="ko-KR" altLang="en-US" sz="2600" b="1" dirty="0" smtClean="0">
                <a:latin typeface="나눔고딕" pitchFamily="50" charset="-127"/>
                <a:ea typeface="나눔고딕" pitchFamily="50" charset="-127"/>
              </a:rPr>
              <a:t> </a:t>
            </a:r>
            <a:endParaRPr lang="en-US" altLang="ko-KR" sz="2600" b="1" dirty="0">
              <a:latin typeface="나눔고딕" pitchFamily="50" charset="-127"/>
              <a:ea typeface="나눔고딕" pitchFamily="50" charset="-127"/>
            </a:endParaRPr>
          </a:p>
          <a:p>
            <a:pPr algn="ctr"/>
            <a:r>
              <a:rPr lang="ko-KR" altLang="en-US" sz="2000" b="1" dirty="0">
                <a:latin typeface="나눔고딕" pitchFamily="50" charset="-127"/>
                <a:ea typeface="나눔고딕" pitchFamily="50" charset="-127"/>
              </a:rPr>
              <a:t>미 국무부 차관보 </a:t>
            </a:r>
            <a:r>
              <a:rPr lang="ko-KR" altLang="en-US" sz="2000" b="1" dirty="0" err="1">
                <a:latin typeface="나눔고딕" pitchFamily="50" charset="-127"/>
                <a:ea typeface="나눔고딕" pitchFamily="50" charset="-127"/>
              </a:rPr>
              <a:t>딘</a:t>
            </a:r>
            <a:r>
              <a:rPr lang="ko-KR" altLang="en-US" sz="2000" b="1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2000" b="1" dirty="0" err="1">
                <a:latin typeface="나눔고딕" pitchFamily="50" charset="-127"/>
                <a:ea typeface="나눔고딕" pitchFamily="50" charset="-127"/>
              </a:rPr>
              <a:t>러스크가</a:t>
            </a:r>
            <a:r>
              <a:rPr lang="ko-KR" altLang="en-US" sz="2000" b="1" dirty="0">
                <a:latin typeface="나눔고딕" pitchFamily="50" charset="-127"/>
                <a:ea typeface="나눔고딕" pitchFamily="50" charset="-127"/>
              </a:rPr>
              <a:t> 주 미 한국대사 양유찬에게 보낸 </a:t>
            </a:r>
            <a:endParaRPr lang="en-US" altLang="ko-KR" sz="1600" b="1" dirty="0">
              <a:latin typeface="나눔고딕" pitchFamily="50" charset="-127"/>
              <a:ea typeface="나눔고딕" pitchFamily="50" charset="-127"/>
            </a:endParaRPr>
          </a:p>
          <a:p>
            <a:pPr algn="ctr"/>
            <a:r>
              <a:rPr lang="ko-KR" altLang="en-US" sz="2000" b="1" dirty="0" smtClean="0">
                <a:latin typeface="나눔고딕" pitchFamily="50" charset="-127"/>
                <a:ea typeface="나눔고딕" pitchFamily="50" charset="-127"/>
              </a:rPr>
              <a:t>한국의 주장을 부정하는 내용이 담긴 서한</a:t>
            </a:r>
            <a:endParaRPr lang="en-US" altLang="ko-KR" sz="1600" b="1" dirty="0" smtClean="0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6" name="_x184873336" descr="EMB00000134488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613" y="1556792"/>
            <a:ext cx="4639056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모서리가 둥근 직사각형 14"/>
          <p:cNvSpPr/>
          <p:nvPr/>
        </p:nvSpPr>
        <p:spPr>
          <a:xfrm>
            <a:off x="2627784" y="332656"/>
            <a:ext cx="6408712" cy="252028"/>
          </a:xfrm>
          <a:prstGeom prst="roundRect">
            <a:avLst>
              <a:gd name="adj" fmla="val 50000"/>
            </a:avLst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4788024" y="332656"/>
            <a:ext cx="1728192" cy="252028"/>
          </a:xfrm>
          <a:prstGeom prst="roundRect">
            <a:avLst>
              <a:gd name="adj" fmla="val 50000"/>
            </a:avLst>
          </a:prstGeom>
          <a:solidFill>
            <a:srgbClr val="D71D32"/>
          </a:solidFill>
          <a:ln>
            <a:solidFill>
              <a:srgbClr val="D71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8024" y="279226"/>
            <a:ext cx="15119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02 </a:t>
            </a:r>
            <a:r>
              <a:rPr lang="ko-KR" altLang="en-US" sz="1600" dirty="0" err="1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러스크</a:t>
            </a:r>
            <a:r>
              <a:rPr lang="ko-KR" altLang="en-US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 서한</a:t>
            </a:r>
            <a:endParaRPr lang="ko-KR" altLang="en-US" sz="16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cxnSp>
        <p:nvCxnSpPr>
          <p:cNvPr id="19" name="직선 연결선 18"/>
          <p:cNvCxnSpPr/>
          <p:nvPr/>
        </p:nvCxnSpPr>
        <p:spPr>
          <a:xfrm>
            <a:off x="4572000" y="692696"/>
            <a:ext cx="2160240" cy="0"/>
          </a:xfrm>
          <a:prstGeom prst="line">
            <a:avLst/>
          </a:prstGeom>
          <a:ln>
            <a:gradFill flip="none" rotWithShape="1">
              <a:gsLst>
                <a:gs pos="0">
                  <a:srgbClr val="D71D32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708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/>
          <p:cNvSpPr/>
          <p:nvPr/>
        </p:nvSpPr>
        <p:spPr>
          <a:xfrm>
            <a:off x="2627784" y="332656"/>
            <a:ext cx="6408712" cy="252028"/>
          </a:xfrm>
          <a:prstGeom prst="roundRect">
            <a:avLst>
              <a:gd name="adj" fmla="val 50000"/>
            </a:avLst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6948264" y="332656"/>
            <a:ext cx="2160240" cy="252028"/>
          </a:xfrm>
          <a:prstGeom prst="roundRect">
            <a:avLst>
              <a:gd name="adj" fmla="val 50000"/>
            </a:avLst>
          </a:prstGeom>
          <a:solidFill>
            <a:srgbClr val="D71D32"/>
          </a:solidFill>
          <a:ln>
            <a:solidFill>
              <a:srgbClr val="D71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9" name="타원 8"/>
          <p:cNvSpPr/>
          <p:nvPr/>
        </p:nvSpPr>
        <p:spPr>
          <a:xfrm>
            <a:off x="247452" y="551773"/>
            <a:ext cx="1368152" cy="1368152"/>
          </a:xfrm>
          <a:prstGeom prst="ellipse">
            <a:avLst/>
          </a:prstGeom>
          <a:solidFill>
            <a:srgbClr val="D71D32"/>
          </a:solidFill>
          <a:ln>
            <a:solidFill>
              <a:srgbClr val="D71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6" b="50000"/>
          <a:stretch/>
        </p:blipFill>
        <p:spPr>
          <a:xfrm>
            <a:off x="-132270" y="168985"/>
            <a:ext cx="1557269" cy="26764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511261" y="279226"/>
            <a:ext cx="8771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03 </a:t>
            </a:r>
            <a:r>
              <a:rPr lang="ko-KR" altLang="en-US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결</a:t>
            </a:r>
            <a:r>
              <a:rPr lang="ko-KR" altLang="en-US" sz="16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론</a:t>
            </a: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47" y="742868"/>
            <a:ext cx="1009712" cy="1009712"/>
          </a:xfrm>
          <a:prstGeom prst="rect">
            <a:avLst/>
          </a:prstGeom>
        </p:spPr>
      </p:pic>
      <p:cxnSp>
        <p:nvCxnSpPr>
          <p:cNvPr id="13" name="직선 연결선 12"/>
          <p:cNvCxnSpPr/>
          <p:nvPr/>
        </p:nvCxnSpPr>
        <p:spPr>
          <a:xfrm>
            <a:off x="6948264" y="692696"/>
            <a:ext cx="2160240" cy="0"/>
          </a:xfrm>
          <a:prstGeom prst="line">
            <a:avLst/>
          </a:prstGeom>
          <a:ln>
            <a:gradFill flip="none" rotWithShape="1">
              <a:gsLst>
                <a:gs pos="0">
                  <a:srgbClr val="D71D32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615604" y="2761506"/>
            <a:ext cx="6264696" cy="2092881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샌프란시스코 </a:t>
            </a:r>
            <a:r>
              <a:rPr lang="ko-KR" altLang="en-US" sz="3200" b="1" dirty="0" smtClean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강화조약에서 </a:t>
            </a:r>
            <a:endParaRPr lang="en-US" altLang="ko-KR" sz="3200" b="1" dirty="0" smtClean="0">
              <a:solidFill>
                <a:srgbClr val="FF0000"/>
              </a:solidFill>
              <a:latin typeface="나눔고딕" pitchFamily="50" charset="-127"/>
              <a:ea typeface="나눔고딕" pitchFamily="50" charset="-127"/>
            </a:endParaRPr>
          </a:p>
          <a:p>
            <a:pPr algn="ctr"/>
            <a:r>
              <a:rPr lang="ko-KR" altLang="en-US" sz="3200" b="1" dirty="0" smtClean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죽도</a:t>
            </a:r>
            <a:r>
              <a:rPr lang="en-US" altLang="ko-KR" sz="3200" b="1" dirty="0" smtClean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3200" b="1" dirty="0" smtClean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독도</a:t>
            </a:r>
            <a:r>
              <a:rPr lang="en-US" altLang="ko-KR" sz="3200" b="1" dirty="0" smtClean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3200" b="1" dirty="0" smtClean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가 언급되지 않았다</a:t>
            </a:r>
            <a:endParaRPr lang="en-US" altLang="ko-KR" sz="2600" b="1" dirty="0">
              <a:latin typeface="나눔고딕" pitchFamily="50" charset="-127"/>
              <a:ea typeface="나눔고딕" pitchFamily="50" charset="-127"/>
            </a:endParaRPr>
          </a:p>
          <a:p>
            <a:pPr algn="ctr"/>
            <a:endParaRPr lang="en-US" altLang="ko-KR" sz="2600" b="1" dirty="0" smtClean="0">
              <a:latin typeface="나눔고딕" pitchFamily="50" charset="-127"/>
              <a:ea typeface="나눔고딕" pitchFamily="50" charset="-127"/>
            </a:endParaRPr>
          </a:p>
          <a:p>
            <a:pPr algn="ctr"/>
            <a:r>
              <a:rPr lang="ko-KR" altLang="en-US" sz="2000" b="1" dirty="0" smtClean="0">
                <a:latin typeface="나눔고딕" pitchFamily="50" charset="-127"/>
                <a:ea typeface="나눔고딕" pitchFamily="50" charset="-127"/>
              </a:rPr>
              <a:t> 이것을 근거로 일본은 당시 연합국들에게 죽도</a:t>
            </a:r>
            <a:r>
              <a:rPr lang="en-US" altLang="ko-KR" sz="2000" b="1" dirty="0" smtClean="0"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2000" b="1" dirty="0" smtClean="0">
                <a:latin typeface="나눔고딕" pitchFamily="50" charset="-127"/>
                <a:ea typeface="나눔고딕" pitchFamily="50" charset="-127"/>
              </a:rPr>
              <a:t>독도</a:t>
            </a:r>
            <a:r>
              <a:rPr lang="en-US" altLang="ko-KR" sz="2000" b="1" dirty="0" smtClean="0"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2000" b="1" dirty="0" smtClean="0">
                <a:latin typeface="나눔고딕" pitchFamily="50" charset="-127"/>
                <a:ea typeface="나눔고딕" pitchFamily="50" charset="-127"/>
              </a:rPr>
              <a:t>가 일본의 영토로 인정받았다고 주장하고 있습니다</a:t>
            </a:r>
            <a:r>
              <a:rPr lang="en-US" altLang="ko-KR" sz="2000" b="1" dirty="0" smtClean="0">
                <a:latin typeface="나눔고딕" pitchFamily="50" charset="-127"/>
                <a:ea typeface="나눔고딕" pitchFamily="50" charset="-127"/>
              </a:rPr>
              <a:t>.</a:t>
            </a:r>
            <a:r>
              <a:rPr lang="ko-KR" altLang="en-US" sz="2000" b="1" dirty="0" smtClean="0">
                <a:latin typeface="나눔고딕" pitchFamily="50" charset="-127"/>
                <a:ea typeface="나눔고딕" pitchFamily="50" charset="-127"/>
              </a:rPr>
              <a:t> </a:t>
            </a:r>
            <a:endParaRPr lang="en-US" altLang="ko-KR" sz="2000" b="1" dirty="0" smtClean="0">
              <a:latin typeface="나눔고딕" pitchFamily="50" charset="-127"/>
              <a:ea typeface="나눔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1300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/>
          <p:cNvSpPr/>
          <p:nvPr/>
        </p:nvSpPr>
        <p:spPr>
          <a:xfrm>
            <a:off x="251520" y="260648"/>
            <a:ext cx="8640960" cy="6408712"/>
          </a:xfrm>
          <a:prstGeom prst="roundRect">
            <a:avLst>
              <a:gd name="adj" fmla="val 6846"/>
            </a:avLst>
          </a:prstGeom>
          <a:blipFill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LightScreen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solidFill>
              <a:srgbClr val="D71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D71D3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1560" y="1583789"/>
            <a:ext cx="7848872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000" dirty="0" err="1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다케시마는</a:t>
            </a:r>
            <a:r>
              <a:rPr lang="ko-KR" altLang="en-US" sz="30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  </a:t>
            </a:r>
            <a:endParaRPr lang="en-US" altLang="ko-KR" sz="3000" dirty="0" smtClean="0">
              <a:ln>
                <a:solidFill>
                  <a:schemeClr val="bg1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  <a:p>
            <a:pPr algn="ctr"/>
            <a:endParaRPr lang="en-US" altLang="ko-KR" sz="3000" dirty="0" smtClean="0">
              <a:ln>
                <a:solidFill>
                  <a:schemeClr val="bg1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  <a:p>
            <a:pPr algn="ctr"/>
            <a:r>
              <a:rPr lang="ko-KR" altLang="en-US" sz="30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주일미군의 폭격훈련으로 지정 되었으며</a:t>
            </a:r>
            <a:r>
              <a:rPr lang="en-US" altLang="ko-KR" sz="30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,</a:t>
            </a:r>
          </a:p>
          <a:p>
            <a:pPr algn="ctr"/>
            <a:endParaRPr lang="en-US" altLang="ko-KR" sz="3000" dirty="0" smtClean="0">
              <a:ln>
                <a:solidFill>
                  <a:schemeClr val="bg1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  <a:p>
            <a:pPr algn="ctr"/>
            <a:r>
              <a:rPr lang="ko-KR" altLang="en-US" sz="45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FF0000"/>
                </a:solidFill>
                <a:latin typeface="나눔고딕" pitchFamily="50" charset="-127"/>
                <a:ea typeface="문체부 궁체 정자체" panose="02030609000101010101" pitchFamily="17" charset="-127"/>
              </a:rPr>
              <a:t>일본영토로 </a:t>
            </a:r>
            <a:endParaRPr lang="en-US" altLang="ko-KR" sz="4500" dirty="0" smtClean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FF0000"/>
              </a:solidFill>
              <a:latin typeface="나눔고딕" pitchFamily="50" charset="-127"/>
              <a:ea typeface="문체부 궁체 정자체" panose="02030609000101010101" pitchFamily="17" charset="-127"/>
            </a:endParaRPr>
          </a:p>
          <a:p>
            <a:pPr algn="ctr"/>
            <a:r>
              <a:rPr lang="ko-KR" altLang="en-US" sz="45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FF0000"/>
                </a:solidFill>
                <a:latin typeface="나눔고딕" pitchFamily="50" charset="-127"/>
                <a:ea typeface="문체부 궁체 정자체" panose="02030609000101010101" pitchFamily="17" charset="-127"/>
              </a:rPr>
              <a:t>취급된 것은 분명하다</a:t>
            </a:r>
            <a:r>
              <a:rPr lang="en-US" altLang="ko-KR" sz="45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FF0000"/>
                </a:solidFill>
                <a:latin typeface="나눔고딕" pitchFamily="50" charset="-127"/>
                <a:ea typeface="문체부 궁체 정자체" panose="02030609000101010101" pitchFamily="17" charset="-127"/>
              </a:rPr>
              <a:t>.</a:t>
            </a:r>
          </a:p>
          <a:p>
            <a:pPr algn="ctr"/>
            <a:endParaRPr lang="en-US" altLang="ko-KR" sz="30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FF0000"/>
              </a:solidFill>
              <a:latin typeface="나눔고딕" pitchFamily="50" charset="-127"/>
              <a:ea typeface="문체부 궁체 정자체" panose="02030609000101010101" pitchFamily="17" charset="-127"/>
            </a:endParaRPr>
          </a:p>
          <a:p>
            <a:pPr algn="ctr"/>
            <a:endParaRPr lang="en-US" altLang="ko-KR" sz="23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8094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/>
          <p:cNvSpPr/>
          <p:nvPr/>
        </p:nvSpPr>
        <p:spPr>
          <a:xfrm>
            <a:off x="2627784" y="332656"/>
            <a:ext cx="6408712" cy="252028"/>
          </a:xfrm>
          <a:prstGeom prst="roundRect">
            <a:avLst>
              <a:gd name="adj" fmla="val 50000"/>
            </a:avLst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모서리가 둥근 직사각형 1"/>
          <p:cNvSpPr/>
          <p:nvPr/>
        </p:nvSpPr>
        <p:spPr>
          <a:xfrm>
            <a:off x="2627784" y="332656"/>
            <a:ext cx="2160240" cy="252028"/>
          </a:xfrm>
          <a:prstGeom prst="roundRect">
            <a:avLst>
              <a:gd name="adj" fmla="val 50000"/>
            </a:avLst>
          </a:prstGeom>
          <a:solidFill>
            <a:srgbClr val="D71D32"/>
          </a:solidFill>
          <a:ln>
            <a:solidFill>
              <a:srgbClr val="D71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2627784" y="279226"/>
            <a:ext cx="22044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01 </a:t>
            </a:r>
            <a:r>
              <a:rPr lang="ko-KR" altLang="en-US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일본의 울릉도 도항 </a:t>
            </a:r>
            <a:endParaRPr lang="ko-KR" altLang="en-US" sz="16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-132270" y="168985"/>
            <a:ext cx="1747874" cy="1750940"/>
            <a:chOff x="-132270" y="168985"/>
            <a:chExt cx="1747874" cy="1750940"/>
          </a:xfrm>
        </p:grpSpPr>
        <p:sp>
          <p:nvSpPr>
            <p:cNvPr id="3" name="타원 2"/>
            <p:cNvSpPr/>
            <p:nvPr/>
          </p:nvSpPr>
          <p:spPr>
            <a:xfrm>
              <a:off x="247452" y="551773"/>
              <a:ext cx="1368152" cy="1368152"/>
            </a:xfrm>
            <a:prstGeom prst="ellipse">
              <a:avLst/>
            </a:prstGeom>
            <a:solidFill>
              <a:srgbClr val="D71D32"/>
            </a:solidFill>
            <a:ln>
              <a:solidFill>
                <a:srgbClr val="D71D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8" name="그림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126" b="50000"/>
            <a:stretch/>
          </p:blipFill>
          <p:spPr>
            <a:xfrm>
              <a:off x="-132270" y="168985"/>
              <a:ext cx="1557269" cy="267643"/>
            </a:xfrm>
            <a:prstGeom prst="rect">
              <a:avLst/>
            </a:prstGeom>
          </p:spPr>
        </p:pic>
        <p:pic>
          <p:nvPicPr>
            <p:cNvPr id="11" name="그림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047" y="742868"/>
              <a:ext cx="1009712" cy="1009712"/>
            </a:xfrm>
            <a:prstGeom prst="rect">
              <a:avLst/>
            </a:prstGeom>
          </p:spPr>
        </p:pic>
      </p:grpSp>
      <p:cxnSp>
        <p:nvCxnSpPr>
          <p:cNvPr id="13" name="직선 연결선 12"/>
          <p:cNvCxnSpPr/>
          <p:nvPr/>
        </p:nvCxnSpPr>
        <p:spPr>
          <a:xfrm>
            <a:off x="2615909" y="692696"/>
            <a:ext cx="2160240" cy="0"/>
          </a:xfrm>
          <a:prstGeom prst="line">
            <a:avLst/>
          </a:prstGeom>
          <a:ln>
            <a:gradFill flip="none" rotWithShape="1">
              <a:gsLst>
                <a:gs pos="0">
                  <a:srgbClr val="D71D32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5" name="TextBox 34"/>
          <p:cNvSpPr txBox="1"/>
          <p:nvPr/>
        </p:nvSpPr>
        <p:spPr>
          <a:xfrm>
            <a:off x="708816" y="1652027"/>
            <a:ext cx="7751616" cy="98488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 smtClean="0">
                <a:solidFill>
                  <a:srgbClr val="FF0000"/>
                </a:solidFill>
              </a:rPr>
              <a:t>1948</a:t>
            </a:r>
            <a:r>
              <a:rPr lang="ko-KR" altLang="en-US" sz="3200" b="1" dirty="0" smtClean="0">
                <a:solidFill>
                  <a:srgbClr val="FF0000"/>
                </a:solidFill>
              </a:rPr>
              <a:t>년</a:t>
            </a:r>
            <a:r>
              <a:rPr lang="ko-KR" altLang="en-US" sz="2600" b="1" dirty="0" smtClean="0"/>
              <a:t> </a:t>
            </a:r>
            <a:endParaRPr lang="en-US" altLang="ko-KR" sz="2600" b="1" dirty="0" smtClean="0"/>
          </a:p>
          <a:p>
            <a:pPr algn="ctr"/>
            <a:r>
              <a:rPr lang="ko-KR" altLang="en-US" sz="2600" b="1" dirty="0" smtClean="0"/>
              <a:t>주일 </a:t>
            </a:r>
            <a:r>
              <a:rPr lang="ko-KR" altLang="en-US" sz="2600" b="1" smtClean="0"/>
              <a:t>미군의 폭격훈련 </a:t>
            </a:r>
            <a:r>
              <a:rPr lang="ko-KR" altLang="en-US" sz="2600" b="1" dirty="0" smtClean="0"/>
              <a:t>구역으로 </a:t>
            </a:r>
            <a:r>
              <a:rPr lang="ko-KR" altLang="en-US" sz="2600" b="1" dirty="0" smtClean="0">
                <a:solidFill>
                  <a:srgbClr val="FF0000"/>
                </a:solidFill>
              </a:rPr>
              <a:t>독도</a:t>
            </a:r>
            <a:r>
              <a:rPr lang="ko-KR" altLang="en-US" sz="2600" b="1" dirty="0" smtClean="0"/>
              <a:t>를 지정</a:t>
            </a:r>
            <a:endParaRPr lang="ko-KR" altLang="en-US" sz="2600" b="1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755" y="2924944"/>
            <a:ext cx="5817998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06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/>
          <p:cNvSpPr/>
          <p:nvPr/>
        </p:nvSpPr>
        <p:spPr>
          <a:xfrm>
            <a:off x="2627784" y="332656"/>
            <a:ext cx="6408712" cy="252028"/>
          </a:xfrm>
          <a:prstGeom prst="roundRect">
            <a:avLst>
              <a:gd name="adj" fmla="val 50000"/>
            </a:avLst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모서리가 둥근 직사각형 1"/>
          <p:cNvSpPr/>
          <p:nvPr/>
        </p:nvSpPr>
        <p:spPr>
          <a:xfrm>
            <a:off x="2627784" y="332656"/>
            <a:ext cx="2160240" cy="252028"/>
          </a:xfrm>
          <a:prstGeom prst="roundRect">
            <a:avLst>
              <a:gd name="adj" fmla="val 50000"/>
            </a:avLst>
          </a:prstGeom>
          <a:solidFill>
            <a:srgbClr val="D71D32"/>
          </a:solidFill>
          <a:ln>
            <a:solidFill>
              <a:srgbClr val="D71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2627784" y="279226"/>
            <a:ext cx="22044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01 </a:t>
            </a:r>
            <a:r>
              <a:rPr lang="ko-KR" altLang="en-US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일본의 울릉도 도항 </a:t>
            </a:r>
            <a:endParaRPr lang="ko-KR" altLang="en-US" sz="16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cxnSp>
        <p:nvCxnSpPr>
          <p:cNvPr id="13" name="직선 연결선 12"/>
          <p:cNvCxnSpPr/>
          <p:nvPr/>
        </p:nvCxnSpPr>
        <p:spPr>
          <a:xfrm>
            <a:off x="2615909" y="692696"/>
            <a:ext cx="2160240" cy="0"/>
          </a:xfrm>
          <a:prstGeom prst="line">
            <a:avLst/>
          </a:prstGeom>
          <a:ln>
            <a:gradFill flip="none" rotWithShape="1">
              <a:gsLst>
                <a:gs pos="0">
                  <a:srgbClr val="D71D32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1" name="TextBox 20"/>
          <p:cNvSpPr txBox="1"/>
          <p:nvPr/>
        </p:nvSpPr>
        <p:spPr>
          <a:xfrm>
            <a:off x="2175703" y="1508011"/>
            <a:ext cx="4916577" cy="98488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 smtClean="0">
                <a:solidFill>
                  <a:srgbClr val="FF0000"/>
                </a:solidFill>
              </a:rPr>
              <a:t>1948</a:t>
            </a:r>
            <a:r>
              <a:rPr lang="ko-KR" altLang="en-US" sz="3200" b="1" dirty="0" smtClean="0">
                <a:solidFill>
                  <a:srgbClr val="FF0000"/>
                </a:solidFill>
              </a:rPr>
              <a:t>년</a:t>
            </a:r>
            <a:r>
              <a:rPr lang="ko-KR" altLang="en-US" sz="2600" b="1" dirty="0" smtClean="0"/>
              <a:t> </a:t>
            </a:r>
            <a:endParaRPr lang="en-US" altLang="ko-KR" sz="2600" b="1" dirty="0" smtClean="0"/>
          </a:p>
          <a:p>
            <a:pPr algn="ctr"/>
            <a:r>
              <a:rPr lang="ko-KR" altLang="en-US" sz="2600" b="1" dirty="0" smtClean="0"/>
              <a:t>폭격기의 폭탄 투하</a:t>
            </a:r>
            <a:endParaRPr lang="en-US" altLang="ko-KR" sz="2600" b="1" dirty="0"/>
          </a:p>
        </p:txBody>
      </p:sp>
      <p:grpSp>
        <p:nvGrpSpPr>
          <p:cNvPr id="23" name="그룹 22"/>
          <p:cNvGrpSpPr/>
          <p:nvPr/>
        </p:nvGrpSpPr>
        <p:grpSpPr>
          <a:xfrm>
            <a:off x="-132270" y="168985"/>
            <a:ext cx="1747874" cy="1750940"/>
            <a:chOff x="-132270" y="168985"/>
            <a:chExt cx="1747874" cy="1750940"/>
          </a:xfrm>
        </p:grpSpPr>
        <p:sp>
          <p:nvSpPr>
            <p:cNvPr id="28" name="타원 27"/>
            <p:cNvSpPr/>
            <p:nvPr/>
          </p:nvSpPr>
          <p:spPr>
            <a:xfrm>
              <a:off x="247452" y="551773"/>
              <a:ext cx="1368152" cy="1368152"/>
            </a:xfrm>
            <a:prstGeom prst="ellipse">
              <a:avLst/>
            </a:prstGeom>
            <a:solidFill>
              <a:srgbClr val="D71D32"/>
            </a:solidFill>
            <a:ln>
              <a:solidFill>
                <a:srgbClr val="D71D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9" name="그림 2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126" b="50000"/>
            <a:stretch/>
          </p:blipFill>
          <p:spPr>
            <a:xfrm>
              <a:off x="-132270" y="168985"/>
              <a:ext cx="1557269" cy="267643"/>
            </a:xfrm>
            <a:prstGeom prst="rect">
              <a:avLst/>
            </a:prstGeom>
          </p:spPr>
        </p:pic>
        <p:pic>
          <p:nvPicPr>
            <p:cNvPr id="30" name="그림 2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047" y="742868"/>
              <a:ext cx="1009712" cy="1009712"/>
            </a:xfrm>
            <a:prstGeom prst="rect">
              <a:avLst/>
            </a:prstGeom>
          </p:spPr>
        </p:pic>
      </p:grpSp>
      <p:pic>
        <p:nvPicPr>
          <p:cNvPr id="14" name="그림 13" descr="95b3ea9ce009a9d289f5092cf242f5ec20213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19672" y="2708920"/>
            <a:ext cx="6096000" cy="3429000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1619672" y="2708920"/>
            <a:ext cx="6096000" cy="3429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2559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/>
          <p:cNvSpPr/>
          <p:nvPr/>
        </p:nvSpPr>
        <p:spPr>
          <a:xfrm>
            <a:off x="2627784" y="332656"/>
            <a:ext cx="6408712" cy="252028"/>
          </a:xfrm>
          <a:prstGeom prst="roundRect">
            <a:avLst>
              <a:gd name="adj" fmla="val 50000"/>
            </a:avLst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모서리가 둥근 직사각형 5"/>
          <p:cNvSpPr/>
          <p:nvPr/>
        </p:nvSpPr>
        <p:spPr>
          <a:xfrm>
            <a:off x="4788024" y="332656"/>
            <a:ext cx="2160240" cy="252028"/>
          </a:xfrm>
          <a:prstGeom prst="roundRect">
            <a:avLst>
              <a:gd name="adj" fmla="val 50000"/>
            </a:avLst>
          </a:prstGeom>
          <a:solidFill>
            <a:srgbClr val="D71D32"/>
          </a:solidFill>
          <a:ln>
            <a:solidFill>
              <a:srgbClr val="D71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/>
          <p:cNvSpPr/>
          <p:nvPr/>
        </p:nvSpPr>
        <p:spPr>
          <a:xfrm>
            <a:off x="247452" y="551773"/>
            <a:ext cx="1368152" cy="1368152"/>
          </a:xfrm>
          <a:prstGeom prst="ellipse">
            <a:avLst/>
          </a:prstGeom>
          <a:solidFill>
            <a:srgbClr val="D71D32"/>
          </a:solidFill>
          <a:ln>
            <a:solidFill>
              <a:srgbClr val="D71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6" b="50000"/>
          <a:stretch/>
        </p:blipFill>
        <p:spPr>
          <a:xfrm>
            <a:off x="-132270" y="168985"/>
            <a:ext cx="1557269" cy="26764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88024" y="279226"/>
            <a:ext cx="21467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02 </a:t>
            </a:r>
            <a:r>
              <a:rPr lang="ko-KR" altLang="en-US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일본과 조선의 대립</a:t>
            </a:r>
            <a:endParaRPr lang="ko-KR" altLang="en-US" sz="16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47" y="742868"/>
            <a:ext cx="1009712" cy="1009712"/>
          </a:xfrm>
          <a:prstGeom prst="rect">
            <a:avLst/>
          </a:prstGeom>
        </p:spPr>
      </p:pic>
      <p:cxnSp>
        <p:nvCxnSpPr>
          <p:cNvPr id="14" name="직선 연결선 13"/>
          <p:cNvCxnSpPr/>
          <p:nvPr/>
        </p:nvCxnSpPr>
        <p:spPr>
          <a:xfrm>
            <a:off x="4788024" y="692696"/>
            <a:ext cx="2160240" cy="0"/>
          </a:xfrm>
          <a:prstGeom prst="line">
            <a:avLst/>
          </a:prstGeom>
          <a:ln>
            <a:gradFill flip="none" rotWithShape="1">
              <a:gsLst>
                <a:gs pos="0">
                  <a:srgbClr val="D71D32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175703" y="1652027"/>
            <a:ext cx="4916577" cy="98488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rgbClr val="FF0000"/>
                </a:solidFill>
              </a:rPr>
              <a:t>현재</a:t>
            </a:r>
            <a:endParaRPr lang="en-US" altLang="ko-KR" sz="3200" b="1" dirty="0" smtClean="0">
              <a:solidFill>
                <a:srgbClr val="FF0000"/>
              </a:solidFill>
            </a:endParaRPr>
          </a:p>
          <a:p>
            <a:pPr algn="ctr"/>
            <a:r>
              <a:rPr lang="ko-KR" altLang="en-US" sz="2600" b="1" dirty="0" smtClean="0"/>
              <a:t>독도근처의 폭탄들</a:t>
            </a:r>
            <a:endParaRPr lang="en-US" altLang="ko-KR" sz="2600" b="1" dirty="0"/>
          </a:p>
        </p:txBody>
      </p:sp>
      <p:pic>
        <p:nvPicPr>
          <p:cNvPr id="15" name="그림 14" descr="1283a48e5807a2ae7854311a827a24b820213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3140968"/>
            <a:ext cx="3744416" cy="2952048"/>
          </a:xfrm>
          <a:prstGeom prst="rect">
            <a:avLst/>
          </a:prstGeom>
        </p:spPr>
      </p:pic>
      <p:pic>
        <p:nvPicPr>
          <p:cNvPr id="18" name="그림 17" descr="a6c283676dc65248c0b6bd4c6d2f922320213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6016" y="3155256"/>
            <a:ext cx="3747862" cy="2880040"/>
          </a:xfrm>
          <a:prstGeom prst="rect">
            <a:avLst/>
          </a:prstGeom>
        </p:spPr>
      </p:pic>
      <p:sp>
        <p:nvSpPr>
          <p:cNvPr id="2" name="직사각형 1"/>
          <p:cNvSpPr/>
          <p:nvPr/>
        </p:nvSpPr>
        <p:spPr>
          <a:xfrm>
            <a:off x="683568" y="3155256"/>
            <a:ext cx="3744416" cy="29377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직사각형 2"/>
          <p:cNvSpPr/>
          <p:nvPr/>
        </p:nvSpPr>
        <p:spPr>
          <a:xfrm>
            <a:off x="4716016" y="3155256"/>
            <a:ext cx="3747862" cy="28800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2181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/>
          <p:cNvSpPr/>
          <p:nvPr/>
        </p:nvSpPr>
        <p:spPr>
          <a:xfrm>
            <a:off x="2627784" y="332656"/>
            <a:ext cx="6408712" cy="252028"/>
          </a:xfrm>
          <a:prstGeom prst="roundRect">
            <a:avLst>
              <a:gd name="adj" fmla="val 50000"/>
            </a:avLst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모서리가 둥근 직사각형 5"/>
          <p:cNvSpPr/>
          <p:nvPr/>
        </p:nvSpPr>
        <p:spPr>
          <a:xfrm>
            <a:off x="4788024" y="332656"/>
            <a:ext cx="2160240" cy="252028"/>
          </a:xfrm>
          <a:prstGeom prst="roundRect">
            <a:avLst>
              <a:gd name="adj" fmla="val 50000"/>
            </a:avLst>
          </a:prstGeom>
          <a:solidFill>
            <a:srgbClr val="D71D32"/>
          </a:solidFill>
          <a:ln>
            <a:solidFill>
              <a:srgbClr val="D71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/>
          <p:cNvSpPr/>
          <p:nvPr/>
        </p:nvSpPr>
        <p:spPr>
          <a:xfrm>
            <a:off x="247452" y="551773"/>
            <a:ext cx="1368152" cy="1368152"/>
          </a:xfrm>
          <a:prstGeom prst="ellipse">
            <a:avLst/>
          </a:prstGeom>
          <a:solidFill>
            <a:srgbClr val="D71D32"/>
          </a:solidFill>
          <a:ln>
            <a:solidFill>
              <a:srgbClr val="D71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6" b="50000"/>
          <a:stretch/>
        </p:blipFill>
        <p:spPr>
          <a:xfrm>
            <a:off x="-132270" y="168985"/>
            <a:ext cx="1557269" cy="26764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88024" y="279226"/>
            <a:ext cx="21467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02 </a:t>
            </a:r>
            <a:r>
              <a:rPr lang="ko-KR" altLang="en-US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일본과 조선의 대립</a:t>
            </a:r>
            <a:endParaRPr lang="ko-KR" altLang="en-US" sz="16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47" y="742868"/>
            <a:ext cx="1009712" cy="1009712"/>
          </a:xfrm>
          <a:prstGeom prst="rect">
            <a:avLst/>
          </a:prstGeom>
        </p:spPr>
      </p:pic>
      <p:cxnSp>
        <p:nvCxnSpPr>
          <p:cNvPr id="14" name="직선 연결선 13"/>
          <p:cNvCxnSpPr/>
          <p:nvPr/>
        </p:nvCxnSpPr>
        <p:spPr>
          <a:xfrm>
            <a:off x="4788024" y="692696"/>
            <a:ext cx="2160240" cy="0"/>
          </a:xfrm>
          <a:prstGeom prst="line">
            <a:avLst/>
          </a:prstGeom>
          <a:ln>
            <a:gradFill flip="none" rotWithShape="1">
              <a:gsLst>
                <a:gs pos="0">
                  <a:srgbClr val="D71D32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391727" y="1124744"/>
            <a:ext cx="4916577" cy="98488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 smtClean="0">
                <a:solidFill>
                  <a:srgbClr val="FF0000"/>
                </a:solidFill>
              </a:rPr>
              <a:t>1948</a:t>
            </a:r>
            <a:r>
              <a:rPr lang="ko-KR" altLang="en-US" sz="3200" b="1" dirty="0" smtClean="0">
                <a:solidFill>
                  <a:srgbClr val="FF0000"/>
                </a:solidFill>
              </a:rPr>
              <a:t>년</a:t>
            </a:r>
            <a:r>
              <a:rPr lang="ko-KR" altLang="en-US" sz="2600" b="1" dirty="0" smtClean="0"/>
              <a:t> </a:t>
            </a:r>
            <a:endParaRPr lang="en-US" altLang="ko-KR" sz="2600" b="1" dirty="0" smtClean="0"/>
          </a:p>
          <a:p>
            <a:pPr algn="ctr"/>
            <a:endParaRPr lang="en-US" altLang="ko-KR" sz="2600" b="1" dirty="0"/>
          </a:p>
        </p:txBody>
      </p:sp>
      <p:pic>
        <p:nvPicPr>
          <p:cNvPr id="15" name="그림 14" descr="7576b865e5817e00c8b513cc010b691020213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2276872"/>
            <a:ext cx="3219450" cy="4198640"/>
          </a:xfrm>
          <a:prstGeom prst="rect">
            <a:avLst/>
          </a:prstGeom>
        </p:spPr>
      </p:pic>
      <p:sp>
        <p:nvSpPr>
          <p:cNvPr id="2" name="직사각형 1"/>
          <p:cNvSpPr/>
          <p:nvPr/>
        </p:nvSpPr>
        <p:spPr>
          <a:xfrm>
            <a:off x="755576" y="2276872"/>
            <a:ext cx="3219450" cy="41986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4608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/>
          <p:cNvSpPr/>
          <p:nvPr/>
        </p:nvSpPr>
        <p:spPr>
          <a:xfrm>
            <a:off x="2627784" y="332656"/>
            <a:ext cx="6408712" cy="252028"/>
          </a:xfrm>
          <a:prstGeom prst="roundRect">
            <a:avLst>
              <a:gd name="adj" fmla="val 50000"/>
            </a:avLst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모서리가 둥근 직사각형 5"/>
          <p:cNvSpPr/>
          <p:nvPr/>
        </p:nvSpPr>
        <p:spPr>
          <a:xfrm>
            <a:off x="4788024" y="332656"/>
            <a:ext cx="2160240" cy="252028"/>
          </a:xfrm>
          <a:prstGeom prst="roundRect">
            <a:avLst>
              <a:gd name="adj" fmla="val 50000"/>
            </a:avLst>
          </a:prstGeom>
          <a:solidFill>
            <a:srgbClr val="D71D32"/>
          </a:solidFill>
          <a:ln>
            <a:solidFill>
              <a:srgbClr val="D71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/>
          <p:cNvSpPr/>
          <p:nvPr/>
        </p:nvSpPr>
        <p:spPr>
          <a:xfrm>
            <a:off x="247452" y="551773"/>
            <a:ext cx="1368152" cy="1368152"/>
          </a:xfrm>
          <a:prstGeom prst="ellipse">
            <a:avLst/>
          </a:prstGeom>
          <a:solidFill>
            <a:srgbClr val="D71D32"/>
          </a:solidFill>
          <a:ln>
            <a:solidFill>
              <a:srgbClr val="D71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6" b="50000"/>
          <a:stretch/>
        </p:blipFill>
        <p:spPr>
          <a:xfrm>
            <a:off x="-132270" y="168985"/>
            <a:ext cx="1557269" cy="26764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88024" y="279226"/>
            <a:ext cx="21467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02 </a:t>
            </a:r>
            <a:r>
              <a:rPr lang="ko-KR" altLang="en-US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일본과 조선의 대립</a:t>
            </a:r>
            <a:endParaRPr lang="ko-KR" altLang="en-US" sz="16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47" y="742868"/>
            <a:ext cx="1009712" cy="1009712"/>
          </a:xfrm>
          <a:prstGeom prst="rect">
            <a:avLst/>
          </a:prstGeom>
        </p:spPr>
      </p:pic>
      <p:cxnSp>
        <p:nvCxnSpPr>
          <p:cNvPr id="14" name="직선 연결선 13"/>
          <p:cNvCxnSpPr/>
          <p:nvPr/>
        </p:nvCxnSpPr>
        <p:spPr>
          <a:xfrm>
            <a:off x="4788024" y="692696"/>
            <a:ext cx="2160240" cy="0"/>
          </a:xfrm>
          <a:prstGeom prst="line">
            <a:avLst/>
          </a:prstGeom>
          <a:ln>
            <a:gradFill flip="none" rotWithShape="1">
              <a:gsLst>
                <a:gs pos="0">
                  <a:srgbClr val="D71D32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175703" y="1652027"/>
            <a:ext cx="4916577" cy="98488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 smtClean="0">
                <a:solidFill>
                  <a:srgbClr val="FF0000"/>
                </a:solidFill>
              </a:rPr>
              <a:t>1950</a:t>
            </a:r>
            <a:r>
              <a:rPr lang="ko-KR" altLang="en-US" sz="3200" b="1" dirty="0" smtClean="0">
                <a:solidFill>
                  <a:srgbClr val="FF0000"/>
                </a:solidFill>
              </a:rPr>
              <a:t>년</a:t>
            </a:r>
            <a:r>
              <a:rPr lang="ko-KR" altLang="en-US" sz="2600" b="1" dirty="0" smtClean="0"/>
              <a:t> </a:t>
            </a:r>
            <a:endParaRPr lang="en-US" altLang="ko-KR" sz="2600" b="1" dirty="0"/>
          </a:p>
          <a:p>
            <a:pPr algn="ctr"/>
            <a:r>
              <a:rPr lang="ko-KR" altLang="en-US" sz="2600" b="1" dirty="0" smtClean="0"/>
              <a:t>독도조난어민 위령비 제막식</a:t>
            </a:r>
            <a:endParaRPr lang="en-US" altLang="ko-KR" sz="2600" b="1" dirty="0" smtClean="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23" y="3284984"/>
            <a:ext cx="3848637" cy="2716106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643" y="3284984"/>
            <a:ext cx="4048644" cy="2716106"/>
          </a:xfrm>
          <a:prstGeom prst="rect">
            <a:avLst/>
          </a:prstGeom>
        </p:spPr>
      </p:pic>
      <p:sp>
        <p:nvSpPr>
          <p:cNvPr id="2" name="직사각형 1"/>
          <p:cNvSpPr/>
          <p:nvPr/>
        </p:nvSpPr>
        <p:spPr>
          <a:xfrm>
            <a:off x="363323" y="3284984"/>
            <a:ext cx="3848637" cy="27161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직사각형 2"/>
          <p:cNvSpPr/>
          <p:nvPr/>
        </p:nvSpPr>
        <p:spPr>
          <a:xfrm>
            <a:off x="4680643" y="3284984"/>
            <a:ext cx="4048644" cy="27161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1108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/>
          <p:cNvSpPr/>
          <p:nvPr/>
        </p:nvSpPr>
        <p:spPr>
          <a:xfrm>
            <a:off x="251520" y="260648"/>
            <a:ext cx="8640960" cy="6408712"/>
          </a:xfrm>
          <a:prstGeom prst="roundRect">
            <a:avLst>
              <a:gd name="adj" fmla="val 6846"/>
            </a:avLst>
          </a:prstGeom>
          <a:blipFill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LightScreen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solidFill>
              <a:srgbClr val="D71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D71D32"/>
              </a:solidFill>
            </a:endParaRPr>
          </a:p>
        </p:txBody>
      </p:sp>
      <p:grpSp>
        <p:nvGrpSpPr>
          <p:cNvPr id="10" name="그룹 9"/>
          <p:cNvGrpSpPr/>
          <p:nvPr/>
        </p:nvGrpSpPr>
        <p:grpSpPr>
          <a:xfrm>
            <a:off x="5364088" y="2132856"/>
            <a:ext cx="3096831" cy="2664296"/>
            <a:chOff x="-3564905" y="980728"/>
            <a:chExt cx="3679792" cy="3191353"/>
          </a:xfrm>
        </p:grpSpPr>
        <p:pic>
          <p:nvPicPr>
            <p:cNvPr id="7" name="그림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564904" y="980728"/>
              <a:ext cx="3679791" cy="3190202"/>
            </a:xfrm>
            <a:prstGeom prst="rect">
              <a:avLst/>
            </a:prstGeom>
          </p:spPr>
        </p:pic>
        <p:sp>
          <p:nvSpPr>
            <p:cNvPr id="8" name="직사각형 7"/>
            <p:cNvSpPr/>
            <p:nvPr/>
          </p:nvSpPr>
          <p:spPr>
            <a:xfrm>
              <a:off x="-3564905" y="981879"/>
              <a:ext cx="3679791" cy="319020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95536" y="1988840"/>
            <a:ext cx="626469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5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일본은 죽도 영유권에 관한 </a:t>
            </a:r>
            <a:endParaRPr lang="en-US" altLang="ko-KR" sz="2500" dirty="0" smtClean="0">
              <a:ln>
                <a:solidFill>
                  <a:schemeClr val="bg1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  <a:p>
            <a:r>
              <a:rPr lang="ko-KR" altLang="en-US" sz="25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문제를</a:t>
            </a:r>
            <a:r>
              <a:rPr lang="en-US" altLang="ko-KR" sz="25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28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FF0000"/>
                </a:solidFill>
                <a:latin typeface="나눔고딕" pitchFamily="50" charset="-127"/>
                <a:ea typeface="문체부 궁체 정자체" pitchFamily="17" charset="-127"/>
              </a:rPr>
              <a:t>국제사법재판소</a:t>
            </a:r>
            <a:r>
              <a:rPr lang="ko-KR" altLang="en-US" sz="25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에 </a:t>
            </a:r>
            <a:endParaRPr lang="en-US" altLang="ko-KR" sz="2500" dirty="0" smtClean="0">
              <a:ln>
                <a:solidFill>
                  <a:schemeClr val="bg1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  <a:p>
            <a:r>
              <a:rPr lang="ko-KR" altLang="en-US" sz="25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회부할 것을 제안하고 있습니다</a:t>
            </a:r>
            <a:endParaRPr lang="en-US" altLang="ko-KR" sz="2500" dirty="0" smtClean="0">
              <a:ln>
                <a:solidFill>
                  <a:schemeClr val="bg1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  <a:p>
            <a:endParaRPr lang="en-US" altLang="ko-KR" sz="2500" dirty="0" smtClean="0">
              <a:ln>
                <a:solidFill>
                  <a:schemeClr val="bg1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  <a:p>
            <a:endParaRPr lang="en-US" altLang="ko-KR" sz="2000" dirty="0" smtClean="0">
              <a:ln>
                <a:solidFill>
                  <a:schemeClr val="bg1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  <a:p>
            <a:r>
              <a:rPr lang="ko-KR" altLang="en-US" sz="25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그 사실에 대해 알아보도록 </a:t>
            </a:r>
            <a:endParaRPr lang="en-US" altLang="ko-KR" sz="2500" dirty="0" smtClean="0">
              <a:ln>
                <a:solidFill>
                  <a:schemeClr val="bg1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  <a:p>
            <a:r>
              <a:rPr lang="ko-KR" altLang="en-US" sz="25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하겠습니다</a:t>
            </a:r>
            <a:r>
              <a:rPr lang="en-US" altLang="ko-KR" sz="25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.</a:t>
            </a:r>
            <a:endParaRPr lang="ko-KR" altLang="en-US" sz="2500" dirty="0" smtClean="0">
              <a:ln>
                <a:solidFill>
                  <a:schemeClr val="bg1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  <a:p>
            <a:endParaRPr lang="ko-KR" altLang="en-US" sz="2500" dirty="0">
              <a:ln>
                <a:solidFill>
                  <a:schemeClr val="bg1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6156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/>
          <p:cNvSpPr/>
          <p:nvPr/>
        </p:nvSpPr>
        <p:spPr>
          <a:xfrm>
            <a:off x="2627784" y="332656"/>
            <a:ext cx="6408712" cy="252028"/>
          </a:xfrm>
          <a:prstGeom prst="roundRect">
            <a:avLst>
              <a:gd name="adj" fmla="val 50000"/>
            </a:avLst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모서리가 둥근 직사각형 1"/>
          <p:cNvSpPr/>
          <p:nvPr/>
        </p:nvSpPr>
        <p:spPr>
          <a:xfrm>
            <a:off x="2627784" y="332656"/>
            <a:ext cx="2160240" cy="252028"/>
          </a:xfrm>
          <a:prstGeom prst="roundRect">
            <a:avLst>
              <a:gd name="adj" fmla="val 50000"/>
            </a:avLst>
          </a:prstGeom>
          <a:solidFill>
            <a:srgbClr val="D71D32"/>
          </a:solidFill>
          <a:ln>
            <a:solidFill>
              <a:srgbClr val="D71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2917508" y="279226"/>
            <a:ext cx="15824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01 </a:t>
            </a:r>
            <a:r>
              <a:rPr lang="ko-KR" altLang="en-US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일본측 주장</a:t>
            </a:r>
            <a:endParaRPr lang="ko-KR" altLang="en-US" sz="16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cxnSp>
        <p:nvCxnSpPr>
          <p:cNvPr id="13" name="직선 연결선 12"/>
          <p:cNvCxnSpPr/>
          <p:nvPr/>
        </p:nvCxnSpPr>
        <p:spPr>
          <a:xfrm>
            <a:off x="2615909" y="692696"/>
            <a:ext cx="2160240" cy="0"/>
          </a:xfrm>
          <a:prstGeom prst="line">
            <a:avLst/>
          </a:prstGeom>
          <a:ln>
            <a:gradFill flip="none" rotWithShape="1">
              <a:gsLst>
                <a:gs pos="0">
                  <a:srgbClr val="D71D32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1" name="TextBox 20"/>
          <p:cNvSpPr txBox="1"/>
          <p:nvPr/>
        </p:nvSpPr>
        <p:spPr>
          <a:xfrm>
            <a:off x="612406" y="5344760"/>
            <a:ext cx="3455538" cy="89255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 smtClean="0">
                <a:solidFill>
                  <a:srgbClr val="FF0000"/>
                </a:solidFill>
              </a:rPr>
              <a:t>1145</a:t>
            </a:r>
            <a:r>
              <a:rPr lang="ko-KR" altLang="en-US" sz="3200" b="1" dirty="0" smtClean="0">
                <a:solidFill>
                  <a:srgbClr val="FF0000"/>
                </a:solidFill>
              </a:rPr>
              <a:t>년</a:t>
            </a:r>
            <a:r>
              <a:rPr lang="ko-KR" altLang="en-US" sz="2600" b="1" dirty="0" smtClean="0"/>
              <a:t> </a:t>
            </a:r>
            <a:endParaRPr lang="en-US" altLang="ko-KR" sz="2600" b="1" dirty="0"/>
          </a:p>
          <a:p>
            <a:pPr algn="ctr"/>
            <a:r>
              <a:rPr lang="en-US" altLang="ko-KR" sz="2000" b="1" dirty="0" smtClean="0"/>
              <a:t>&lt;</a:t>
            </a:r>
            <a:r>
              <a:rPr lang="ko-KR" altLang="en-US" sz="2000" b="1" dirty="0" smtClean="0"/>
              <a:t>삼국사기</a:t>
            </a:r>
            <a:r>
              <a:rPr lang="en-US" altLang="ko-KR" sz="2000" b="1" dirty="0" smtClean="0"/>
              <a:t>&gt;</a:t>
            </a:r>
            <a:endParaRPr lang="ko-KR" altLang="en-US" sz="20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4211960" y="5416768"/>
            <a:ext cx="4916577" cy="89255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 smtClean="0">
                <a:solidFill>
                  <a:srgbClr val="FF0000"/>
                </a:solidFill>
              </a:rPr>
              <a:t>1431</a:t>
            </a:r>
            <a:r>
              <a:rPr lang="ko-KR" altLang="en-US" sz="3200" b="1" dirty="0" smtClean="0">
                <a:solidFill>
                  <a:srgbClr val="FF0000"/>
                </a:solidFill>
              </a:rPr>
              <a:t>년</a:t>
            </a:r>
            <a:endParaRPr lang="en-US" altLang="ko-KR" sz="2600" b="1" dirty="0"/>
          </a:p>
          <a:p>
            <a:pPr algn="ctr"/>
            <a:r>
              <a:rPr lang="en-US" altLang="ko-KR" sz="2000" b="1" dirty="0" smtClean="0"/>
              <a:t>&lt;</a:t>
            </a:r>
            <a:r>
              <a:rPr lang="ko-KR" altLang="en-US" sz="2000" b="1" dirty="0" smtClean="0"/>
              <a:t>태종실록</a:t>
            </a:r>
            <a:r>
              <a:rPr lang="en-US" altLang="ko-KR" sz="2000" b="1" dirty="0" smtClean="0"/>
              <a:t>&gt; </a:t>
            </a:r>
            <a:r>
              <a:rPr lang="ko-KR" altLang="en-US" sz="2000" b="1" dirty="0" smtClean="0"/>
              <a:t>태종</a:t>
            </a:r>
            <a:r>
              <a:rPr lang="en-US" altLang="ko-KR" sz="2000" b="1" dirty="0" smtClean="0"/>
              <a:t>17</a:t>
            </a:r>
            <a:r>
              <a:rPr lang="ko-KR" altLang="en-US" sz="2000" b="1" dirty="0" smtClean="0"/>
              <a:t>년</a:t>
            </a:r>
            <a:endParaRPr lang="ko-KR" altLang="en-US" sz="2000" b="1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74" y="1877473"/>
            <a:ext cx="3293024" cy="327971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직사각형 5"/>
          <p:cNvSpPr/>
          <p:nvPr/>
        </p:nvSpPr>
        <p:spPr>
          <a:xfrm>
            <a:off x="805074" y="1877473"/>
            <a:ext cx="3262870" cy="32797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5354904" y="1333939"/>
            <a:ext cx="2450443" cy="38232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5" name="_x158010848" descr="EMB0000023428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904" y="1333939"/>
            <a:ext cx="2450443" cy="3823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147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모서리가 둥근 직사각형 23"/>
          <p:cNvSpPr/>
          <p:nvPr/>
        </p:nvSpPr>
        <p:spPr>
          <a:xfrm>
            <a:off x="179512" y="215594"/>
            <a:ext cx="8640960" cy="6408712"/>
          </a:xfrm>
          <a:prstGeom prst="roundRect">
            <a:avLst>
              <a:gd name="adj" fmla="val 6846"/>
            </a:avLst>
          </a:prstGeom>
          <a:blipFill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LightScreen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solidFill>
              <a:srgbClr val="D71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D71D32"/>
              </a:solidFill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289" y="2976731"/>
            <a:ext cx="1651248" cy="1651248"/>
          </a:xfrm>
          <a:prstGeom prst="rect">
            <a:avLst/>
          </a:prstGeom>
        </p:spPr>
      </p:pic>
      <p:grpSp>
        <p:nvGrpSpPr>
          <p:cNvPr id="12" name="그룹 11"/>
          <p:cNvGrpSpPr/>
          <p:nvPr/>
        </p:nvGrpSpPr>
        <p:grpSpPr>
          <a:xfrm>
            <a:off x="4644009" y="1973350"/>
            <a:ext cx="3312368" cy="3255850"/>
            <a:chOff x="5220072" y="2464151"/>
            <a:chExt cx="2376264" cy="1908970"/>
          </a:xfrm>
        </p:grpSpPr>
        <p:sp>
          <p:nvSpPr>
            <p:cNvPr id="5" name="모서리가 둥근 직사각형 4"/>
            <p:cNvSpPr/>
            <p:nvPr/>
          </p:nvSpPr>
          <p:spPr>
            <a:xfrm>
              <a:off x="5220072" y="2464151"/>
              <a:ext cx="2376264" cy="252028"/>
            </a:xfrm>
            <a:prstGeom prst="roundRect">
              <a:avLst>
                <a:gd name="adj" fmla="val 50000"/>
              </a:avLst>
            </a:prstGeom>
            <a:solidFill>
              <a:srgbClr val="E6E6E6"/>
            </a:solidFill>
            <a:ln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6" name="모서리가 둥근 직사각형 5"/>
            <p:cNvSpPr/>
            <p:nvPr/>
          </p:nvSpPr>
          <p:spPr>
            <a:xfrm>
              <a:off x="5328084" y="2464151"/>
              <a:ext cx="2160240" cy="252028"/>
            </a:xfrm>
            <a:prstGeom prst="roundRect">
              <a:avLst>
                <a:gd name="adj" fmla="val 50000"/>
              </a:avLst>
            </a:prstGeom>
            <a:solidFill>
              <a:srgbClr val="D71D32"/>
            </a:solidFill>
            <a:ln>
              <a:solidFill>
                <a:srgbClr val="D71D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611650" y="2473233"/>
              <a:ext cx="1137560" cy="1985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" pitchFamily="50" charset="-127"/>
                  <a:ea typeface="나눔고딕" pitchFamily="50" charset="-127"/>
                </a:rPr>
                <a:t>01 </a:t>
              </a:r>
              <a:r>
                <a:rPr lang="ko-KR" altLang="en-US" sz="16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" pitchFamily="50" charset="-127"/>
                  <a:ea typeface="나눔고딕" pitchFamily="50" charset="-127"/>
                </a:rPr>
                <a:t>고문서 내용</a:t>
              </a:r>
              <a:endParaRPr lang="ko-KR" altLang="en-US" sz="16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9" name="모서리가 둥근 직사각형 8"/>
            <p:cNvSpPr/>
            <p:nvPr/>
          </p:nvSpPr>
          <p:spPr>
            <a:xfrm>
              <a:off x="5220072" y="3292622"/>
              <a:ext cx="2376264" cy="252028"/>
            </a:xfrm>
            <a:prstGeom prst="roundRect">
              <a:avLst>
                <a:gd name="adj" fmla="val 50000"/>
              </a:avLst>
            </a:prstGeom>
            <a:solidFill>
              <a:srgbClr val="E6E6E6"/>
            </a:solidFill>
            <a:ln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10" name="모서리가 둥근 직사각형 9"/>
            <p:cNvSpPr/>
            <p:nvPr/>
          </p:nvSpPr>
          <p:spPr>
            <a:xfrm>
              <a:off x="5328084" y="3292622"/>
              <a:ext cx="2160240" cy="252028"/>
            </a:xfrm>
            <a:prstGeom prst="roundRect">
              <a:avLst>
                <a:gd name="adj" fmla="val 50000"/>
              </a:avLst>
            </a:prstGeom>
            <a:solidFill>
              <a:srgbClr val="D71D32"/>
            </a:solidFill>
            <a:ln>
              <a:solidFill>
                <a:srgbClr val="D71D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611650" y="3317628"/>
              <a:ext cx="1579153" cy="1985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" pitchFamily="50" charset="-127"/>
                  <a:ea typeface="나눔고딕" pitchFamily="50" charset="-127"/>
                </a:rPr>
                <a:t>02 </a:t>
              </a:r>
              <a:r>
                <a:rPr lang="ko-KR" altLang="en-US" sz="16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" pitchFamily="50" charset="-127"/>
                  <a:ea typeface="나눔고딕" pitchFamily="50" charset="-127"/>
                </a:rPr>
                <a:t>샌프란시스코 조약</a:t>
              </a:r>
              <a:endParaRPr lang="ko-KR" altLang="en-US" sz="16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13" name="모서리가 둥근 직사각형 12"/>
            <p:cNvSpPr/>
            <p:nvPr/>
          </p:nvSpPr>
          <p:spPr>
            <a:xfrm>
              <a:off x="5220072" y="4121093"/>
              <a:ext cx="2376264" cy="252028"/>
            </a:xfrm>
            <a:prstGeom prst="roundRect">
              <a:avLst>
                <a:gd name="adj" fmla="val 50000"/>
              </a:avLst>
            </a:prstGeom>
            <a:solidFill>
              <a:srgbClr val="E6E6E6"/>
            </a:solidFill>
            <a:ln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14" name="모서리가 둥근 직사각형 13"/>
            <p:cNvSpPr/>
            <p:nvPr/>
          </p:nvSpPr>
          <p:spPr>
            <a:xfrm>
              <a:off x="5328084" y="4121093"/>
              <a:ext cx="2160240" cy="252028"/>
            </a:xfrm>
            <a:prstGeom prst="roundRect">
              <a:avLst>
                <a:gd name="adj" fmla="val 50000"/>
              </a:avLst>
            </a:prstGeom>
            <a:solidFill>
              <a:srgbClr val="D71D32"/>
            </a:solidFill>
            <a:ln>
              <a:solidFill>
                <a:srgbClr val="D71D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622808" y="4149739"/>
              <a:ext cx="578763" cy="2233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" pitchFamily="50" charset="-127"/>
                  <a:ea typeface="나눔고딕" pitchFamily="50" charset="-127"/>
                </a:rPr>
                <a:t>03 </a:t>
              </a:r>
              <a:r>
                <a:rPr lang="ko-KR" altLang="en-US" sz="16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" pitchFamily="50" charset="-127"/>
                  <a:ea typeface="나눔고딕" pitchFamily="50" charset="-127"/>
                </a:rPr>
                <a:t>결</a:t>
              </a:r>
              <a:r>
                <a:rPr lang="ko-KR" altLang="en-US" sz="16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" pitchFamily="50" charset="-127"/>
                  <a:ea typeface="나눔고딕" pitchFamily="50" charset="-127"/>
                </a:rPr>
                <a:t>론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187624" y="1846565"/>
            <a:ext cx="223224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0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D71D32"/>
                </a:solidFill>
                <a:latin typeface="나눔고딕" pitchFamily="50" charset="-127"/>
                <a:ea typeface="나눔고딕" pitchFamily="50" charset="-127"/>
              </a:rPr>
              <a:t>INDEX</a:t>
            </a:r>
            <a:endParaRPr lang="ko-KR" altLang="en-US" sz="50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D71D32"/>
              </a:solidFill>
              <a:latin typeface="나눔고딕" pitchFamily="50" charset="-127"/>
              <a:ea typeface="나눔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9794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/>
          <p:cNvSpPr/>
          <p:nvPr/>
        </p:nvSpPr>
        <p:spPr>
          <a:xfrm>
            <a:off x="2627784" y="332656"/>
            <a:ext cx="6408712" cy="252028"/>
          </a:xfrm>
          <a:prstGeom prst="roundRect">
            <a:avLst>
              <a:gd name="adj" fmla="val 50000"/>
            </a:avLst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2627784" y="332656"/>
            <a:ext cx="2160240" cy="252028"/>
          </a:xfrm>
          <a:prstGeom prst="roundRect">
            <a:avLst>
              <a:gd name="adj" fmla="val 50000"/>
            </a:avLst>
          </a:prstGeom>
          <a:solidFill>
            <a:srgbClr val="D71D32"/>
          </a:solidFill>
          <a:ln>
            <a:solidFill>
              <a:srgbClr val="D71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" name="타원 2"/>
          <p:cNvSpPr/>
          <p:nvPr/>
        </p:nvSpPr>
        <p:spPr>
          <a:xfrm>
            <a:off x="247452" y="551773"/>
            <a:ext cx="1368152" cy="1368152"/>
          </a:xfrm>
          <a:prstGeom prst="ellipse">
            <a:avLst/>
          </a:prstGeom>
          <a:solidFill>
            <a:srgbClr val="D71D32"/>
          </a:solidFill>
          <a:ln>
            <a:solidFill>
              <a:srgbClr val="D71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6" b="50000"/>
          <a:stretch/>
        </p:blipFill>
        <p:spPr>
          <a:xfrm>
            <a:off x="-132270" y="168985"/>
            <a:ext cx="1557269" cy="26764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27784" y="279226"/>
            <a:ext cx="16273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01  </a:t>
            </a:r>
            <a:r>
              <a:rPr lang="ko-KR" altLang="en-US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고문서 내용 </a:t>
            </a:r>
            <a:endParaRPr lang="ko-KR" altLang="en-US" sz="16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47" y="742868"/>
            <a:ext cx="1009712" cy="1009712"/>
          </a:xfrm>
          <a:prstGeom prst="rect">
            <a:avLst/>
          </a:prstGeom>
        </p:spPr>
      </p:pic>
      <p:cxnSp>
        <p:nvCxnSpPr>
          <p:cNvPr id="13" name="직선 연결선 12"/>
          <p:cNvCxnSpPr/>
          <p:nvPr/>
        </p:nvCxnSpPr>
        <p:spPr>
          <a:xfrm>
            <a:off x="2615909" y="692696"/>
            <a:ext cx="2160240" cy="0"/>
          </a:xfrm>
          <a:prstGeom prst="line">
            <a:avLst/>
          </a:prstGeom>
          <a:ln>
            <a:gradFill flip="none" rotWithShape="1">
              <a:gsLst>
                <a:gs pos="0">
                  <a:srgbClr val="D71D32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19872" y="5661248"/>
            <a:ext cx="1872208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 err="1" smtClean="0">
                <a:latin typeface="나눔고딕" pitchFamily="50" charset="-127"/>
                <a:ea typeface="나눔고딕" pitchFamily="50" charset="-127"/>
              </a:rPr>
              <a:t>태종실록지</a:t>
            </a:r>
            <a:endParaRPr lang="ko-KR" altLang="en-US" b="1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27584" y="1916832"/>
            <a:ext cx="7751616" cy="1138773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b="1" dirty="0" smtClean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1417</a:t>
            </a:r>
            <a:r>
              <a:rPr lang="ko-KR" altLang="en-US" sz="3600" b="1" dirty="0" smtClean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년</a:t>
            </a:r>
            <a:r>
              <a:rPr lang="ko-KR" altLang="en-US" sz="3200" b="1" dirty="0" smtClean="0">
                <a:latin typeface="나눔고딕" pitchFamily="50" charset="-127"/>
                <a:ea typeface="나눔고딕" pitchFamily="50" charset="-127"/>
              </a:rPr>
              <a:t> </a:t>
            </a:r>
            <a:endParaRPr lang="en-US" altLang="ko-KR" sz="3200" b="1" dirty="0" smtClean="0">
              <a:latin typeface="나눔고딕" pitchFamily="50" charset="-127"/>
              <a:ea typeface="나눔고딕" pitchFamily="50" charset="-127"/>
            </a:endParaRPr>
          </a:p>
          <a:p>
            <a:pPr algn="ctr"/>
            <a:r>
              <a:rPr lang="ko-KR" altLang="en-US" sz="3200" b="1" dirty="0" smtClean="0">
                <a:latin typeface="나눔고딕" pitchFamily="50" charset="-127"/>
                <a:ea typeface="나눔고딕" pitchFamily="50" charset="-127"/>
              </a:rPr>
              <a:t>태종실록에 실린 내용</a:t>
            </a:r>
            <a:endParaRPr lang="ko-KR" altLang="en-US" sz="3200" b="1" dirty="0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26" name="_x137589496" descr="EMB0000069c48f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501008"/>
            <a:ext cx="3958920" cy="1872208"/>
          </a:xfrm>
          <a:prstGeom prst="rect">
            <a:avLst/>
          </a:prstGeom>
          <a:noFill/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5" y="3501008"/>
            <a:ext cx="3732905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8941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/>
          <p:cNvSpPr/>
          <p:nvPr/>
        </p:nvSpPr>
        <p:spPr>
          <a:xfrm>
            <a:off x="2627784" y="332656"/>
            <a:ext cx="6408712" cy="252028"/>
          </a:xfrm>
          <a:prstGeom prst="roundRect">
            <a:avLst>
              <a:gd name="adj" fmla="val 50000"/>
            </a:avLst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2627784" y="332656"/>
            <a:ext cx="2160240" cy="252028"/>
          </a:xfrm>
          <a:prstGeom prst="roundRect">
            <a:avLst>
              <a:gd name="adj" fmla="val 50000"/>
            </a:avLst>
          </a:prstGeom>
          <a:solidFill>
            <a:srgbClr val="D71D32"/>
          </a:solidFill>
          <a:ln>
            <a:solidFill>
              <a:srgbClr val="D71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27784" y="279226"/>
            <a:ext cx="16273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01  </a:t>
            </a:r>
            <a:r>
              <a:rPr lang="ko-KR" altLang="en-US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고문서 내용 </a:t>
            </a:r>
            <a:endParaRPr lang="ko-KR" altLang="en-US" sz="16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cxnSp>
        <p:nvCxnSpPr>
          <p:cNvPr id="13" name="직선 연결선 12"/>
          <p:cNvCxnSpPr/>
          <p:nvPr/>
        </p:nvCxnSpPr>
        <p:spPr>
          <a:xfrm>
            <a:off x="2615909" y="692696"/>
            <a:ext cx="2160240" cy="0"/>
          </a:xfrm>
          <a:prstGeom prst="line">
            <a:avLst/>
          </a:prstGeom>
          <a:ln>
            <a:gradFill flip="none" rotWithShape="1">
              <a:gsLst>
                <a:gs pos="0">
                  <a:srgbClr val="D71D32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5" name="_x32048448" descr="EMB0000069c48f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700808"/>
            <a:ext cx="3672407" cy="1728192"/>
          </a:xfrm>
          <a:prstGeom prst="rect">
            <a:avLst/>
          </a:prstGeom>
          <a:noFill/>
        </p:spPr>
      </p:pic>
      <p:pic>
        <p:nvPicPr>
          <p:cNvPr id="16" name="_x137598328" descr="EMB0000069c48f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700808"/>
            <a:ext cx="3866713" cy="1728192"/>
          </a:xfrm>
          <a:prstGeom prst="rect">
            <a:avLst/>
          </a:prstGeom>
          <a:noFill/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3717032"/>
            <a:ext cx="3096344" cy="1285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971600" y="5445224"/>
            <a:ext cx="7751616" cy="89255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2600" b="1" dirty="0" err="1" smtClean="0">
                <a:latin typeface="나눔고딕" pitchFamily="50" charset="-127"/>
                <a:ea typeface="나눔고딕" pitchFamily="50" charset="-127"/>
              </a:rPr>
              <a:t>고지도에</a:t>
            </a:r>
            <a:r>
              <a:rPr lang="ko-KR" altLang="en-US" sz="2600" b="1" dirty="0" smtClean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2600" b="1" dirty="0" err="1" smtClean="0">
                <a:latin typeface="나눔고딕" pitchFamily="50" charset="-127"/>
                <a:ea typeface="나눔고딕" pitchFamily="50" charset="-127"/>
              </a:rPr>
              <a:t>그려져있는</a:t>
            </a:r>
            <a:endParaRPr lang="en-US" altLang="ko-KR" sz="2600" b="1" dirty="0" smtClean="0">
              <a:latin typeface="나눔고딕" pitchFamily="50" charset="-127"/>
              <a:ea typeface="나눔고딕" pitchFamily="50" charset="-127"/>
            </a:endParaRPr>
          </a:p>
          <a:p>
            <a:pPr algn="ctr"/>
            <a:r>
              <a:rPr lang="ko-KR" altLang="en-US" sz="2600" b="1" dirty="0" err="1" smtClean="0">
                <a:latin typeface="나눔고딕" pitchFamily="50" charset="-127"/>
                <a:ea typeface="나눔고딕" pitchFamily="50" charset="-127"/>
              </a:rPr>
              <a:t>우산도는</a:t>
            </a:r>
            <a:r>
              <a:rPr lang="ko-KR" altLang="en-US" sz="2600" b="1" dirty="0" smtClean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2600" b="1" dirty="0" smtClean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독도</a:t>
            </a:r>
            <a:r>
              <a:rPr lang="ko-KR" altLang="en-US" sz="2600" b="1" dirty="0" smtClean="0">
                <a:latin typeface="나눔고딕" pitchFamily="50" charset="-127"/>
                <a:ea typeface="나눔고딕" pitchFamily="50" charset="-127"/>
              </a:rPr>
              <a:t>이다</a:t>
            </a:r>
            <a:r>
              <a:rPr lang="en-US" altLang="ko-KR" sz="2600" b="1" dirty="0" smtClean="0">
                <a:latin typeface="나눔고딕" pitchFamily="50" charset="-127"/>
                <a:ea typeface="나눔고딕" pitchFamily="50" charset="-127"/>
              </a:rPr>
              <a:t>?</a:t>
            </a:r>
            <a:endParaRPr lang="ko-KR" altLang="en-US" sz="2600" b="1" dirty="0">
              <a:latin typeface="나눔고딕" pitchFamily="50" charset="-127"/>
              <a:ea typeface="나눔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5632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/>
          <p:cNvSpPr/>
          <p:nvPr/>
        </p:nvSpPr>
        <p:spPr>
          <a:xfrm>
            <a:off x="2627784" y="332656"/>
            <a:ext cx="6408712" cy="252028"/>
          </a:xfrm>
          <a:prstGeom prst="roundRect">
            <a:avLst>
              <a:gd name="adj" fmla="val 50000"/>
            </a:avLst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4788024" y="332656"/>
            <a:ext cx="2160240" cy="252028"/>
          </a:xfrm>
          <a:prstGeom prst="roundRect">
            <a:avLst>
              <a:gd name="adj" fmla="val 50000"/>
            </a:avLst>
          </a:prstGeom>
          <a:solidFill>
            <a:srgbClr val="D71D32"/>
          </a:solidFill>
          <a:ln>
            <a:solidFill>
              <a:srgbClr val="D71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9" name="타원 8"/>
          <p:cNvSpPr/>
          <p:nvPr/>
        </p:nvSpPr>
        <p:spPr>
          <a:xfrm>
            <a:off x="247452" y="551773"/>
            <a:ext cx="1368152" cy="1368152"/>
          </a:xfrm>
          <a:prstGeom prst="ellipse">
            <a:avLst/>
          </a:prstGeom>
          <a:solidFill>
            <a:srgbClr val="D71D32"/>
          </a:solidFill>
          <a:ln>
            <a:solidFill>
              <a:srgbClr val="D71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6" b="50000"/>
          <a:stretch/>
        </p:blipFill>
        <p:spPr>
          <a:xfrm>
            <a:off x="-132270" y="168985"/>
            <a:ext cx="1557269" cy="26764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88024" y="279226"/>
            <a:ext cx="20890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02 </a:t>
            </a:r>
            <a:r>
              <a:rPr lang="ko-KR" altLang="en-US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샌프란시스코 조약</a:t>
            </a:r>
            <a:endParaRPr lang="ko-KR" altLang="en-US" sz="16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47" y="742868"/>
            <a:ext cx="1009712" cy="1009712"/>
          </a:xfrm>
          <a:prstGeom prst="rect">
            <a:avLst/>
          </a:prstGeom>
        </p:spPr>
      </p:pic>
      <p:cxnSp>
        <p:nvCxnSpPr>
          <p:cNvPr id="14" name="직선 연결선 13"/>
          <p:cNvCxnSpPr/>
          <p:nvPr/>
        </p:nvCxnSpPr>
        <p:spPr>
          <a:xfrm>
            <a:off x="4788024" y="692696"/>
            <a:ext cx="2160240" cy="0"/>
          </a:xfrm>
          <a:prstGeom prst="line">
            <a:avLst/>
          </a:prstGeom>
          <a:ln>
            <a:gradFill flip="none" rotWithShape="1">
              <a:gsLst>
                <a:gs pos="0">
                  <a:srgbClr val="D71D32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483768" y="5013176"/>
            <a:ext cx="3906731" cy="89255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샌프란시스코 조약</a:t>
            </a:r>
            <a:endParaRPr lang="en-US" altLang="ko-KR" sz="2600" b="1" dirty="0">
              <a:latin typeface="나눔고딕" pitchFamily="50" charset="-127"/>
              <a:ea typeface="나눔고딕" pitchFamily="50" charset="-127"/>
            </a:endParaRPr>
          </a:p>
          <a:p>
            <a:pPr algn="ctr"/>
            <a:r>
              <a:rPr lang="ko-KR" altLang="en-US" sz="2000" b="1" dirty="0" smtClean="0">
                <a:latin typeface="나눔고딕" pitchFamily="50" charset="-127"/>
                <a:ea typeface="나눔고딕" pitchFamily="50" charset="-127"/>
              </a:rPr>
              <a:t> </a:t>
            </a:r>
            <a:endParaRPr lang="en-US" altLang="ko-KR" sz="2000" b="1" dirty="0" smtClean="0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284984"/>
            <a:ext cx="1081265" cy="86654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816624" y="5085184"/>
            <a:ext cx="3906731" cy="40011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b="1" dirty="0" smtClean="0">
                <a:latin typeface="나눔고딕" pitchFamily="50" charset="-127"/>
                <a:ea typeface="나눔고딕" pitchFamily="50" charset="-127"/>
              </a:rPr>
              <a:t> </a:t>
            </a:r>
            <a:endParaRPr lang="en-US" altLang="ko-KR" sz="2000" b="1" dirty="0" smtClean="0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2852936"/>
            <a:ext cx="3293629" cy="1508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64088" y="2924944"/>
            <a:ext cx="3568577" cy="1527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2708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/>
          <p:cNvSpPr/>
          <p:nvPr/>
        </p:nvSpPr>
        <p:spPr>
          <a:xfrm>
            <a:off x="2627784" y="332656"/>
            <a:ext cx="6408712" cy="252028"/>
          </a:xfrm>
          <a:prstGeom prst="roundRect">
            <a:avLst>
              <a:gd name="adj" fmla="val 50000"/>
            </a:avLst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4788024" y="332656"/>
            <a:ext cx="2160240" cy="252028"/>
          </a:xfrm>
          <a:prstGeom prst="roundRect">
            <a:avLst>
              <a:gd name="adj" fmla="val 50000"/>
            </a:avLst>
          </a:prstGeom>
          <a:solidFill>
            <a:srgbClr val="D71D32"/>
          </a:solidFill>
          <a:ln>
            <a:solidFill>
              <a:srgbClr val="D71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9" name="타원 8"/>
          <p:cNvSpPr/>
          <p:nvPr/>
        </p:nvSpPr>
        <p:spPr>
          <a:xfrm>
            <a:off x="247452" y="551773"/>
            <a:ext cx="1368152" cy="1368152"/>
          </a:xfrm>
          <a:prstGeom prst="ellipse">
            <a:avLst/>
          </a:prstGeom>
          <a:solidFill>
            <a:srgbClr val="D71D32"/>
          </a:solidFill>
          <a:ln>
            <a:solidFill>
              <a:srgbClr val="D71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6" b="50000"/>
          <a:stretch/>
        </p:blipFill>
        <p:spPr>
          <a:xfrm>
            <a:off x="-132270" y="168985"/>
            <a:ext cx="1557269" cy="26764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88024" y="279226"/>
            <a:ext cx="20890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02 </a:t>
            </a:r>
            <a:r>
              <a:rPr lang="ko-KR" altLang="en-US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샌프란시스코 조약</a:t>
            </a:r>
            <a:endParaRPr lang="ko-KR" altLang="en-US" sz="16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47" y="742868"/>
            <a:ext cx="1009712" cy="1009712"/>
          </a:xfrm>
          <a:prstGeom prst="rect">
            <a:avLst/>
          </a:prstGeom>
        </p:spPr>
      </p:pic>
      <p:cxnSp>
        <p:nvCxnSpPr>
          <p:cNvPr id="14" name="직선 연결선 13"/>
          <p:cNvCxnSpPr/>
          <p:nvPr/>
        </p:nvCxnSpPr>
        <p:spPr>
          <a:xfrm>
            <a:off x="4788024" y="692696"/>
            <a:ext cx="2160240" cy="0"/>
          </a:xfrm>
          <a:prstGeom prst="line">
            <a:avLst/>
          </a:prstGeom>
          <a:ln>
            <a:gradFill flip="none" rotWithShape="1">
              <a:gsLst>
                <a:gs pos="0">
                  <a:srgbClr val="D71D32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483768" y="5013176"/>
            <a:ext cx="3906731" cy="40011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b="1" dirty="0" smtClean="0">
                <a:latin typeface="나눔고딕" pitchFamily="50" charset="-127"/>
                <a:ea typeface="나눔고딕" pitchFamily="50" charset="-127"/>
              </a:rPr>
              <a:t> </a:t>
            </a:r>
            <a:endParaRPr lang="en-US" altLang="ko-KR" sz="2000" b="1" dirty="0" smtClean="0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212976"/>
            <a:ext cx="1081265" cy="86654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816624" y="5085184"/>
            <a:ext cx="3906731" cy="40011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b="1" dirty="0" smtClean="0">
                <a:latin typeface="나눔고딕" pitchFamily="50" charset="-127"/>
                <a:ea typeface="나눔고딕" pitchFamily="50" charset="-127"/>
              </a:rPr>
              <a:t> </a:t>
            </a:r>
            <a:endParaRPr lang="en-US" altLang="ko-KR" sz="2000" b="1" dirty="0" smtClean="0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2204864"/>
            <a:ext cx="3188023" cy="2545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7" y="2132856"/>
            <a:ext cx="3600399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2627784" y="4941168"/>
            <a:ext cx="3906731" cy="2277547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샌프란시스코조약 제</a:t>
            </a:r>
            <a:r>
              <a:rPr lang="en-US" altLang="ko-KR" sz="3200" b="1" dirty="0" smtClean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2</a:t>
            </a:r>
            <a:r>
              <a:rPr lang="ko-KR" altLang="en-US" sz="3200" b="1" dirty="0" smtClean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조</a:t>
            </a:r>
            <a:endParaRPr lang="en-US" altLang="ko-KR" sz="3200" b="1" dirty="0" smtClean="0">
              <a:solidFill>
                <a:srgbClr val="FF0000"/>
              </a:solidFill>
              <a:latin typeface="나눔고딕" pitchFamily="50" charset="-127"/>
              <a:ea typeface="나눔고딕" pitchFamily="50" charset="-127"/>
            </a:endParaRPr>
          </a:p>
          <a:p>
            <a:pPr algn="ctr"/>
            <a:r>
              <a:rPr lang="en-US" altLang="ko-KR" sz="3200" b="1" dirty="0" smtClean="0">
                <a:latin typeface="나눔고딕" pitchFamily="50" charset="-127"/>
                <a:ea typeface="나눔고딕" pitchFamily="50" charset="-127"/>
              </a:rPr>
              <a:t> 1952</a:t>
            </a:r>
            <a:r>
              <a:rPr lang="ko-KR" altLang="en-US" sz="3200" b="1" dirty="0" smtClean="0">
                <a:latin typeface="나눔고딕" pitchFamily="50" charset="-127"/>
                <a:ea typeface="나눔고딕" pitchFamily="50" charset="-127"/>
              </a:rPr>
              <a:t>년 </a:t>
            </a:r>
            <a:r>
              <a:rPr lang="en-US" altLang="ko-KR" sz="3200" b="1" dirty="0" smtClean="0">
                <a:latin typeface="나눔고딕" pitchFamily="50" charset="-127"/>
                <a:ea typeface="나눔고딕" pitchFamily="50" charset="-127"/>
              </a:rPr>
              <a:t>4</a:t>
            </a:r>
            <a:r>
              <a:rPr lang="ko-KR" altLang="en-US" sz="3200" b="1" dirty="0" smtClean="0">
                <a:latin typeface="나눔고딕" pitchFamily="50" charset="-127"/>
                <a:ea typeface="나눔고딕" pitchFamily="50" charset="-127"/>
              </a:rPr>
              <a:t>월</a:t>
            </a:r>
            <a:endParaRPr lang="en-US" altLang="ko-KR" sz="3200" b="1" dirty="0" smtClean="0">
              <a:solidFill>
                <a:srgbClr val="FF0000"/>
              </a:solidFill>
              <a:latin typeface="나눔고딕" pitchFamily="50" charset="-127"/>
              <a:ea typeface="나눔고딕" pitchFamily="50" charset="-127"/>
            </a:endParaRPr>
          </a:p>
          <a:p>
            <a:pPr algn="ctr"/>
            <a:endParaRPr lang="en-US" altLang="ko-KR" sz="2600" b="1" dirty="0">
              <a:latin typeface="나눔고딕" pitchFamily="50" charset="-127"/>
              <a:ea typeface="나눔고딕" pitchFamily="50" charset="-127"/>
            </a:endParaRPr>
          </a:p>
          <a:p>
            <a:pPr algn="ctr"/>
            <a:r>
              <a:rPr lang="ko-KR" altLang="en-US" sz="2000" b="1" dirty="0" smtClean="0">
                <a:latin typeface="나눔고딕" pitchFamily="50" charset="-127"/>
                <a:ea typeface="나눔고딕" pitchFamily="50" charset="-127"/>
              </a:rPr>
              <a:t> </a:t>
            </a:r>
            <a:endParaRPr lang="en-US" altLang="ko-KR" sz="2000" b="1" dirty="0" smtClean="0">
              <a:latin typeface="나눔고딕" pitchFamily="50" charset="-127"/>
              <a:ea typeface="나눔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7710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/>
          <p:cNvSpPr/>
          <p:nvPr/>
        </p:nvSpPr>
        <p:spPr>
          <a:xfrm>
            <a:off x="2627784" y="332656"/>
            <a:ext cx="6408712" cy="252028"/>
          </a:xfrm>
          <a:prstGeom prst="roundRect">
            <a:avLst>
              <a:gd name="adj" fmla="val 50000"/>
            </a:avLst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4788024" y="332656"/>
            <a:ext cx="2160240" cy="252028"/>
          </a:xfrm>
          <a:prstGeom prst="roundRect">
            <a:avLst>
              <a:gd name="adj" fmla="val 50000"/>
            </a:avLst>
          </a:prstGeom>
          <a:solidFill>
            <a:srgbClr val="D71D32"/>
          </a:solidFill>
          <a:ln>
            <a:solidFill>
              <a:srgbClr val="D71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9" name="타원 8"/>
          <p:cNvSpPr/>
          <p:nvPr/>
        </p:nvSpPr>
        <p:spPr>
          <a:xfrm>
            <a:off x="247452" y="551773"/>
            <a:ext cx="1368152" cy="1368152"/>
          </a:xfrm>
          <a:prstGeom prst="ellipse">
            <a:avLst/>
          </a:prstGeom>
          <a:solidFill>
            <a:srgbClr val="D71D32"/>
          </a:solidFill>
          <a:ln>
            <a:solidFill>
              <a:srgbClr val="D71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6" b="50000"/>
          <a:stretch/>
        </p:blipFill>
        <p:spPr>
          <a:xfrm>
            <a:off x="-132270" y="168985"/>
            <a:ext cx="1557269" cy="26764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88024" y="279226"/>
            <a:ext cx="20890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02 </a:t>
            </a:r>
            <a:r>
              <a:rPr lang="ko-KR" altLang="en-US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샌프란시스코 조약</a:t>
            </a:r>
            <a:endParaRPr lang="ko-KR" altLang="en-US" sz="16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47" y="742868"/>
            <a:ext cx="1009712" cy="1009712"/>
          </a:xfrm>
          <a:prstGeom prst="rect">
            <a:avLst/>
          </a:prstGeom>
        </p:spPr>
      </p:pic>
      <p:cxnSp>
        <p:nvCxnSpPr>
          <p:cNvPr id="14" name="직선 연결선 13"/>
          <p:cNvCxnSpPr/>
          <p:nvPr/>
        </p:nvCxnSpPr>
        <p:spPr>
          <a:xfrm>
            <a:off x="4788024" y="692696"/>
            <a:ext cx="2160240" cy="0"/>
          </a:xfrm>
          <a:prstGeom prst="line">
            <a:avLst/>
          </a:prstGeom>
          <a:ln>
            <a:gradFill flip="none" rotWithShape="1">
              <a:gsLst>
                <a:gs pos="0">
                  <a:srgbClr val="D71D32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95536" y="5072896"/>
            <a:ext cx="3906731" cy="178510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 smtClean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1</a:t>
            </a:r>
            <a:r>
              <a:rPr lang="ko-KR" altLang="en-US" sz="3200" b="1" dirty="0" smtClean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차 초안</a:t>
            </a:r>
            <a:endParaRPr lang="en-US" altLang="ko-KR" sz="3200" b="1" dirty="0" smtClean="0">
              <a:solidFill>
                <a:srgbClr val="FF0000"/>
              </a:solidFill>
              <a:latin typeface="나눔고딕" pitchFamily="50" charset="-127"/>
              <a:ea typeface="나눔고딕" pitchFamily="50" charset="-127"/>
            </a:endParaRPr>
          </a:p>
          <a:p>
            <a:pPr algn="ctr"/>
            <a:r>
              <a:rPr lang="en-US" altLang="ko-KR" sz="3200" b="1" dirty="0" smtClean="0">
                <a:latin typeface="나눔고딕" pitchFamily="50" charset="-127"/>
                <a:ea typeface="나눔고딕" pitchFamily="50" charset="-127"/>
              </a:rPr>
              <a:t> 1947</a:t>
            </a:r>
            <a:r>
              <a:rPr lang="ko-KR" altLang="en-US" sz="3200" b="1" dirty="0" smtClean="0">
                <a:latin typeface="나눔고딕" pitchFamily="50" charset="-127"/>
                <a:ea typeface="나눔고딕" pitchFamily="50" charset="-127"/>
              </a:rPr>
              <a:t>년 </a:t>
            </a:r>
            <a:r>
              <a:rPr lang="en-US" altLang="ko-KR" sz="3200" b="1" dirty="0" smtClean="0">
                <a:latin typeface="나눔고딕" pitchFamily="50" charset="-127"/>
                <a:ea typeface="나눔고딕" pitchFamily="50" charset="-127"/>
              </a:rPr>
              <a:t>3</a:t>
            </a:r>
            <a:r>
              <a:rPr lang="ko-KR" altLang="en-US" sz="3200" b="1" dirty="0" smtClean="0">
                <a:latin typeface="나눔고딕" pitchFamily="50" charset="-127"/>
                <a:ea typeface="나눔고딕" pitchFamily="50" charset="-127"/>
              </a:rPr>
              <a:t>월</a:t>
            </a:r>
            <a:endParaRPr lang="en-US" altLang="ko-KR" sz="3200" b="1" dirty="0" smtClean="0">
              <a:solidFill>
                <a:srgbClr val="FF0000"/>
              </a:solidFill>
              <a:latin typeface="나눔고딕" pitchFamily="50" charset="-127"/>
              <a:ea typeface="나눔고딕" pitchFamily="50" charset="-127"/>
            </a:endParaRPr>
          </a:p>
          <a:p>
            <a:pPr algn="ctr"/>
            <a:endParaRPr lang="en-US" altLang="ko-KR" sz="2600" b="1" dirty="0">
              <a:latin typeface="나눔고딕" pitchFamily="50" charset="-127"/>
              <a:ea typeface="나눔고딕" pitchFamily="50" charset="-127"/>
            </a:endParaRPr>
          </a:p>
          <a:p>
            <a:pPr algn="ctr"/>
            <a:r>
              <a:rPr lang="ko-KR" altLang="en-US" sz="2000" b="1" dirty="0" smtClean="0">
                <a:latin typeface="나눔고딕" pitchFamily="50" charset="-127"/>
                <a:ea typeface="나눔고딕" pitchFamily="50" charset="-127"/>
              </a:rPr>
              <a:t> </a:t>
            </a:r>
            <a:endParaRPr lang="en-US" altLang="ko-KR" sz="2000" b="1" dirty="0" smtClean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16624" y="5085184"/>
            <a:ext cx="3906731" cy="40011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b="1" dirty="0" smtClean="0">
                <a:latin typeface="나눔고딕" pitchFamily="50" charset="-127"/>
                <a:ea typeface="나눔고딕" pitchFamily="50" charset="-127"/>
              </a:rPr>
              <a:t> </a:t>
            </a:r>
            <a:endParaRPr lang="en-US" altLang="ko-KR" sz="2000" b="1" dirty="0" smtClean="0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2348880"/>
            <a:ext cx="3168351" cy="2445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2348880"/>
            <a:ext cx="3096344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4716016" y="5072896"/>
            <a:ext cx="3906731" cy="178510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err="1" smtClean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시볼트의</a:t>
            </a:r>
            <a:r>
              <a:rPr lang="ko-KR" altLang="en-US" sz="3200" b="1" dirty="0" smtClean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 전보</a:t>
            </a:r>
            <a:endParaRPr lang="en-US" altLang="ko-KR" sz="3200" b="1" dirty="0" smtClean="0">
              <a:solidFill>
                <a:srgbClr val="FF0000"/>
              </a:solidFill>
              <a:latin typeface="나눔고딕" pitchFamily="50" charset="-127"/>
              <a:ea typeface="나눔고딕" pitchFamily="50" charset="-127"/>
            </a:endParaRPr>
          </a:p>
          <a:p>
            <a:pPr algn="ctr"/>
            <a:r>
              <a:rPr lang="en-US" altLang="ko-KR" sz="3200" b="1" dirty="0" smtClean="0">
                <a:latin typeface="나눔고딕" pitchFamily="50" charset="-127"/>
                <a:ea typeface="나눔고딕" pitchFamily="50" charset="-127"/>
              </a:rPr>
              <a:t> 1949</a:t>
            </a:r>
            <a:r>
              <a:rPr lang="ko-KR" altLang="en-US" sz="3200" b="1" dirty="0" smtClean="0">
                <a:latin typeface="나눔고딕" pitchFamily="50" charset="-127"/>
                <a:ea typeface="나눔고딕" pitchFamily="50" charset="-127"/>
              </a:rPr>
              <a:t>년 </a:t>
            </a:r>
            <a:r>
              <a:rPr lang="en-US" altLang="ko-KR" sz="3200" b="1" dirty="0" smtClean="0">
                <a:latin typeface="나눔고딕" pitchFamily="50" charset="-127"/>
                <a:ea typeface="나눔고딕" pitchFamily="50" charset="-127"/>
              </a:rPr>
              <a:t>11</a:t>
            </a:r>
            <a:r>
              <a:rPr lang="ko-KR" altLang="en-US" sz="3200" b="1" dirty="0" smtClean="0">
                <a:latin typeface="나눔고딕" pitchFamily="50" charset="-127"/>
                <a:ea typeface="나눔고딕" pitchFamily="50" charset="-127"/>
              </a:rPr>
              <a:t>월</a:t>
            </a:r>
            <a:endParaRPr lang="en-US" altLang="ko-KR" sz="3200" b="1" dirty="0" smtClean="0">
              <a:solidFill>
                <a:srgbClr val="FF0000"/>
              </a:solidFill>
              <a:latin typeface="나눔고딕" pitchFamily="50" charset="-127"/>
              <a:ea typeface="나눔고딕" pitchFamily="50" charset="-127"/>
            </a:endParaRPr>
          </a:p>
          <a:p>
            <a:pPr algn="ctr"/>
            <a:endParaRPr lang="en-US" altLang="ko-KR" sz="2600" b="1" dirty="0">
              <a:latin typeface="나눔고딕" pitchFamily="50" charset="-127"/>
              <a:ea typeface="나눔고딕" pitchFamily="50" charset="-127"/>
            </a:endParaRPr>
          </a:p>
          <a:p>
            <a:pPr algn="ctr"/>
            <a:r>
              <a:rPr lang="ko-KR" altLang="en-US" sz="2000" b="1" dirty="0" smtClean="0">
                <a:latin typeface="나눔고딕" pitchFamily="50" charset="-127"/>
                <a:ea typeface="나눔고딕" pitchFamily="50" charset="-127"/>
              </a:rPr>
              <a:t> </a:t>
            </a:r>
            <a:endParaRPr lang="en-US" altLang="ko-KR" sz="2000" b="1" dirty="0" smtClean="0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21" name="그림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284984"/>
            <a:ext cx="936105" cy="86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89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/>
          <p:cNvSpPr/>
          <p:nvPr/>
        </p:nvSpPr>
        <p:spPr>
          <a:xfrm>
            <a:off x="2627784" y="332656"/>
            <a:ext cx="6408712" cy="252028"/>
          </a:xfrm>
          <a:prstGeom prst="roundRect">
            <a:avLst>
              <a:gd name="adj" fmla="val 50000"/>
            </a:avLst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4788024" y="332656"/>
            <a:ext cx="2160240" cy="252028"/>
          </a:xfrm>
          <a:prstGeom prst="roundRect">
            <a:avLst>
              <a:gd name="adj" fmla="val 50000"/>
            </a:avLst>
          </a:prstGeom>
          <a:solidFill>
            <a:srgbClr val="D71D32"/>
          </a:solidFill>
          <a:ln>
            <a:solidFill>
              <a:srgbClr val="D71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9" name="타원 8"/>
          <p:cNvSpPr/>
          <p:nvPr/>
        </p:nvSpPr>
        <p:spPr>
          <a:xfrm>
            <a:off x="247452" y="551773"/>
            <a:ext cx="1368152" cy="1368152"/>
          </a:xfrm>
          <a:prstGeom prst="ellipse">
            <a:avLst/>
          </a:prstGeom>
          <a:solidFill>
            <a:srgbClr val="D71D32"/>
          </a:solidFill>
          <a:ln>
            <a:solidFill>
              <a:srgbClr val="D71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6" b="50000"/>
          <a:stretch/>
        </p:blipFill>
        <p:spPr>
          <a:xfrm>
            <a:off x="-132270" y="168985"/>
            <a:ext cx="1557269" cy="26764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88024" y="279226"/>
            <a:ext cx="20890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02 </a:t>
            </a:r>
            <a:r>
              <a:rPr lang="ko-KR" altLang="en-US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샌프란시스코 조약</a:t>
            </a:r>
            <a:endParaRPr lang="ko-KR" altLang="en-US" sz="16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47" y="742868"/>
            <a:ext cx="1009712" cy="1009712"/>
          </a:xfrm>
          <a:prstGeom prst="rect">
            <a:avLst/>
          </a:prstGeom>
        </p:spPr>
      </p:pic>
      <p:cxnSp>
        <p:nvCxnSpPr>
          <p:cNvPr id="14" name="직선 연결선 13"/>
          <p:cNvCxnSpPr/>
          <p:nvPr/>
        </p:nvCxnSpPr>
        <p:spPr>
          <a:xfrm>
            <a:off x="4788024" y="692696"/>
            <a:ext cx="2160240" cy="0"/>
          </a:xfrm>
          <a:prstGeom prst="line">
            <a:avLst/>
          </a:prstGeom>
          <a:ln>
            <a:gradFill flip="none" rotWithShape="1">
              <a:gsLst>
                <a:gs pos="0">
                  <a:srgbClr val="D71D32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그림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284984"/>
            <a:ext cx="1081265" cy="86654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816624" y="5085184"/>
            <a:ext cx="3906731" cy="40011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b="1" dirty="0" smtClean="0">
                <a:latin typeface="나눔고딕" pitchFamily="50" charset="-127"/>
                <a:ea typeface="나눔고딕" pitchFamily="50" charset="-127"/>
              </a:rPr>
              <a:t> </a:t>
            </a:r>
            <a:endParaRPr lang="en-US" altLang="ko-KR" sz="2000" b="1" dirty="0" smtClean="0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9632" y="1916832"/>
            <a:ext cx="2858413" cy="278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755576" y="4797152"/>
            <a:ext cx="3906731" cy="178510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양유찬의 요청서</a:t>
            </a:r>
            <a:endParaRPr lang="en-US" altLang="ko-KR" sz="3200" b="1" dirty="0" smtClean="0">
              <a:solidFill>
                <a:srgbClr val="FF0000"/>
              </a:solidFill>
              <a:latin typeface="나눔고딕" pitchFamily="50" charset="-127"/>
              <a:ea typeface="나눔고딕" pitchFamily="50" charset="-127"/>
            </a:endParaRPr>
          </a:p>
          <a:p>
            <a:pPr algn="ctr"/>
            <a:r>
              <a:rPr lang="en-US" altLang="ko-KR" sz="3200" b="1" dirty="0" smtClean="0">
                <a:latin typeface="나눔고딕" pitchFamily="50" charset="-127"/>
                <a:ea typeface="나눔고딕" pitchFamily="50" charset="-127"/>
              </a:rPr>
              <a:t>1951</a:t>
            </a:r>
            <a:r>
              <a:rPr lang="ko-KR" altLang="en-US" sz="3200" b="1" dirty="0" smtClean="0">
                <a:latin typeface="나눔고딕" pitchFamily="50" charset="-127"/>
                <a:ea typeface="나눔고딕" pitchFamily="50" charset="-127"/>
              </a:rPr>
              <a:t>년 </a:t>
            </a:r>
            <a:r>
              <a:rPr lang="en-US" altLang="ko-KR" sz="3200" b="1" dirty="0" smtClean="0">
                <a:latin typeface="나눔고딕" pitchFamily="50" charset="-127"/>
                <a:ea typeface="나눔고딕" pitchFamily="50" charset="-127"/>
              </a:rPr>
              <a:t>7</a:t>
            </a:r>
            <a:r>
              <a:rPr lang="ko-KR" altLang="en-US" sz="3200" b="1" dirty="0" smtClean="0">
                <a:latin typeface="나눔고딕" pitchFamily="50" charset="-127"/>
                <a:ea typeface="나눔고딕" pitchFamily="50" charset="-127"/>
              </a:rPr>
              <a:t>월</a:t>
            </a:r>
            <a:endParaRPr lang="en-US" altLang="ko-KR" sz="3200" b="1" dirty="0" smtClean="0">
              <a:solidFill>
                <a:srgbClr val="FF0000"/>
              </a:solidFill>
              <a:latin typeface="나눔고딕" pitchFamily="50" charset="-127"/>
              <a:ea typeface="나눔고딕" pitchFamily="50" charset="-127"/>
            </a:endParaRPr>
          </a:p>
          <a:p>
            <a:pPr algn="ctr"/>
            <a:endParaRPr lang="en-US" altLang="ko-KR" sz="2600" b="1" dirty="0">
              <a:latin typeface="나눔고딕" pitchFamily="50" charset="-127"/>
              <a:ea typeface="나눔고딕" pitchFamily="50" charset="-127"/>
            </a:endParaRPr>
          </a:p>
          <a:p>
            <a:pPr algn="ctr"/>
            <a:r>
              <a:rPr lang="ko-KR" altLang="en-US" sz="2000" b="1" dirty="0" smtClean="0">
                <a:latin typeface="나눔고딕" pitchFamily="50" charset="-127"/>
                <a:ea typeface="나눔고딕" pitchFamily="50" charset="-127"/>
              </a:rPr>
              <a:t> </a:t>
            </a:r>
            <a:endParaRPr lang="en-US" altLang="ko-KR" sz="2000" b="1" dirty="0" smtClean="0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80112" y="2132856"/>
            <a:ext cx="3168352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4932040" y="4797152"/>
            <a:ext cx="3906731" cy="178510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err="1" smtClean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러스크의</a:t>
            </a:r>
            <a:r>
              <a:rPr lang="ko-KR" altLang="en-US" sz="3200" b="1" dirty="0" smtClean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 서한</a:t>
            </a:r>
            <a:endParaRPr lang="en-US" altLang="ko-KR" sz="3200" b="1" dirty="0" smtClean="0">
              <a:solidFill>
                <a:srgbClr val="FF0000"/>
              </a:solidFill>
              <a:latin typeface="나눔고딕" pitchFamily="50" charset="-127"/>
              <a:ea typeface="나눔고딕" pitchFamily="50" charset="-127"/>
            </a:endParaRPr>
          </a:p>
          <a:p>
            <a:pPr algn="ctr"/>
            <a:r>
              <a:rPr lang="en-US" altLang="ko-KR" sz="3200" b="1" dirty="0" smtClean="0">
                <a:latin typeface="나눔고딕" pitchFamily="50" charset="-127"/>
                <a:ea typeface="나눔고딕" pitchFamily="50" charset="-127"/>
              </a:rPr>
              <a:t>1951</a:t>
            </a:r>
            <a:r>
              <a:rPr lang="ko-KR" altLang="en-US" sz="3200" b="1" dirty="0" smtClean="0">
                <a:latin typeface="나눔고딕" pitchFamily="50" charset="-127"/>
                <a:ea typeface="나눔고딕" pitchFamily="50" charset="-127"/>
              </a:rPr>
              <a:t>년 </a:t>
            </a:r>
            <a:r>
              <a:rPr lang="en-US" altLang="ko-KR" sz="3200" b="1" dirty="0" smtClean="0">
                <a:latin typeface="나눔고딕" pitchFamily="50" charset="-127"/>
                <a:ea typeface="나눔고딕" pitchFamily="50" charset="-127"/>
              </a:rPr>
              <a:t>8</a:t>
            </a:r>
            <a:r>
              <a:rPr lang="ko-KR" altLang="en-US" sz="3200" b="1" dirty="0" smtClean="0">
                <a:latin typeface="나눔고딕" pitchFamily="50" charset="-127"/>
                <a:ea typeface="나눔고딕" pitchFamily="50" charset="-127"/>
              </a:rPr>
              <a:t>월</a:t>
            </a:r>
            <a:endParaRPr lang="en-US" altLang="ko-KR" sz="3200" b="1" dirty="0" smtClean="0">
              <a:solidFill>
                <a:srgbClr val="FF0000"/>
              </a:solidFill>
              <a:latin typeface="나눔고딕" pitchFamily="50" charset="-127"/>
              <a:ea typeface="나눔고딕" pitchFamily="50" charset="-127"/>
            </a:endParaRPr>
          </a:p>
          <a:p>
            <a:pPr algn="ctr"/>
            <a:endParaRPr lang="en-US" altLang="ko-KR" sz="2600" b="1" dirty="0">
              <a:latin typeface="나눔고딕" pitchFamily="50" charset="-127"/>
              <a:ea typeface="나눔고딕" pitchFamily="50" charset="-127"/>
            </a:endParaRPr>
          </a:p>
          <a:p>
            <a:pPr algn="ctr"/>
            <a:r>
              <a:rPr lang="ko-KR" altLang="en-US" sz="2000" b="1" dirty="0" smtClean="0">
                <a:latin typeface="나눔고딕" pitchFamily="50" charset="-127"/>
                <a:ea typeface="나눔고딕" pitchFamily="50" charset="-127"/>
              </a:rPr>
              <a:t> </a:t>
            </a:r>
            <a:endParaRPr lang="en-US" altLang="ko-KR" sz="2000" b="1" dirty="0" smtClean="0">
              <a:latin typeface="나눔고딕" pitchFamily="50" charset="-127"/>
              <a:ea typeface="나눔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1859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/>
          <p:cNvSpPr/>
          <p:nvPr/>
        </p:nvSpPr>
        <p:spPr>
          <a:xfrm>
            <a:off x="2627784" y="332656"/>
            <a:ext cx="6408712" cy="252028"/>
          </a:xfrm>
          <a:prstGeom prst="roundRect">
            <a:avLst>
              <a:gd name="adj" fmla="val 50000"/>
            </a:avLst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4788024" y="332656"/>
            <a:ext cx="2160240" cy="252028"/>
          </a:xfrm>
          <a:prstGeom prst="roundRect">
            <a:avLst>
              <a:gd name="adj" fmla="val 50000"/>
            </a:avLst>
          </a:prstGeom>
          <a:solidFill>
            <a:srgbClr val="D71D32"/>
          </a:solidFill>
          <a:ln>
            <a:solidFill>
              <a:srgbClr val="D71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9" name="타원 8"/>
          <p:cNvSpPr/>
          <p:nvPr/>
        </p:nvSpPr>
        <p:spPr>
          <a:xfrm>
            <a:off x="247452" y="551773"/>
            <a:ext cx="1368152" cy="1368152"/>
          </a:xfrm>
          <a:prstGeom prst="ellipse">
            <a:avLst/>
          </a:prstGeom>
          <a:solidFill>
            <a:srgbClr val="D71D32"/>
          </a:solidFill>
          <a:ln>
            <a:solidFill>
              <a:srgbClr val="D71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6" b="50000"/>
          <a:stretch/>
        </p:blipFill>
        <p:spPr>
          <a:xfrm>
            <a:off x="-132270" y="168985"/>
            <a:ext cx="1557269" cy="26764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88024" y="279226"/>
            <a:ext cx="20890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02 </a:t>
            </a:r>
            <a:r>
              <a:rPr lang="ko-KR" altLang="en-US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샌프란시스코 조약</a:t>
            </a:r>
            <a:endParaRPr lang="ko-KR" altLang="en-US" sz="16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47" y="742868"/>
            <a:ext cx="1009712" cy="1009712"/>
          </a:xfrm>
          <a:prstGeom prst="rect">
            <a:avLst/>
          </a:prstGeom>
        </p:spPr>
      </p:pic>
      <p:cxnSp>
        <p:nvCxnSpPr>
          <p:cNvPr id="14" name="직선 연결선 13"/>
          <p:cNvCxnSpPr/>
          <p:nvPr/>
        </p:nvCxnSpPr>
        <p:spPr>
          <a:xfrm>
            <a:off x="4788024" y="692696"/>
            <a:ext cx="2160240" cy="0"/>
          </a:xfrm>
          <a:prstGeom prst="line">
            <a:avLst/>
          </a:prstGeom>
          <a:ln>
            <a:gradFill flip="none" rotWithShape="1">
              <a:gsLst>
                <a:gs pos="0">
                  <a:srgbClr val="D71D32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그림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284984"/>
            <a:ext cx="1081265" cy="86654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816624" y="5085184"/>
            <a:ext cx="3906731" cy="40011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b="1" dirty="0" smtClean="0">
                <a:latin typeface="나눔고딕" pitchFamily="50" charset="-127"/>
                <a:ea typeface="나눔고딕" pitchFamily="50" charset="-127"/>
              </a:rPr>
              <a:t> </a:t>
            </a:r>
            <a:endParaRPr lang="en-US" altLang="ko-KR" sz="2000" b="1" dirty="0" smtClean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1520" y="4869160"/>
            <a:ext cx="3906731" cy="178510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변영태의 요청서</a:t>
            </a:r>
            <a:endParaRPr lang="en-US" altLang="ko-KR" sz="3200" b="1" dirty="0" smtClean="0">
              <a:solidFill>
                <a:srgbClr val="FF0000"/>
              </a:solidFill>
              <a:latin typeface="나눔고딕" pitchFamily="50" charset="-127"/>
              <a:ea typeface="나눔고딕" pitchFamily="50" charset="-127"/>
            </a:endParaRPr>
          </a:p>
          <a:p>
            <a:pPr algn="ctr"/>
            <a:r>
              <a:rPr lang="en-US" altLang="ko-KR" sz="3200" b="1" dirty="0" smtClean="0">
                <a:latin typeface="나눔고딕" pitchFamily="50" charset="-127"/>
                <a:ea typeface="나눔고딕" pitchFamily="50" charset="-127"/>
              </a:rPr>
              <a:t>1951</a:t>
            </a:r>
            <a:r>
              <a:rPr lang="ko-KR" altLang="en-US" sz="3200" b="1" dirty="0" smtClean="0">
                <a:latin typeface="나눔고딕" pitchFamily="50" charset="-127"/>
                <a:ea typeface="나눔고딕" pitchFamily="50" charset="-127"/>
              </a:rPr>
              <a:t>년 </a:t>
            </a:r>
            <a:r>
              <a:rPr lang="en-US" altLang="ko-KR" sz="3200" b="1" dirty="0" smtClean="0">
                <a:latin typeface="나눔고딕" pitchFamily="50" charset="-127"/>
                <a:ea typeface="나눔고딕" pitchFamily="50" charset="-127"/>
              </a:rPr>
              <a:t>9</a:t>
            </a:r>
            <a:r>
              <a:rPr lang="ko-KR" altLang="en-US" sz="3200" b="1" dirty="0" smtClean="0">
                <a:latin typeface="나눔고딕" pitchFamily="50" charset="-127"/>
                <a:ea typeface="나눔고딕" pitchFamily="50" charset="-127"/>
              </a:rPr>
              <a:t>월</a:t>
            </a:r>
            <a:endParaRPr lang="en-US" altLang="ko-KR" sz="3200" b="1" dirty="0" smtClean="0">
              <a:solidFill>
                <a:srgbClr val="FF0000"/>
              </a:solidFill>
              <a:latin typeface="나눔고딕" pitchFamily="50" charset="-127"/>
              <a:ea typeface="나눔고딕" pitchFamily="50" charset="-127"/>
            </a:endParaRPr>
          </a:p>
          <a:p>
            <a:pPr algn="ctr"/>
            <a:endParaRPr lang="en-US" altLang="ko-KR" sz="2600" b="1" dirty="0">
              <a:latin typeface="나눔고딕" pitchFamily="50" charset="-127"/>
              <a:ea typeface="나눔고딕" pitchFamily="50" charset="-127"/>
            </a:endParaRPr>
          </a:p>
          <a:p>
            <a:pPr algn="ctr"/>
            <a:r>
              <a:rPr lang="ko-KR" altLang="en-US" sz="2000" b="1" dirty="0" smtClean="0">
                <a:latin typeface="나눔고딕" pitchFamily="50" charset="-127"/>
                <a:ea typeface="나눔고딕" pitchFamily="50" charset="-127"/>
              </a:rPr>
              <a:t> </a:t>
            </a:r>
            <a:endParaRPr lang="en-US" altLang="ko-KR" sz="2000" b="1" dirty="0" smtClean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932040" y="4797152"/>
            <a:ext cx="3906731" cy="2277547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err="1" smtClean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벤폴리트</a:t>
            </a:r>
            <a:r>
              <a:rPr lang="ko-KR" altLang="en-US" sz="3200" b="1" dirty="0" smtClean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endParaRPr lang="en-US" altLang="ko-KR" sz="3200" b="1" dirty="0" smtClean="0">
              <a:solidFill>
                <a:srgbClr val="FF0000"/>
              </a:solidFill>
              <a:latin typeface="나눔고딕" pitchFamily="50" charset="-127"/>
              <a:ea typeface="나눔고딕" pitchFamily="50" charset="-127"/>
            </a:endParaRPr>
          </a:p>
          <a:p>
            <a:pPr algn="ctr"/>
            <a:r>
              <a:rPr lang="ko-KR" altLang="en-US" sz="3200" b="1" dirty="0" smtClean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특명보고서</a:t>
            </a:r>
            <a:endParaRPr lang="en-US" altLang="ko-KR" sz="3200" b="1" dirty="0" smtClean="0">
              <a:solidFill>
                <a:srgbClr val="FF0000"/>
              </a:solidFill>
              <a:latin typeface="나눔고딕" pitchFamily="50" charset="-127"/>
              <a:ea typeface="나눔고딕" pitchFamily="50" charset="-127"/>
            </a:endParaRPr>
          </a:p>
          <a:p>
            <a:pPr algn="ctr"/>
            <a:r>
              <a:rPr lang="en-US" altLang="ko-KR" sz="3200" b="1" dirty="0" smtClean="0">
                <a:latin typeface="나눔고딕" pitchFamily="50" charset="-127"/>
                <a:ea typeface="나눔고딕" pitchFamily="50" charset="-127"/>
              </a:rPr>
              <a:t>1954</a:t>
            </a:r>
            <a:r>
              <a:rPr lang="ko-KR" altLang="en-US" sz="3200" b="1" dirty="0" smtClean="0">
                <a:latin typeface="나눔고딕" pitchFamily="50" charset="-127"/>
                <a:ea typeface="나눔고딕" pitchFamily="50" charset="-127"/>
              </a:rPr>
              <a:t>년 </a:t>
            </a:r>
            <a:r>
              <a:rPr lang="en-US" altLang="ko-KR" sz="3200" b="1" dirty="0" smtClean="0">
                <a:latin typeface="나눔고딕" pitchFamily="50" charset="-127"/>
                <a:ea typeface="나눔고딕" pitchFamily="50" charset="-127"/>
              </a:rPr>
              <a:t>8</a:t>
            </a:r>
            <a:r>
              <a:rPr lang="ko-KR" altLang="en-US" sz="3200" b="1" dirty="0" smtClean="0">
                <a:latin typeface="나눔고딕" pitchFamily="50" charset="-127"/>
                <a:ea typeface="나눔고딕" pitchFamily="50" charset="-127"/>
              </a:rPr>
              <a:t>월</a:t>
            </a:r>
            <a:endParaRPr lang="en-US" altLang="ko-KR" sz="3200" b="1" dirty="0" smtClean="0">
              <a:solidFill>
                <a:srgbClr val="FF0000"/>
              </a:solidFill>
              <a:latin typeface="나눔고딕" pitchFamily="50" charset="-127"/>
              <a:ea typeface="나눔고딕" pitchFamily="50" charset="-127"/>
            </a:endParaRPr>
          </a:p>
          <a:p>
            <a:pPr algn="ctr"/>
            <a:endParaRPr lang="en-US" altLang="ko-KR" sz="2600" b="1" dirty="0">
              <a:latin typeface="나눔고딕" pitchFamily="50" charset="-127"/>
              <a:ea typeface="나눔고딕" pitchFamily="50" charset="-127"/>
            </a:endParaRPr>
          </a:p>
          <a:p>
            <a:pPr algn="ctr"/>
            <a:r>
              <a:rPr lang="ko-KR" altLang="en-US" sz="2000" b="1" dirty="0" smtClean="0">
                <a:latin typeface="나눔고딕" pitchFamily="50" charset="-127"/>
                <a:ea typeface="나눔고딕" pitchFamily="50" charset="-127"/>
              </a:rPr>
              <a:t> </a:t>
            </a:r>
            <a:endParaRPr lang="en-US" altLang="ko-KR" sz="2000" b="1" dirty="0" smtClean="0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2276872"/>
            <a:ext cx="3744416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2080" y="2276872"/>
            <a:ext cx="3528392" cy="2490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9008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/>
          <p:cNvSpPr/>
          <p:nvPr/>
        </p:nvSpPr>
        <p:spPr>
          <a:xfrm>
            <a:off x="2627784" y="332656"/>
            <a:ext cx="6408712" cy="252028"/>
          </a:xfrm>
          <a:prstGeom prst="roundRect">
            <a:avLst>
              <a:gd name="adj" fmla="val 50000"/>
            </a:avLst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6948264" y="332656"/>
            <a:ext cx="2160240" cy="252028"/>
          </a:xfrm>
          <a:prstGeom prst="roundRect">
            <a:avLst>
              <a:gd name="adj" fmla="val 50000"/>
            </a:avLst>
          </a:prstGeom>
          <a:solidFill>
            <a:srgbClr val="D71D32"/>
          </a:solidFill>
          <a:ln>
            <a:solidFill>
              <a:srgbClr val="D71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9" name="타원 8"/>
          <p:cNvSpPr/>
          <p:nvPr/>
        </p:nvSpPr>
        <p:spPr>
          <a:xfrm>
            <a:off x="247452" y="551773"/>
            <a:ext cx="1368152" cy="1368152"/>
          </a:xfrm>
          <a:prstGeom prst="ellipse">
            <a:avLst/>
          </a:prstGeom>
          <a:solidFill>
            <a:srgbClr val="D71D32"/>
          </a:solidFill>
          <a:ln>
            <a:solidFill>
              <a:srgbClr val="D71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6" b="50000"/>
          <a:stretch/>
        </p:blipFill>
        <p:spPr>
          <a:xfrm>
            <a:off x="-132270" y="168985"/>
            <a:ext cx="1557269" cy="26764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511261" y="279226"/>
            <a:ext cx="8771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03 </a:t>
            </a:r>
            <a:r>
              <a:rPr lang="ko-KR" altLang="en-US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결</a:t>
            </a:r>
            <a:r>
              <a:rPr lang="ko-KR" altLang="en-US" sz="16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론</a:t>
            </a: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47" y="742868"/>
            <a:ext cx="1009712" cy="1009712"/>
          </a:xfrm>
          <a:prstGeom prst="rect">
            <a:avLst/>
          </a:prstGeom>
        </p:spPr>
      </p:pic>
      <p:cxnSp>
        <p:nvCxnSpPr>
          <p:cNvPr id="13" name="직선 연결선 12"/>
          <p:cNvCxnSpPr/>
          <p:nvPr/>
        </p:nvCxnSpPr>
        <p:spPr>
          <a:xfrm>
            <a:off x="6948264" y="692696"/>
            <a:ext cx="2160240" cy="0"/>
          </a:xfrm>
          <a:prstGeom prst="line">
            <a:avLst/>
          </a:prstGeom>
          <a:ln>
            <a:gradFill flip="none" rotWithShape="1">
              <a:gsLst>
                <a:gs pos="0">
                  <a:srgbClr val="D71D32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555776" y="5085184"/>
            <a:ext cx="3906731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altLang="ko-KR" sz="2000" b="1" dirty="0" smtClean="0">
              <a:latin typeface="나눔고딕" pitchFamily="50" charset="-127"/>
              <a:ea typeface="나눔고딕" pitchFamily="50" charset="-127"/>
            </a:endParaRPr>
          </a:p>
          <a:p>
            <a:pPr algn="ctr"/>
            <a:r>
              <a:rPr lang="ko-KR" altLang="en-US" sz="2000" b="1" dirty="0" smtClean="0">
                <a:latin typeface="나눔고딕" pitchFamily="50" charset="-127"/>
                <a:ea typeface="나눔고딕" pitchFamily="50" charset="-127"/>
              </a:rPr>
              <a:t> </a:t>
            </a:r>
            <a:endParaRPr lang="en-US" altLang="ko-KR" sz="2000" b="1" dirty="0" smtClean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19672" y="4653136"/>
            <a:ext cx="2110587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smtClean="0">
                <a:latin typeface="나눔고딕" pitchFamily="50" charset="-127"/>
                <a:ea typeface="나눔고딕" pitchFamily="50" charset="-127"/>
              </a:rPr>
              <a:t>신어업협정</a:t>
            </a:r>
            <a:r>
              <a:rPr lang="ko-KR" altLang="en-US" b="1" dirty="0" smtClean="0">
                <a:latin typeface="나눔고딕" pitchFamily="50" charset="-127"/>
                <a:ea typeface="나눔고딕" pitchFamily="50" charset="-127"/>
              </a:rPr>
              <a:t> 내용</a:t>
            </a:r>
            <a:endParaRPr lang="ko-KR" altLang="en-US" b="1" dirty="0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2348880"/>
            <a:ext cx="3505200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2420888"/>
            <a:ext cx="3024336" cy="1895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5868144" y="4653136"/>
            <a:ext cx="2110587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 smtClean="0">
                <a:latin typeface="나눔고딕" pitchFamily="50" charset="-127"/>
                <a:ea typeface="나눔고딕" pitchFamily="50" charset="-127"/>
              </a:rPr>
              <a:t>독도경비대</a:t>
            </a:r>
            <a:endParaRPr lang="ko-KR" altLang="en-US" b="1" dirty="0">
              <a:latin typeface="나눔고딕" pitchFamily="50" charset="-127"/>
              <a:ea typeface="나눔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9382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/>
          <p:cNvSpPr/>
          <p:nvPr/>
        </p:nvSpPr>
        <p:spPr>
          <a:xfrm>
            <a:off x="2627784" y="332656"/>
            <a:ext cx="6408712" cy="252028"/>
          </a:xfrm>
          <a:prstGeom prst="roundRect">
            <a:avLst>
              <a:gd name="adj" fmla="val 50000"/>
            </a:avLst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6948264" y="332656"/>
            <a:ext cx="2160240" cy="252028"/>
          </a:xfrm>
          <a:prstGeom prst="roundRect">
            <a:avLst>
              <a:gd name="adj" fmla="val 50000"/>
            </a:avLst>
          </a:prstGeom>
          <a:solidFill>
            <a:srgbClr val="D71D32"/>
          </a:solidFill>
          <a:ln>
            <a:solidFill>
              <a:srgbClr val="D71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9" name="타원 8"/>
          <p:cNvSpPr/>
          <p:nvPr/>
        </p:nvSpPr>
        <p:spPr>
          <a:xfrm>
            <a:off x="247452" y="551773"/>
            <a:ext cx="1368152" cy="1368152"/>
          </a:xfrm>
          <a:prstGeom prst="ellipse">
            <a:avLst/>
          </a:prstGeom>
          <a:solidFill>
            <a:srgbClr val="D71D32"/>
          </a:solidFill>
          <a:ln>
            <a:solidFill>
              <a:srgbClr val="D71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6" b="50000"/>
          <a:stretch/>
        </p:blipFill>
        <p:spPr>
          <a:xfrm>
            <a:off x="-132270" y="168985"/>
            <a:ext cx="1557269" cy="26764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511261" y="279226"/>
            <a:ext cx="8771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03 </a:t>
            </a:r>
            <a:r>
              <a:rPr lang="ko-KR" altLang="en-US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결</a:t>
            </a:r>
            <a:r>
              <a:rPr lang="ko-KR" altLang="en-US" sz="16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론</a:t>
            </a: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47" y="742868"/>
            <a:ext cx="1009712" cy="1009712"/>
          </a:xfrm>
          <a:prstGeom prst="rect">
            <a:avLst/>
          </a:prstGeom>
        </p:spPr>
      </p:pic>
      <p:cxnSp>
        <p:nvCxnSpPr>
          <p:cNvPr id="13" name="직선 연결선 12"/>
          <p:cNvCxnSpPr/>
          <p:nvPr/>
        </p:nvCxnSpPr>
        <p:spPr>
          <a:xfrm>
            <a:off x="6948264" y="692696"/>
            <a:ext cx="2160240" cy="0"/>
          </a:xfrm>
          <a:prstGeom prst="line">
            <a:avLst/>
          </a:prstGeom>
          <a:ln>
            <a:gradFill flip="none" rotWithShape="1">
              <a:gsLst>
                <a:gs pos="0">
                  <a:srgbClr val="D71D32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979712" y="4797152"/>
            <a:ext cx="5616624" cy="2277547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latin typeface="나눔고딕" pitchFamily="50" charset="-127"/>
                <a:ea typeface="나눔고딕" pitchFamily="50" charset="-127"/>
              </a:rPr>
              <a:t>일본은 이러한 근거로 인하여</a:t>
            </a:r>
            <a:r>
              <a:rPr lang="ko-KR" altLang="en-US" sz="3200" b="1" dirty="0" smtClean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endParaRPr lang="en-US" altLang="ko-KR" sz="3200" b="1" smtClean="0">
              <a:solidFill>
                <a:srgbClr val="FF0000"/>
              </a:solidFill>
              <a:latin typeface="나눔고딕" pitchFamily="50" charset="-127"/>
              <a:ea typeface="나눔고딕" pitchFamily="50" charset="-127"/>
            </a:endParaRPr>
          </a:p>
          <a:p>
            <a:pPr algn="ctr"/>
            <a:r>
              <a:rPr lang="ko-KR" altLang="en-US" sz="3200" b="1" smtClean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국제사법재판소</a:t>
            </a:r>
            <a:r>
              <a:rPr lang="ko-KR" altLang="en-US" sz="3200" b="1" smtClean="0">
                <a:latin typeface="나눔고딕" pitchFamily="50" charset="-127"/>
                <a:ea typeface="나눔고딕" pitchFamily="50" charset="-127"/>
              </a:rPr>
              <a:t>에 </a:t>
            </a:r>
            <a:r>
              <a:rPr lang="ko-KR" altLang="en-US" sz="3200" b="1" dirty="0" smtClean="0">
                <a:latin typeface="나눔고딕" pitchFamily="50" charset="-127"/>
                <a:ea typeface="나눔고딕" pitchFamily="50" charset="-127"/>
              </a:rPr>
              <a:t>독도의 문제를 제안하지만 한국은 이를 묵인</a:t>
            </a:r>
            <a:r>
              <a:rPr lang="ko-KR" altLang="en-US" sz="2600" b="1" dirty="0" smtClean="0">
                <a:latin typeface="나눔고딕" pitchFamily="50" charset="-127"/>
                <a:ea typeface="나눔고딕" pitchFamily="50" charset="-127"/>
              </a:rPr>
              <a:t> </a:t>
            </a:r>
            <a:endParaRPr lang="en-US" altLang="ko-KR" sz="2600" b="1" dirty="0">
              <a:latin typeface="나눔고딕" pitchFamily="50" charset="-127"/>
              <a:ea typeface="나눔고딕" pitchFamily="50" charset="-127"/>
            </a:endParaRPr>
          </a:p>
          <a:p>
            <a:pPr algn="ctr"/>
            <a:endParaRPr lang="en-US" altLang="ko-KR" sz="2600" b="1" dirty="0" smtClean="0">
              <a:latin typeface="나눔고딕" pitchFamily="50" charset="-127"/>
              <a:ea typeface="나눔고딕" pitchFamily="50" charset="-127"/>
            </a:endParaRPr>
          </a:p>
          <a:p>
            <a:pPr algn="ctr"/>
            <a:endParaRPr lang="en-US" altLang="ko-KR" sz="2000" b="1" dirty="0" smtClean="0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1844824"/>
            <a:ext cx="2808312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3688" y="1844824"/>
            <a:ext cx="2647950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7848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타원 8"/>
          <p:cNvSpPr/>
          <p:nvPr/>
        </p:nvSpPr>
        <p:spPr>
          <a:xfrm>
            <a:off x="247452" y="551773"/>
            <a:ext cx="1368152" cy="1368152"/>
          </a:xfrm>
          <a:prstGeom prst="ellipse">
            <a:avLst/>
          </a:prstGeom>
          <a:solidFill>
            <a:srgbClr val="D71D32"/>
          </a:solidFill>
          <a:ln>
            <a:solidFill>
              <a:srgbClr val="D71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6" b="50000"/>
          <a:stretch/>
        </p:blipFill>
        <p:spPr>
          <a:xfrm>
            <a:off x="-132270" y="168985"/>
            <a:ext cx="1557269" cy="267643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47" y="742868"/>
            <a:ext cx="1009712" cy="100971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400234" y="5552779"/>
            <a:ext cx="5976664" cy="89255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 smtClean="0">
                <a:solidFill>
                  <a:srgbClr val="FF0000"/>
                </a:solidFill>
              </a:rPr>
              <a:t>&lt;</a:t>
            </a:r>
            <a:r>
              <a:rPr lang="ko-KR" altLang="en-US" sz="3200" b="1" dirty="0" err="1" smtClean="0">
                <a:solidFill>
                  <a:srgbClr val="FF0000"/>
                </a:solidFill>
              </a:rPr>
              <a:t>팔도총도</a:t>
            </a:r>
            <a:r>
              <a:rPr lang="en-US" altLang="ko-KR" sz="3200" b="1" dirty="0" smtClean="0">
                <a:solidFill>
                  <a:srgbClr val="FF0000"/>
                </a:solidFill>
              </a:rPr>
              <a:t>&gt;</a:t>
            </a:r>
            <a:endParaRPr lang="en-US" altLang="ko-KR" sz="2600" b="1" dirty="0"/>
          </a:p>
          <a:p>
            <a:pPr algn="ctr"/>
            <a:r>
              <a:rPr lang="en-US" altLang="ko-KR" sz="2000" b="1" dirty="0" smtClean="0"/>
              <a:t>1530</a:t>
            </a:r>
            <a:r>
              <a:rPr lang="ko-KR" altLang="en-US" sz="2000" b="1" dirty="0" smtClean="0"/>
              <a:t>년</a:t>
            </a:r>
            <a:r>
              <a:rPr lang="en-US" altLang="ko-KR" sz="2000" b="1" dirty="0"/>
              <a:t> </a:t>
            </a:r>
            <a:r>
              <a:rPr lang="ko-KR" altLang="en-US" sz="2000" b="1" dirty="0" smtClean="0"/>
              <a:t>발</a:t>
            </a:r>
            <a:r>
              <a:rPr lang="ko-KR" altLang="en-US" sz="2000" b="1" dirty="0"/>
              <a:t>행</a:t>
            </a:r>
            <a:endParaRPr lang="en-US" altLang="ko-KR" sz="2000" b="1" dirty="0" smtClean="0"/>
          </a:p>
        </p:txBody>
      </p:sp>
      <p:sp>
        <p:nvSpPr>
          <p:cNvPr id="3" name="직사각형 2"/>
          <p:cNvSpPr/>
          <p:nvPr/>
        </p:nvSpPr>
        <p:spPr>
          <a:xfrm>
            <a:off x="2076198" y="1052736"/>
            <a:ext cx="6646463" cy="41558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모서리가 둥근 직사각형 13"/>
          <p:cNvSpPr/>
          <p:nvPr/>
        </p:nvSpPr>
        <p:spPr>
          <a:xfrm>
            <a:off x="2627784" y="332656"/>
            <a:ext cx="6408712" cy="252028"/>
          </a:xfrm>
          <a:prstGeom prst="roundRect">
            <a:avLst>
              <a:gd name="adj" fmla="val 50000"/>
            </a:avLst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모서리가 둥근 직사각형 14"/>
          <p:cNvSpPr/>
          <p:nvPr/>
        </p:nvSpPr>
        <p:spPr>
          <a:xfrm>
            <a:off x="2627784" y="332656"/>
            <a:ext cx="2160240" cy="252028"/>
          </a:xfrm>
          <a:prstGeom prst="roundRect">
            <a:avLst>
              <a:gd name="adj" fmla="val 50000"/>
            </a:avLst>
          </a:prstGeom>
          <a:solidFill>
            <a:srgbClr val="D71D32"/>
          </a:solidFill>
          <a:ln>
            <a:solidFill>
              <a:srgbClr val="D71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2917508" y="279226"/>
            <a:ext cx="15824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01 </a:t>
            </a:r>
            <a:r>
              <a:rPr lang="ko-KR" altLang="en-US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일본측 주장</a:t>
            </a:r>
            <a:endParaRPr lang="ko-KR" altLang="en-US" sz="16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cxnSp>
        <p:nvCxnSpPr>
          <p:cNvPr id="21" name="직선 연결선 20"/>
          <p:cNvCxnSpPr/>
          <p:nvPr/>
        </p:nvCxnSpPr>
        <p:spPr>
          <a:xfrm>
            <a:off x="2615909" y="692696"/>
            <a:ext cx="2160240" cy="0"/>
          </a:xfrm>
          <a:prstGeom prst="line">
            <a:avLst/>
          </a:prstGeom>
          <a:ln>
            <a:gradFill flip="none" rotWithShape="1">
              <a:gsLst>
                <a:gs pos="0">
                  <a:srgbClr val="D71D32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49" name="_x206152352" descr="EMB0000023428c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198" y="1052736"/>
            <a:ext cx="6624736" cy="414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315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타원 2"/>
          <p:cNvSpPr/>
          <p:nvPr/>
        </p:nvSpPr>
        <p:spPr>
          <a:xfrm>
            <a:off x="247452" y="551773"/>
            <a:ext cx="1368152" cy="1368152"/>
          </a:xfrm>
          <a:prstGeom prst="ellipse">
            <a:avLst/>
          </a:prstGeom>
          <a:solidFill>
            <a:srgbClr val="D71D32"/>
          </a:solidFill>
          <a:ln>
            <a:solidFill>
              <a:srgbClr val="D71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6" b="50000"/>
          <a:stretch/>
        </p:blipFill>
        <p:spPr>
          <a:xfrm>
            <a:off x="-132270" y="168985"/>
            <a:ext cx="1557269" cy="267643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47" y="742868"/>
            <a:ext cx="1009712" cy="1009712"/>
          </a:xfrm>
          <a:prstGeom prst="rect">
            <a:avLst/>
          </a:prstGeo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5" name="TextBox 34"/>
          <p:cNvSpPr txBox="1"/>
          <p:nvPr/>
        </p:nvSpPr>
        <p:spPr>
          <a:xfrm>
            <a:off x="924840" y="1412776"/>
            <a:ext cx="7751616" cy="58477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err="1" smtClean="0">
                <a:solidFill>
                  <a:srgbClr val="FF0000"/>
                </a:solidFill>
              </a:rPr>
              <a:t>은주시청합</a:t>
            </a:r>
            <a:r>
              <a:rPr lang="ko-KR" altLang="en-US" sz="3200" b="1" dirty="0" err="1">
                <a:solidFill>
                  <a:srgbClr val="FF0000"/>
                </a:solidFill>
              </a:rPr>
              <a:t>기</a:t>
            </a:r>
            <a:endParaRPr lang="en-US" altLang="ko-KR" sz="2600" b="1" dirty="0" smtClean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7" name="모서리가 둥근 직사각형 16"/>
          <p:cNvSpPr/>
          <p:nvPr/>
        </p:nvSpPr>
        <p:spPr>
          <a:xfrm>
            <a:off x="2627784" y="332656"/>
            <a:ext cx="6408712" cy="252028"/>
          </a:xfrm>
          <a:prstGeom prst="roundRect">
            <a:avLst>
              <a:gd name="adj" fmla="val 50000"/>
            </a:avLst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모서리가 둥근 직사각형 17"/>
          <p:cNvSpPr/>
          <p:nvPr/>
        </p:nvSpPr>
        <p:spPr>
          <a:xfrm>
            <a:off x="2627784" y="332656"/>
            <a:ext cx="2160240" cy="252028"/>
          </a:xfrm>
          <a:prstGeom prst="roundRect">
            <a:avLst>
              <a:gd name="adj" fmla="val 50000"/>
            </a:avLst>
          </a:prstGeom>
          <a:solidFill>
            <a:srgbClr val="D71D32"/>
          </a:solidFill>
          <a:ln>
            <a:solidFill>
              <a:srgbClr val="D71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TextBox 18"/>
          <p:cNvSpPr txBox="1"/>
          <p:nvPr/>
        </p:nvSpPr>
        <p:spPr>
          <a:xfrm>
            <a:off x="2917508" y="279226"/>
            <a:ext cx="15824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01 </a:t>
            </a:r>
            <a:r>
              <a:rPr lang="ko-KR" altLang="en-US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일본측 주장</a:t>
            </a:r>
            <a:endParaRPr lang="ko-KR" altLang="en-US" sz="16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cxnSp>
        <p:nvCxnSpPr>
          <p:cNvPr id="20" name="직선 연결선 19"/>
          <p:cNvCxnSpPr/>
          <p:nvPr/>
        </p:nvCxnSpPr>
        <p:spPr>
          <a:xfrm>
            <a:off x="2615909" y="692696"/>
            <a:ext cx="2160240" cy="0"/>
          </a:xfrm>
          <a:prstGeom prst="line">
            <a:avLst/>
          </a:prstGeom>
          <a:ln>
            <a:gradFill flip="none" rotWithShape="1">
              <a:gsLst>
                <a:gs pos="0">
                  <a:srgbClr val="D71D32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073" name="_x210347896" descr="EMB0000023428e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48" y="2384500"/>
            <a:ext cx="4019824" cy="3037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075" name="_x210347976" descr="EMB0000023428e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18" y="2397561"/>
            <a:ext cx="3881063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050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/>
          <p:cNvSpPr/>
          <p:nvPr/>
        </p:nvSpPr>
        <p:spPr>
          <a:xfrm>
            <a:off x="2627784" y="332656"/>
            <a:ext cx="6408712" cy="252028"/>
          </a:xfrm>
          <a:prstGeom prst="roundRect">
            <a:avLst>
              <a:gd name="adj" fmla="val 50000"/>
            </a:avLst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모서리가 둥근 직사각형 6"/>
          <p:cNvSpPr/>
          <p:nvPr/>
        </p:nvSpPr>
        <p:spPr>
          <a:xfrm>
            <a:off x="4499992" y="332656"/>
            <a:ext cx="2160240" cy="252028"/>
          </a:xfrm>
          <a:prstGeom prst="roundRect">
            <a:avLst>
              <a:gd name="adj" fmla="val 50000"/>
            </a:avLst>
          </a:prstGeom>
          <a:solidFill>
            <a:srgbClr val="D71D32"/>
          </a:solidFill>
          <a:ln>
            <a:solidFill>
              <a:srgbClr val="D71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/>
          <p:cNvSpPr/>
          <p:nvPr/>
        </p:nvSpPr>
        <p:spPr>
          <a:xfrm>
            <a:off x="247452" y="551773"/>
            <a:ext cx="1368152" cy="1368152"/>
          </a:xfrm>
          <a:prstGeom prst="ellipse">
            <a:avLst/>
          </a:prstGeom>
          <a:solidFill>
            <a:srgbClr val="D71D32"/>
          </a:solidFill>
          <a:ln>
            <a:solidFill>
              <a:srgbClr val="D71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6" b="50000"/>
          <a:stretch/>
        </p:blipFill>
        <p:spPr>
          <a:xfrm>
            <a:off x="-132270" y="168985"/>
            <a:ext cx="1557269" cy="26764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88024" y="260648"/>
            <a:ext cx="15824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02 </a:t>
            </a:r>
            <a:r>
              <a:rPr lang="ko-KR" altLang="en-US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한국측 의견</a:t>
            </a:r>
            <a:endParaRPr lang="ko-KR" altLang="en-US" sz="16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47" y="742868"/>
            <a:ext cx="1009712" cy="100971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77992" y="5211391"/>
            <a:ext cx="4147278" cy="954107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b="1" dirty="0" smtClean="0"/>
              <a:t>안용복</a:t>
            </a:r>
            <a:endParaRPr lang="en-US" altLang="ko-KR" sz="2800" dirty="0" smtClean="0"/>
          </a:p>
          <a:p>
            <a:pPr algn="r"/>
            <a:endParaRPr lang="en-US" altLang="ko-KR" sz="2000" dirty="0" smtClean="0"/>
          </a:p>
        </p:txBody>
      </p:sp>
      <p:cxnSp>
        <p:nvCxnSpPr>
          <p:cNvPr id="15" name="직선 연결선 14"/>
          <p:cNvCxnSpPr/>
          <p:nvPr/>
        </p:nvCxnSpPr>
        <p:spPr>
          <a:xfrm>
            <a:off x="4499992" y="692696"/>
            <a:ext cx="2160240" cy="0"/>
          </a:xfrm>
          <a:prstGeom prst="line">
            <a:avLst/>
          </a:prstGeom>
          <a:ln>
            <a:gradFill flip="none" rotWithShape="1">
              <a:gsLst>
                <a:gs pos="0">
                  <a:srgbClr val="D71D32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097" name="_x210465640" descr="EMB0000023428e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823" y="1353996"/>
            <a:ext cx="2573080" cy="386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099" name="_x210465720" descr="EMB0000023428e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264" y="1456697"/>
            <a:ext cx="2592288" cy="3754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364088" y="5221829"/>
            <a:ext cx="2664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 smtClean="0"/>
              <a:t>숙종실록</a:t>
            </a:r>
            <a:endParaRPr lang="en-US" altLang="ko-KR" sz="3600" b="1" dirty="0"/>
          </a:p>
          <a:p>
            <a:endParaRPr lang="ko-KR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20913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/>
          <p:cNvSpPr/>
          <p:nvPr/>
        </p:nvSpPr>
        <p:spPr>
          <a:xfrm>
            <a:off x="2627784" y="332656"/>
            <a:ext cx="6408712" cy="252028"/>
          </a:xfrm>
          <a:prstGeom prst="roundRect">
            <a:avLst>
              <a:gd name="adj" fmla="val 50000"/>
            </a:avLst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모서리가 둥근 직사각형 6"/>
          <p:cNvSpPr/>
          <p:nvPr/>
        </p:nvSpPr>
        <p:spPr>
          <a:xfrm>
            <a:off x="4499992" y="332656"/>
            <a:ext cx="2160240" cy="252028"/>
          </a:xfrm>
          <a:prstGeom prst="roundRect">
            <a:avLst>
              <a:gd name="adj" fmla="val 50000"/>
            </a:avLst>
          </a:prstGeom>
          <a:solidFill>
            <a:srgbClr val="D71D32"/>
          </a:solidFill>
          <a:ln>
            <a:solidFill>
              <a:srgbClr val="D71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/>
          <p:cNvSpPr/>
          <p:nvPr/>
        </p:nvSpPr>
        <p:spPr>
          <a:xfrm>
            <a:off x="247452" y="551773"/>
            <a:ext cx="1368152" cy="1368152"/>
          </a:xfrm>
          <a:prstGeom prst="ellipse">
            <a:avLst/>
          </a:prstGeom>
          <a:solidFill>
            <a:srgbClr val="D71D32"/>
          </a:solidFill>
          <a:ln>
            <a:solidFill>
              <a:srgbClr val="D71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6" b="50000"/>
          <a:stretch/>
        </p:blipFill>
        <p:spPr>
          <a:xfrm>
            <a:off x="-132270" y="168985"/>
            <a:ext cx="1557269" cy="26764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88024" y="260648"/>
            <a:ext cx="15824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02 </a:t>
            </a:r>
            <a:r>
              <a:rPr lang="ko-KR" altLang="en-US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한국측 의견</a:t>
            </a:r>
            <a:endParaRPr lang="ko-KR" altLang="en-US" sz="16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47" y="742868"/>
            <a:ext cx="1009712" cy="100971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131840" y="5445224"/>
            <a:ext cx="3906731" cy="89255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/>
              <a:t>동국문헌비고</a:t>
            </a:r>
            <a:r>
              <a:rPr lang="ko-KR" altLang="en-US" sz="2600" b="1" dirty="0" smtClean="0"/>
              <a:t> </a:t>
            </a:r>
            <a:endParaRPr lang="en-US" altLang="ko-KR" sz="2600" b="1" dirty="0"/>
          </a:p>
          <a:p>
            <a:pPr algn="ctr"/>
            <a:endParaRPr lang="en-US" altLang="ko-KR" sz="2000" dirty="0" smtClean="0"/>
          </a:p>
        </p:txBody>
      </p:sp>
      <p:sp>
        <p:nvSpPr>
          <p:cNvPr id="2" name="직사각형 1"/>
          <p:cNvSpPr/>
          <p:nvPr/>
        </p:nvSpPr>
        <p:spPr>
          <a:xfrm>
            <a:off x="2299087" y="1540900"/>
            <a:ext cx="5945320" cy="34077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3" name="직선 연결선 12"/>
          <p:cNvCxnSpPr/>
          <p:nvPr/>
        </p:nvCxnSpPr>
        <p:spPr>
          <a:xfrm>
            <a:off x="4499992" y="692696"/>
            <a:ext cx="2160240" cy="0"/>
          </a:xfrm>
          <a:prstGeom prst="line">
            <a:avLst/>
          </a:prstGeom>
          <a:ln>
            <a:gradFill flip="none" rotWithShape="1">
              <a:gsLst>
                <a:gs pos="0">
                  <a:srgbClr val="D71D32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121" name="_x210465560" descr="EMB0000023428f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087" y="1558074"/>
            <a:ext cx="5935999" cy="3373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913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/>
          <p:cNvSpPr/>
          <p:nvPr/>
        </p:nvSpPr>
        <p:spPr>
          <a:xfrm>
            <a:off x="2627784" y="332656"/>
            <a:ext cx="6408712" cy="252028"/>
          </a:xfrm>
          <a:prstGeom prst="roundRect">
            <a:avLst>
              <a:gd name="adj" fmla="val 50000"/>
            </a:avLst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모서리가 둥근 직사각형 6"/>
          <p:cNvSpPr/>
          <p:nvPr/>
        </p:nvSpPr>
        <p:spPr>
          <a:xfrm>
            <a:off x="6948264" y="332656"/>
            <a:ext cx="2160240" cy="252028"/>
          </a:xfrm>
          <a:prstGeom prst="roundRect">
            <a:avLst>
              <a:gd name="adj" fmla="val 50000"/>
            </a:avLst>
          </a:prstGeom>
          <a:solidFill>
            <a:srgbClr val="D71D32"/>
          </a:solidFill>
          <a:ln>
            <a:solidFill>
              <a:srgbClr val="D71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/>
          <p:cNvSpPr/>
          <p:nvPr/>
        </p:nvSpPr>
        <p:spPr>
          <a:xfrm>
            <a:off x="247452" y="551773"/>
            <a:ext cx="1368152" cy="1368152"/>
          </a:xfrm>
          <a:prstGeom prst="ellipse">
            <a:avLst/>
          </a:prstGeom>
          <a:solidFill>
            <a:srgbClr val="D71D32"/>
          </a:solidFill>
          <a:ln>
            <a:solidFill>
              <a:srgbClr val="D71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6" b="50000"/>
          <a:stretch/>
        </p:blipFill>
        <p:spPr>
          <a:xfrm>
            <a:off x="-132270" y="168985"/>
            <a:ext cx="1557269" cy="26764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511261" y="279226"/>
            <a:ext cx="8771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03 </a:t>
            </a:r>
            <a:r>
              <a:rPr lang="ko-KR" altLang="en-US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결</a:t>
            </a:r>
            <a:r>
              <a:rPr lang="ko-KR" altLang="en-US" sz="16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론</a:t>
            </a: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47" y="742868"/>
            <a:ext cx="1009712" cy="1009712"/>
          </a:xfrm>
          <a:prstGeom prst="rect">
            <a:avLst/>
          </a:prstGeom>
        </p:spPr>
      </p:pic>
      <p:cxnSp>
        <p:nvCxnSpPr>
          <p:cNvPr id="13" name="직선 연결선 12"/>
          <p:cNvCxnSpPr/>
          <p:nvPr/>
        </p:nvCxnSpPr>
        <p:spPr>
          <a:xfrm>
            <a:off x="6948264" y="692696"/>
            <a:ext cx="2160240" cy="0"/>
          </a:xfrm>
          <a:prstGeom prst="line">
            <a:avLst/>
          </a:prstGeom>
          <a:ln>
            <a:gradFill flip="none" rotWithShape="1">
              <a:gsLst>
                <a:gs pos="0">
                  <a:srgbClr val="D71D32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-25354" y="2492896"/>
            <a:ext cx="9413745" cy="190821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rgbClr val="FF0000"/>
                </a:solidFill>
              </a:rPr>
              <a:t>일본은 독도를 인식하고 있었음</a:t>
            </a:r>
            <a:r>
              <a:rPr lang="en-US" altLang="ko-KR" sz="3200" b="1" dirty="0" smtClean="0">
                <a:solidFill>
                  <a:srgbClr val="FF0000"/>
                </a:solidFill>
              </a:rPr>
              <a:t>.</a:t>
            </a:r>
          </a:p>
          <a:p>
            <a:pPr algn="ctr"/>
            <a:endParaRPr lang="en-US" altLang="ko-KR" sz="2600" b="1" dirty="0" smtClean="0"/>
          </a:p>
          <a:p>
            <a:pPr algn="ctr"/>
            <a:r>
              <a:rPr lang="ko-KR" altLang="en-US" sz="2000" b="1" dirty="0" smtClean="0"/>
              <a:t> 이 것으로 당시부터 </a:t>
            </a:r>
            <a:endParaRPr lang="en-US" altLang="ko-KR" sz="2000" b="1" dirty="0" smtClean="0"/>
          </a:p>
          <a:p>
            <a:pPr algn="ctr"/>
            <a:r>
              <a:rPr lang="ko-KR" altLang="en-US" sz="2000" b="1" dirty="0" smtClean="0"/>
              <a:t>일본이 죽도를 자신의 영토라고 </a:t>
            </a:r>
            <a:endParaRPr lang="en-US" altLang="ko-KR" sz="2000" b="1" dirty="0" smtClean="0"/>
          </a:p>
          <a:p>
            <a:pPr algn="ctr"/>
            <a:r>
              <a:rPr lang="ko-KR" altLang="en-US" sz="2000" b="1" dirty="0" smtClean="0"/>
              <a:t>주장 했음을 알 수 있습니다</a:t>
            </a:r>
            <a:r>
              <a:rPr lang="en-US" altLang="ko-KR" sz="2000" b="1" dirty="0" smtClean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88811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</TotalTime>
  <Words>724</Words>
  <Application>Microsoft Office PowerPoint</Application>
  <PresentationFormat>화면 슬라이드 쇼(4:3)</PresentationFormat>
  <Paragraphs>243</Paragraphs>
  <Slides>49</Slides>
  <Notes>1</Notes>
  <HiddenSlides>0</HiddenSlides>
  <MMClips>1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49</vt:i4>
      </vt:variant>
    </vt:vector>
  </HeadingPairs>
  <TitlesOfParts>
    <vt:vector size="50" baseType="lpstr"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Xnote</dc:creator>
  <cp:lastModifiedBy>USER</cp:lastModifiedBy>
  <cp:revision>49</cp:revision>
  <dcterms:created xsi:type="dcterms:W3CDTF">2011-09-09T04:26:23Z</dcterms:created>
  <dcterms:modified xsi:type="dcterms:W3CDTF">2015-03-31T06:51:45Z</dcterms:modified>
</cp:coreProperties>
</file>